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5" r:id="rId3"/>
    <p:sldId id="296" r:id="rId4"/>
    <p:sldId id="297" r:id="rId5"/>
    <p:sldId id="299" r:id="rId6"/>
    <p:sldId id="294" r:id="rId7"/>
    <p:sldId id="305" r:id="rId8"/>
    <p:sldId id="306" r:id="rId9"/>
    <p:sldId id="300" r:id="rId10"/>
    <p:sldId id="307" r:id="rId11"/>
    <p:sldId id="308" r:id="rId12"/>
    <p:sldId id="302" r:id="rId13"/>
    <p:sldId id="303" r:id="rId14"/>
    <p:sldId id="310" r:id="rId15"/>
    <p:sldId id="304" r:id="rId16"/>
    <p:sldId id="292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1pPr>
    <a:lvl2pPr marL="0" marR="0" indent="457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2pPr>
    <a:lvl3pPr marL="0" marR="0" indent="914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3pPr>
    <a:lvl4pPr marL="0" marR="0" indent="1371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4pPr>
    <a:lvl5pPr marL="0" marR="0" indent="18288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5pPr>
    <a:lvl6pPr marL="0" marR="0" indent="22860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6pPr>
    <a:lvl7pPr marL="0" marR="0" indent="27432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7pPr>
    <a:lvl8pPr marL="0" marR="0" indent="32004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8pPr>
    <a:lvl9pPr marL="0" marR="0" indent="3657600" algn="l" defTabSz="1828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FZLanTingHeiS-R-GB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2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254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noFill/>
              <a:miter lim="400000"/>
            </a:ln>
          </a:left>
          <a:right>
            <a:ln w="254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noFill/>
              <a:miter lim="400000"/>
            </a:ln>
          </a:insideH>
          <a:insideV>
            <a:ln w="254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762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/>
              </a:solidFill>
              <a:prstDash val="solid"/>
              <a:round/>
            </a:ln>
          </a:left>
          <a:right>
            <a:ln w="25400" cap="flat">
              <a:solidFill>
                <a:srgbClr val="FFFFFF"/>
              </a:solidFill>
              <a:prstDash val="solid"/>
              <a:round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76200" cap="flat">
              <a:solidFill>
                <a:srgbClr val="FFFFFF"/>
              </a:solidFill>
              <a:prstDash val="solid"/>
              <a:round/>
            </a:ln>
          </a:bottom>
          <a:insideH>
            <a:ln w="25400" cap="flat">
              <a:solidFill>
                <a:srgbClr val="FFFFFF"/>
              </a:solidFill>
              <a:prstDash val="solid"/>
              <a:round/>
            </a:ln>
          </a:insideH>
          <a:insideV>
            <a:ln w="254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1016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round/>
            </a:ln>
          </a:left>
          <a:right>
            <a:ln w="25400" cap="flat">
              <a:solidFill>
                <a:srgbClr val="000000"/>
              </a:solidFill>
              <a:prstDash val="solid"/>
              <a:round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50800" cap="flat">
              <a:solidFill>
                <a:srgbClr val="000000"/>
              </a:solidFill>
              <a:prstDash val="solid"/>
              <a:round/>
            </a:ln>
          </a:bottom>
          <a:insideH>
            <a:ln w="25400" cap="flat">
              <a:solidFill>
                <a:srgbClr val="000000"/>
              </a:solidFill>
              <a:prstDash val="solid"/>
              <a:round/>
            </a:ln>
          </a:insideH>
          <a:insideV>
            <a:ln w="254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17"/>
    <p:restoredTop sz="89639"/>
  </p:normalViewPr>
  <p:slideViewPr>
    <p:cSldViewPr snapToGrid="0">
      <p:cViewPr>
        <p:scale>
          <a:sx n="86" d="100"/>
          <a:sy n="86" d="100"/>
        </p:scale>
        <p:origin x="27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28800" latinLnBrk="0">
      <a:defRPr sz="2400">
        <a:latin typeface="+mn-lt"/>
        <a:ea typeface="+mn-ea"/>
        <a:cs typeface="+mn-cs"/>
        <a:sym typeface="FZLanTingHeiS-R-GB"/>
      </a:defRPr>
    </a:lvl1pPr>
    <a:lvl2pPr indent="228600" defTabSz="1828800" latinLnBrk="0">
      <a:defRPr sz="2400">
        <a:latin typeface="+mn-lt"/>
        <a:ea typeface="+mn-ea"/>
        <a:cs typeface="+mn-cs"/>
        <a:sym typeface="FZLanTingHeiS-R-GB"/>
      </a:defRPr>
    </a:lvl2pPr>
    <a:lvl3pPr indent="457200" defTabSz="1828800" latinLnBrk="0">
      <a:defRPr sz="2400">
        <a:latin typeface="+mn-lt"/>
        <a:ea typeface="+mn-ea"/>
        <a:cs typeface="+mn-cs"/>
        <a:sym typeface="FZLanTingHeiS-R-GB"/>
      </a:defRPr>
    </a:lvl3pPr>
    <a:lvl4pPr indent="685800" defTabSz="1828800" latinLnBrk="0">
      <a:defRPr sz="2400">
        <a:latin typeface="+mn-lt"/>
        <a:ea typeface="+mn-ea"/>
        <a:cs typeface="+mn-cs"/>
        <a:sym typeface="FZLanTingHeiS-R-GB"/>
      </a:defRPr>
    </a:lvl4pPr>
    <a:lvl5pPr indent="914400" defTabSz="1828800" latinLnBrk="0">
      <a:defRPr sz="2400">
        <a:latin typeface="+mn-lt"/>
        <a:ea typeface="+mn-ea"/>
        <a:cs typeface="+mn-cs"/>
        <a:sym typeface="FZLanTingHeiS-R-GB"/>
      </a:defRPr>
    </a:lvl5pPr>
    <a:lvl6pPr indent="1143000" defTabSz="1828800" latinLnBrk="0">
      <a:defRPr sz="2400">
        <a:latin typeface="+mn-lt"/>
        <a:ea typeface="+mn-ea"/>
        <a:cs typeface="+mn-cs"/>
        <a:sym typeface="FZLanTingHeiS-R-GB"/>
      </a:defRPr>
    </a:lvl6pPr>
    <a:lvl7pPr indent="1371600" defTabSz="1828800" latinLnBrk="0">
      <a:defRPr sz="2400">
        <a:latin typeface="+mn-lt"/>
        <a:ea typeface="+mn-ea"/>
        <a:cs typeface="+mn-cs"/>
        <a:sym typeface="FZLanTingHeiS-R-GB"/>
      </a:defRPr>
    </a:lvl7pPr>
    <a:lvl8pPr indent="1600200" defTabSz="1828800" latinLnBrk="0">
      <a:defRPr sz="2400">
        <a:latin typeface="+mn-lt"/>
        <a:ea typeface="+mn-ea"/>
        <a:cs typeface="+mn-cs"/>
        <a:sym typeface="FZLanTingHeiS-R-GB"/>
      </a:defRPr>
    </a:lvl8pPr>
    <a:lvl9pPr indent="1828800" defTabSz="1828800" latinLnBrk="0">
      <a:defRPr sz="2400">
        <a:latin typeface="+mn-lt"/>
        <a:ea typeface="+mn-ea"/>
        <a:cs typeface="+mn-cs"/>
        <a:sym typeface="FZLanTingHeiS-R-GB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对齐管理层视角 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关注业务风险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/ROI)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，避免方向偏离</a:t>
            </a:r>
            <a:endParaRPr lang="en-US" altLang="zh-CN" b="0" i="0">
              <a:solidFill>
                <a:srgbClr val="E2E2E5"/>
              </a:solidFill>
              <a:effectLst/>
              <a:latin typeface="Google Sans Text"/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区分过程指标和结果指标</a:t>
            </a:r>
            <a:endParaRPr lang="en-US" altLang="zh-CN">
              <a:solidFill>
                <a:schemeClr val="bg1"/>
              </a:solidFill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老板最终关心的是业务风险是否降低。</a:t>
            </a:r>
          </a:p>
        </p:txBody>
      </p:sp>
    </p:spTree>
    <p:extLst>
      <p:ext uri="{BB962C8B-B14F-4D97-AF65-F5344CB8AC3E}">
        <p14:creationId xmlns:p14="http://schemas.microsoft.com/office/powerpoint/2010/main" val="419934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F00DC-118B-8BA1-D741-2300E43D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658FA4-CE7B-8810-7498-0C6FEFC11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6D25F1-427B-E8B1-902E-8DE885382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对齐管理层视角 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关注业务风险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/ROI)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，避免方向偏离</a:t>
            </a:r>
            <a:endParaRPr lang="en-US" altLang="zh-CN" b="0" i="0">
              <a:solidFill>
                <a:srgbClr val="E2E2E5"/>
              </a:solidFill>
              <a:effectLst/>
              <a:latin typeface="Google Sans Text"/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区分过程指标和结果指标</a:t>
            </a:r>
            <a:endParaRPr lang="en-US" altLang="zh-CN">
              <a:solidFill>
                <a:schemeClr val="bg1"/>
              </a:solidFill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老板最终关心的是业务风险是否降低。</a:t>
            </a:r>
          </a:p>
        </p:txBody>
      </p:sp>
    </p:spTree>
    <p:extLst>
      <p:ext uri="{BB962C8B-B14F-4D97-AF65-F5344CB8AC3E}">
        <p14:creationId xmlns:p14="http://schemas.microsoft.com/office/powerpoint/2010/main" val="407700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C1F7D-1FDA-B91E-84A5-0E83EE77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E49B43-4E12-BF60-517D-4F3E441A3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82D436-17D0-2EEE-FE55-794DE678F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对齐管理层视角 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(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关注业务风险</a:t>
            </a:r>
            <a:r>
              <a:rPr lang="en-US" altLang="zh-CN" b="0" i="0">
                <a:solidFill>
                  <a:srgbClr val="E2E2E5"/>
                </a:solidFill>
                <a:effectLst/>
                <a:latin typeface="Google Sans Text"/>
              </a:rPr>
              <a:t>/ROI)</a:t>
            </a:r>
            <a:r>
              <a:rPr lang="zh-CN" altLang="en-US" b="0" i="0">
                <a:solidFill>
                  <a:srgbClr val="E2E2E5"/>
                </a:solidFill>
                <a:effectLst/>
                <a:latin typeface="Google Sans Text"/>
              </a:rPr>
              <a:t>，避免方向偏离</a:t>
            </a:r>
            <a:endParaRPr lang="en-US" altLang="zh-CN" b="0" i="0">
              <a:solidFill>
                <a:srgbClr val="E2E2E5"/>
              </a:solidFill>
              <a:effectLst/>
              <a:latin typeface="Google Sans Text"/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区分过程指标和结果指标</a:t>
            </a:r>
            <a:endParaRPr lang="en-US" altLang="zh-CN">
              <a:solidFill>
                <a:schemeClr val="bg1"/>
              </a:solidFill>
            </a:endParaRPr>
          </a:p>
          <a:p>
            <a:pPr marL="0" marR="0" lvl="0" indent="0" defTabSz="1828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</a:rPr>
              <a:t>老板最终关心的是业务风险是否降低。</a:t>
            </a:r>
          </a:p>
        </p:txBody>
      </p:sp>
    </p:spTree>
    <p:extLst>
      <p:ext uri="{BB962C8B-B14F-4D97-AF65-F5344CB8AC3E}">
        <p14:creationId xmlns:p14="http://schemas.microsoft.com/office/powerpoint/2010/main" val="3745393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87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4998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F340-4126-9D2B-D8B3-C618F571A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5950A9-6A08-6313-7953-8A179F6FF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670412-BA91-D272-6CD5-53CB55CEB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643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83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封面 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会议演讲主标题内容"/>
          <p:cNvSpPr txBox="1">
            <a:spLocks noGrp="1"/>
          </p:cNvSpPr>
          <p:nvPr>
            <p:ph type="body" sz="quarter" idx="21"/>
          </p:nvPr>
        </p:nvSpPr>
        <p:spPr>
          <a:xfrm>
            <a:off x="1640606" y="4788568"/>
            <a:ext cx="16767202" cy="2263803"/>
          </a:xfrm>
          <a:prstGeom prst="rect">
            <a:avLst/>
          </a:prstGeom>
        </p:spPr>
        <p:txBody>
          <a:bodyPr wrap="none" lIns="33350" tIns="33350" rIns="33350" bIns="33350" anchor="ctr">
            <a:spAutoFit/>
          </a:bodyPr>
          <a:lstStyle>
            <a:lvl1pPr defTabSz="916887">
              <a:defRPr sz="14600">
                <a:gradFill flip="none" rotWithShape="1">
                  <a:gsLst>
                    <a:gs pos="0">
                      <a:srgbClr val="00A1FF"/>
                    </a:gs>
                    <a:gs pos="23268">
                      <a:srgbClr val="7FD0FF"/>
                    </a:gs>
                    <a:gs pos="70068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会议演讲主标题内容</a:t>
            </a:r>
          </a:p>
        </p:txBody>
      </p:sp>
      <p:sp>
        <p:nvSpPr>
          <p:cNvPr id="18" name="嘉宾姓名"/>
          <p:cNvSpPr txBox="1">
            <a:spLocks noGrp="1"/>
          </p:cNvSpPr>
          <p:nvPr>
            <p:ph type="body" sz="quarter" idx="22"/>
          </p:nvPr>
        </p:nvSpPr>
        <p:spPr>
          <a:xfrm>
            <a:off x="1696214" y="8166131"/>
            <a:ext cx="3467101" cy="1066801"/>
          </a:xfrm>
          <a:prstGeom prst="rect">
            <a:avLst/>
          </a:prstGeom>
          <a:effectLst>
            <a:outerShdw blurRad="76200" dist="15307" dir="5400000" rotWithShape="0">
              <a:srgbClr val="000000">
                <a:alpha val="42809"/>
              </a:srgbClr>
            </a:outerShdw>
          </a:effectLst>
        </p:spPr>
        <p:txBody>
          <a:bodyPr wrap="none" anchor="ctr">
            <a:spAutoFit/>
          </a:bodyPr>
          <a:lstStyle>
            <a:lvl1pPr>
              <a:defRPr sz="6600"/>
            </a:lvl1pPr>
          </a:lstStyle>
          <a:p>
            <a:r>
              <a:t>嘉宾姓名</a:t>
            </a:r>
          </a:p>
        </p:txBody>
      </p:sp>
      <p:sp>
        <p:nvSpPr>
          <p:cNvPr id="19" name="在此处可添加嘉宾职称内容"/>
          <p:cNvSpPr txBox="1">
            <a:spLocks noGrp="1"/>
          </p:cNvSpPr>
          <p:nvPr>
            <p:ph type="body" sz="quarter" idx="23"/>
          </p:nvPr>
        </p:nvSpPr>
        <p:spPr>
          <a:xfrm>
            <a:off x="1696214" y="9474231"/>
            <a:ext cx="4686301" cy="546101"/>
          </a:xfrm>
          <a:prstGeom prst="rect">
            <a:avLst/>
          </a:prstGeom>
          <a:effectLst>
            <a:outerShdw blurRad="76200" dist="15307" dir="5400000" rotWithShape="0">
              <a:srgbClr val="000000">
                <a:alpha val="42809"/>
              </a:srgbClr>
            </a:outerShdw>
          </a:effectLst>
        </p:spPr>
        <p:txBody>
          <a:bodyPr wrap="none" anchor="ctr">
            <a:spAutoFit/>
          </a:bodyPr>
          <a:lstStyle>
            <a:lvl1pPr>
              <a:defRPr sz="3000"/>
            </a:lvl1pPr>
          </a:lstStyle>
          <a:p>
            <a:r>
              <a:t>在此处可添加嘉宾职称内容</a:t>
            </a:r>
          </a:p>
        </p:txBody>
      </p:sp>
      <p:sp>
        <p:nvSpPr>
          <p:cNvPr id="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章节页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2目录 章节页-无logo.png" descr="2目录 章节页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Box 25"/>
          <p:cNvSpPr txBox="1">
            <a:spLocks noGrp="1"/>
          </p:cNvSpPr>
          <p:nvPr>
            <p:ph type="body" sz="quarter" idx="21"/>
          </p:nvPr>
        </p:nvSpPr>
        <p:spPr>
          <a:xfrm>
            <a:off x="9465309" y="6843218"/>
            <a:ext cx="5453381" cy="855981"/>
          </a:xfrm>
          <a:prstGeom prst="rect">
            <a:avLst/>
          </a:prstGeom>
        </p:spPr>
        <p:txBody>
          <a:bodyPr wrap="none" lIns="91439" tIns="91439" rIns="91439" bIns="91439" anchor="ctr">
            <a:spAutoFit/>
          </a:bodyPr>
          <a:lstStyle>
            <a:lvl1pPr algn="ctr" defTabSz="1820676">
              <a:defRPr sz="4600"/>
            </a:lvl1pPr>
          </a:lstStyle>
          <a:p>
            <a:r>
              <a:t>章节页标题文字内容</a:t>
            </a:r>
          </a:p>
        </p:txBody>
      </p:sp>
      <p:sp>
        <p:nvSpPr>
          <p:cNvPr id="29" name="文本框 6"/>
          <p:cNvSpPr txBox="1">
            <a:spLocks noGrp="1"/>
          </p:cNvSpPr>
          <p:nvPr>
            <p:ph type="body" sz="quarter" idx="22"/>
          </p:nvPr>
        </p:nvSpPr>
        <p:spPr>
          <a:xfrm>
            <a:off x="7961243" y="5042901"/>
            <a:ext cx="8461515" cy="1861765"/>
          </a:xfrm>
          <a:prstGeom prst="rect">
            <a:avLst/>
          </a:prstGeom>
          <a:effectLst>
            <a:outerShdw blurRad="241300" dist="25400" dir="5400000" rotWithShape="0">
              <a:srgbClr val="000000"/>
            </a:outerShdw>
          </a:effectLst>
        </p:spPr>
        <p:txBody>
          <a:bodyPr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10313">
                      <a:srgbClr val="FFFFFF"/>
                    </a:gs>
                    <a:gs pos="48233">
                      <a:srgbClr val="B2CEFD"/>
                    </a:gs>
                    <a:gs pos="81305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章节标题</a:t>
            </a:r>
          </a:p>
        </p:txBody>
      </p:sp>
      <p:grpSp>
        <p:nvGrpSpPr>
          <p:cNvPr id="33" name="成组"/>
          <p:cNvGrpSpPr/>
          <p:nvPr/>
        </p:nvGrpSpPr>
        <p:grpSpPr>
          <a:xfrm>
            <a:off x="18652137" y="813951"/>
            <a:ext cx="4959044" cy="504853"/>
            <a:chOff x="0" y="0"/>
            <a:chExt cx="4959042" cy="504852"/>
          </a:xfrm>
        </p:grpSpPr>
        <p:pic>
          <p:nvPicPr>
            <p:cNvPr id="30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151" y="0"/>
              <a:ext cx="2036892" cy="504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521"/>
              <a:ext cx="2294124" cy="439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" name="线条"/>
            <p:cNvSpPr/>
            <p:nvPr/>
          </p:nvSpPr>
          <p:spPr>
            <a:xfrm flipV="1">
              <a:off x="2614487" y="1311"/>
              <a:ext cx="1" cy="431588"/>
            </a:xfrm>
            <a:prstGeom prst="line">
              <a:avLst/>
            </a:prstGeom>
            <a:noFill/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3内容页1-无logo.png" descr="3内容页1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二级副标题文字内容展示"/>
          <p:cNvSpPr txBox="1">
            <a:spLocks noGrp="1"/>
          </p:cNvSpPr>
          <p:nvPr>
            <p:ph type="body" sz="quarter" idx="21"/>
          </p:nvPr>
        </p:nvSpPr>
        <p:spPr>
          <a:xfrm>
            <a:off x="4572000" y="1492681"/>
            <a:ext cx="15240000" cy="1063428"/>
          </a:xfrm>
          <a:prstGeom prst="rect">
            <a:avLst/>
          </a:prstGeom>
        </p:spPr>
        <p:txBody>
          <a:bodyPr lIns="91439" tIns="91439" rIns="91439" bIns="91439" anchor="ctr">
            <a:noAutofit/>
          </a:bodyPr>
          <a:lstStyle>
            <a:lvl1pPr algn="ctr" defTabSz="1820676">
              <a:defRPr sz="3600"/>
            </a:lvl1pPr>
          </a:lstStyle>
          <a:p>
            <a:r>
              <a:t>二级副标题文字内容展示</a:t>
            </a:r>
          </a:p>
        </p:txBody>
      </p:sp>
      <p:sp>
        <p:nvSpPr>
          <p:cNvPr id="43" name="一级标题文字内容展示"/>
          <p:cNvSpPr txBox="1">
            <a:spLocks noGrp="1"/>
          </p:cNvSpPr>
          <p:nvPr>
            <p:ph type="body" sz="quarter" idx="22"/>
          </p:nvPr>
        </p:nvSpPr>
        <p:spPr>
          <a:xfrm>
            <a:off x="4572000" y="673704"/>
            <a:ext cx="15240000" cy="896565"/>
          </a:xfrm>
          <a:prstGeom prst="rect">
            <a:avLst/>
          </a:prstGeom>
        </p:spPr>
        <p:txBody>
          <a:bodyPr lIns="29181" tIns="29181" rIns="29181" bIns="29181" anchor="ctr">
            <a:spAutoFit/>
          </a:bodyPr>
          <a:lstStyle>
            <a:lvl1pPr algn="ctr" defTabSz="802276">
              <a:defRPr sz="5600" spc="112"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一级标题文字内容展示</a:t>
            </a:r>
          </a:p>
        </p:txBody>
      </p:sp>
      <p:grpSp>
        <p:nvGrpSpPr>
          <p:cNvPr id="47" name="成组"/>
          <p:cNvGrpSpPr/>
          <p:nvPr/>
        </p:nvGrpSpPr>
        <p:grpSpPr>
          <a:xfrm>
            <a:off x="18652137" y="813951"/>
            <a:ext cx="4959044" cy="504853"/>
            <a:chOff x="0" y="0"/>
            <a:chExt cx="4959042" cy="504852"/>
          </a:xfrm>
        </p:grpSpPr>
        <p:pic>
          <p:nvPicPr>
            <p:cNvPr id="44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151" y="0"/>
              <a:ext cx="2036892" cy="504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521"/>
              <a:ext cx="2294124" cy="439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6" name="线条"/>
            <p:cNvSpPr/>
            <p:nvPr/>
          </p:nvSpPr>
          <p:spPr>
            <a:xfrm flipV="1">
              <a:off x="2614487" y="1311"/>
              <a:ext cx="1" cy="431588"/>
            </a:xfrm>
            <a:prstGeom prst="line">
              <a:avLst/>
            </a:prstGeom>
            <a:noFill/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页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4内容页2-无logo.png" descr="4内容页2-无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" name="成组"/>
          <p:cNvGrpSpPr/>
          <p:nvPr/>
        </p:nvGrpSpPr>
        <p:grpSpPr>
          <a:xfrm>
            <a:off x="18652137" y="813951"/>
            <a:ext cx="4959044" cy="504853"/>
            <a:chOff x="0" y="0"/>
            <a:chExt cx="4959042" cy="504852"/>
          </a:xfrm>
        </p:grpSpPr>
        <p:pic>
          <p:nvPicPr>
            <p:cNvPr id="56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2151" y="0"/>
              <a:ext cx="2036892" cy="504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图像" descr="图像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521"/>
              <a:ext cx="2294124" cy="439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8" name="线条"/>
            <p:cNvSpPr/>
            <p:nvPr/>
          </p:nvSpPr>
          <p:spPr>
            <a:xfrm flipV="1">
              <a:off x="2614487" y="1311"/>
              <a:ext cx="1" cy="431588"/>
            </a:xfrm>
            <a:prstGeom prst="line">
              <a:avLst/>
            </a:prstGeom>
            <a:noFill/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0" name="二级副标题文字内容展示"/>
          <p:cNvSpPr txBox="1">
            <a:spLocks noGrp="1"/>
          </p:cNvSpPr>
          <p:nvPr>
            <p:ph type="body" sz="quarter" idx="21"/>
          </p:nvPr>
        </p:nvSpPr>
        <p:spPr>
          <a:xfrm>
            <a:off x="4572000" y="1492681"/>
            <a:ext cx="15240000" cy="1063428"/>
          </a:xfrm>
          <a:prstGeom prst="rect">
            <a:avLst/>
          </a:prstGeom>
        </p:spPr>
        <p:txBody>
          <a:bodyPr lIns="91439" tIns="91439" rIns="91439" bIns="91439" anchor="ctr">
            <a:noAutofit/>
          </a:bodyPr>
          <a:lstStyle>
            <a:lvl1pPr algn="ctr" defTabSz="1820676">
              <a:defRPr sz="3600"/>
            </a:lvl1pPr>
          </a:lstStyle>
          <a:p>
            <a:r>
              <a:t>二级副标题文字内容展示</a:t>
            </a:r>
          </a:p>
        </p:txBody>
      </p:sp>
      <p:sp>
        <p:nvSpPr>
          <p:cNvPr id="61" name="一级标题文字内容展示"/>
          <p:cNvSpPr txBox="1">
            <a:spLocks noGrp="1"/>
          </p:cNvSpPr>
          <p:nvPr>
            <p:ph type="body" sz="quarter" idx="22"/>
          </p:nvPr>
        </p:nvSpPr>
        <p:spPr>
          <a:xfrm>
            <a:off x="4572000" y="673704"/>
            <a:ext cx="15240000" cy="896565"/>
          </a:xfrm>
          <a:prstGeom prst="rect">
            <a:avLst/>
          </a:prstGeom>
        </p:spPr>
        <p:txBody>
          <a:bodyPr lIns="29181" tIns="29181" rIns="29181" bIns="29181" anchor="ctr">
            <a:spAutoFit/>
          </a:bodyPr>
          <a:lstStyle>
            <a:lvl1pPr algn="ctr" defTabSz="802276">
              <a:defRPr sz="5600" spc="112"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一级标题文字内容展示</a:t>
            </a:r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9298" y="13087298"/>
            <a:ext cx="392907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纯黑 页">
    <p:bg>
      <p:bgPr>
        <a:solidFill>
          <a:srgbClr val="020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成组"/>
          <p:cNvGrpSpPr/>
          <p:nvPr/>
        </p:nvGrpSpPr>
        <p:grpSpPr>
          <a:xfrm>
            <a:off x="18652137" y="813951"/>
            <a:ext cx="4959044" cy="504853"/>
            <a:chOff x="0" y="0"/>
            <a:chExt cx="4959042" cy="504852"/>
          </a:xfrm>
        </p:grpSpPr>
        <p:pic>
          <p:nvPicPr>
            <p:cNvPr id="69" name="图像" descr="图像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2151" y="0"/>
              <a:ext cx="2036892" cy="504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图像" descr="图像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521"/>
              <a:ext cx="2294124" cy="439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1" name="线条"/>
            <p:cNvSpPr/>
            <p:nvPr/>
          </p:nvSpPr>
          <p:spPr>
            <a:xfrm flipV="1">
              <a:off x="2614487" y="1311"/>
              <a:ext cx="1" cy="431588"/>
            </a:xfrm>
            <a:prstGeom prst="line">
              <a:avLst/>
            </a:prstGeom>
            <a:noFill/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7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8931" y="8650223"/>
            <a:ext cx="382481" cy="359462"/>
          </a:xfrm>
          <a:prstGeom prst="rect">
            <a:avLst/>
          </a:prstGeom>
        </p:spPr>
        <p:txBody>
          <a:bodyPr lIns="14630" tIns="14630" rIns="14630" bIns="14630" anchor="t"/>
          <a:lstStyle>
            <a:lvl1pPr defTabSz="825500"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封底封面-无logo.png" descr="1封底封面-无logo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渐变1.png" descr="渐变1.png"/>
          <p:cNvPicPr>
            <a:picLocks/>
          </p:cNvPicPr>
          <p:nvPr/>
        </p:nvPicPr>
        <p:blipFill>
          <a:blip r:embed="rId8">
            <a:alphaModFix amt="21822"/>
          </a:blip>
          <a:srcRect l="8039" t="22303" r="46911"/>
          <a:stretch>
            <a:fillRect/>
          </a:stretch>
        </p:blipFill>
        <p:spPr>
          <a:xfrm>
            <a:off x="4352" y="0"/>
            <a:ext cx="24384001" cy="13716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" name="成组"/>
          <p:cNvGrpSpPr/>
          <p:nvPr/>
        </p:nvGrpSpPr>
        <p:grpSpPr>
          <a:xfrm>
            <a:off x="1712243" y="1349045"/>
            <a:ext cx="4959044" cy="504853"/>
            <a:chOff x="0" y="0"/>
            <a:chExt cx="4959042" cy="504852"/>
          </a:xfrm>
        </p:grpSpPr>
        <p:pic>
          <p:nvPicPr>
            <p:cNvPr id="4" name="图像" descr="图像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22151" y="0"/>
              <a:ext cx="2036892" cy="5048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" name="图像" descr="图像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0" y="6521"/>
              <a:ext cx="2294124" cy="439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" name="线条"/>
            <p:cNvSpPr/>
            <p:nvPr/>
          </p:nvSpPr>
          <p:spPr>
            <a:xfrm flipV="1">
              <a:off x="2614487" y="1311"/>
              <a:ext cx="1" cy="431588"/>
            </a:xfrm>
            <a:prstGeom prst="line">
              <a:avLst/>
            </a:prstGeom>
            <a:noFill/>
            <a:ln w="12700" cap="flat">
              <a:solidFill>
                <a:srgbClr val="FFFFFF">
                  <a:alpha val="70000"/>
                </a:srgbClr>
              </a:solidFill>
              <a:prstDash val="solid"/>
              <a:miter lim="8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演示文稿标题</a:t>
            </a:r>
          </a:p>
        </p:txBody>
      </p:sp>
      <p:sp>
        <p:nvSpPr>
          <p:cNvPr id="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演示文稿副标题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5546" y="13087298"/>
            <a:ext cx="392908" cy="368301"/>
          </a:xfrm>
          <a:prstGeom prst="rect">
            <a:avLst/>
          </a:prstGeom>
          <a:ln w="254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l" defTabSz="2438338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-232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FZLanTingHeiS-R-GB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ZLanTingHeiS-R-GB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度安讲-第十期-ppt封面.jpg" descr="度安讲-第十期-ppt封面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24384001" cy="13703406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云上租户安全防护体系的运营与实践"/>
          <p:cNvSpPr txBox="1">
            <a:spLocks noGrp="1"/>
          </p:cNvSpPr>
          <p:nvPr>
            <p:ph type="body" idx="21"/>
          </p:nvPr>
        </p:nvSpPr>
        <p:spPr>
          <a:xfrm>
            <a:off x="1696214" y="3095005"/>
            <a:ext cx="17202030" cy="3268228"/>
          </a:xfrm>
          <a:prstGeom prst="rect">
            <a:avLst/>
          </a:prstGeom>
        </p:spPr>
        <p:txBody>
          <a:bodyPr wrap="square"/>
          <a:lstStyle>
            <a:lvl1pPr>
              <a:defRPr sz="12000">
                <a:gradFill flip="none" rotWithShape="1">
                  <a:gsLst>
                    <a:gs pos="0">
                      <a:srgbClr val="00A1FF"/>
                    </a:gs>
                    <a:gs pos="31631">
                      <a:srgbClr val="9FDCFF"/>
                    </a:gs>
                    <a:gs pos="100000">
                      <a:srgbClr val="FFFFFF"/>
                    </a:gs>
                  </a:gsLst>
                  <a:lin ang="0" scaled="0"/>
                </a:gradFill>
              </a:defRPr>
            </a:lvl1pPr>
          </a:lstStyle>
          <a:p>
            <a:r>
              <a:rPr lang="zh-CN" altLang="en-US"/>
              <a:t>企业软件供应链安全治理</a:t>
            </a:r>
            <a:r>
              <a:rPr lang="zh-CN" altLang="en-US" sz="8800"/>
              <a:t>运营实践与思考分享</a:t>
            </a:r>
            <a:endParaRPr lang="zh-CN" altLang="en-US" sz="9600"/>
          </a:p>
        </p:txBody>
      </p:sp>
      <p:sp>
        <p:nvSpPr>
          <p:cNvPr id="29" name="嘉宾姓名"/>
          <p:cNvSpPr txBox="1">
            <a:spLocks noGrp="1"/>
          </p:cNvSpPr>
          <p:nvPr>
            <p:ph type="body" idx="22"/>
          </p:nvPr>
        </p:nvSpPr>
        <p:spPr>
          <a:xfrm>
            <a:off x="1696214" y="8986881"/>
            <a:ext cx="2641749" cy="111825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车志远</a:t>
            </a:r>
            <a:endParaRPr/>
          </a:p>
        </p:txBody>
      </p:sp>
      <p:sp>
        <p:nvSpPr>
          <p:cNvPr id="30" name="嘉宾职称等二级内容信息"/>
          <p:cNvSpPr txBox="1">
            <a:spLocks noGrp="1"/>
          </p:cNvSpPr>
          <p:nvPr>
            <p:ph type="body" idx="23"/>
          </p:nvPr>
        </p:nvSpPr>
        <p:spPr>
          <a:xfrm>
            <a:off x="1696214" y="10265464"/>
            <a:ext cx="6880089" cy="65659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墨菲安全联合创始人</a:t>
            </a:r>
            <a:r>
              <a:rPr lang="en-US" altLang="zh-CN"/>
              <a:t>&amp;</a:t>
            </a:r>
            <a:r>
              <a:rPr lang="zh-CN" altLang="en-US"/>
              <a:t>产品负责人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0F06-5E62-2070-3266-B532AF77A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FEE0779B-AFA4-C202-E8D2-1018CDAFFC2A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882896" y="661634"/>
            <a:ext cx="14618208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 定方案：具体的治理思路和路径？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71B0BD-D763-EB89-79A6-53EA9CCDE79B}"/>
              </a:ext>
            </a:extLst>
          </p:cNvPr>
          <p:cNvSpPr txBox="1"/>
          <p:nvPr/>
        </p:nvSpPr>
        <p:spPr>
          <a:xfrm>
            <a:off x="8122920" y="1670227"/>
            <a:ext cx="8138160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规划治理体系，分阶段、有策略地推进</a:t>
            </a:r>
            <a:endParaRPr lang="zh-CN" altLang="en-US"/>
          </a:p>
        </p:txBody>
      </p:sp>
      <p:sp>
        <p:nvSpPr>
          <p:cNvPr id="10" name="2024年百度产品获得">
            <a:extLst>
              <a:ext uri="{FF2B5EF4-FFF2-40B4-BE49-F238E27FC236}">
                <a16:creationId xmlns:a16="http://schemas.microsoft.com/office/drawing/2014/main" id="{3FAC35F9-2FC6-36D5-DBA9-23DF63F44230}"/>
              </a:ext>
            </a:extLst>
          </p:cNvPr>
          <p:cNvSpPr txBox="1"/>
          <p:nvPr/>
        </p:nvSpPr>
        <p:spPr>
          <a:xfrm>
            <a:off x="1921750" y="5846928"/>
            <a:ext cx="20540500" cy="889929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6600" spc="-132">
                <a:gradFill flip="none" rotWithShape="1">
                  <a:gsLst>
                    <a:gs pos="0">
                      <a:srgbClr val="499FF8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5400"/>
              <a:t>调研 </a:t>
            </a:r>
            <a:r>
              <a:rPr lang="en-US" altLang="zh-CN" sz="5400"/>
              <a:t>-&gt; </a:t>
            </a:r>
            <a:r>
              <a:rPr lang="zh-CN" altLang="en-US" sz="5400"/>
              <a:t>立项 </a:t>
            </a:r>
            <a:r>
              <a:rPr lang="en-US" altLang="zh-CN" sz="5400"/>
              <a:t>-&gt; </a:t>
            </a:r>
            <a:r>
              <a:rPr lang="zh-CN" altLang="en-US" sz="5400"/>
              <a:t>系统上线 </a:t>
            </a:r>
            <a:r>
              <a:rPr lang="en-US" altLang="zh-CN" sz="5400"/>
              <a:t>-&gt; </a:t>
            </a:r>
            <a:r>
              <a:rPr lang="zh-CN" altLang="en-US" sz="5400"/>
              <a:t>制度 </a:t>
            </a:r>
            <a:r>
              <a:rPr lang="en-US" altLang="zh-CN" sz="5400"/>
              <a:t>-&gt; </a:t>
            </a:r>
            <a:r>
              <a:rPr lang="zh-CN" altLang="en-US" sz="5400"/>
              <a:t>试点 </a:t>
            </a:r>
            <a:r>
              <a:rPr lang="en-US" altLang="zh-CN" sz="5400"/>
              <a:t>-&gt; </a:t>
            </a:r>
            <a:r>
              <a:rPr lang="zh-CN" altLang="en-US" sz="5400"/>
              <a:t>正式方案 </a:t>
            </a:r>
            <a:r>
              <a:rPr lang="en-US" altLang="zh-CN" sz="5400"/>
              <a:t>-&gt; </a:t>
            </a:r>
            <a:r>
              <a:rPr lang="zh-CN" altLang="en-US" sz="5400"/>
              <a:t>推广 </a:t>
            </a:r>
            <a:r>
              <a:rPr lang="en-US" altLang="zh-CN" sz="5400"/>
              <a:t>-&gt; </a:t>
            </a:r>
            <a:r>
              <a:rPr lang="zh-CN" altLang="en-US" sz="5400"/>
              <a:t>收益管理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42BD13-8B67-C7D6-3A4D-854552FF11EA}"/>
              </a:ext>
            </a:extLst>
          </p:cNvPr>
          <p:cNvSpPr txBox="1"/>
          <p:nvPr/>
        </p:nvSpPr>
        <p:spPr>
          <a:xfrm>
            <a:off x="1921748" y="5112710"/>
            <a:ext cx="3027317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治理生命周期 </a:t>
            </a:r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94F2CBC-7D10-B5E0-6164-1F5261953E95}"/>
              </a:ext>
            </a:extLst>
          </p:cNvPr>
          <p:cNvGrpSpPr/>
          <p:nvPr/>
        </p:nvGrpSpPr>
        <p:grpSpPr>
          <a:xfrm>
            <a:off x="5635039" y="9409746"/>
            <a:ext cx="13113922" cy="466977"/>
            <a:chOff x="5500187" y="9409746"/>
            <a:chExt cx="13113922" cy="466977"/>
          </a:xfrm>
        </p:grpSpPr>
        <p:sp>
          <p:nvSpPr>
            <p:cNvPr id="22" name="|">
              <a:extLst>
                <a:ext uri="{FF2B5EF4-FFF2-40B4-BE49-F238E27FC236}">
                  <a16:creationId xmlns:a16="http://schemas.microsoft.com/office/drawing/2014/main" id="{DC94BE6B-AD53-4B70-A0E8-7B1BD8A165E7}"/>
                </a:ext>
              </a:extLst>
            </p:cNvPr>
            <p:cNvSpPr txBox="1"/>
            <p:nvPr/>
          </p:nvSpPr>
          <p:spPr>
            <a:xfrm>
              <a:off x="8446373" y="9443077"/>
              <a:ext cx="159738" cy="3981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1249" tIns="21249" rIns="21249" bIns="21249" numCol="1" anchor="ctr">
              <a:spAutoFit/>
            </a:bodyPr>
            <a:lstStyle>
              <a:lvl1pPr algn="ctr" defTabSz="802276">
                <a:defRPr sz="2400" spc="120">
                  <a:solidFill>
                    <a:srgbClr val="6C6C6C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t>|</a:t>
              </a:r>
            </a:p>
          </p:txBody>
        </p:sp>
        <p:sp>
          <p:nvSpPr>
            <p:cNvPr id="11" name="CSA STAR 云安全国际认证体系">
              <a:extLst>
                <a:ext uri="{FF2B5EF4-FFF2-40B4-BE49-F238E27FC236}">
                  <a16:creationId xmlns:a16="http://schemas.microsoft.com/office/drawing/2014/main" id="{CEA8AD9B-8C58-7CE7-2FC7-1FB8FD9AA266}"/>
                </a:ext>
              </a:extLst>
            </p:cNvPr>
            <p:cNvSpPr txBox="1"/>
            <p:nvPr/>
          </p:nvSpPr>
          <p:spPr>
            <a:xfrm>
              <a:off x="5500187" y="9409746"/>
              <a:ext cx="2521204" cy="4647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>
              <a:outerShdw blurRad="241300" dist="25400" dir="54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181" tIns="29181" rIns="29181" bIns="29181" numCol="1" anchor="ctr">
              <a:noAutofit/>
            </a:bodyPr>
            <a:lstStyle>
              <a:lvl1pPr algn="ctr" defTabSz="802276">
                <a:defRPr sz="2000" spc="-39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3600"/>
                <a:t>资产盘点</a:t>
              </a:r>
              <a:endParaRPr sz="3600"/>
            </a:p>
          </p:txBody>
        </p:sp>
        <p:sp>
          <p:nvSpPr>
            <p:cNvPr id="30" name="CSA STAR 云安全国际认证体系">
              <a:extLst>
                <a:ext uri="{FF2B5EF4-FFF2-40B4-BE49-F238E27FC236}">
                  <a16:creationId xmlns:a16="http://schemas.microsoft.com/office/drawing/2014/main" id="{1769CA0E-BE91-5E0F-951C-3457A46C979D}"/>
                </a:ext>
              </a:extLst>
            </p:cNvPr>
            <p:cNvSpPr txBox="1"/>
            <p:nvPr/>
          </p:nvSpPr>
          <p:spPr>
            <a:xfrm>
              <a:off x="9031093" y="9409746"/>
              <a:ext cx="2521204" cy="4647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>
              <a:outerShdw blurRad="241300" dist="25400" dir="54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181" tIns="29181" rIns="29181" bIns="29181" numCol="1" anchor="ctr">
              <a:noAutofit/>
            </a:bodyPr>
            <a:lstStyle>
              <a:lvl1pPr algn="ctr" defTabSz="802276">
                <a:defRPr sz="2000" spc="-39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3600"/>
                <a:t>风险识别</a:t>
              </a:r>
              <a:endParaRPr sz="3600"/>
            </a:p>
          </p:txBody>
        </p:sp>
        <p:sp>
          <p:nvSpPr>
            <p:cNvPr id="31" name="|">
              <a:extLst>
                <a:ext uri="{FF2B5EF4-FFF2-40B4-BE49-F238E27FC236}">
                  <a16:creationId xmlns:a16="http://schemas.microsoft.com/office/drawing/2014/main" id="{47CD91C5-674C-FD1F-C1AB-EB732BFE9D49}"/>
                </a:ext>
              </a:extLst>
            </p:cNvPr>
            <p:cNvSpPr txBox="1"/>
            <p:nvPr/>
          </p:nvSpPr>
          <p:spPr>
            <a:xfrm>
              <a:off x="15508185" y="9445290"/>
              <a:ext cx="159738" cy="3981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1249" tIns="21249" rIns="21249" bIns="21249" numCol="1" anchor="ctr">
              <a:spAutoFit/>
            </a:bodyPr>
            <a:lstStyle>
              <a:lvl1pPr algn="ctr" defTabSz="802276">
                <a:defRPr sz="2400" spc="120">
                  <a:solidFill>
                    <a:srgbClr val="6C6C6C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t>|</a:t>
              </a:r>
            </a:p>
          </p:txBody>
        </p:sp>
        <p:sp>
          <p:nvSpPr>
            <p:cNvPr id="32" name="CSA STAR 云安全国际认证体系">
              <a:extLst>
                <a:ext uri="{FF2B5EF4-FFF2-40B4-BE49-F238E27FC236}">
                  <a16:creationId xmlns:a16="http://schemas.microsoft.com/office/drawing/2014/main" id="{27E97B93-C812-F242-EC9E-697C55702612}"/>
                </a:ext>
              </a:extLst>
            </p:cNvPr>
            <p:cNvSpPr txBox="1"/>
            <p:nvPr/>
          </p:nvSpPr>
          <p:spPr>
            <a:xfrm>
              <a:off x="12561999" y="9411959"/>
              <a:ext cx="2521204" cy="4647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>
              <a:outerShdw blurRad="241300" dist="25400" dir="54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181" tIns="29181" rIns="29181" bIns="29181" numCol="1" anchor="ctr">
              <a:noAutofit/>
            </a:bodyPr>
            <a:lstStyle>
              <a:lvl1pPr algn="ctr" defTabSz="802276">
                <a:defRPr sz="2000" spc="-39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3600"/>
                <a:t>风险评估</a:t>
              </a:r>
              <a:endParaRPr sz="3600"/>
            </a:p>
          </p:txBody>
        </p:sp>
        <p:sp>
          <p:nvSpPr>
            <p:cNvPr id="33" name="CSA STAR 云安全国际认证体系">
              <a:extLst>
                <a:ext uri="{FF2B5EF4-FFF2-40B4-BE49-F238E27FC236}">
                  <a16:creationId xmlns:a16="http://schemas.microsoft.com/office/drawing/2014/main" id="{A905CC50-79A5-4952-C553-83C6DA1BE958}"/>
                </a:ext>
              </a:extLst>
            </p:cNvPr>
            <p:cNvSpPr txBox="1"/>
            <p:nvPr/>
          </p:nvSpPr>
          <p:spPr>
            <a:xfrm>
              <a:off x="16092905" y="9411959"/>
              <a:ext cx="2521204" cy="464764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>
              <a:outerShdw blurRad="241300" dist="25400" dir="540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9181" tIns="29181" rIns="29181" bIns="29181" numCol="1" anchor="ctr">
              <a:noAutofit/>
            </a:bodyPr>
            <a:lstStyle>
              <a:lvl1pPr algn="ctr" defTabSz="802276">
                <a:defRPr sz="2000" spc="-39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sz="3600"/>
                <a:t>风险处置</a:t>
              </a:r>
              <a:endParaRPr sz="3600"/>
            </a:p>
          </p:txBody>
        </p:sp>
        <p:sp>
          <p:nvSpPr>
            <p:cNvPr id="34" name="|">
              <a:extLst>
                <a:ext uri="{FF2B5EF4-FFF2-40B4-BE49-F238E27FC236}">
                  <a16:creationId xmlns:a16="http://schemas.microsoft.com/office/drawing/2014/main" id="{B4AA064E-86C6-E988-448B-B6FBC1ECBF43}"/>
                </a:ext>
              </a:extLst>
            </p:cNvPr>
            <p:cNvSpPr txBox="1"/>
            <p:nvPr/>
          </p:nvSpPr>
          <p:spPr>
            <a:xfrm>
              <a:off x="11978577" y="9443077"/>
              <a:ext cx="159738" cy="398101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1249" tIns="21249" rIns="21249" bIns="21249" numCol="1" anchor="ctr">
              <a:spAutoFit/>
            </a:bodyPr>
            <a:lstStyle>
              <a:lvl1pPr algn="ctr" defTabSz="802276">
                <a:defRPr sz="2400" spc="120">
                  <a:solidFill>
                    <a:srgbClr val="6C6C6C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t>|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762953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45CD9-95F5-CCDA-F15F-4D95B9A88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9B8BC498-046E-D692-492F-658246FE449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882896" y="661634"/>
            <a:ext cx="14618208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 定方案：具体的治理思路和路径？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D656FA-59E7-D499-240C-592816B13FF9}"/>
              </a:ext>
            </a:extLst>
          </p:cNvPr>
          <p:cNvSpPr txBox="1"/>
          <p:nvPr/>
        </p:nvSpPr>
        <p:spPr>
          <a:xfrm>
            <a:off x="8122920" y="1670227"/>
            <a:ext cx="8138160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规划治理体系，分阶段、有策略地推进</a:t>
            </a:r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36EF7A4-EA9A-5E5D-0955-6B571159DA3C}"/>
              </a:ext>
            </a:extLst>
          </p:cNvPr>
          <p:cNvGrpSpPr/>
          <p:nvPr/>
        </p:nvGrpSpPr>
        <p:grpSpPr>
          <a:xfrm>
            <a:off x="3121080" y="4388507"/>
            <a:ext cx="18141841" cy="4938987"/>
            <a:chOff x="3324497" y="4620506"/>
            <a:chExt cx="18141841" cy="4938987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2D58BFA-8C04-C49F-4189-6162CBB69D92}"/>
                </a:ext>
              </a:extLst>
            </p:cNvPr>
            <p:cNvGrpSpPr/>
            <p:nvPr/>
          </p:nvGrpSpPr>
          <p:grpSpPr>
            <a:xfrm>
              <a:off x="3324497" y="4623236"/>
              <a:ext cx="5080001" cy="4936257"/>
              <a:chOff x="3899263" y="4584047"/>
              <a:chExt cx="5080001" cy="4936257"/>
            </a:xfrm>
          </p:grpSpPr>
          <p:sp>
            <p:nvSpPr>
              <p:cNvPr id="8" name="矩形">
                <a:extLst>
                  <a:ext uri="{FF2B5EF4-FFF2-40B4-BE49-F238E27FC236}">
                    <a16:creationId xmlns:a16="http://schemas.microsoft.com/office/drawing/2014/main" id="{558E2D90-4670-6B67-4917-39F1F4762C91}"/>
                  </a:ext>
                </a:extLst>
              </p:cNvPr>
              <p:cNvSpPr/>
              <p:nvPr/>
            </p:nvSpPr>
            <p:spPr>
              <a:xfrm>
                <a:off x="3899263" y="4594017"/>
                <a:ext cx="5080001" cy="4926287"/>
              </a:xfrm>
              <a:prstGeom prst="rect">
                <a:avLst/>
              </a:prstGeom>
              <a:solidFill>
                <a:srgbClr val="01064D">
                  <a:alpha val="60000"/>
                </a:srgbClr>
              </a:solidFill>
              <a:ln w="25400">
                <a:solidFill>
                  <a:srgbClr val="059FFF"/>
                </a:solidFill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/>
                <a:endParaRPr/>
              </a:p>
            </p:txBody>
          </p:sp>
          <p:sp>
            <p:nvSpPr>
              <p:cNvPr id="30" name="矩形">
                <a:extLst>
                  <a:ext uri="{FF2B5EF4-FFF2-40B4-BE49-F238E27FC236}">
                    <a16:creationId xmlns:a16="http://schemas.microsoft.com/office/drawing/2014/main" id="{E715AA3A-0369-FFBA-9820-4222D574835B}"/>
                  </a:ext>
                </a:extLst>
              </p:cNvPr>
              <p:cNvSpPr/>
              <p:nvPr/>
            </p:nvSpPr>
            <p:spPr>
              <a:xfrm>
                <a:off x="3899263" y="4584047"/>
                <a:ext cx="5080001" cy="1133059"/>
              </a:xfrm>
              <a:prstGeom prst="rect">
                <a:avLst/>
              </a:prstGeom>
              <a:solidFill>
                <a:srgbClr val="059FF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36" name="标题主题内容">
                <a:extLst>
                  <a:ext uri="{FF2B5EF4-FFF2-40B4-BE49-F238E27FC236}">
                    <a16:creationId xmlns:a16="http://schemas.microsoft.com/office/drawing/2014/main" id="{FC1EA758-0B95-39E0-7BB9-F1DB5504CFF8}"/>
                  </a:ext>
                </a:extLst>
              </p:cNvPr>
              <p:cNvSpPr txBox="1"/>
              <p:nvPr/>
            </p:nvSpPr>
            <p:spPr>
              <a:xfrm>
                <a:off x="4529377" y="4781374"/>
                <a:ext cx="3810001" cy="766157"/>
              </a:xfrm>
              <a:prstGeom prst="rect">
                <a:avLst/>
              </a:prstGeom>
              <a:ln w="25400">
                <a:miter lim="400000"/>
              </a:ln>
              <a:effectLst>
                <a:outerShdw blurRad="101600" dir="5400000" rotWithShape="0">
                  <a:srgbClr val="000000">
                    <a:alpha val="6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>
                    <a:solidFill>
                      <a:srgbClr val="FFFFFF"/>
                    </a:solidFill>
                    <a:latin typeface="FZLanTingHeiS-DB-GB"/>
                    <a:ea typeface="FZLanTingHeiS-DB-GB"/>
                    <a:cs typeface="FZLanTingHeiS-DB-GB"/>
                    <a:sym typeface="FZLanTingHeiS-DB-GB"/>
                  </a:defRPr>
                </a:lvl1pPr>
              </a:lstStyle>
              <a:p>
                <a:r>
                  <a:rPr lang="zh-CN" altLang="en-US"/>
                  <a:t>双管齐下</a:t>
                </a:r>
                <a:endParaRPr/>
              </a:p>
            </p:txBody>
          </p:sp>
          <p:sp>
            <p:nvSpPr>
              <p:cNvPr id="39" name="段落正文示意详细文字…">
                <a:extLst>
                  <a:ext uri="{FF2B5EF4-FFF2-40B4-BE49-F238E27FC236}">
                    <a16:creationId xmlns:a16="http://schemas.microsoft.com/office/drawing/2014/main" id="{BD7350EF-E6FB-C0BB-E8F7-870281D72718}"/>
                  </a:ext>
                </a:extLst>
              </p:cNvPr>
              <p:cNvSpPr txBox="1"/>
              <p:nvPr/>
            </p:nvSpPr>
            <p:spPr>
              <a:xfrm>
                <a:off x="4402377" y="6340103"/>
                <a:ext cx="4064001" cy="2079734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/>
              <a:p>
                <a:pPr algn="ctr" defTabSz="8255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</a:defRPr>
                </a:pPr>
                <a:r>
                  <a:rPr lang="zh-CN" altLang="en-US"/>
                  <a:t>存量风险治理</a:t>
                </a:r>
                <a:endParaRPr lang="en-US" altLang="zh-CN"/>
              </a:p>
              <a:p>
                <a:pPr algn="ctr" defTabSz="8255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</a:defRPr>
                </a:pPr>
                <a:r>
                  <a:rPr lang="zh-CN" altLang="en-US"/>
                  <a:t>增量风险卡位 </a:t>
                </a:r>
                <a:endParaRPr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AD99D1B-2F48-2F6C-0D78-DA4B73165A9A}"/>
                </a:ext>
              </a:extLst>
            </p:cNvPr>
            <p:cNvGrpSpPr/>
            <p:nvPr/>
          </p:nvGrpSpPr>
          <p:grpSpPr>
            <a:xfrm>
              <a:off x="9855417" y="4623236"/>
              <a:ext cx="5080001" cy="4936257"/>
              <a:chOff x="9658350" y="4584047"/>
              <a:chExt cx="5080001" cy="4936257"/>
            </a:xfrm>
          </p:grpSpPr>
          <p:sp>
            <p:nvSpPr>
              <p:cNvPr id="2" name="矩形">
                <a:extLst>
                  <a:ext uri="{FF2B5EF4-FFF2-40B4-BE49-F238E27FC236}">
                    <a16:creationId xmlns:a16="http://schemas.microsoft.com/office/drawing/2014/main" id="{A1E5490E-1341-8130-FDFD-E48F0652600B}"/>
                  </a:ext>
                </a:extLst>
              </p:cNvPr>
              <p:cNvSpPr/>
              <p:nvPr/>
            </p:nvSpPr>
            <p:spPr>
              <a:xfrm>
                <a:off x="9658350" y="4594017"/>
                <a:ext cx="5080001" cy="4926287"/>
              </a:xfrm>
              <a:prstGeom prst="rect">
                <a:avLst/>
              </a:prstGeom>
              <a:solidFill>
                <a:srgbClr val="01064D">
                  <a:alpha val="60000"/>
                </a:srgbClr>
              </a:solidFill>
              <a:ln w="25400">
                <a:solidFill>
                  <a:srgbClr val="4EB09F"/>
                </a:solidFill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/>
                <a:endParaRPr/>
              </a:p>
            </p:txBody>
          </p:sp>
          <p:sp>
            <p:nvSpPr>
              <p:cNvPr id="4" name="矩形">
                <a:extLst>
                  <a:ext uri="{FF2B5EF4-FFF2-40B4-BE49-F238E27FC236}">
                    <a16:creationId xmlns:a16="http://schemas.microsoft.com/office/drawing/2014/main" id="{FE67172C-A8CF-2446-4980-B37E48FC79DF}"/>
                  </a:ext>
                </a:extLst>
              </p:cNvPr>
              <p:cNvSpPr/>
              <p:nvPr/>
            </p:nvSpPr>
            <p:spPr>
              <a:xfrm>
                <a:off x="9658350" y="4584047"/>
                <a:ext cx="5080001" cy="1133059"/>
              </a:xfrm>
              <a:prstGeom prst="rect">
                <a:avLst/>
              </a:prstGeom>
              <a:solidFill>
                <a:srgbClr val="4EB09F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35" name="标题主题内容">
                <a:extLst>
                  <a:ext uri="{FF2B5EF4-FFF2-40B4-BE49-F238E27FC236}">
                    <a16:creationId xmlns:a16="http://schemas.microsoft.com/office/drawing/2014/main" id="{919AB057-0E56-2EA7-BF9D-E210751DBA91}"/>
                  </a:ext>
                </a:extLst>
              </p:cNvPr>
              <p:cNvSpPr txBox="1"/>
              <p:nvPr/>
            </p:nvSpPr>
            <p:spPr>
              <a:xfrm>
                <a:off x="10288464" y="4781374"/>
                <a:ext cx="3810001" cy="766157"/>
              </a:xfrm>
              <a:prstGeom prst="rect">
                <a:avLst/>
              </a:prstGeom>
              <a:ln w="25400">
                <a:miter lim="400000"/>
              </a:ln>
              <a:effectLst>
                <a:outerShdw blurRad="101600" dir="5400000" rotWithShape="0">
                  <a:srgbClr val="000000">
                    <a:alpha val="6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>
                    <a:solidFill>
                      <a:srgbClr val="FFFFFF"/>
                    </a:solidFill>
                    <a:latin typeface="FZLanTingHeiS-DB-GB"/>
                    <a:ea typeface="FZLanTingHeiS-DB-GB"/>
                    <a:cs typeface="FZLanTingHeiS-DB-GB"/>
                    <a:sym typeface="FZLanTingHeiS-DB-GB"/>
                  </a:defRPr>
                </a:lvl1pPr>
              </a:lstStyle>
              <a:p>
                <a:r>
                  <a:rPr lang="zh-CN" altLang="en-US"/>
                  <a:t>试点先行</a:t>
                </a:r>
                <a:endParaRPr/>
              </a:p>
            </p:txBody>
          </p:sp>
          <p:sp>
            <p:nvSpPr>
              <p:cNvPr id="40" name="段落正文示意详细文字…">
                <a:extLst>
                  <a:ext uri="{FF2B5EF4-FFF2-40B4-BE49-F238E27FC236}">
                    <a16:creationId xmlns:a16="http://schemas.microsoft.com/office/drawing/2014/main" id="{B16ED842-86B0-9E2B-DEC1-2F91E547B093}"/>
                  </a:ext>
                </a:extLst>
              </p:cNvPr>
              <p:cNvSpPr txBox="1"/>
              <p:nvPr/>
            </p:nvSpPr>
            <p:spPr>
              <a:xfrm>
                <a:off x="10160000" y="6495958"/>
                <a:ext cx="4064001" cy="2079734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/>
              <a:p>
                <a:pPr algn="ctr" defTabSz="8255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</a:defRPr>
                </a:pPr>
                <a:r>
                  <a:rPr lang="zh-CN" altLang="en-US"/>
                  <a:t>选择代表性团队</a:t>
                </a:r>
                <a:r>
                  <a:rPr lang="en-US" altLang="zh-CN"/>
                  <a:t>/</a:t>
                </a:r>
                <a:r>
                  <a:rPr lang="zh-CN" altLang="en-US"/>
                  <a:t>业务验证方案、收集反馈、树立标杆 </a:t>
                </a:r>
                <a:endParaRPr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D6ED408-F0B6-31E2-7FDC-0E6E8CF00C70}"/>
                </a:ext>
              </a:extLst>
            </p:cNvPr>
            <p:cNvGrpSpPr/>
            <p:nvPr/>
          </p:nvGrpSpPr>
          <p:grpSpPr>
            <a:xfrm>
              <a:off x="16386337" y="4620506"/>
              <a:ext cx="5080001" cy="4938987"/>
              <a:chOff x="15404736" y="4584047"/>
              <a:chExt cx="5080001" cy="4938987"/>
            </a:xfrm>
          </p:grpSpPr>
          <p:sp>
            <p:nvSpPr>
              <p:cNvPr id="33" name="矩形">
                <a:extLst>
                  <a:ext uri="{FF2B5EF4-FFF2-40B4-BE49-F238E27FC236}">
                    <a16:creationId xmlns:a16="http://schemas.microsoft.com/office/drawing/2014/main" id="{C05E6D23-68B0-FCA6-68C6-88C37DDC65E8}"/>
                  </a:ext>
                </a:extLst>
              </p:cNvPr>
              <p:cNvSpPr/>
              <p:nvPr/>
            </p:nvSpPr>
            <p:spPr>
              <a:xfrm>
                <a:off x="15404736" y="4596747"/>
                <a:ext cx="5080001" cy="4926287"/>
              </a:xfrm>
              <a:prstGeom prst="rect">
                <a:avLst/>
              </a:prstGeom>
              <a:solidFill>
                <a:srgbClr val="01064D">
                  <a:alpha val="60000"/>
                </a:srgbClr>
              </a:solidFill>
              <a:ln w="25400">
                <a:solidFill>
                  <a:srgbClr val="8A3FFC"/>
                </a:solidFill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/>
                <a:endParaRPr/>
              </a:p>
            </p:txBody>
          </p:sp>
          <p:sp>
            <p:nvSpPr>
              <p:cNvPr id="34" name="矩形">
                <a:extLst>
                  <a:ext uri="{FF2B5EF4-FFF2-40B4-BE49-F238E27FC236}">
                    <a16:creationId xmlns:a16="http://schemas.microsoft.com/office/drawing/2014/main" id="{44F3FA29-E77E-82D0-52DC-61288F3B693C}"/>
                  </a:ext>
                </a:extLst>
              </p:cNvPr>
              <p:cNvSpPr/>
              <p:nvPr/>
            </p:nvSpPr>
            <p:spPr>
              <a:xfrm>
                <a:off x="15404736" y="4584047"/>
                <a:ext cx="5080001" cy="1133059"/>
              </a:xfrm>
              <a:prstGeom prst="rect">
                <a:avLst/>
              </a:prstGeom>
              <a:solidFill>
                <a:srgbClr val="8A3FFC"/>
              </a:solidFill>
              <a:ln w="12700"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>
                  <a:defRPr sz="2100">
                    <a:solidFill>
                      <a:srgbClr val="FFFFFF">
                        <a:alpha val="0"/>
                      </a:srgbClr>
                    </a:solidFill>
                  </a:defRPr>
                </a:pPr>
                <a:endParaRPr/>
              </a:p>
            </p:txBody>
          </p:sp>
          <p:sp>
            <p:nvSpPr>
              <p:cNvPr id="38" name="标题主题内容">
                <a:extLst>
                  <a:ext uri="{FF2B5EF4-FFF2-40B4-BE49-F238E27FC236}">
                    <a16:creationId xmlns:a16="http://schemas.microsoft.com/office/drawing/2014/main" id="{22D64F5B-FF23-17F7-C2C9-D58599B18AC4}"/>
                  </a:ext>
                </a:extLst>
              </p:cNvPr>
              <p:cNvSpPr txBox="1"/>
              <p:nvPr/>
            </p:nvSpPr>
            <p:spPr>
              <a:xfrm>
                <a:off x="16034850" y="4784104"/>
                <a:ext cx="3810001" cy="766157"/>
              </a:xfrm>
              <a:prstGeom prst="rect">
                <a:avLst/>
              </a:prstGeom>
              <a:ln w="25400">
                <a:miter lim="400000"/>
              </a:ln>
              <a:effectLst>
                <a:outerShdw blurRad="101600" dir="5400000" rotWithShape="0">
                  <a:srgbClr val="000000">
                    <a:alpha val="60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>
                <a:lvl1pPr algn="ctr" defTabSz="825500">
                  <a:defRPr>
                    <a:solidFill>
                      <a:srgbClr val="FFFFFF"/>
                    </a:solidFill>
                    <a:latin typeface="FZLanTingHeiS-DB-GB"/>
                    <a:ea typeface="FZLanTingHeiS-DB-GB"/>
                    <a:cs typeface="FZLanTingHeiS-DB-GB"/>
                    <a:sym typeface="FZLanTingHeiS-DB-GB"/>
                  </a:defRPr>
                </a:lvl1pPr>
              </a:lstStyle>
              <a:p>
                <a:r>
                  <a:rPr lang="zh-CN" altLang="en-US"/>
                  <a:t>分批推广</a:t>
                </a:r>
                <a:endParaRPr/>
              </a:p>
            </p:txBody>
          </p:sp>
          <p:sp>
            <p:nvSpPr>
              <p:cNvPr id="41" name="段落正文示意详细文字…">
                <a:extLst>
                  <a:ext uri="{FF2B5EF4-FFF2-40B4-BE49-F238E27FC236}">
                    <a16:creationId xmlns:a16="http://schemas.microsoft.com/office/drawing/2014/main" id="{3464EEFF-31C4-077D-C2C1-F499D30E8114}"/>
                  </a:ext>
                </a:extLst>
              </p:cNvPr>
              <p:cNvSpPr txBox="1"/>
              <p:nvPr/>
            </p:nvSpPr>
            <p:spPr>
              <a:xfrm>
                <a:off x="15907850" y="6340103"/>
                <a:ext cx="4064001" cy="2079734"/>
              </a:xfrm>
              <a:prstGeom prst="rect">
                <a:avLst/>
              </a:prstGeom>
              <a:ln w="254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21249" tIns="21249" rIns="21249" bIns="21249" anchor="ctr"/>
              <a:lstStyle/>
              <a:p>
                <a:pPr algn="ctr" defTabSz="825500">
                  <a:lnSpc>
                    <a:spcPct val="120000"/>
                  </a:lnSpc>
                  <a:defRPr sz="3000">
                    <a:solidFill>
                      <a:srgbClr val="FFFFFF"/>
                    </a:solidFill>
                  </a:defRPr>
                </a:pPr>
                <a:r>
                  <a:rPr lang="zh-CN" altLang="en-US"/>
                  <a:t>按业务线重要性、风险等级逐步扩大覆盖范围 </a:t>
                </a: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7530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CA44C-F5B9-AF8C-462B-51B593A4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2658402C-8651-FDCB-C835-6CC0EACF708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4.</a:t>
            </a:r>
            <a:r>
              <a:rPr lang="zh-CN" altLang="en-US"/>
              <a:t> 定资源：需要什么工具？人和预算？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57FBF3-225A-4ECC-9682-61D5142EA0C4}"/>
              </a:ext>
            </a:extLst>
          </p:cNvPr>
          <p:cNvSpPr txBox="1"/>
          <p:nvPr/>
        </p:nvSpPr>
        <p:spPr>
          <a:xfrm>
            <a:off x="5625083" y="7288004"/>
            <a:ext cx="15527361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</a:rPr>
              <a:t>人力：</a:t>
            </a:r>
            <a:r>
              <a:rPr lang="zh-CN" altLang="en-US">
                <a:solidFill>
                  <a:schemeClr val="bg1"/>
                </a:solidFill>
              </a:rPr>
              <a:t>安全运营人员、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可能的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开发人员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自研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集成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、各协同部门接口人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3650706-BA8E-3B71-87CE-89BDB0BBA030}"/>
              </a:ext>
            </a:extLst>
          </p:cNvPr>
          <p:cNvSpPr txBox="1"/>
          <p:nvPr/>
        </p:nvSpPr>
        <p:spPr>
          <a:xfrm>
            <a:off x="9106275" y="1877491"/>
            <a:ext cx="6171450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Google Sans Text"/>
              </a:rPr>
              <a:t>配备工具平台，预算人力到位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B3100-104D-4329-60BD-1CBAAC074A38}"/>
              </a:ext>
            </a:extLst>
          </p:cNvPr>
          <p:cNvSpPr txBox="1"/>
          <p:nvPr/>
        </p:nvSpPr>
        <p:spPr>
          <a:xfrm>
            <a:off x="5625083" y="5607026"/>
            <a:ext cx="12786609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</a:rPr>
              <a:t>工具：</a:t>
            </a:r>
            <a:r>
              <a:rPr lang="en-US" altLang="zh-CN">
                <a:solidFill>
                  <a:schemeClr val="bg1"/>
                </a:solidFill>
              </a:rPr>
              <a:t>SCA </a:t>
            </a:r>
            <a:r>
              <a:rPr lang="zh-CN" altLang="en-US">
                <a:solidFill>
                  <a:schemeClr val="bg1"/>
                </a:solidFill>
              </a:rPr>
              <a:t>工具选型 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chemeClr val="bg1"/>
                </a:solidFill>
              </a:rPr>
              <a:t>自研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开源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商业对比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、漏洞知识库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BC88D2-2C44-B147-A4E8-A7CF960D2B01}"/>
              </a:ext>
            </a:extLst>
          </p:cNvPr>
          <p:cNvSpPr txBox="1"/>
          <p:nvPr/>
        </p:nvSpPr>
        <p:spPr>
          <a:xfrm>
            <a:off x="5625083" y="8968982"/>
            <a:ext cx="12426845" cy="83099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4800" b="1">
                <a:solidFill>
                  <a:schemeClr val="bg1"/>
                </a:solidFill>
              </a:rPr>
              <a:t>预算：</a:t>
            </a:r>
            <a:r>
              <a:rPr lang="zh-CN" altLang="en-US">
                <a:solidFill>
                  <a:schemeClr val="bg1"/>
                </a:solidFill>
              </a:rPr>
              <a:t>采购成本、实施成本、自研成本、运营维护成本</a:t>
            </a:r>
          </a:p>
        </p:txBody>
      </p:sp>
    </p:spTree>
    <p:extLst>
      <p:ext uri="{BB962C8B-B14F-4D97-AF65-F5344CB8AC3E}">
        <p14:creationId xmlns:p14="http://schemas.microsoft.com/office/powerpoint/2010/main" val="41220682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2BCD-694C-81D3-951F-75C08308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AF649FD5-9DD6-2352-467C-DC48F6C56A58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 促协同：如何让大家一起干？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7D1D54-A558-C90F-F1B3-B9D45CCF5A39}"/>
              </a:ext>
            </a:extLst>
          </p:cNvPr>
          <p:cNvSpPr txBox="1"/>
          <p:nvPr/>
        </p:nvSpPr>
        <p:spPr>
          <a:xfrm>
            <a:off x="8648175" y="1671194"/>
            <a:ext cx="7087649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Google Sans Text"/>
              </a:rPr>
              <a:t>让安全成为研发的助力，而非阻力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: 圆角 130">
            <a:extLst>
              <a:ext uri="{FF2B5EF4-FFF2-40B4-BE49-F238E27FC236}">
                <a16:creationId xmlns:a16="http://schemas.microsoft.com/office/drawing/2014/main" id="{802B02C7-9094-67BA-AF73-7B5C2C1BA36C}"/>
              </a:ext>
            </a:extLst>
          </p:cNvPr>
          <p:cNvSpPr/>
          <p:nvPr/>
        </p:nvSpPr>
        <p:spPr>
          <a:xfrm>
            <a:off x="1237173" y="4381257"/>
            <a:ext cx="21935053" cy="1261976"/>
          </a:xfrm>
          <a:prstGeom prst="roundRect">
            <a:avLst>
              <a:gd name="adj" fmla="val 0"/>
            </a:avLst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zh-CN" altLang="en-US">
                <a:solidFill>
                  <a:schemeClr val="bg1"/>
                </a:solidFill>
              </a:rPr>
              <a:t>用业务语言阐述风险和治理价值，让研发</a:t>
            </a:r>
            <a:r>
              <a:rPr lang="en-US" altLang="zh-CN">
                <a:solidFill>
                  <a:schemeClr val="bg1"/>
                </a:solidFill>
              </a:rPr>
              <a:t>/</a:t>
            </a:r>
            <a:r>
              <a:rPr lang="zh-CN" altLang="en-US">
                <a:solidFill>
                  <a:schemeClr val="bg1"/>
                </a:solidFill>
              </a:rPr>
              <a:t>业务理解“</a:t>
            </a:r>
            <a:r>
              <a:rPr lang="en-US" altLang="zh-CN">
                <a:solidFill>
                  <a:schemeClr val="bg1"/>
                </a:solidFill>
              </a:rPr>
              <a:t>Why”</a:t>
            </a: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C2E32CC6-FDBE-52B3-941A-E52100B6F1F3}"/>
              </a:ext>
            </a:extLst>
          </p:cNvPr>
          <p:cNvSpPr/>
          <p:nvPr/>
        </p:nvSpPr>
        <p:spPr>
          <a:xfrm>
            <a:off x="1237173" y="3278759"/>
            <a:ext cx="21935053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14" name="内容介绍文本">
            <a:extLst>
              <a:ext uri="{FF2B5EF4-FFF2-40B4-BE49-F238E27FC236}">
                <a16:creationId xmlns:a16="http://schemas.microsoft.com/office/drawing/2014/main" id="{4E55D365-1D86-3982-B6F2-FE6C0D9A74A6}"/>
              </a:ext>
            </a:extLst>
          </p:cNvPr>
          <p:cNvSpPr txBox="1"/>
          <p:nvPr/>
        </p:nvSpPr>
        <p:spPr>
          <a:xfrm>
            <a:off x="9385005" y="3414677"/>
            <a:ext cx="56393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4400"/>
              <a:t>价值对齐 </a:t>
            </a:r>
            <a:r>
              <a:rPr lang="en-US" altLang="zh-CN" sz="4400"/>
              <a:t>&amp; </a:t>
            </a:r>
            <a:r>
              <a:rPr lang="zh-CN" altLang="en-US" sz="4400"/>
              <a:t>清晰沟通</a:t>
            </a:r>
            <a:endParaRPr sz="4400"/>
          </a:p>
        </p:txBody>
      </p:sp>
      <p:sp>
        <p:nvSpPr>
          <p:cNvPr id="15" name="矩形: 圆角 130">
            <a:extLst>
              <a:ext uri="{FF2B5EF4-FFF2-40B4-BE49-F238E27FC236}">
                <a16:creationId xmlns:a16="http://schemas.microsoft.com/office/drawing/2014/main" id="{20326F6A-C641-DA04-623D-1F7F4DA93AD9}"/>
              </a:ext>
            </a:extLst>
          </p:cNvPr>
          <p:cNvSpPr/>
          <p:nvPr/>
        </p:nvSpPr>
        <p:spPr>
          <a:xfrm>
            <a:off x="1237173" y="8398959"/>
            <a:ext cx="21935053" cy="3733705"/>
          </a:xfrm>
          <a:prstGeom prst="roundRect">
            <a:avLst>
              <a:gd name="adj" fmla="val 0"/>
            </a:avLst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marL="571500" indent="-571500" defTabSz="8255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" name="矩形 21">
            <a:extLst>
              <a:ext uri="{FF2B5EF4-FFF2-40B4-BE49-F238E27FC236}">
                <a16:creationId xmlns:a16="http://schemas.microsoft.com/office/drawing/2014/main" id="{89B0C082-DD16-F5A4-7327-4C64B4570CBC}"/>
              </a:ext>
            </a:extLst>
          </p:cNvPr>
          <p:cNvSpPr/>
          <p:nvPr/>
        </p:nvSpPr>
        <p:spPr>
          <a:xfrm>
            <a:off x="1237173" y="7296462"/>
            <a:ext cx="21935053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17" name="内容介绍文本">
            <a:extLst>
              <a:ext uri="{FF2B5EF4-FFF2-40B4-BE49-F238E27FC236}">
                <a16:creationId xmlns:a16="http://schemas.microsoft.com/office/drawing/2014/main" id="{BCFAC824-625A-E201-777E-6107C655C3AD}"/>
              </a:ext>
            </a:extLst>
          </p:cNvPr>
          <p:cNvSpPr txBox="1"/>
          <p:nvPr/>
        </p:nvSpPr>
        <p:spPr>
          <a:xfrm>
            <a:off x="6980627" y="7432380"/>
            <a:ext cx="10448144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4400"/>
              <a:t>降低研发“成本” （时间、精力、挫败感）</a:t>
            </a:r>
            <a:endParaRPr lang="en-US" altLang="zh-CN" sz="4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84E4FC-8517-C91E-F0B9-4E525A4359E1}"/>
              </a:ext>
            </a:extLst>
          </p:cNvPr>
          <p:cNvSpPr txBox="1"/>
          <p:nvPr/>
        </p:nvSpPr>
        <p:spPr>
          <a:xfrm>
            <a:off x="6752183" y="8831656"/>
            <a:ext cx="10905033" cy="2496837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571500" indent="-571500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识别真漏洞：减少误报，可达性分析</a:t>
            </a:r>
          </a:p>
          <a:p>
            <a:pPr marL="571500" indent="-571500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分钟级修复：提供</a:t>
            </a:r>
            <a:r>
              <a:rPr lang="en-US" altLang="zh-CN">
                <a:solidFill>
                  <a:schemeClr val="bg1"/>
                </a:solidFill>
              </a:rPr>
              <a:t>IDE</a:t>
            </a:r>
            <a:r>
              <a:rPr lang="zh-CN" altLang="en-US">
                <a:solidFill>
                  <a:schemeClr val="bg1"/>
                </a:solidFill>
              </a:rPr>
              <a:t>插件、清晰高效修复建议</a:t>
            </a:r>
          </a:p>
          <a:p>
            <a:pPr marL="571500" indent="-571500" defTabSz="825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优化流程：</a:t>
            </a:r>
            <a:r>
              <a:rPr lang="en-US" altLang="zh-CN">
                <a:solidFill>
                  <a:schemeClr val="bg1"/>
                </a:solidFill>
              </a:rPr>
              <a:t>CI/CD</a:t>
            </a:r>
            <a:r>
              <a:rPr lang="zh-CN" altLang="en-US">
                <a:solidFill>
                  <a:schemeClr val="bg1"/>
                </a:solidFill>
              </a:rPr>
              <a:t>卡点策略人性化 ，提供清晰指引</a:t>
            </a:r>
          </a:p>
        </p:txBody>
      </p:sp>
    </p:spTree>
    <p:extLst>
      <p:ext uri="{BB962C8B-B14F-4D97-AF65-F5344CB8AC3E}">
        <p14:creationId xmlns:p14="http://schemas.microsoft.com/office/powerpoint/2010/main" val="29568254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C011A-2343-8B34-832F-71ABD7A03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438AE286-2C9E-99AD-F3FB-64F6AA6F04E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5.</a:t>
            </a:r>
            <a:r>
              <a:rPr lang="zh-CN" altLang="en-US"/>
              <a:t> 促协同：如何让大家一起干？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D28215-FA80-561E-4554-C7DAAF2B9650}"/>
              </a:ext>
            </a:extLst>
          </p:cNvPr>
          <p:cNvSpPr txBox="1"/>
          <p:nvPr/>
        </p:nvSpPr>
        <p:spPr>
          <a:xfrm>
            <a:off x="8648175" y="1671194"/>
            <a:ext cx="7087649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Google Sans Text"/>
              </a:rPr>
              <a:t>让安全成为研发的助力，而非阻力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矩形: 圆角 130">
            <a:extLst>
              <a:ext uri="{FF2B5EF4-FFF2-40B4-BE49-F238E27FC236}">
                <a16:creationId xmlns:a16="http://schemas.microsoft.com/office/drawing/2014/main" id="{DC57E283-B069-2EA7-5ABB-7033073973D5}"/>
              </a:ext>
            </a:extLst>
          </p:cNvPr>
          <p:cNvSpPr/>
          <p:nvPr/>
        </p:nvSpPr>
        <p:spPr>
          <a:xfrm>
            <a:off x="1224473" y="4252548"/>
            <a:ext cx="21935053" cy="1261976"/>
          </a:xfrm>
          <a:prstGeom prst="roundRect">
            <a:avLst>
              <a:gd name="adj" fmla="val 0"/>
            </a:avLst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zh-CN" altLang="en-US">
                <a:solidFill>
                  <a:schemeClr val="bg1"/>
                </a:solidFill>
              </a:rPr>
              <a:t>建立便捷的问题反馈、误报申诉、紧急情况豁免通道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751A668F-21EF-0AAD-AEBB-5BF0CB5B4202}"/>
              </a:ext>
            </a:extLst>
          </p:cNvPr>
          <p:cNvSpPr/>
          <p:nvPr/>
        </p:nvSpPr>
        <p:spPr>
          <a:xfrm>
            <a:off x="1224473" y="3150050"/>
            <a:ext cx="21935053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14" name="内容介绍文本">
            <a:extLst>
              <a:ext uri="{FF2B5EF4-FFF2-40B4-BE49-F238E27FC236}">
                <a16:creationId xmlns:a16="http://schemas.microsoft.com/office/drawing/2014/main" id="{B04BF1A4-12D6-4521-B9AE-153E957515CF}"/>
              </a:ext>
            </a:extLst>
          </p:cNvPr>
          <p:cNvSpPr txBox="1"/>
          <p:nvPr/>
        </p:nvSpPr>
        <p:spPr>
          <a:xfrm>
            <a:off x="9372305" y="3285968"/>
            <a:ext cx="56393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4400"/>
              <a:t>顺畅反馈 </a:t>
            </a:r>
            <a:r>
              <a:rPr lang="en-US" altLang="zh-CN" sz="4400"/>
              <a:t>&amp; </a:t>
            </a:r>
            <a:r>
              <a:rPr lang="zh-CN" altLang="en-US" sz="4400"/>
              <a:t>豁免</a:t>
            </a:r>
            <a:endParaRPr sz="4400"/>
          </a:p>
        </p:txBody>
      </p:sp>
      <p:sp>
        <p:nvSpPr>
          <p:cNvPr id="3" name="矩形: 圆角 130">
            <a:extLst>
              <a:ext uri="{FF2B5EF4-FFF2-40B4-BE49-F238E27FC236}">
                <a16:creationId xmlns:a16="http://schemas.microsoft.com/office/drawing/2014/main" id="{A25501D6-CFC2-AA60-9CA8-152EE9C66478}"/>
              </a:ext>
            </a:extLst>
          </p:cNvPr>
          <p:cNvSpPr/>
          <p:nvPr/>
        </p:nvSpPr>
        <p:spPr>
          <a:xfrm>
            <a:off x="1224473" y="7776927"/>
            <a:ext cx="21935053" cy="1261976"/>
          </a:xfrm>
          <a:prstGeom prst="roundRect">
            <a:avLst>
              <a:gd name="adj" fmla="val 0"/>
            </a:avLst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zh-CN" altLang="en-US">
                <a:solidFill>
                  <a:schemeClr val="bg1"/>
                </a:solidFill>
              </a:rPr>
              <a:t>安全培训、案例分享，提升研发安全意识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矩形 21">
            <a:extLst>
              <a:ext uri="{FF2B5EF4-FFF2-40B4-BE49-F238E27FC236}">
                <a16:creationId xmlns:a16="http://schemas.microsoft.com/office/drawing/2014/main" id="{463C5275-B17A-AAC0-4F70-2E58D3EFE32D}"/>
              </a:ext>
            </a:extLst>
          </p:cNvPr>
          <p:cNvSpPr/>
          <p:nvPr/>
        </p:nvSpPr>
        <p:spPr>
          <a:xfrm>
            <a:off x="1224473" y="6674429"/>
            <a:ext cx="21935053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5" name="内容介绍文本">
            <a:extLst>
              <a:ext uri="{FF2B5EF4-FFF2-40B4-BE49-F238E27FC236}">
                <a16:creationId xmlns:a16="http://schemas.microsoft.com/office/drawing/2014/main" id="{FB48E979-6CC3-32C5-CF02-94D35CCCE78D}"/>
              </a:ext>
            </a:extLst>
          </p:cNvPr>
          <p:cNvSpPr txBox="1"/>
          <p:nvPr/>
        </p:nvSpPr>
        <p:spPr>
          <a:xfrm>
            <a:off x="9372305" y="6810347"/>
            <a:ext cx="56393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4400"/>
              <a:t>文化建设 </a:t>
            </a:r>
            <a:r>
              <a:rPr lang="en-US" altLang="zh-CN" sz="4400"/>
              <a:t>&amp; </a:t>
            </a:r>
            <a:r>
              <a:rPr lang="zh-CN" altLang="en-US" sz="4400"/>
              <a:t>意识提升</a:t>
            </a:r>
            <a:endParaRPr sz="4400"/>
          </a:p>
        </p:txBody>
      </p:sp>
      <p:sp>
        <p:nvSpPr>
          <p:cNvPr id="6" name="矩形: 圆角 130">
            <a:extLst>
              <a:ext uri="{FF2B5EF4-FFF2-40B4-BE49-F238E27FC236}">
                <a16:creationId xmlns:a16="http://schemas.microsoft.com/office/drawing/2014/main" id="{95BA1F29-959F-6F8A-21F0-4EF704365BA8}"/>
              </a:ext>
            </a:extLst>
          </p:cNvPr>
          <p:cNvSpPr/>
          <p:nvPr/>
        </p:nvSpPr>
        <p:spPr>
          <a:xfrm>
            <a:off x="1224473" y="11222727"/>
            <a:ext cx="21935053" cy="1261976"/>
          </a:xfrm>
          <a:prstGeom prst="roundRect">
            <a:avLst>
              <a:gd name="adj" fmla="val 0"/>
            </a:avLst>
          </a:prstGeom>
          <a:solidFill>
            <a:srgbClr val="01064D">
              <a:alpha val="60000"/>
            </a:srgbClr>
          </a:solidFill>
          <a:ln w="25400">
            <a:solidFill>
              <a:srgbClr val="1732DC"/>
            </a:solidFill>
            <a:miter lim="400000"/>
          </a:ln>
        </p:spPr>
        <p:txBody>
          <a:bodyPr lIns="21249" tIns="21249" rIns="21249" bIns="21249" anchor="ctr"/>
          <a:lstStyle/>
          <a:p>
            <a:pPr algn="ctr" defTabSz="825500"/>
            <a:r>
              <a:rPr lang="zh-CN" altLang="en-US">
                <a:solidFill>
                  <a:schemeClr val="bg1"/>
                </a:solidFill>
              </a:rPr>
              <a:t>立项阶段获得管理层背书，制度明确协作要求</a:t>
            </a:r>
          </a:p>
        </p:txBody>
      </p:sp>
      <p:sp>
        <p:nvSpPr>
          <p:cNvPr id="8" name="矩形 21">
            <a:extLst>
              <a:ext uri="{FF2B5EF4-FFF2-40B4-BE49-F238E27FC236}">
                <a16:creationId xmlns:a16="http://schemas.microsoft.com/office/drawing/2014/main" id="{562ABF64-A0ED-A18B-A35D-034B19002AEB}"/>
              </a:ext>
            </a:extLst>
          </p:cNvPr>
          <p:cNvSpPr/>
          <p:nvPr/>
        </p:nvSpPr>
        <p:spPr>
          <a:xfrm>
            <a:off x="1224473" y="10120229"/>
            <a:ext cx="21935053" cy="1143001"/>
          </a:xfrm>
          <a:prstGeom prst="rect">
            <a:avLst/>
          </a:prstGeom>
          <a:solidFill>
            <a:srgbClr val="1732DC"/>
          </a:soli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100">
                <a:solidFill>
                  <a:srgbClr val="FFFFFF">
                    <a:alpha val="0"/>
                  </a:srgbClr>
                </a:solidFill>
              </a:defRPr>
            </a:pPr>
            <a:endParaRPr/>
          </a:p>
        </p:txBody>
      </p:sp>
      <p:sp>
        <p:nvSpPr>
          <p:cNvPr id="9" name="内容介绍文本">
            <a:extLst>
              <a:ext uri="{FF2B5EF4-FFF2-40B4-BE49-F238E27FC236}">
                <a16:creationId xmlns:a16="http://schemas.microsoft.com/office/drawing/2014/main" id="{F7AC9B32-704A-8950-BFED-DE046B0941A1}"/>
              </a:ext>
            </a:extLst>
          </p:cNvPr>
          <p:cNvSpPr txBox="1"/>
          <p:nvPr/>
        </p:nvSpPr>
        <p:spPr>
          <a:xfrm>
            <a:off x="9372305" y="10256147"/>
            <a:ext cx="5639389" cy="896565"/>
          </a:xfrm>
          <a:prstGeom prst="rect">
            <a:avLst/>
          </a:prstGeom>
          <a:ln w="25400">
            <a:miter lim="400000"/>
          </a:ln>
          <a:effectLst>
            <a:outerShdw blurRad="101600" dir="5400000" rotWithShape="0">
              <a:srgbClr val="000000">
                <a:alpha val="60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249" tIns="21249" rIns="21249" bIns="21249" anchor="ctr"/>
          <a:lstStyle>
            <a:lvl1pPr algn="ctr" defTabSz="825500">
              <a:defRPr sz="4600">
                <a:solidFill>
                  <a:srgbClr val="FFFFFF"/>
                </a:soli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4400"/>
              <a:t>高层支持 </a:t>
            </a:r>
            <a:r>
              <a:rPr lang="en-US" altLang="zh-CN" sz="4400"/>
              <a:t>&amp; </a:t>
            </a:r>
            <a:r>
              <a:rPr lang="zh-CN" altLang="en-US" sz="4400"/>
              <a:t>制度保障</a:t>
            </a:r>
            <a:endParaRPr sz="4400"/>
          </a:p>
        </p:txBody>
      </p:sp>
    </p:spTree>
    <p:extLst>
      <p:ext uri="{BB962C8B-B14F-4D97-AF65-F5344CB8AC3E}">
        <p14:creationId xmlns:p14="http://schemas.microsoft.com/office/powerpoint/2010/main" val="374957825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27B43-B7D4-D064-DC7A-53A907BB9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832E22A2-B49B-CDA9-CB8A-968C190793AC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6780551" y="661634"/>
            <a:ext cx="10822898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6.</a:t>
            </a:r>
            <a:r>
              <a:rPr lang="zh-CN" altLang="en-US"/>
              <a:t> 定流程：标准化、自动化、</a:t>
            </a:r>
            <a:r>
              <a:rPr lang="en-US" altLang="zh-CN"/>
              <a:t>SOP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D41CA8-86E1-9CA9-1BF4-E993BFC0C683}"/>
              </a:ext>
            </a:extLst>
          </p:cNvPr>
          <p:cNvSpPr txBox="1"/>
          <p:nvPr/>
        </p:nvSpPr>
        <p:spPr>
          <a:xfrm>
            <a:off x="1854432" y="7848715"/>
            <a:ext cx="8758604" cy="16658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漏洞管理流程：发现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验证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分级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推送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修复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复核 </a:t>
            </a:r>
            <a:r>
              <a:rPr lang="en-US" altLang="zh-CN">
                <a:solidFill>
                  <a:schemeClr val="bg1"/>
                </a:solidFill>
              </a:rPr>
              <a:t>-&gt; </a:t>
            </a:r>
            <a:r>
              <a:rPr lang="zh-CN" altLang="en-US">
                <a:solidFill>
                  <a:schemeClr val="bg1"/>
                </a:solidFill>
              </a:rPr>
              <a:t>关闭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5AE2FF-FB12-536B-7773-542DEBECD14C}"/>
              </a:ext>
            </a:extLst>
          </p:cNvPr>
          <p:cNvSpPr txBox="1"/>
          <p:nvPr/>
        </p:nvSpPr>
        <p:spPr>
          <a:xfrm>
            <a:off x="7128272" y="1675150"/>
            <a:ext cx="10127455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zh-CN" altLang="en-US" b="0" i="0">
                <a:solidFill>
                  <a:schemeClr val="bg1"/>
                </a:solidFill>
                <a:effectLst/>
                <a:latin typeface="Google Sans Text"/>
              </a:rPr>
              <a:t>流程确保治理活动规范、一致高效、可规模化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511FF27-59A8-A416-DD2D-D04A6C024AF2}"/>
              </a:ext>
            </a:extLst>
          </p:cNvPr>
          <p:cNvSpPr txBox="1"/>
          <p:nvPr/>
        </p:nvSpPr>
        <p:spPr>
          <a:xfrm>
            <a:off x="14760313" y="7848716"/>
            <a:ext cx="8499005" cy="166584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融入</a:t>
            </a:r>
            <a:r>
              <a:rPr lang="en-US" altLang="zh-CN">
                <a:solidFill>
                  <a:schemeClr val="bg1"/>
                </a:solidFill>
              </a:rPr>
              <a:t>CI/CD</a:t>
            </a:r>
            <a:r>
              <a:rPr lang="zh-CN" altLang="en-US">
                <a:solidFill>
                  <a:schemeClr val="bg1"/>
                </a:solidFill>
              </a:rPr>
              <a:t>：自动化检测、门禁卡点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</a:rPr>
              <a:t>私有源管控：源头拦截、先审计后拦截</a:t>
            </a:r>
          </a:p>
        </p:txBody>
      </p:sp>
      <p:sp>
        <p:nvSpPr>
          <p:cNvPr id="14" name="矩形">
            <a:extLst>
              <a:ext uri="{FF2B5EF4-FFF2-40B4-BE49-F238E27FC236}">
                <a16:creationId xmlns:a16="http://schemas.microsoft.com/office/drawing/2014/main" id="{60E5F563-53E2-2002-DBA1-1D2A66C98B2B}"/>
              </a:ext>
            </a:extLst>
          </p:cNvPr>
          <p:cNvSpPr/>
          <p:nvPr/>
        </p:nvSpPr>
        <p:spPr>
          <a:xfrm rot="10800000">
            <a:off x="12648574" y="5254365"/>
            <a:ext cx="25400" cy="4076700"/>
          </a:xfrm>
          <a:prstGeom prst="rect">
            <a:avLst/>
          </a:prstGeom>
          <a:gradFill>
            <a:gsLst>
              <a:gs pos="456">
                <a:srgbClr val="999999">
                  <a:alpha val="894"/>
                </a:srgbClr>
              </a:gs>
              <a:gs pos="51058">
                <a:srgbClr val="999999"/>
              </a:gs>
              <a:gs pos="100000">
                <a:srgbClr val="99999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15" name="我们的绩效">
            <a:extLst>
              <a:ext uri="{FF2B5EF4-FFF2-40B4-BE49-F238E27FC236}">
                <a16:creationId xmlns:a16="http://schemas.microsoft.com/office/drawing/2014/main" id="{DDBAB4D5-5D8E-DD78-115B-DCA92D5C2271}"/>
              </a:ext>
            </a:extLst>
          </p:cNvPr>
          <p:cNvSpPr txBox="1"/>
          <p:nvPr/>
        </p:nvSpPr>
        <p:spPr>
          <a:xfrm>
            <a:off x="2405944" y="5806620"/>
            <a:ext cx="7295400" cy="1166928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7200"/>
              <a:t>流程标准化 </a:t>
            </a:r>
            <a:r>
              <a:rPr lang="en-US" altLang="zh-CN" sz="7200"/>
              <a:t>(SOP)</a:t>
            </a:r>
          </a:p>
        </p:txBody>
      </p:sp>
      <p:sp>
        <p:nvSpPr>
          <p:cNvPr id="17" name="我们的绩效">
            <a:extLst>
              <a:ext uri="{FF2B5EF4-FFF2-40B4-BE49-F238E27FC236}">
                <a16:creationId xmlns:a16="http://schemas.microsoft.com/office/drawing/2014/main" id="{9ECD72C5-2003-49E5-C122-BD7CDEB578C9}"/>
              </a:ext>
            </a:extLst>
          </p:cNvPr>
          <p:cNvSpPr txBox="1"/>
          <p:nvPr/>
        </p:nvSpPr>
        <p:spPr>
          <a:xfrm>
            <a:off x="15672005" y="5806620"/>
            <a:ext cx="5782807" cy="1166928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 sz="7200"/>
              <a:t>自动化与集成</a:t>
            </a:r>
            <a:endParaRPr lang="en-US" altLang="zh-CN" sz="7200"/>
          </a:p>
        </p:txBody>
      </p:sp>
    </p:spTree>
    <p:extLst>
      <p:ext uri="{BB962C8B-B14F-4D97-AF65-F5344CB8AC3E}">
        <p14:creationId xmlns:p14="http://schemas.microsoft.com/office/powerpoint/2010/main" val="179345746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感谢聆听"/>
          <p:cNvSpPr txBox="1"/>
          <p:nvPr/>
        </p:nvSpPr>
        <p:spPr>
          <a:xfrm>
            <a:off x="1696214" y="8166131"/>
            <a:ext cx="3467101" cy="1066801"/>
          </a:xfrm>
          <a:prstGeom prst="rect">
            <a:avLst/>
          </a:prstGeom>
          <a:ln w="25400">
            <a:miter lim="400000"/>
          </a:ln>
          <a:effectLst>
            <a:outerShdw blurRad="76200" dist="15307" dir="5400000" rotWithShape="0">
              <a:srgbClr val="000000">
                <a:alpha val="4280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sz="6600">
                <a:solidFill>
                  <a:srgbClr val="FFFFFF"/>
                </a:solidFill>
              </a:defRPr>
            </a:lvl1pPr>
          </a:lstStyle>
          <a:p>
            <a:r>
              <a:t>感谢聆听</a:t>
            </a:r>
          </a:p>
        </p:txBody>
      </p:sp>
      <p:sp>
        <p:nvSpPr>
          <p:cNvPr id="602" name="THANKS"/>
          <p:cNvSpPr txBox="1"/>
          <p:nvPr/>
        </p:nvSpPr>
        <p:spPr>
          <a:xfrm>
            <a:off x="1532435" y="4669519"/>
            <a:ext cx="13692314" cy="2501901"/>
          </a:xfrm>
          <a:prstGeom prst="rect">
            <a:avLst/>
          </a:prstGeom>
          <a:ln w="25400">
            <a:miter lim="400000"/>
          </a:ln>
          <a:effectLst>
            <a:outerShdw blurRad="190500" dist="52308" dir="5400000" rotWithShape="0">
              <a:srgbClr val="002F8B">
                <a:alpha val="7858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defTabSz="825500">
              <a:defRPr sz="16000">
                <a:gradFill flip="none" rotWithShape="1">
                  <a:gsLst>
                    <a:gs pos="0">
                      <a:srgbClr val="00A1FF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t>THANKS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ED419-36A7-C2DA-877B-187E2C7A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54B04B65-A66E-1192-9CBC-9650C2C09D1E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6010590" y="4981875"/>
            <a:ext cx="12362821" cy="375225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/>
              <a:t>安全运营是什么？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57459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865C3-BDE6-5332-6EC0-A48F9C16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文本框 6">
            <a:extLst>
              <a:ext uri="{FF2B5EF4-FFF2-40B4-BE49-F238E27FC236}">
                <a16:creationId xmlns:a16="http://schemas.microsoft.com/office/drawing/2014/main" id="{22B0D192-A101-DD71-570B-923D34F191C4}"/>
              </a:ext>
            </a:extLst>
          </p:cNvPr>
          <p:cNvSpPr txBox="1"/>
          <p:nvPr/>
        </p:nvSpPr>
        <p:spPr>
          <a:xfrm>
            <a:off x="2773118" y="2876837"/>
            <a:ext cx="7976484" cy="1443926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9000" spc="-180">
                <a:gradFill flip="none" rotWithShape="1">
                  <a:gsLst>
                    <a:gs pos="0">
                      <a:srgbClr val="81AEFB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/>
              <a:t>安全运营的定位</a:t>
            </a:r>
            <a:endParaRPr/>
          </a:p>
        </p:txBody>
      </p:sp>
      <p:sp>
        <p:nvSpPr>
          <p:cNvPr id="425" name="矩形 5">
            <a:extLst>
              <a:ext uri="{FF2B5EF4-FFF2-40B4-BE49-F238E27FC236}">
                <a16:creationId xmlns:a16="http://schemas.microsoft.com/office/drawing/2014/main" id="{9DD3DFDB-E338-9134-D10E-7B23589D13B9}"/>
              </a:ext>
            </a:extLst>
          </p:cNvPr>
          <p:cNvSpPr txBox="1"/>
          <p:nvPr/>
        </p:nvSpPr>
        <p:spPr>
          <a:xfrm>
            <a:off x="2773118" y="5812467"/>
            <a:ext cx="18837764" cy="659989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50000"/>
              </a:lnSpc>
              <a:defRPr sz="3000" spc="59">
                <a:solidFill>
                  <a:srgbClr val="FFFFFF"/>
                </a:solidFill>
              </a:defRPr>
            </a:lvl1pPr>
          </a:lstStyle>
          <a:p>
            <a:r>
              <a:rPr lang="zh-CN" altLang="en-US" sz="3200"/>
              <a:t> 安全运营是围绕业务目标，灵活运用现有资源（工具、人、预算），以达成可衡量业务成果的过程</a:t>
            </a:r>
            <a:endParaRPr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F43A69-BC7D-F8FF-5B69-E5C359108AD7}"/>
              </a:ext>
            </a:extLst>
          </p:cNvPr>
          <p:cNvSpPr txBox="1"/>
          <p:nvPr/>
        </p:nvSpPr>
        <p:spPr>
          <a:xfrm>
            <a:off x="2773118" y="8196141"/>
            <a:ext cx="10772194" cy="553998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sz="3000" i="0">
                <a:solidFill>
                  <a:srgbClr val="E2E2E5"/>
                </a:solidFill>
                <a:effectLst/>
                <a:latin typeface="Google Sans Text"/>
              </a:rPr>
              <a:t>关键词</a:t>
            </a:r>
            <a:r>
              <a:rPr lang="zh-CN" altLang="en-US" sz="3000" b="1" i="0">
                <a:solidFill>
                  <a:srgbClr val="E2E2E5"/>
                </a:solidFill>
                <a:effectLst/>
                <a:latin typeface="Google Sans Text"/>
              </a:rPr>
              <a:t>：目标导向、资源整合、价值驱动、持续改进</a:t>
            </a:r>
            <a:endParaRPr lang="zh-CN" altLang="en-US" sz="3000"/>
          </a:p>
        </p:txBody>
      </p:sp>
    </p:spTree>
    <p:extLst>
      <p:ext uri="{BB962C8B-B14F-4D97-AF65-F5344CB8AC3E}">
        <p14:creationId xmlns:p14="http://schemas.microsoft.com/office/powerpoint/2010/main" val="27235042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223A-904C-1EA7-3A7A-25D8C09E6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文本框 6">
            <a:extLst>
              <a:ext uri="{FF2B5EF4-FFF2-40B4-BE49-F238E27FC236}">
                <a16:creationId xmlns:a16="http://schemas.microsoft.com/office/drawing/2014/main" id="{A110382D-5154-93C6-A7F9-F51D96A3526D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1962912" y="4981875"/>
            <a:ext cx="20458176" cy="3752251"/>
          </a:xfrm>
          <a:prstGeom prst="rect">
            <a:avLst/>
          </a:prstGeom>
          <a:effectLst>
            <a:outerShdw blurRad="241300" dist="25400" dir="5400000" rotWithShape="0">
              <a:srgbClr val="01064D"/>
            </a:outerShdw>
          </a:effectLst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</a:defRPr>
            </a:lvl1pPr>
          </a:lstStyle>
          <a:p>
            <a:r>
              <a:rPr lang="zh-CN" altLang="en-US"/>
              <a:t>当我们去谈安全运营的时候，到底在谈什么？</a:t>
            </a:r>
          </a:p>
        </p:txBody>
      </p:sp>
    </p:spTree>
    <p:extLst>
      <p:ext uri="{BB962C8B-B14F-4D97-AF65-F5344CB8AC3E}">
        <p14:creationId xmlns:p14="http://schemas.microsoft.com/office/powerpoint/2010/main" val="3262623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428D-6985-AEAA-EDBD-52DBB3B3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二级副标题文字内容展示">
            <a:extLst>
              <a:ext uri="{FF2B5EF4-FFF2-40B4-BE49-F238E27FC236}">
                <a16:creationId xmlns:a16="http://schemas.microsoft.com/office/drawing/2014/main" id="{75677D28-69A3-8921-C07E-7E42FAAAC3C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/>
              <a:t>围绕企业软件供应链安全治理</a:t>
            </a:r>
            <a:endParaRPr/>
          </a:p>
        </p:txBody>
      </p:sp>
      <p:sp>
        <p:nvSpPr>
          <p:cNvPr id="479" name="一级标题文字内容展示">
            <a:extLst>
              <a:ext uri="{FF2B5EF4-FFF2-40B4-BE49-F238E27FC236}">
                <a16:creationId xmlns:a16="http://schemas.microsoft.com/office/drawing/2014/main" id="{5D906394-7A43-63FD-B1B9-1C9E29526581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安全运营的核心要素</a:t>
            </a:r>
            <a:endParaRPr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E004CE0-ECA3-58FF-3808-357E94B4CD0C}"/>
              </a:ext>
            </a:extLst>
          </p:cNvPr>
          <p:cNvGrpSpPr/>
          <p:nvPr/>
        </p:nvGrpSpPr>
        <p:grpSpPr>
          <a:xfrm>
            <a:off x="5842000" y="2914771"/>
            <a:ext cx="12700000" cy="1143001"/>
            <a:chOff x="5842000" y="3107750"/>
            <a:chExt cx="12700000" cy="1143001"/>
          </a:xfrm>
        </p:grpSpPr>
        <p:sp>
          <p:nvSpPr>
            <p:cNvPr id="4" name="矩形">
              <a:extLst>
                <a:ext uri="{FF2B5EF4-FFF2-40B4-BE49-F238E27FC236}">
                  <a16:creationId xmlns:a16="http://schemas.microsoft.com/office/drawing/2014/main" id="{AD5F5F92-0109-7C0F-35A8-72F017E38FB5}"/>
                </a:ext>
              </a:extLst>
            </p:cNvPr>
            <p:cNvSpPr/>
            <p:nvPr/>
          </p:nvSpPr>
          <p:spPr>
            <a:xfrm>
              <a:off x="5842000" y="3107750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5" name="内容介绍文本">
              <a:extLst>
                <a:ext uri="{FF2B5EF4-FFF2-40B4-BE49-F238E27FC236}">
                  <a16:creationId xmlns:a16="http://schemas.microsoft.com/office/drawing/2014/main" id="{D8BABB1C-FF9B-BE9A-30F3-16050BF91E0F}"/>
                </a:ext>
              </a:extLst>
            </p:cNvPr>
            <p:cNvSpPr txBox="1"/>
            <p:nvPr/>
          </p:nvSpPr>
          <p:spPr>
            <a:xfrm>
              <a:off x="6931152" y="3231854"/>
              <a:ext cx="10521696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定目标</a:t>
              </a:r>
              <a:r>
                <a:rPr lang="zh-CN" altLang="en-US"/>
                <a:t>：</a:t>
              </a:r>
              <a:r>
                <a:rPr lang="zh-CN" altLang="en-US" sz="4000"/>
                <a:t>治理要达到什么业务效果？</a:t>
              </a:r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81D058F-DE2E-32E5-6FBD-B37F69779351}"/>
              </a:ext>
            </a:extLst>
          </p:cNvPr>
          <p:cNvGrpSpPr/>
          <p:nvPr/>
        </p:nvGrpSpPr>
        <p:grpSpPr>
          <a:xfrm>
            <a:off x="5842000" y="4578993"/>
            <a:ext cx="12700000" cy="1143001"/>
            <a:chOff x="5842000" y="4905093"/>
            <a:chExt cx="12700000" cy="1143001"/>
          </a:xfrm>
        </p:grpSpPr>
        <p:sp>
          <p:nvSpPr>
            <p:cNvPr id="3" name="矩形">
              <a:extLst>
                <a:ext uri="{FF2B5EF4-FFF2-40B4-BE49-F238E27FC236}">
                  <a16:creationId xmlns:a16="http://schemas.microsoft.com/office/drawing/2014/main" id="{45FAA8DA-055B-360E-6DCF-1CAE03C65C4A}"/>
                </a:ext>
              </a:extLst>
            </p:cNvPr>
            <p:cNvSpPr/>
            <p:nvPr/>
          </p:nvSpPr>
          <p:spPr>
            <a:xfrm flipH="1">
              <a:off x="5842000" y="4905093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6" name="内容介绍文本">
              <a:extLst>
                <a:ext uri="{FF2B5EF4-FFF2-40B4-BE49-F238E27FC236}">
                  <a16:creationId xmlns:a16="http://schemas.microsoft.com/office/drawing/2014/main" id="{6AC3FB6F-07F2-9413-EE41-D26028E54F7D}"/>
                </a:ext>
              </a:extLst>
            </p:cNvPr>
            <p:cNvSpPr txBox="1"/>
            <p:nvPr/>
          </p:nvSpPr>
          <p:spPr>
            <a:xfrm>
              <a:off x="7434072" y="5029197"/>
              <a:ext cx="9515856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定人群</a:t>
              </a:r>
              <a:r>
                <a:rPr lang="zh-CN" altLang="en-US"/>
                <a:t>：</a:t>
              </a:r>
              <a:r>
                <a:rPr lang="zh-CN" altLang="en-US" sz="4000"/>
                <a:t>谁参与？谁受益？谁负责？</a:t>
              </a:r>
              <a:endParaRPr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E86E2D-958D-A31F-0F49-89435DEC614A}"/>
              </a:ext>
            </a:extLst>
          </p:cNvPr>
          <p:cNvGrpSpPr/>
          <p:nvPr/>
        </p:nvGrpSpPr>
        <p:grpSpPr>
          <a:xfrm>
            <a:off x="5842000" y="6243215"/>
            <a:ext cx="12700000" cy="1143001"/>
            <a:chOff x="5842000" y="6702436"/>
            <a:chExt cx="12700000" cy="1143001"/>
          </a:xfrm>
        </p:grpSpPr>
        <p:sp>
          <p:nvSpPr>
            <p:cNvPr id="2" name="矩形">
              <a:extLst>
                <a:ext uri="{FF2B5EF4-FFF2-40B4-BE49-F238E27FC236}">
                  <a16:creationId xmlns:a16="http://schemas.microsoft.com/office/drawing/2014/main" id="{2D16AAAD-A774-15B6-611E-836E982B55D6}"/>
                </a:ext>
              </a:extLst>
            </p:cNvPr>
            <p:cNvSpPr/>
            <p:nvPr/>
          </p:nvSpPr>
          <p:spPr>
            <a:xfrm>
              <a:off x="5842000" y="6702436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7" name="内容介绍文本">
              <a:extLst>
                <a:ext uri="{FF2B5EF4-FFF2-40B4-BE49-F238E27FC236}">
                  <a16:creationId xmlns:a16="http://schemas.microsoft.com/office/drawing/2014/main" id="{3C5E608E-BC4E-A969-7C5A-480080C122CA}"/>
                </a:ext>
              </a:extLst>
            </p:cNvPr>
            <p:cNvSpPr txBox="1"/>
            <p:nvPr/>
          </p:nvSpPr>
          <p:spPr>
            <a:xfrm>
              <a:off x="7485888" y="6825653"/>
              <a:ext cx="8363712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定方案</a:t>
              </a:r>
              <a:r>
                <a:rPr lang="zh-CN" altLang="en-US"/>
                <a:t>：</a:t>
              </a:r>
              <a:r>
                <a:rPr lang="zh-CN" altLang="en-US" sz="4000"/>
                <a:t>具体的治理思路和路径</a:t>
              </a:r>
              <a:endParaRPr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5632917-E8AA-F20A-6C67-DFB2A2AEA650}"/>
              </a:ext>
            </a:extLst>
          </p:cNvPr>
          <p:cNvGrpSpPr/>
          <p:nvPr/>
        </p:nvGrpSpPr>
        <p:grpSpPr>
          <a:xfrm>
            <a:off x="5842000" y="7907437"/>
            <a:ext cx="12700000" cy="1143001"/>
            <a:chOff x="5842000" y="8502220"/>
            <a:chExt cx="12700000" cy="1143001"/>
          </a:xfrm>
        </p:grpSpPr>
        <p:sp>
          <p:nvSpPr>
            <p:cNvPr id="8" name="矩形">
              <a:extLst>
                <a:ext uri="{FF2B5EF4-FFF2-40B4-BE49-F238E27FC236}">
                  <a16:creationId xmlns:a16="http://schemas.microsoft.com/office/drawing/2014/main" id="{AAC28498-C153-30A5-B1D8-4604FB185E40}"/>
                </a:ext>
              </a:extLst>
            </p:cNvPr>
            <p:cNvSpPr/>
            <p:nvPr/>
          </p:nvSpPr>
          <p:spPr>
            <a:xfrm>
              <a:off x="5842000" y="8502220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9" name="内容介绍文本">
              <a:extLst>
                <a:ext uri="{FF2B5EF4-FFF2-40B4-BE49-F238E27FC236}">
                  <a16:creationId xmlns:a16="http://schemas.microsoft.com/office/drawing/2014/main" id="{8EB6F968-8226-705F-5DD9-6104C8375110}"/>
                </a:ext>
              </a:extLst>
            </p:cNvPr>
            <p:cNvSpPr txBox="1"/>
            <p:nvPr/>
          </p:nvSpPr>
          <p:spPr>
            <a:xfrm>
              <a:off x="7723632" y="8625437"/>
              <a:ext cx="8936736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定资源</a:t>
              </a:r>
              <a:r>
                <a:rPr lang="zh-CN" altLang="en-US"/>
                <a:t>：</a:t>
              </a:r>
              <a:r>
                <a:rPr lang="zh-CN" altLang="en-US" sz="4000"/>
                <a:t>需要什么工具？人和预算？</a:t>
              </a:r>
              <a:endParaRPr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5B020A6-6718-CB4C-99CC-8FD09FD4AB11}"/>
              </a:ext>
            </a:extLst>
          </p:cNvPr>
          <p:cNvGrpSpPr/>
          <p:nvPr/>
        </p:nvGrpSpPr>
        <p:grpSpPr>
          <a:xfrm>
            <a:off x="5842000" y="9571659"/>
            <a:ext cx="12700000" cy="1143001"/>
            <a:chOff x="5842000" y="10111580"/>
            <a:chExt cx="12700000" cy="1143001"/>
          </a:xfrm>
        </p:grpSpPr>
        <p:sp>
          <p:nvSpPr>
            <p:cNvPr id="11" name="矩形">
              <a:extLst>
                <a:ext uri="{FF2B5EF4-FFF2-40B4-BE49-F238E27FC236}">
                  <a16:creationId xmlns:a16="http://schemas.microsoft.com/office/drawing/2014/main" id="{DE84CA4C-E84C-1422-8F27-EA60F994BEB5}"/>
                </a:ext>
              </a:extLst>
            </p:cNvPr>
            <p:cNvSpPr/>
            <p:nvPr/>
          </p:nvSpPr>
          <p:spPr>
            <a:xfrm>
              <a:off x="5842000" y="10111580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12" name="内容介绍文本">
              <a:extLst>
                <a:ext uri="{FF2B5EF4-FFF2-40B4-BE49-F238E27FC236}">
                  <a16:creationId xmlns:a16="http://schemas.microsoft.com/office/drawing/2014/main" id="{8E7A2BFC-87F5-A38E-5625-2957449C7DBD}"/>
                </a:ext>
              </a:extLst>
            </p:cNvPr>
            <p:cNvSpPr txBox="1"/>
            <p:nvPr/>
          </p:nvSpPr>
          <p:spPr>
            <a:xfrm>
              <a:off x="7485888" y="10234797"/>
              <a:ext cx="7790688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促协同</a:t>
              </a:r>
              <a:r>
                <a:rPr lang="zh-CN" altLang="en-US"/>
                <a:t>：</a:t>
              </a:r>
              <a:r>
                <a:rPr lang="zh-CN" altLang="en-US" sz="4000"/>
                <a:t>如何让大家一起干？</a:t>
              </a:r>
              <a:endParaRPr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F5230F5-59CF-40C7-6F4C-87EB8B9A9551}"/>
              </a:ext>
            </a:extLst>
          </p:cNvPr>
          <p:cNvGrpSpPr/>
          <p:nvPr/>
        </p:nvGrpSpPr>
        <p:grpSpPr>
          <a:xfrm>
            <a:off x="5842000" y="11235881"/>
            <a:ext cx="12700000" cy="1143001"/>
            <a:chOff x="5842000" y="11651818"/>
            <a:chExt cx="12700000" cy="1143001"/>
          </a:xfrm>
        </p:grpSpPr>
        <p:sp>
          <p:nvSpPr>
            <p:cNvPr id="10" name="矩形">
              <a:extLst>
                <a:ext uri="{FF2B5EF4-FFF2-40B4-BE49-F238E27FC236}">
                  <a16:creationId xmlns:a16="http://schemas.microsoft.com/office/drawing/2014/main" id="{0618CCC9-A310-0B52-A63E-89353564D46B}"/>
                </a:ext>
              </a:extLst>
            </p:cNvPr>
            <p:cNvSpPr/>
            <p:nvPr/>
          </p:nvSpPr>
          <p:spPr>
            <a:xfrm flipH="1">
              <a:off x="5842000" y="11651818"/>
              <a:ext cx="12700000" cy="1143001"/>
            </a:xfrm>
            <a:prstGeom prst="rect">
              <a:avLst/>
            </a:prstGeom>
            <a:solidFill>
              <a:srgbClr val="1732DC"/>
            </a:solidFill>
            <a:ln w="12700">
              <a:miter lim="400000"/>
            </a:ln>
          </p:spPr>
          <p:txBody>
            <a:bodyPr lIns="21249" tIns="21249" rIns="21249" bIns="21249" anchor="ctr"/>
            <a:lstStyle/>
            <a:p>
              <a:pPr algn="ctr" defTabSz="825500">
                <a:defRPr sz="2100">
                  <a:solidFill>
                    <a:srgbClr val="FFFFFF">
                      <a:alpha val="0"/>
                    </a:srgbClr>
                  </a:solidFill>
                </a:defRPr>
              </a:pPr>
              <a:endParaRPr/>
            </a:p>
          </p:txBody>
        </p:sp>
        <p:sp>
          <p:nvSpPr>
            <p:cNvPr id="13" name="内容介绍文本">
              <a:extLst>
                <a:ext uri="{FF2B5EF4-FFF2-40B4-BE49-F238E27FC236}">
                  <a16:creationId xmlns:a16="http://schemas.microsoft.com/office/drawing/2014/main" id="{28F08796-0FB9-14E4-0222-59A038005B48}"/>
                </a:ext>
              </a:extLst>
            </p:cNvPr>
            <p:cNvSpPr txBox="1"/>
            <p:nvPr/>
          </p:nvSpPr>
          <p:spPr>
            <a:xfrm>
              <a:off x="7485888" y="11775035"/>
              <a:ext cx="8116824" cy="896565"/>
            </a:xfrm>
            <a:prstGeom prst="rect">
              <a:avLst/>
            </a:prstGeom>
            <a:ln w="25400">
              <a:miter lim="400000"/>
            </a:ln>
            <a:effectLst>
              <a:outerShdw blurRad="101600" dir="5400000" rotWithShape="0">
                <a:srgbClr val="000000">
                  <a:alpha val="60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1249" tIns="21249" rIns="21249" bIns="21249" anchor="ctr"/>
            <a:lstStyle>
              <a:lvl1pPr algn="ctr" defTabSz="825500">
                <a:defRPr sz="4600">
                  <a:solidFill>
                    <a:srgbClr val="FFFFFF"/>
                  </a:solidFill>
                  <a:latin typeface="FZLanTingHeiS-DB-GB"/>
                  <a:ea typeface="FZLanTingHeiS-DB-GB"/>
                  <a:cs typeface="FZLanTingHeiS-DB-GB"/>
                  <a:sym typeface="FZLanTingHeiS-DB-GB"/>
                </a:defRPr>
              </a:lvl1pPr>
            </a:lstStyle>
            <a:p>
              <a:r>
                <a:rPr lang="zh-CN" altLang="en-US" b="1"/>
                <a:t>定流程</a:t>
              </a:r>
              <a:r>
                <a:rPr lang="zh-CN" altLang="en-US"/>
                <a:t>：</a:t>
              </a:r>
              <a:r>
                <a:rPr lang="zh-CN" altLang="en-US" sz="4000"/>
                <a:t>标准化、自动化、</a:t>
              </a:r>
              <a:r>
                <a:rPr lang="en-US" altLang="zh-CN" sz="4000"/>
                <a:t>SOP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095299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494AE-5F2C-BE58-8360-5261A4B5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52ABF5F9-7B3C-FE52-F5F7-D84B1C8924EF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5998464" y="661634"/>
            <a:ext cx="12387072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定目标：治理要达到什么业务效果？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4FB14B-2409-1880-CD23-53ABEBF8009B}"/>
              </a:ext>
            </a:extLst>
          </p:cNvPr>
          <p:cNvSpPr txBox="1"/>
          <p:nvPr/>
        </p:nvSpPr>
        <p:spPr>
          <a:xfrm>
            <a:off x="6611112" y="1796053"/>
            <a:ext cx="11161776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i="0">
                <a:solidFill>
                  <a:schemeClr val="bg1"/>
                </a:solidFill>
                <a:effectLst/>
                <a:latin typeface="Google Sans Text"/>
              </a:rPr>
              <a:t>目标必须可衡量，与业务风险挂钩，并获得管理层认可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6" name="网络安全与数据安全">
            <a:extLst>
              <a:ext uri="{FF2B5EF4-FFF2-40B4-BE49-F238E27FC236}">
                <a16:creationId xmlns:a16="http://schemas.microsoft.com/office/drawing/2014/main" id="{42B74433-E709-14DA-3776-17E9DDDD1AE2}"/>
              </a:ext>
            </a:extLst>
          </p:cNvPr>
          <p:cNvSpPr txBox="1"/>
          <p:nvPr/>
        </p:nvSpPr>
        <p:spPr>
          <a:xfrm>
            <a:off x="1997454" y="7869608"/>
            <a:ext cx="8535098" cy="801443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直接解决业务痛点，体现治理的最终效果</a:t>
            </a:r>
            <a:endParaRPr/>
          </a:p>
        </p:txBody>
      </p:sp>
      <p:sp>
        <p:nvSpPr>
          <p:cNvPr id="17" name="矩形">
            <a:extLst>
              <a:ext uri="{FF2B5EF4-FFF2-40B4-BE49-F238E27FC236}">
                <a16:creationId xmlns:a16="http://schemas.microsoft.com/office/drawing/2014/main" id="{605C171B-05E1-7FBE-EA5B-940752695126}"/>
              </a:ext>
            </a:extLst>
          </p:cNvPr>
          <p:cNvSpPr/>
          <p:nvPr/>
        </p:nvSpPr>
        <p:spPr>
          <a:xfrm rot="10800000">
            <a:off x="12457872" y="5133323"/>
            <a:ext cx="25400" cy="4076700"/>
          </a:xfrm>
          <a:prstGeom prst="rect">
            <a:avLst/>
          </a:prstGeom>
          <a:gradFill>
            <a:gsLst>
              <a:gs pos="456">
                <a:srgbClr val="999999">
                  <a:alpha val="894"/>
                </a:srgbClr>
              </a:gs>
              <a:gs pos="51058">
                <a:srgbClr val="999999"/>
              </a:gs>
              <a:gs pos="100000">
                <a:srgbClr val="999999">
                  <a:alpha val="0"/>
                </a:srgbClr>
              </a:gs>
            </a:gsLst>
            <a:lin ang="5400000"/>
          </a:gradFill>
          <a:ln w="12700">
            <a:miter lim="400000"/>
          </a:ln>
        </p:spPr>
        <p:txBody>
          <a:bodyPr lIns="21249" tIns="21249" rIns="21249" bIns="21249" anchor="ctr"/>
          <a:lstStyle/>
          <a:p>
            <a:pPr algn="ctr" defTabSz="825500">
              <a:defRPr sz="2800"/>
            </a:pPr>
            <a:endParaRPr/>
          </a:p>
        </p:txBody>
      </p:sp>
      <p:sp>
        <p:nvSpPr>
          <p:cNvPr id="18" name="我们的绩效">
            <a:extLst>
              <a:ext uri="{FF2B5EF4-FFF2-40B4-BE49-F238E27FC236}">
                <a16:creationId xmlns:a16="http://schemas.microsoft.com/office/drawing/2014/main" id="{1A15F6CC-6C13-3D7D-0683-7BC2AF3D328E}"/>
              </a:ext>
            </a:extLst>
          </p:cNvPr>
          <p:cNvSpPr txBox="1"/>
          <p:nvPr/>
        </p:nvSpPr>
        <p:spPr>
          <a:xfrm>
            <a:off x="2341316" y="5905204"/>
            <a:ext cx="7266161" cy="1905591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/>
              <a:t>A </a:t>
            </a:r>
            <a:r>
              <a:rPr lang="zh-CN" altLang="en-US"/>
              <a:t>面</a:t>
            </a:r>
            <a:r>
              <a:rPr lang="zh-CN" altLang="en-US" sz="5400"/>
              <a:t>（业务价值）</a:t>
            </a:r>
            <a:endParaRPr/>
          </a:p>
        </p:txBody>
      </p:sp>
      <p:sp>
        <p:nvSpPr>
          <p:cNvPr id="20" name="网络安全与数据安全">
            <a:extLst>
              <a:ext uri="{FF2B5EF4-FFF2-40B4-BE49-F238E27FC236}">
                <a16:creationId xmlns:a16="http://schemas.microsoft.com/office/drawing/2014/main" id="{37C7B73E-4FB4-D6E0-FC3F-38A58DDB606B}"/>
              </a:ext>
            </a:extLst>
          </p:cNvPr>
          <p:cNvSpPr txBox="1"/>
          <p:nvPr/>
        </p:nvSpPr>
        <p:spPr>
          <a:xfrm>
            <a:off x="13369019" y="7869608"/>
            <a:ext cx="10224728" cy="801443"/>
          </a:xfrm>
          <a:prstGeom prst="rect">
            <a:avLst/>
          </a:prstGeom>
          <a:ln w="25400">
            <a:miter lim="400000"/>
          </a:ln>
          <a:effectLst>
            <a:outerShdw blurRad="25400" dir="54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>
            <a:spAutoFit/>
          </a:bodyPr>
          <a:lstStyle>
            <a:lvl1pPr algn="ctr" defTabSz="802276">
              <a:lnSpc>
                <a:spcPct val="150000"/>
              </a:lnSpc>
              <a:defRPr spc="72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构建可持续的治理体系，保障</a:t>
            </a:r>
            <a:r>
              <a:rPr lang="en-US" altLang="zh-CN"/>
              <a:t>A</a:t>
            </a:r>
            <a:r>
              <a:rPr lang="zh-CN" altLang="en-US"/>
              <a:t>面目标的长效达成</a:t>
            </a:r>
            <a:endParaRPr/>
          </a:p>
        </p:txBody>
      </p:sp>
      <p:sp>
        <p:nvSpPr>
          <p:cNvPr id="21" name="我们的绩效">
            <a:extLst>
              <a:ext uri="{FF2B5EF4-FFF2-40B4-BE49-F238E27FC236}">
                <a16:creationId xmlns:a16="http://schemas.microsoft.com/office/drawing/2014/main" id="{285281CA-C891-7480-09D5-C70F1B481BF9}"/>
              </a:ext>
            </a:extLst>
          </p:cNvPr>
          <p:cNvSpPr txBox="1"/>
          <p:nvPr/>
        </p:nvSpPr>
        <p:spPr>
          <a:xfrm>
            <a:off x="14778904" y="5905204"/>
            <a:ext cx="7213263" cy="1905591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12000" spc="239">
                <a:gradFill flip="none" rotWithShape="1">
                  <a:gsLst>
                    <a:gs pos="0">
                      <a:srgbClr val="FFFFFF"/>
                    </a:gs>
                    <a:gs pos="100000">
                      <a:srgbClr val="669DFA"/>
                    </a:gs>
                  </a:gsLst>
                  <a:lin ang="1350000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en-US" altLang="zh-CN"/>
              <a:t>B </a:t>
            </a:r>
            <a:r>
              <a:rPr lang="zh-CN" altLang="en-US"/>
              <a:t>面</a:t>
            </a:r>
            <a:r>
              <a:rPr lang="zh-CN" altLang="en-US" sz="5400"/>
              <a:t>（能力建设）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51795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451BD-98DD-2DA0-F100-EBCA4F099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A7198B2B-598E-5C73-37C2-2DF1863F4F08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5998464" y="661634"/>
            <a:ext cx="12387072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定目标：治理要达到什么业务效果？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223598-2FBE-598F-623C-50720289B017}"/>
              </a:ext>
            </a:extLst>
          </p:cNvPr>
          <p:cNvSpPr txBox="1"/>
          <p:nvPr/>
        </p:nvSpPr>
        <p:spPr>
          <a:xfrm>
            <a:off x="6611112" y="1796053"/>
            <a:ext cx="11161776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i="0">
                <a:solidFill>
                  <a:schemeClr val="bg1"/>
                </a:solidFill>
                <a:effectLst/>
                <a:latin typeface="Google Sans Text"/>
              </a:rPr>
              <a:t>目标必须可衡量，与业务风险挂钩，并获得管理层认可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2024年百度产品获得">
            <a:extLst>
              <a:ext uri="{FF2B5EF4-FFF2-40B4-BE49-F238E27FC236}">
                <a16:creationId xmlns:a16="http://schemas.microsoft.com/office/drawing/2014/main" id="{137C057E-D53E-A4F6-9655-F66B34739AD7}"/>
              </a:ext>
            </a:extLst>
          </p:cNvPr>
          <p:cNvSpPr txBox="1"/>
          <p:nvPr/>
        </p:nvSpPr>
        <p:spPr>
          <a:xfrm>
            <a:off x="2623769" y="5754596"/>
            <a:ext cx="19136462" cy="1074595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6600" spc="-132">
                <a:gradFill flip="none" rotWithShape="1">
                  <a:gsLst>
                    <a:gs pos="0">
                      <a:srgbClr val="499FF8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/>
              <a:t>软件供应链安全，以供应链的视角定义企业软件安全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D510D7E-C3F9-9C1A-5EDC-8CE001A818D0}"/>
              </a:ext>
            </a:extLst>
          </p:cNvPr>
          <p:cNvGrpSpPr/>
          <p:nvPr/>
        </p:nvGrpSpPr>
        <p:grpSpPr>
          <a:xfrm>
            <a:off x="5998464" y="8410321"/>
            <a:ext cx="12383949" cy="1173828"/>
            <a:chOff x="5591238" y="5476354"/>
            <a:chExt cx="12383949" cy="1173828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FBED61F-E7B8-BDD2-FFAF-0F264A972F7D}"/>
                </a:ext>
              </a:extLst>
            </p:cNvPr>
            <p:cNvGrpSpPr/>
            <p:nvPr/>
          </p:nvGrpSpPr>
          <p:grpSpPr>
            <a:xfrm>
              <a:off x="5591238" y="5476354"/>
              <a:ext cx="5773448" cy="1173828"/>
              <a:chOff x="5591238" y="5476354"/>
              <a:chExt cx="5773448" cy="1173828"/>
            </a:xfrm>
          </p:grpSpPr>
          <p:sp>
            <p:nvSpPr>
              <p:cNvPr id="8" name="矩形">
                <a:extLst>
                  <a:ext uri="{FF2B5EF4-FFF2-40B4-BE49-F238E27FC236}">
                    <a16:creationId xmlns:a16="http://schemas.microsoft.com/office/drawing/2014/main" id="{4FD85DE0-9789-5EEF-FB1E-59D79063531A}"/>
                  </a:ext>
                </a:extLst>
              </p:cNvPr>
              <p:cNvSpPr/>
              <p:nvPr/>
            </p:nvSpPr>
            <p:spPr>
              <a:xfrm>
                <a:off x="5591238" y="5476354"/>
                <a:ext cx="5773448" cy="1173828"/>
              </a:xfrm>
              <a:prstGeom prst="rect">
                <a:avLst/>
              </a:prstGeom>
              <a:noFill/>
              <a:ln w="25400">
                <a:solidFill>
                  <a:srgbClr val="059FFF"/>
                </a:solidFill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/>
                <a:endParaRPr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D152148-B3A2-B6E2-7DA9-4808AB79B85B}"/>
                  </a:ext>
                </a:extLst>
              </p:cNvPr>
              <p:cNvSpPr txBox="1"/>
              <p:nvPr/>
            </p:nvSpPr>
            <p:spPr>
              <a:xfrm>
                <a:off x="6538970" y="5687718"/>
                <a:ext cx="3877983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FZLanTingHeiS-R-GB"/>
                  </a:rPr>
                  <a:t>企业软件成分分类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0FD0BCD-BC8C-DDC1-D8AF-D9566D2EFBB4}"/>
                </a:ext>
              </a:extLst>
            </p:cNvPr>
            <p:cNvGrpSpPr/>
            <p:nvPr/>
          </p:nvGrpSpPr>
          <p:grpSpPr>
            <a:xfrm>
              <a:off x="12201737" y="5476354"/>
              <a:ext cx="5773450" cy="1173828"/>
              <a:chOff x="12201737" y="5476354"/>
              <a:chExt cx="5773450" cy="1173828"/>
            </a:xfrm>
          </p:grpSpPr>
          <p:sp>
            <p:nvSpPr>
              <p:cNvPr id="9" name="矩形">
                <a:extLst>
                  <a:ext uri="{FF2B5EF4-FFF2-40B4-BE49-F238E27FC236}">
                    <a16:creationId xmlns:a16="http://schemas.microsoft.com/office/drawing/2014/main" id="{53E61029-0C20-01A3-8BF4-3E68411CD624}"/>
                  </a:ext>
                </a:extLst>
              </p:cNvPr>
              <p:cNvSpPr/>
              <p:nvPr/>
            </p:nvSpPr>
            <p:spPr>
              <a:xfrm>
                <a:off x="12201737" y="5476354"/>
                <a:ext cx="5773450" cy="1173828"/>
              </a:xfrm>
              <a:prstGeom prst="rect">
                <a:avLst/>
              </a:prstGeom>
              <a:noFill/>
              <a:ln w="25400">
                <a:solidFill>
                  <a:srgbClr val="8A3FFC"/>
                </a:solidFill>
                <a:miter lim="400000"/>
              </a:ln>
            </p:spPr>
            <p:txBody>
              <a:bodyPr lIns="21249" tIns="21249" rIns="21249" bIns="21249" anchor="ctr"/>
              <a:lstStyle/>
              <a:p>
                <a:pPr algn="ctr" defTabSz="825500"/>
                <a:endParaRPr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7BA79D0-FAE7-3379-7FD0-AEA242C63E59}"/>
                  </a:ext>
                </a:extLst>
              </p:cNvPr>
              <p:cNvSpPr txBox="1"/>
              <p:nvPr/>
            </p:nvSpPr>
            <p:spPr>
              <a:xfrm>
                <a:off x="12687806" y="5687718"/>
                <a:ext cx="4801312" cy="738662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91439" tIns="91439" rIns="91439" bIns="91439" numCol="1" spcCol="38100" rtlCol="0" anchor="t">
                <a:spAutoFit/>
              </a:bodyPr>
              <a:lstStyle/>
              <a:p>
                <a:pPr marL="0" marR="0" indent="0" algn="l" defTabSz="18288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FZLanTingHeiS-R-GB"/>
                  </a:rPr>
                  <a:t>企业软件成分威胁分类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52022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19391-60FE-477E-7D7E-1A0F7127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EC664500-318F-DED5-5021-3763A85177F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5998464" y="661634"/>
            <a:ext cx="12387072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 定目标：治理要达到什么业务效果？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24AF75-2ECE-4655-7C44-68C80921B6CB}"/>
              </a:ext>
            </a:extLst>
          </p:cNvPr>
          <p:cNvSpPr txBox="1"/>
          <p:nvPr/>
        </p:nvSpPr>
        <p:spPr>
          <a:xfrm>
            <a:off x="6611112" y="1796053"/>
            <a:ext cx="11161776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i="0">
                <a:solidFill>
                  <a:schemeClr val="bg1"/>
                </a:solidFill>
                <a:effectLst/>
                <a:latin typeface="Google Sans Text"/>
              </a:rPr>
              <a:t>目标必须可衡量，与业务风险挂钩，并获得管理层认可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2D1EA209-9D1D-48FC-F164-E2863C73565D}"/>
              </a:ext>
            </a:extLst>
          </p:cNvPr>
          <p:cNvGrpSpPr/>
          <p:nvPr/>
        </p:nvGrpSpPr>
        <p:grpSpPr>
          <a:xfrm>
            <a:off x="1136039" y="6860419"/>
            <a:ext cx="4460065" cy="1219200"/>
            <a:chOff x="10507140" y="3305762"/>
            <a:chExt cx="4460065" cy="1219200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201FA8C7-AAF9-A1FB-9F6D-667B5841A8CD}"/>
                </a:ext>
              </a:extLst>
            </p:cNvPr>
            <p:cNvSpPr/>
            <p:nvPr/>
          </p:nvSpPr>
          <p:spPr>
            <a:xfrm>
              <a:off x="10507140" y="3305762"/>
              <a:ext cx="4281432" cy="1219200"/>
            </a:xfrm>
            <a:prstGeom prst="roundRect">
              <a:avLst/>
            </a:prstGeom>
            <a:solidFill>
              <a:srgbClr val="5431E5"/>
            </a:solidFill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  <a:sym typeface="Helvetica Neue Medium" panose="02000503000000020004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E4CBCAF-5062-AB0A-E32A-231959E89FB3}"/>
                </a:ext>
              </a:extLst>
            </p:cNvPr>
            <p:cNvSpPr txBox="1"/>
            <p:nvPr/>
          </p:nvSpPr>
          <p:spPr>
            <a:xfrm>
              <a:off x="10759322" y="3617844"/>
              <a:ext cx="4207883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r>
                <a:rPr kumimoji="0" lang="zh-CN" altLang="en-US" sz="32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ea"/>
                  <a:ea typeface="+mj-ea"/>
                  <a:cs typeface="+mn-cs"/>
                  <a:sym typeface="Helvetica Neue" panose="02000503000000020004"/>
                </a:rPr>
                <a:t> 综合风险指数（</a:t>
              </a:r>
              <a:r>
                <a:rPr kumimoji="0" lang="en-US" altLang="zh-CN" sz="32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ea"/>
                  <a:ea typeface="+mj-ea"/>
                  <a:cs typeface="+mn-cs"/>
                  <a:sym typeface="Helvetica Neue" panose="02000503000000020004"/>
                </a:rPr>
                <a:t>CRI</a:t>
              </a:r>
              <a:r>
                <a:rPr kumimoji="0" lang="zh-CN" altLang="en-US" sz="3200" b="1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ea"/>
                  <a:ea typeface="+mj-ea"/>
                  <a:cs typeface="+mn-cs"/>
                  <a:sym typeface="Helvetica Neue" panose="02000503000000020004"/>
                </a:rPr>
                <a:t>）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D8E644E-3884-83A2-F283-36FF39BD8E16}"/>
                </a:ext>
              </a:extLst>
            </p:cNvPr>
            <p:cNvSpPr txBox="1"/>
            <p:nvPr/>
          </p:nvSpPr>
          <p:spPr>
            <a:xfrm>
              <a:off x="13178374" y="3915362"/>
              <a:ext cx="102657" cy="471924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50800" tIns="50800" rIns="50800" bIns="50800" numCol="1" spcCol="38100" rtlCol="0" anchor="ctr">
              <a:spAutoFit/>
            </a:bodyPr>
            <a:lstStyle/>
            <a:p>
              <a:pPr marL="0" marR="0" indent="0" algn="ctr" defTabSz="2438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ea"/>
                <a:ea typeface="+mj-ea"/>
                <a:cs typeface="+mn-cs"/>
                <a:sym typeface="Helvetica Neue" panose="02000503000000020004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7088415B-240C-3285-696E-7B4FAD8960F7}"/>
              </a:ext>
            </a:extLst>
          </p:cNvPr>
          <p:cNvGrpSpPr/>
          <p:nvPr/>
        </p:nvGrpSpPr>
        <p:grpSpPr>
          <a:xfrm>
            <a:off x="7362490" y="4619857"/>
            <a:ext cx="6599211" cy="1219200"/>
            <a:chOff x="6892226" y="3952779"/>
            <a:chExt cx="6599211" cy="121920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951DABD-0FE9-4C85-1060-A8E97956D332}"/>
                </a:ext>
              </a:extLst>
            </p:cNvPr>
            <p:cNvGrpSpPr/>
            <p:nvPr/>
          </p:nvGrpSpPr>
          <p:grpSpPr>
            <a:xfrm>
              <a:off x="6892226" y="3952779"/>
              <a:ext cx="6599211" cy="1219200"/>
              <a:chOff x="15418655" y="3305762"/>
              <a:chExt cx="6599211" cy="1219200"/>
            </a:xfrm>
          </p:grpSpPr>
          <p:sp>
            <p:nvSpPr>
              <p:cNvPr id="48" name="圆角矩形 47">
                <a:extLst>
                  <a:ext uri="{FF2B5EF4-FFF2-40B4-BE49-F238E27FC236}">
                    <a16:creationId xmlns:a16="http://schemas.microsoft.com/office/drawing/2014/main" id="{74F4FAC4-359B-D196-7422-8ED891AD4CF1}"/>
                  </a:ext>
                </a:extLst>
              </p:cNvPr>
              <p:cNvSpPr/>
              <p:nvPr/>
            </p:nvSpPr>
            <p:spPr>
              <a:xfrm>
                <a:off x="15418655" y="3305762"/>
                <a:ext cx="6599211" cy="1219200"/>
              </a:xfrm>
              <a:prstGeom prst="roundRect">
                <a:avLst/>
              </a:prstGeom>
              <a:solidFill>
                <a:srgbClr val="935AF6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C83183A-2D88-5CE6-A19D-912CCE728D19}"/>
                  </a:ext>
                </a:extLst>
              </p:cNvPr>
              <p:cNvSpPr txBox="1"/>
              <p:nvPr/>
            </p:nvSpPr>
            <p:spPr>
              <a:xfrm>
                <a:off x="17104496" y="3412218"/>
                <a:ext cx="4029949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 </a:t>
                </a:r>
                <a:r>
                  <a:rPr lang="zh-CN" altLang="en-US" sz="3200" b="1">
                    <a:solidFill>
                      <a:schemeClr val="bg1"/>
                    </a:solidFill>
                    <a:latin typeface="+mj-ea"/>
                    <a:ea typeface="+mj-ea"/>
                  </a:rPr>
                  <a:t>安全问题</a:t>
                </a:r>
                <a:r>
                  <a:rPr kumimoji="0" lang="zh-CN" altLang="en-US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指数（</a:t>
                </a:r>
                <a:r>
                  <a:rPr lang="en-US" altLang="zh-CN" sz="3200" b="1">
                    <a:solidFill>
                      <a:schemeClr val="bg1"/>
                    </a:solidFill>
                    <a:latin typeface="+mj-ea"/>
                    <a:ea typeface="+mj-ea"/>
                  </a:rPr>
                  <a:t>SI</a:t>
                </a:r>
                <a:r>
                  <a:rPr kumimoji="0" lang="en-US" altLang="zh-CN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I</a:t>
                </a:r>
                <a:r>
                  <a:rPr kumimoji="0" lang="zh-CN" altLang="en-US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）</a:t>
                </a: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CA37D5B5-614F-BCA5-1B36-9D4E06430BA4}"/>
                  </a:ext>
                </a:extLst>
              </p:cNvPr>
              <p:cNvSpPr txBox="1"/>
              <p:nvPr/>
            </p:nvSpPr>
            <p:spPr>
              <a:xfrm>
                <a:off x="17615363" y="3915362"/>
                <a:ext cx="102657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ea"/>
                  <a:ea typeface="+mj-ea"/>
                  <a:cs typeface="+mn-cs"/>
                  <a:sym typeface="Helvetica Neue" panose="02000503000000020004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06DE816A-A6F3-4712-2B7C-BF5EA740BF65}"/>
                </a:ext>
              </a:extLst>
            </p:cNvPr>
            <p:cNvSpPr txBox="1"/>
            <p:nvPr/>
          </p:nvSpPr>
          <p:spPr>
            <a:xfrm>
              <a:off x="7419177" y="4657533"/>
              <a:ext cx="554530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+mj-ea"/>
                  <a:ea typeface="+mj-ea"/>
                </a:rPr>
                <a:t>用于评估业务系统当前存在安全风险的关键指标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B117212-93E3-9765-C892-5C8091D5A044}"/>
              </a:ext>
            </a:extLst>
          </p:cNvPr>
          <p:cNvGrpSpPr/>
          <p:nvPr/>
        </p:nvGrpSpPr>
        <p:grpSpPr>
          <a:xfrm>
            <a:off x="7362490" y="9167294"/>
            <a:ext cx="6599211" cy="1219200"/>
            <a:chOff x="6892226" y="8500216"/>
            <a:chExt cx="6599211" cy="1219200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F8B81DF2-AA1A-96A2-D982-EF71BFF9455F}"/>
                </a:ext>
              </a:extLst>
            </p:cNvPr>
            <p:cNvGrpSpPr/>
            <p:nvPr/>
          </p:nvGrpSpPr>
          <p:grpSpPr>
            <a:xfrm>
              <a:off x="6892226" y="8500216"/>
              <a:ext cx="6599211" cy="1219200"/>
              <a:chOff x="19722425" y="3305762"/>
              <a:chExt cx="6599211" cy="1219200"/>
            </a:xfrm>
          </p:grpSpPr>
          <p:sp>
            <p:nvSpPr>
              <p:cNvPr id="54" name="圆角矩形 53">
                <a:extLst>
                  <a:ext uri="{FF2B5EF4-FFF2-40B4-BE49-F238E27FC236}">
                    <a16:creationId xmlns:a16="http://schemas.microsoft.com/office/drawing/2014/main" id="{DDB6852B-CB22-F8D4-4B41-1BA52EB8CF6B}"/>
                  </a:ext>
                </a:extLst>
              </p:cNvPr>
              <p:cNvSpPr/>
              <p:nvPr/>
            </p:nvSpPr>
            <p:spPr>
              <a:xfrm>
                <a:off x="19722425" y="3305762"/>
                <a:ext cx="6599211" cy="121920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no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32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/>
                  <a:uFillTx/>
                  <a:latin typeface="Helvetica Neue Medium" panose="02000503000000020004"/>
                  <a:ea typeface="Helvetica Neue Medium" panose="02000503000000020004"/>
                  <a:cs typeface="Helvetica Neue Medium" panose="02000503000000020004"/>
                  <a:sym typeface="Helvetica Neue Medium" panose="02000503000000020004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EE712DC-0FC4-5940-EA63-A5B2E23C9FCE}"/>
                  </a:ext>
                </a:extLst>
              </p:cNvPr>
              <p:cNvSpPr txBox="1"/>
              <p:nvPr/>
            </p:nvSpPr>
            <p:spPr>
              <a:xfrm>
                <a:off x="21226628" y="3381288"/>
                <a:ext cx="4201471" cy="5950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r>
                  <a:rPr kumimoji="0" lang="zh-CN" altLang="en-US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 安全能力指数（</a:t>
                </a:r>
                <a:r>
                  <a:rPr kumimoji="0" lang="en-US" altLang="zh-CN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SAI</a:t>
                </a:r>
                <a:r>
                  <a:rPr kumimoji="0" lang="zh-CN" altLang="en-US" sz="3200" b="1" i="0" u="none" strike="noStrike" cap="none" spc="0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+mj-ea"/>
                    <a:ea typeface="+mj-ea"/>
                    <a:cs typeface="+mn-cs"/>
                    <a:sym typeface="Helvetica Neue" panose="02000503000000020004"/>
                  </a:rPr>
                  <a:t>）</a:t>
                </a: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C42B19C-69A8-7D52-1CDF-1A312EF95285}"/>
                  </a:ext>
                </a:extLst>
              </p:cNvPr>
              <p:cNvSpPr txBox="1"/>
              <p:nvPr/>
            </p:nvSpPr>
            <p:spPr>
              <a:xfrm>
                <a:off x="22012005" y="3921485"/>
                <a:ext cx="102657" cy="471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2438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2400" b="0" i="0" u="none" strike="noStrike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j-ea"/>
                  <a:ea typeface="+mj-ea"/>
                  <a:cs typeface="+mn-cs"/>
                  <a:sym typeface="Helvetica Neue" panose="02000503000000020004"/>
                </a:endParaRPr>
              </a:p>
            </p:txBody>
          </p:sp>
        </p:grp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F2D99435-B6C1-5FE4-C8C6-2AF7A684BB7C}"/>
                </a:ext>
              </a:extLst>
            </p:cNvPr>
            <p:cNvSpPr txBox="1"/>
            <p:nvPr/>
          </p:nvSpPr>
          <p:spPr>
            <a:xfrm>
              <a:off x="7538025" y="9185076"/>
              <a:ext cx="566228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+mj-ea"/>
                  <a:ea typeface="+mj-ea"/>
                </a:rPr>
                <a:t>用来衡量业务系统安全能力覆盖情况的关键指标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FEDA3A73-2680-0735-4AA1-742380E283E8}"/>
              </a:ext>
            </a:extLst>
          </p:cNvPr>
          <p:cNvSpPr/>
          <p:nvPr/>
        </p:nvSpPr>
        <p:spPr>
          <a:xfrm>
            <a:off x="14516996" y="3918015"/>
            <a:ext cx="1515979" cy="2622884"/>
          </a:xfrm>
          <a:prstGeom prst="leftBrace">
            <a:avLst/>
          </a:prstGeom>
          <a:ln w="19050">
            <a:solidFill>
              <a:srgbClr val="702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1900FFF-2031-F634-47B2-C2945D9AE3AB}"/>
              </a:ext>
            </a:extLst>
          </p:cNvPr>
          <p:cNvSpPr txBox="1"/>
          <p:nvPr/>
        </p:nvSpPr>
        <p:spPr>
          <a:xfrm>
            <a:off x="16211608" y="3687182"/>
            <a:ext cx="777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>
                <a:solidFill>
                  <a:schemeClr val="bg1"/>
                </a:solidFill>
                <a:effectLst/>
                <a:latin typeface="+mj-ea"/>
                <a:ea typeface="+mj-ea"/>
              </a:rPr>
              <a:t>问题等级权重</a:t>
            </a:r>
            <a:endParaRPr lang="en-US" altLang="zh-CN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严重、高危问题占比越高，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SII 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越高</a:t>
            </a:r>
            <a:endParaRPr lang="zh-CN" altLang="en-US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A0411F-6501-9088-53B6-7933129BEC94}"/>
              </a:ext>
            </a:extLst>
          </p:cNvPr>
          <p:cNvSpPr txBox="1"/>
          <p:nvPr/>
        </p:nvSpPr>
        <p:spPr>
          <a:xfrm>
            <a:off x="16203333" y="4914361"/>
            <a:ext cx="777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>
                <a:solidFill>
                  <a:schemeClr val="bg1"/>
                </a:solidFill>
                <a:effectLst/>
                <a:latin typeface="+mj-ea"/>
                <a:ea typeface="+mj-ea"/>
              </a:rPr>
              <a:t>问题数量</a:t>
            </a:r>
            <a:endParaRPr lang="en-US" altLang="zh-CN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发现的安全问题总数越多，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SII 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越高</a:t>
            </a:r>
            <a:endParaRPr lang="zh-CN" altLang="en-US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2CFB760-1371-0589-D387-AC92FA49A9E8}"/>
              </a:ext>
            </a:extLst>
          </p:cNvPr>
          <p:cNvSpPr txBox="1"/>
          <p:nvPr/>
        </p:nvSpPr>
        <p:spPr>
          <a:xfrm>
            <a:off x="16211608" y="6236097"/>
            <a:ext cx="777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>
                <a:solidFill>
                  <a:schemeClr val="bg1"/>
                </a:solidFill>
                <a:effectLst/>
                <a:latin typeface="+mj-ea"/>
                <a:ea typeface="+mj-ea"/>
              </a:rPr>
              <a:t>应用数量</a:t>
            </a:r>
            <a:endParaRPr lang="en-US" altLang="zh-CN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问题数量一致的情况下，应用数量越少，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SII 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越高</a:t>
            </a:r>
            <a:endParaRPr lang="zh-CN" altLang="en-US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87DACEF5-246C-C64D-2DCE-91778D43A721}"/>
              </a:ext>
            </a:extLst>
          </p:cNvPr>
          <p:cNvSpPr/>
          <p:nvPr/>
        </p:nvSpPr>
        <p:spPr>
          <a:xfrm>
            <a:off x="14508721" y="8740091"/>
            <a:ext cx="1515979" cy="2622884"/>
          </a:xfrm>
          <a:prstGeom prst="leftBrace">
            <a:avLst/>
          </a:prstGeom>
          <a:ln w="19050">
            <a:solidFill>
              <a:srgbClr val="702F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bg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F5067BD8-729D-51DC-4F3F-B70030D15AD1}"/>
              </a:ext>
            </a:extLst>
          </p:cNvPr>
          <p:cNvSpPr txBox="1"/>
          <p:nvPr/>
        </p:nvSpPr>
        <p:spPr>
          <a:xfrm>
            <a:off x="16203333" y="8509258"/>
            <a:ext cx="777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>
                <a:solidFill>
                  <a:schemeClr val="bg1"/>
                </a:solidFill>
                <a:effectLst/>
                <a:latin typeface="+mj-ea"/>
                <a:ea typeface="+mj-ea"/>
              </a:rPr>
              <a:t>安全能力权重</a:t>
            </a:r>
            <a:endParaRPr lang="en-US" altLang="zh-CN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重要安全能力（如 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SAST, SCA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）的覆盖对 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SAI 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贡献更大</a:t>
            </a:r>
            <a:endParaRPr lang="zh-CN" altLang="en-US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526C599-DC9C-967E-2BEC-8ADE5A1994C8}"/>
              </a:ext>
            </a:extLst>
          </p:cNvPr>
          <p:cNvSpPr txBox="1"/>
          <p:nvPr/>
        </p:nvSpPr>
        <p:spPr>
          <a:xfrm>
            <a:off x="16193217" y="10965840"/>
            <a:ext cx="7777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>
                <a:solidFill>
                  <a:schemeClr val="bg1"/>
                </a:solidFill>
                <a:effectLst/>
                <a:latin typeface="+mj-ea"/>
                <a:ea typeface="+mj-ea"/>
              </a:rPr>
              <a:t>能力覆盖率</a:t>
            </a:r>
            <a:endParaRPr lang="en-US" altLang="zh-CN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安全能力覆盖的应用数量越多，</a:t>
            </a:r>
            <a:r>
              <a:rPr lang="en-US" altLang="zh-CN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SAI </a:t>
            </a:r>
            <a:r>
              <a:rPr lang="zh-CN" altLang="en-US" sz="24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越高</a:t>
            </a:r>
            <a:endParaRPr lang="zh-CN" altLang="en-US" sz="2400" b="1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85" name="等于 384">
            <a:extLst>
              <a:ext uri="{FF2B5EF4-FFF2-40B4-BE49-F238E27FC236}">
                <a16:creationId xmlns:a16="http://schemas.microsoft.com/office/drawing/2014/main" id="{A414A811-AA8B-B60C-EF69-2EE959F317A1}"/>
              </a:ext>
            </a:extLst>
          </p:cNvPr>
          <p:cNvSpPr/>
          <p:nvPr/>
        </p:nvSpPr>
        <p:spPr>
          <a:xfrm>
            <a:off x="6011528" y="7227560"/>
            <a:ext cx="914400" cy="595035"/>
          </a:xfrm>
          <a:prstGeom prst="mathEqual">
            <a:avLst>
              <a:gd name="adj1" fmla="val 23520"/>
              <a:gd name="adj2" fmla="val 29567"/>
            </a:avLst>
          </a:prstGeom>
          <a:solidFill>
            <a:srgbClr val="FFFFFF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386" name="除 385">
            <a:extLst>
              <a:ext uri="{FF2B5EF4-FFF2-40B4-BE49-F238E27FC236}">
                <a16:creationId xmlns:a16="http://schemas.microsoft.com/office/drawing/2014/main" id="{ECB608ED-A455-9E45-86D8-F6320F71B998}"/>
              </a:ext>
            </a:extLst>
          </p:cNvPr>
          <p:cNvSpPr/>
          <p:nvPr/>
        </p:nvSpPr>
        <p:spPr>
          <a:xfrm>
            <a:off x="10205129" y="7046210"/>
            <a:ext cx="913931" cy="913931"/>
          </a:xfrm>
          <a:prstGeom prst="mathDivide">
            <a:avLst/>
          </a:prstGeom>
          <a:solidFill>
            <a:srgbClr val="FFFFFF"/>
          </a:solidFill>
          <a:ln w="254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FZLanTingHeiS-R-GB"/>
            </a:endParaRPr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1FDA7942-AD9B-0574-D0D4-C8ACF134C351}"/>
              </a:ext>
            </a:extLst>
          </p:cNvPr>
          <p:cNvSpPr txBox="1"/>
          <p:nvPr/>
        </p:nvSpPr>
        <p:spPr>
          <a:xfrm>
            <a:off x="508414" y="8377137"/>
            <a:ext cx="57718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2438400"/>
            <a:r>
              <a:rPr lang="zh-CN" altLang="en-US" sz="2400" b="1">
                <a:solidFill>
                  <a:schemeClr val="bg1"/>
                </a:solidFill>
                <a:ea typeface="微软雅黑" panose="020B0503020204020204" pitchFamily="34" charset="-122"/>
                <a:sym typeface="Helvetica Neue" panose="02000503000000020004"/>
              </a:rPr>
              <a:t>问题越多，能力越弱，风险就越大</a:t>
            </a:r>
            <a:endParaRPr lang="zh-CN" altLang="en-US" sz="2400">
              <a:solidFill>
                <a:schemeClr val="bg1"/>
              </a:solidFill>
              <a:ea typeface="微软雅黑" panose="020B0503020204020204" pitchFamily="34" charset="-122"/>
              <a:sym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39428243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867F-31FA-3E34-F554-DC1B4596F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一级标题文字内容展示">
            <a:extLst>
              <a:ext uri="{FF2B5EF4-FFF2-40B4-BE49-F238E27FC236}">
                <a16:creationId xmlns:a16="http://schemas.microsoft.com/office/drawing/2014/main" id="{FA335C4B-D938-D4A9-EA7B-9E4B876A16F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4572000" y="661634"/>
            <a:ext cx="15240000" cy="920706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2.</a:t>
            </a:r>
            <a:r>
              <a:rPr lang="zh-CN" altLang="en-US"/>
              <a:t> 定人群：谁参与？谁受益？谁负责？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2089E0-7BD7-D08D-9D9D-52C8B65CEB61}"/>
              </a:ext>
            </a:extLst>
          </p:cNvPr>
          <p:cNvSpPr txBox="1"/>
          <p:nvPr/>
        </p:nvSpPr>
        <p:spPr>
          <a:xfrm>
            <a:off x="9336339" y="1785163"/>
            <a:ext cx="5711319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i="0">
                <a:solidFill>
                  <a:schemeClr val="bg1"/>
                </a:solidFill>
                <a:effectLst/>
                <a:latin typeface="Google Sans Text"/>
              </a:rPr>
              <a:t>理解目标人群的痛点和诉求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2024年百度产品获得">
            <a:extLst>
              <a:ext uri="{FF2B5EF4-FFF2-40B4-BE49-F238E27FC236}">
                <a16:creationId xmlns:a16="http://schemas.microsoft.com/office/drawing/2014/main" id="{A0BFC685-BD63-180D-040F-536DD843CFFC}"/>
              </a:ext>
            </a:extLst>
          </p:cNvPr>
          <p:cNvSpPr txBox="1"/>
          <p:nvPr/>
        </p:nvSpPr>
        <p:spPr>
          <a:xfrm>
            <a:off x="3779886" y="5266072"/>
            <a:ext cx="16824227" cy="1074595"/>
          </a:xfrm>
          <a:prstGeom prst="rect">
            <a:avLst/>
          </a:prstGeom>
          <a:ln w="25400">
            <a:miter lim="400000"/>
          </a:ln>
          <a:effectLst>
            <a:outerShdw blurRad="241300" dist="25400" dir="5400000" rotWithShape="0">
              <a:srgbClr val="01064D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9181" tIns="29181" rIns="29181" bIns="29181" anchor="ctr">
            <a:spAutoFit/>
          </a:bodyPr>
          <a:lstStyle>
            <a:lvl1pPr algn="ctr" defTabSz="802276">
              <a:defRPr sz="6600" spc="-132">
                <a:gradFill flip="none" rotWithShape="1">
                  <a:gsLst>
                    <a:gs pos="0">
                      <a:srgbClr val="499FF8"/>
                    </a:gs>
                    <a:gs pos="100000">
                      <a:srgbClr val="FFFFFF"/>
                    </a:gs>
                  </a:gsLst>
                  <a:lin ang="0" scaled="0"/>
                </a:gradFill>
                <a:latin typeface="FZLanTingHeiS-DB-GB"/>
                <a:ea typeface="FZLanTingHeiS-DB-GB"/>
                <a:cs typeface="FZLanTingHeiS-DB-GB"/>
                <a:sym typeface="FZLanTingHeiS-DB-GB"/>
              </a:defRPr>
            </a:lvl1pPr>
          </a:lstStyle>
          <a:p>
            <a:r>
              <a:rPr lang="zh-CN" altLang="en-US"/>
              <a:t>研发团队（主要的风险引入方和修复责任方 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803527-7E8F-456D-5995-FFF769D05106}"/>
              </a:ext>
            </a:extLst>
          </p:cNvPr>
          <p:cNvSpPr txBox="1"/>
          <p:nvPr/>
        </p:nvSpPr>
        <p:spPr>
          <a:xfrm>
            <a:off x="3779886" y="4405589"/>
            <a:ext cx="4385854" cy="646331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运营的主要目标人群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A407765-F660-57F7-C08A-421F8E695CD2}"/>
              </a:ext>
            </a:extLst>
          </p:cNvPr>
          <p:cNvGrpSpPr/>
          <p:nvPr/>
        </p:nvGrpSpPr>
        <p:grpSpPr>
          <a:xfrm>
            <a:off x="6659554" y="8867183"/>
            <a:ext cx="11064893" cy="1754391"/>
            <a:chOff x="7168994" y="8867183"/>
            <a:chExt cx="11064893" cy="175439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C4B23E5-012C-B9E5-B1B0-84611E2B8E48}"/>
                </a:ext>
              </a:extLst>
            </p:cNvPr>
            <p:cNvSpPr txBox="1"/>
            <p:nvPr/>
          </p:nvSpPr>
          <p:spPr>
            <a:xfrm>
              <a:off x="9336341" y="8867183"/>
              <a:ext cx="8897546" cy="1754326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zh-CN" altLang="en-US">
                  <a:solidFill>
                    <a:schemeClr val="bg1"/>
                  </a:solidFill>
                </a:rPr>
                <a:t>关注：效率、易用性、低误报、清晰指引</a:t>
              </a:r>
              <a:endParaRPr lang="en-US" altLang="zh-CN">
                <a:solidFill>
                  <a:schemeClr val="bg1"/>
                </a:solidFill>
              </a:endParaRPr>
            </a:p>
            <a:p>
              <a:endParaRPr lang="en-US" altLang="zh-CN">
                <a:solidFill>
                  <a:schemeClr val="bg1"/>
                </a:solidFill>
              </a:endParaRPr>
            </a:p>
            <a:p>
              <a:r>
                <a:rPr lang="zh-CN" altLang="en-US">
                  <a:solidFill>
                    <a:schemeClr val="bg1"/>
                  </a:solidFill>
                </a:rPr>
                <a:t>痛点：工作量、卡点影响、不知道如何处置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E96A0B71-0BD3-F725-7755-BFAFC84B3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8994" y="8867183"/>
              <a:ext cx="1754391" cy="1754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18099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​​">
      <a:majorFont>
        <a:latin typeface="FZLanTingHeiS-R-GB"/>
        <a:ea typeface="FZLanTingHeiS-R-GB"/>
        <a:cs typeface="FZLanTingHeiS-R-GB"/>
      </a:majorFont>
      <a:minorFont>
        <a:latin typeface="FZLanTingHeiS-R-GB"/>
        <a:ea typeface="FZLanTingHeiS-R-GB"/>
        <a:cs typeface="FZLanTingHeiS-R-GB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FZLanTingHeiS-R-GB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997</Words>
  <Application>Microsoft Macintosh PowerPoint</Application>
  <PresentationFormat>自定义</PresentationFormat>
  <Paragraphs>111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微软雅黑</vt:lpstr>
      <vt:lpstr>FZLanTingHeiS-DB-GB</vt:lpstr>
      <vt:lpstr>FZLanTingHeiS-R-GB</vt:lpstr>
      <vt:lpstr>Google Sans Text</vt:lpstr>
      <vt:lpstr>Arial</vt:lpstr>
      <vt:lpstr>Helvetica Neue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zy c</cp:lastModifiedBy>
  <cp:revision>3</cp:revision>
  <dcterms:modified xsi:type="dcterms:W3CDTF">2025-03-26T20:38:21Z</dcterms:modified>
</cp:coreProperties>
</file>