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/>
    <p:restoredTop sz="96327"/>
  </p:normalViewPr>
  <p:slideViewPr>
    <p:cSldViewPr snapToGrid="0">
      <p:cViewPr varScale="1">
        <p:scale>
          <a:sx n="110" d="100"/>
          <a:sy n="110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8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8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2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96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9/3/23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8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4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9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9/3/23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5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11A2D5-EBB8-8E49-AB09-857B1B1A4949}" type="datetimeFigureOut">
              <a:rPr lang="en-US" smtClean="0"/>
              <a:t>9/3/23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11A2D5-EBB8-8E49-AB09-857B1B1A4949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8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DEA5-BAA1-4ECF-830C-ECF95D402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Trading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700DF-76CE-0BE3-61FA-1BFB4C3DD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4579" y="4332665"/>
            <a:ext cx="7422841" cy="1239894"/>
          </a:xfrm>
        </p:spPr>
        <p:txBody>
          <a:bodyPr/>
          <a:lstStyle/>
          <a:p>
            <a:r>
              <a:rPr lang="en-US" altLang="zh-CN" dirty="0"/>
              <a:t>Lang</a:t>
            </a:r>
            <a:r>
              <a:rPr lang="zh-CN" altLang="en-US" dirty="0"/>
              <a:t> </a:t>
            </a:r>
            <a:r>
              <a:rPr lang="en-US" altLang="zh-CN" dirty="0"/>
              <a:t>(Ron)</a:t>
            </a:r>
            <a:r>
              <a:rPr lang="zh-CN" altLang="en-US" dirty="0"/>
              <a:t> </a:t>
            </a:r>
            <a:r>
              <a:rPr lang="en-US" altLang="zh-CN" dirty="0"/>
              <a:t>Chen,</a:t>
            </a:r>
            <a:r>
              <a:rPr lang="zh-CN" altLang="en-US" dirty="0"/>
              <a:t> </a:t>
            </a:r>
            <a:r>
              <a:rPr lang="en-US" altLang="zh-CN" dirty="0" err="1"/>
              <a:t>Yihang</a:t>
            </a:r>
            <a:r>
              <a:rPr lang="zh-CN" altLang="en-US" dirty="0"/>
              <a:t> </a:t>
            </a:r>
            <a:r>
              <a:rPr lang="en-US" altLang="zh-CN" dirty="0"/>
              <a:t>(Eric)</a:t>
            </a:r>
            <a:r>
              <a:rPr lang="zh-CN" altLang="en-US" dirty="0"/>
              <a:t> </a:t>
            </a:r>
            <a:r>
              <a:rPr lang="en-US" altLang="zh-CN" dirty="0"/>
              <a:t>Lu,</a:t>
            </a:r>
            <a:r>
              <a:rPr lang="zh-CN" altLang="en-US" dirty="0"/>
              <a:t> </a:t>
            </a:r>
            <a:r>
              <a:rPr lang="en-US" altLang="zh-CN" dirty="0" err="1"/>
              <a:t>Zetian</a:t>
            </a:r>
            <a:r>
              <a:rPr lang="zh-CN" altLang="en-US" dirty="0"/>
              <a:t> </a:t>
            </a:r>
            <a:r>
              <a:rPr lang="en-US" altLang="zh-CN" dirty="0"/>
              <a:t>(Jacky)</a:t>
            </a:r>
            <a:r>
              <a:rPr lang="zh-CN" altLang="en-US" dirty="0"/>
              <a:t> </a:t>
            </a:r>
            <a:r>
              <a:rPr lang="en-US" altLang="zh-CN" dirty="0" err="1"/>
              <a:t>Lyu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Didi</a:t>
            </a:r>
            <a:r>
              <a:rPr lang="zh-CN" altLang="en-US" dirty="0"/>
              <a:t> </a:t>
            </a:r>
            <a:r>
              <a:rPr lang="en-US" altLang="zh-CN" dirty="0"/>
              <a:t>(Di)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3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4E17-A184-650D-9CCC-EDF12B0B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83C02-02D9-E356-F0B3-AE07356D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5" r="7585"/>
          <a:stretch/>
        </p:blipFill>
        <p:spPr>
          <a:xfrm>
            <a:off x="1161568" y="2378636"/>
            <a:ext cx="1743795" cy="2604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09940-DC04-E4C2-F6E7-EAD3FC53159A}"/>
              </a:ext>
            </a:extLst>
          </p:cNvPr>
          <p:cNvSpPr txBox="1"/>
          <p:nvPr/>
        </p:nvSpPr>
        <p:spPr>
          <a:xfrm>
            <a:off x="944112" y="5237504"/>
            <a:ext cx="2185168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Lang</a:t>
            </a:r>
            <a:r>
              <a:rPr lang="zh-CN" altLang="en-US" dirty="0"/>
              <a:t> </a:t>
            </a:r>
            <a:r>
              <a:rPr lang="en-US" altLang="zh-CN" dirty="0"/>
              <a:t>(Ron)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err="1"/>
              <a:t>UniMelb</a:t>
            </a:r>
            <a:r>
              <a:rPr lang="zh-CN" altLang="en-US" sz="1100" dirty="0"/>
              <a:t> </a:t>
            </a:r>
            <a:r>
              <a:rPr lang="en-US" altLang="zh-CN" sz="1100" dirty="0"/>
              <a:t>–</a:t>
            </a:r>
            <a:r>
              <a:rPr lang="zh-CN" altLang="en-US" sz="1100" dirty="0"/>
              <a:t> </a:t>
            </a:r>
            <a:r>
              <a:rPr lang="en-US" altLang="zh-CN" sz="1100" dirty="0"/>
              <a:t>Penultimate</a:t>
            </a:r>
            <a:r>
              <a:rPr lang="zh-CN" altLang="en-US" sz="1100" dirty="0"/>
              <a:t> </a:t>
            </a:r>
            <a:r>
              <a:rPr lang="en-US" altLang="zh-CN" sz="1100" dirty="0"/>
              <a:t>Year</a:t>
            </a:r>
            <a:r>
              <a:rPr lang="zh-CN" altLang="en-US" sz="1100" dirty="0"/>
              <a:t> </a:t>
            </a:r>
            <a:r>
              <a:rPr lang="en-US" altLang="zh-CN" sz="1100" dirty="0"/>
              <a:t>Master</a:t>
            </a:r>
            <a:r>
              <a:rPr lang="zh-CN" altLang="en-US" sz="1100" dirty="0"/>
              <a:t> </a:t>
            </a:r>
            <a:r>
              <a:rPr lang="en-US" altLang="zh-CN" sz="1100" dirty="0"/>
              <a:t>of</a:t>
            </a:r>
            <a:r>
              <a:rPr lang="zh-CN" altLang="en-US" sz="1100" dirty="0"/>
              <a:t> </a:t>
            </a:r>
            <a:r>
              <a:rPr lang="en-US" altLang="zh-CN" sz="1100" dirty="0"/>
              <a:t>Data</a:t>
            </a:r>
            <a:r>
              <a:rPr lang="zh-CN" altLang="en-US" sz="1100" dirty="0"/>
              <a:t> </a:t>
            </a:r>
            <a:r>
              <a:rPr lang="en-US" altLang="zh-CN" sz="1100" dirty="0"/>
              <a:t>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/>
              <a:t>Supervised</a:t>
            </a:r>
            <a:r>
              <a:rPr lang="zh-CN" altLang="en-US" sz="1100" dirty="0"/>
              <a:t> </a:t>
            </a:r>
            <a:r>
              <a:rPr lang="en-US" altLang="zh-CN" sz="1100" dirty="0"/>
              <a:t>Machine</a:t>
            </a:r>
            <a:r>
              <a:rPr lang="zh-CN" altLang="en-US" sz="1100" dirty="0"/>
              <a:t> </a:t>
            </a:r>
            <a:r>
              <a:rPr lang="en-US" altLang="zh-CN" sz="1100" dirty="0"/>
              <a:t>Learning,</a:t>
            </a:r>
            <a:r>
              <a:rPr lang="zh-CN" altLang="en-US" sz="1100" dirty="0"/>
              <a:t> </a:t>
            </a:r>
            <a:r>
              <a:rPr lang="en-US" altLang="zh-CN" sz="1100" dirty="0"/>
              <a:t>Hyperparameter</a:t>
            </a:r>
            <a:r>
              <a:rPr lang="zh-CN" altLang="en-US" sz="1100" dirty="0"/>
              <a:t> </a:t>
            </a:r>
            <a:r>
              <a:rPr lang="en-US" altLang="zh-CN" sz="1100" dirty="0"/>
              <a:t>Tuning,</a:t>
            </a:r>
            <a:r>
              <a:rPr lang="zh-CN" altLang="en-US" sz="1100" dirty="0"/>
              <a:t> </a:t>
            </a:r>
            <a:r>
              <a:rPr lang="en-US" altLang="zh-CN" sz="1100" dirty="0"/>
              <a:t>Finance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8DF0FD-A4EA-8710-6FB8-F8F4B34D6670}"/>
              </a:ext>
            </a:extLst>
          </p:cNvPr>
          <p:cNvSpPr txBox="1"/>
          <p:nvPr/>
        </p:nvSpPr>
        <p:spPr>
          <a:xfrm>
            <a:off x="9293328" y="5237503"/>
            <a:ext cx="218516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Didi</a:t>
            </a:r>
            <a:r>
              <a:rPr lang="zh-CN" altLang="en-US" dirty="0"/>
              <a:t> </a:t>
            </a:r>
            <a:r>
              <a:rPr lang="en-US" altLang="zh-CN" dirty="0"/>
              <a:t>(Di)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err="1"/>
              <a:t>UniMelb</a:t>
            </a:r>
            <a:r>
              <a:rPr lang="zh-CN" altLang="en-US" sz="1100" dirty="0"/>
              <a:t> </a:t>
            </a:r>
            <a:r>
              <a:rPr lang="en-US" altLang="zh-CN" sz="1100" dirty="0"/>
              <a:t>–</a:t>
            </a:r>
            <a:r>
              <a:rPr lang="zh-CN" altLang="en-US" sz="1100" dirty="0"/>
              <a:t> </a:t>
            </a:r>
            <a:r>
              <a:rPr lang="en-US" altLang="zh-CN" sz="1100" dirty="0"/>
              <a:t>Final</a:t>
            </a:r>
            <a:r>
              <a:rPr lang="zh-CN" altLang="en-US" sz="1100" dirty="0"/>
              <a:t> </a:t>
            </a:r>
            <a:r>
              <a:rPr lang="en-US" altLang="zh-CN" sz="1100" dirty="0"/>
              <a:t>Year</a:t>
            </a:r>
            <a:r>
              <a:rPr lang="zh-CN" altLang="en-US" sz="1100" dirty="0"/>
              <a:t> </a:t>
            </a:r>
            <a:r>
              <a:rPr lang="en-US" altLang="zh-CN" sz="1100" dirty="0"/>
              <a:t>Bachelor</a:t>
            </a:r>
            <a:r>
              <a:rPr lang="zh-CN" altLang="en-US" sz="1100" dirty="0"/>
              <a:t> </a:t>
            </a:r>
            <a:r>
              <a:rPr lang="en-US" altLang="zh-CN" sz="1100" dirty="0"/>
              <a:t>of</a:t>
            </a:r>
            <a:r>
              <a:rPr lang="zh-CN" altLang="en-US" sz="1100" dirty="0"/>
              <a:t> </a:t>
            </a:r>
            <a:r>
              <a:rPr lang="en-US" altLang="zh-CN" sz="1100" dirty="0"/>
              <a:t>Science</a:t>
            </a:r>
            <a:r>
              <a:rPr lang="zh-CN" altLang="en-US" sz="1100" dirty="0"/>
              <a:t> </a:t>
            </a:r>
            <a:r>
              <a:rPr lang="en-US" altLang="zh-CN" sz="1100" dirty="0"/>
              <a:t>majoring</a:t>
            </a:r>
            <a:r>
              <a:rPr lang="zh-CN" altLang="en-US" sz="1100" dirty="0"/>
              <a:t> </a:t>
            </a:r>
            <a:r>
              <a:rPr lang="en-US" altLang="zh-CN" sz="1100" dirty="0"/>
              <a:t>in</a:t>
            </a:r>
            <a:r>
              <a:rPr lang="zh-CN" altLang="en-US" sz="1100" dirty="0"/>
              <a:t> </a:t>
            </a:r>
            <a:r>
              <a:rPr lang="en-US" altLang="zh-CN" sz="1100" dirty="0"/>
              <a:t>Data</a:t>
            </a:r>
            <a:r>
              <a:rPr lang="zh-CN" altLang="en-US" sz="1100" dirty="0"/>
              <a:t> </a:t>
            </a:r>
            <a:r>
              <a:rPr lang="en-US" altLang="zh-CN" sz="1100" dirty="0"/>
              <a:t>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7FA2-12DD-BF8D-6D69-220CB6FD3736}"/>
              </a:ext>
            </a:extLst>
          </p:cNvPr>
          <p:cNvSpPr txBox="1"/>
          <p:nvPr/>
        </p:nvSpPr>
        <p:spPr>
          <a:xfrm>
            <a:off x="3727184" y="5237503"/>
            <a:ext cx="218516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Yihang</a:t>
            </a:r>
            <a:r>
              <a:rPr lang="zh-CN" altLang="en-US" dirty="0"/>
              <a:t> </a:t>
            </a:r>
            <a:r>
              <a:rPr lang="en-US" altLang="zh-CN" dirty="0"/>
              <a:t>(Eric)</a:t>
            </a:r>
            <a:r>
              <a:rPr lang="zh-CN" altLang="en-US" dirty="0"/>
              <a:t> </a:t>
            </a:r>
            <a:r>
              <a:rPr lang="en-US" altLang="zh-CN" dirty="0"/>
              <a:t>Lu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err="1"/>
              <a:t>UniMelb</a:t>
            </a:r>
            <a:r>
              <a:rPr lang="zh-CN" altLang="en-US" sz="1100" dirty="0"/>
              <a:t> </a:t>
            </a:r>
            <a:r>
              <a:rPr lang="en-US" altLang="zh-CN" sz="1100" dirty="0"/>
              <a:t>–</a:t>
            </a:r>
            <a:r>
              <a:rPr lang="zh-CN" altLang="en-US" sz="1100" dirty="0"/>
              <a:t> </a:t>
            </a:r>
            <a:r>
              <a:rPr lang="en-US" altLang="zh-CN" sz="1100" dirty="0"/>
              <a:t>Penultimate</a:t>
            </a:r>
            <a:r>
              <a:rPr lang="zh-CN" altLang="en-US" sz="1100" dirty="0"/>
              <a:t> </a:t>
            </a:r>
            <a:r>
              <a:rPr lang="en-US" altLang="zh-CN" sz="1100" dirty="0"/>
              <a:t>Year</a:t>
            </a:r>
            <a:r>
              <a:rPr lang="zh-CN" altLang="en-US" sz="1100" dirty="0"/>
              <a:t> </a:t>
            </a:r>
            <a:r>
              <a:rPr lang="en-US" altLang="zh-CN" sz="1100" dirty="0"/>
              <a:t>Master</a:t>
            </a:r>
            <a:r>
              <a:rPr lang="zh-CN" altLang="en-US" sz="1100" dirty="0"/>
              <a:t> </a:t>
            </a:r>
            <a:r>
              <a:rPr lang="en-US" altLang="zh-CN" sz="1100" dirty="0"/>
              <a:t>of</a:t>
            </a:r>
            <a:r>
              <a:rPr lang="zh-CN" altLang="en-US" sz="1100" dirty="0"/>
              <a:t> </a:t>
            </a:r>
            <a:r>
              <a:rPr lang="en-US" altLang="zh-CN" sz="1100" dirty="0"/>
              <a:t>Mathematics</a:t>
            </a:r>
            <a:r>
              <a:rPr lang="zh-CN" altLang="en-US" sz="1100" dirty="0"/>
              <a:t> </a:t>
            </a:r>
            <a:r>
              <a:rPr lang="en-US" altLang="zh-CN" sz="1100" dirty="0"/>
              <a:t>and</a:t>
            </a:r>
            <a:r>
              <a:rPr lang="zh-CN" altLang="en-US" sz="1100" dirty="0"/>
              <a:t> </a:t>
            </a:r>
            <a:r>
              <a:rPr lang="en-US" altLang="zh-CN" sz="1100" dirty="0"/>
              <a:t>Statistics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/>
              <a:t>Research in Bayesian Variable Selection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72BD4-0AE7-7FB2-2D5A-E13B3829B151}"/>
              </a:ext>
            </a:extLst>
          </p:cNvPr>
          <p:cNvSpPr txBox="1"/>
          <p:nvPr/>
        </p:nvSpPr>
        <p:spPr>
          <a:xfrm>
            <a:off x="6510256" y="5237503"/>
            <a:ext cx="21851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Zetian</a:t>
            </a:r>
            <a:r>
              <a:rPr lang="zh-CN" altLang="en-US" dirty="0"/>
              <a:t> </a:t>
            </a:r>
            <a:r>
              <a:rPr lang="en-US" altLang="zh-CN" dirty="0"/>
              <a:t>(Jacky)</a:t>
            </a:r>
            <a:r>
              <a:rPr lang="zh-CN" altLang="en-US" dirty="0"/>
              <a:t> </a:t>
            </a:r>
            <a:r>
              <a:rPr lang="en-US" altLang="zh-CN" dirty="0" err="1"/>
              <a:t>Lyu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/>
              <a:t>UNSW</a:t>
            </a:r>
            <a:r>
              <a:rPr lang="zh-CN" altLang="en-US" sz="1100" dirty="0"/>
              <a:t> </a:t>
            </a:r>
            <a:r>
              <a:rPr lang="en-US" altLang="zh-CN" sz="1100" dirty="0"/>
              <a:t>–</a:t>
            </a:r>
            <a:r>
              <a:rPr lang="zh-CN" altLang="en-US" sz="1100" dirty="0"/>
              <a:t> </a:t>
            </a:r>
            <a:r>
              <a:rPr lang="en-US" altLang="zh-CN" sz="1100" dirty="0" err="1"/>
              <a:t>Honours</a:t>
            </a:r>
            <a:r>
              <a:rPr lang="zh-CN" altLang="en-US" sz="1100" dirty="0"/>
              <a:t> </a:t>
            </a:r>
            <a:r>
              <a:rPr lang="en-US" altLang="zh-CN" sz="1100" dirty="0"/>
              <a:t>in</a:t>
            </a:r>
          </a:p>
        </p:txBody>
      </p:sp>
      <p:pic>
        <p:nvPicPr>
          <p:cNvPr id="3" name="图片 3" descr="穿着衬衫的男孩&#10;&#10;描述已自动生成">
            <a:extLst>
              <a:ext uri="{FF2B5EF4-FFF2-40B4-BE49-F238E27FC236}">
                <a16:creationId xmlns:a16="http://schemas.microsoft.com/office/drawing/2014/main" id="{B33CDE5B-2EAA-9B98-0977-CFA20D3F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7" y="2392970"/>
            <a:ext cx="1790921" cy="26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0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5F9FF93-7E02-05CB-9C87-D8BFBC1E93FC}"/>
              </a:ext>
            </a:extLst>
          </p:cNvPr>
          <p:cNvSpPr/>
          <p:nvPr/>
        </p:nvSpPr>
        <p:spPr>
          <a:xfrm>
            <a:off x="10137911" y="5138529"/>
            <a:ext cx="1908313" cy="13417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3D067-3D04-C763-81F5-FE17D553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23602"/>
            <a:ext cx="7729728" cy="1188720"/>
          </a:xfrm>
        </p:spPr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8C9E72-8A03-3C08-E9B5-B05E64EC2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127" y="1815465"/>
            <a:ext cx="7095745" cy="4935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3B8DFC-3D26-2727-02D5-2CEABD7C261C}"/>
              </a:ext>
            </a:extLst>
          </p:cNvPr>
          <p:cNvSpPr txBox="1"/>
          <p:nvPr/>
        </p:nvSpPr>
        <p:spPr>
          <a:xfrm>
            <a:off x="2231135" y="4363278"/>
            <a:ext cx="7729728" cy="60628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ED65C-B5C0-DF52-4134-ACECF1DC8B01}"/>
              </a:ext>
            </a:extLst>
          </p:cNvPr>
          <p:cNvSpPr txBox="1"/>
          <p:nvPr/>
        </p:nvSpPr>
        <p:spPr>
          <a:xfrm>
            <a:off x="2231135" y="4969565"/>
            <a:ext cx="7729728" cy="1679713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1129B-38D4-AD19-82AD-FD9D4967D149}"/>
              </a:ext>
            </a:extLst>
          </p:cNvPr>
          <p:cNvSpPr txBox="1"/>
          <p:nvPr/>
        </p:nvSpPr>
        <p:spPr>
          <a:xfrm>
            <a:off x="10137912" y="4323234"/>
            <a:ext cx="1908313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Close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8DD94-A771-065E-263E-A4AAB6E81FED}"/>
              </a:ext>
            </a:extLst>
          </p:cNvPr>
          <p:cNvSpPr txBox="1"/>
          <p:nvPr/>
        </p:nvSpPr>
        <p:spPr>
          <a:xfrm>
            <a:off x="10137913" y="5486255"/>
            <a:ext cx="1908313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Open/Adjust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3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E661-C76A-AD7A-8BAE-769EF256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3853"/>
            <a:ext cx="7729728" cy="1188720"/>
          </a:xfrm>
        </p:spPr>
        <p:txBody>
          <a:bodyPr/>
          <a:lstStyle/>
          <a:p>
            <a:r>
              <a:rPr lang="en-US" altLang="zh-CN" dirty="0" err="1"/>
              <a:t>Backtesting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8A55-380C-252D-7F39-F099BA41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4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Best</a:t>
            </a:r>
            <a:r>
              <a:rPr lang="zh-CN" altLang="en-US" sz="2000" dirty="0"/>
              <a:t> </a:t>
            </a:r>
            <a:r>
              <a:rPr lang="en-US" altLang="zh-CN" sz="2000" dirty="0"/>
              <a:t>Hyperparameter</a:t>
            </a:r>
            <a:r>
              <a:rPr lang="zh-CN" altLang="en-US" sz="2000" dirty="0"/>
              <a:t> </a:t>
            </a:r>
            <a:r>
              <a:rPr lang="en-US" altLang="zh-CN" sz="2000" dirty="0"/>
              <a:t>Set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Prioritising</a:t>
            </a:r>
            <a:r>
              <a:rPr lang="zh-CN" altLang="en-US" sz="2000" dirty="0"/>
              <a:t> </a:t>
            </a:r>
            <a:r>
              <a:rPr lang="en-US" altLang="zh-CN" sz="2000" dirty="0"/>
              <a:t>Temporal</a:t>
            </a:r>
            <a:r>
              <a:rPr lang="zh-CN" altLang="en-US" sz="2000" dirty="0"/>
              <a:t> </a:t>
            </a:r>
            <a:r>
              <a:rPr lang="en-US" altLang="zh-CN" sz="2000" dirty="0" err="1"/>
              <a:t>Generalisability</a:t>
            </a:r>
            <a:r>
              <a:rPr lang="en-US" altLang="zh-CN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Ablation</a:t>
            </a:r>
            <a:r>
              <a:rPr lang="zh-CN" altLang="en-US" sz="2000" dirty="0"/>
              <a:t> </a:t>
            </a:r>
            <a:r>
              <a:rPr lang="en-US" altLang="zh-CN" sz="2000" dirty="0"/>
              <a:t>Study</a:t>
            </a:r>
            <a:r>
              <a:rPr lang="zh-CN" altLang="en-US" sz="2000" dirty="0"/>
              <a:t> </a:t>
            </a:r>
            <a:r>
              <a:rPr lang="en-US" altLang="zh-CN" sz="2000" dirty="0"/>
              <a:t>(without</a:t>
            </a:r>
            <a:r>
              <a:rPr lang="zh-CN" altLang="en-US" sz="2000" dirty="0"/>
              <a:t> </a:t>
            </a:r>
            <a:r>
              <a:rPr lang="en-US" altLang="zh-CN" sz="2000" dirty="0"/>
              <a:t>Close</a:t>
            </a:r>
            <a:r>
              <a:rPr lang="zh-CN" altLang="en-US" sz="2000" dirty="0"/>
              <a:t> </a:t>
            </a:r>
            <a:r>
              <a:rPr lang="en-US" altLang="zh-CN" sz="2000" dirty="0"/>
              <a:t>Position</a:t>
            </a:r>
            <a:r>
              <a:rPr lang="zh-CN" altLang="en-US" sz="2000" dirty="0"/>
              <a:t> </a:t>
            </a:r>
            <a:r>
              <a:rPr lang="en-US" altLang="zh-CN" sz="2000" dirty="0"/>
              <a:t>Mechanism</a:t>
            </a:r>
            <a:r>
              <a:rPr lang="en-US" altLang="zh-CN" sz="1600" dirty="0"/>
              <a:t>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Best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Period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1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ABD74A-3DBA-5156-8C98-0011FF935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19409"/>
              </p:ext>
            </p:extLst>
          </p:nvPr>
        </p:nvGraphicFramePr>
        <p:xfrm>
          <a:off x="1296614" y="2162681"/>
          <a:ext cx="9584748" cy="2675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187">
                  <a:extLst>
                    <a:ext uri="{9D8B030D-6E8A-4147-A177-3AD203B41FA5}">
                      <a16:colId xmlns:a16="http://schemas.microsoft.com/office/drawing/2014/main" val="1677773924"/>
                    </a:ext>
                  </a:extLst>
                </a:gridCol>
                <a:gridCol w="2396187">
                  <a:extLst>
                    <a:ext uri="{9D8B030D-6E8A-4147-A177-3AD203B41FA5}">
                      <a16:colId xmlns:a16="http://schemas.microsoft.com/office/drawing/2014/main" val="4089843560"/>
                    </a:ext>
                  </a:extLst>
                </a:gridCol>
                <a:gridCol w="2396187">
                  <a:extLst>
                    <a:ext uri="{9D8B030D-6E8A-4147-A177-3AD203B41FA5}">
                      <a16:colId xmlns:a16="http://schemas.microsoft.com/office/drawing/2014/main" val="1562531342"/>
                    </a:ext>
                  </a:extLst>
                </a:gridCol>
                <a:gridCol w="2396187">
                  <a:extLst>
                    <a:ext uri="{9D8B030D-6E8A-4147-A177-3AD203B41FA5}">
                      <a16:colId xmlns:a16="http://schemas.microsoft.com/office/drawing/2014/main" val="4106293228"/>
                    </a:ext>
                  </a:extLst>
                </a:gridCol>
              </a:tblGrid>
              <a:tr h="83046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Average(D100-D350,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D200-D450,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…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D400-D650)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D250-D500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D500-D750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14704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Score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93252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Mean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67807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Std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132.58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139.27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123.23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186291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Return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564049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AnnualisedSharpe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3779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56EA320-4F9C-B437-C628-BEF0FEEA7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63351"/>
              </p:ext>
            </p:extLst>
          </p:nvPr>
        </p:nvGraphicFramePr>
        <p:xfrm>
          <a:off x="1296614" y="6108616"/>
          <a:ext cx="9584748" cy="4054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96187">
                  <a:extLst>
                    <a:ext uri="{9D8B030D-6E8A-4147-A177-3AD203B41FA5}">
                      <a16:colId xmlns:a16="http://schemas.microsoft.com/office/drawing/2014/main" val="547888950"/>
                    </a:ext>
                  </a:extLst>
                </a:gridCol>
                <a:gridCol w="2396187">
                  <a:extLst>
                    <a:ext uri="{9D8B030D-6E8A-4147-A177-3AD203B41FA5}">
                      <a16:colId xmlns:a16="http://schemas.microsoft.com/office/drawing/2014/main" val="3845278479"/>
                    </a:ext>
                  </a:extLst>
                </a:gridCol>
                <a:gridCol w="2396187">
                  <a:extLst>
                    <a:ext uri="{9D8B030D-6E8A-4147-A177-3AD203B41FA5}">
                      <a16:colId xmlns:a16="http://schemas.microsoft.com/office/drawing/2014/main" val="540862884"/>
                    </a:ext>
                  </a:extLst>
                </a:gridCol>
                <a:gridCol w="2396187">
                  <a:extLst>
                    <a:ext uri="{9D8B030D-6E8A-4147-A177-3AD203B41FA5}">
                      <a16:colId xmlns:a16="http://schemas.microsoft.com/office/drawing/2014/main" val="3550977613"/>
                    </a:ext>
                  </a:extLst>
                </a:gridCol>
              </a:tblGrid>
              <a:tr h="405403">
                <a:tc>
                  <a:txBody>
                    <a:bodyPr/>
                    <a:lstStyle/>
                    <a:p>
                      <a:r>
                        <a:rPr lang="en-US" altLang="zh-CN" dirty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34.27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29.62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49.57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067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3327AE-74A9-9B18-BE29-0118F920E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65495"/>
              </p:ext>
            </p:extLst>
          </p:nvPr>
        </p:nvGraphicFramePr>
        <p:xfrm>
          <a:off x="1296614" y="5270913"/>
          <a:ext cx="9584748" cy="4054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96187">
                  <a:extLst>
                    <a:ext uri="{9D8B030D-6E8A-4147-A177-3AD203B41FA5}">
                      <a16:colId xmlns:a16="http://schemas.microsoft.com/office/drawing/2014/main" val="3719896850"/>
                    </a:ext>
                  </a:extLst>
                </a:gridCol>
                <a:gridCol w="2396187">
                  <a:extLst>
                    <a:ext uri="{9D8B030D-6E8A-4147-A177-3AD203B41FA5}">
                      <a16:colId xmlns:a16="http://schemas.microsoft.com/office/drawing/2014/main" val="3845278479"/>
                    </a:ext>
                  </a:extLst>
                </a:gridCol>
                <a:gridCol w="2396187">
                  <a:extLst>
                    <a:ext uri="{9D8B030D-6E8A-4147-A177-3AD203B41FA5}">
                      <a16:colId xmlns:a16="http://schemas.microsoft.com/office/drawing/2014/main" val="540862884"/>
                    </a:ext>
                  </a:extLst>
                </a:gridCol>
                <a:gridCol w="2396187">
                  <a:extLst>
                    <a:ext uri="{9D8B030D-6E8A-4147-A177-3AD203B41FA5}">
                      <a16:colId xmlns:a16="http://schemas.microsoft.com/office/drawing/2014/main" val="3550977613"/>
                    </a:ext>
                  </a:extLst>
                </a:gridCol>
              </a:tblGrid>
              <a:tr h="405403">
                <a:tc>
                  <a:txBody>
                    <a:bodyPr/>
                    <a:lstStyle/>
                    <a:p>
                      <a:r>
                        <a:rPr lang="en-US" altLang="zh-CN" dirty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24.54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4.06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18.01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0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14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2D01-7E3C-B99A-6581-21B0F142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8174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CN" dirty="0"/>
              <a:t>Discussion:</a:t>
            </a:r>
            <a:r>
              <a:rPr lang="zh-CN" altLang="en-US" dirty="0"/>
              <a:t> </a:t>
            </a:r>
            <a:r>
              <a:rPr lang="en-US" altLang="zh-CN"/>
              <a:t>Open/ADJUST</a:t>
            </a:r>
            <a:r>
              <a:rPr lang="zh-CN" altLang="en-US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DACB8-6391-E033-68B8-9E586181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3" y="2736658"/>
            <a:ext cx="5302624" cy="3325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3CC999-1F51-EAB7-ECDF-E423F4B20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6658"/>
            <a:ext cx="5302623" cy="3325956"/>
          </a:xfrm>
          <a:prstGeom prst="rect">
            <a:avLst/>
          </a:prstGeom>
        </p:spPr>
      </p:pic>
      <p:pic>
        <p:nvPicPr>
          <p:cNvPr id="1028" name="Picture 4" descr="Tick Sign PNGs for Free Download">
            <a:extLst>
              <a:ext uri="{FF2B5EF4-FFF2-40B4-BE49-F238E27FC236}">
                <a16:creationId xmlns:a16="http://schemas.microsoft.com/office/drawing/2014/main" id="{C97AF552-17BB-E0F7-3498-CABB49A6C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29" y="1956190"/>
            <a:ext cx="861150" cy="86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arning PNGs for Free Download">
            <a:extLst>
              <a:ext uri="{FF2B5EF4-FFF2-40B4-BE49-F238E27FC236}">
                <a16:creationId xmlns:a16="http://schemas.microsoft.com/office/drawing/2014/main" id="{49FF3DCC-0314-99B9-A36E-07FD9C337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294" y="1721197"/>
            <a:ext cx="1059329" cy="105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75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CAAC-1F14-FF38-356E-BF1FD52C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4386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CN" dirty="0"/>
              <a:t>Discussion:</a:t>
            </a:r>
            <a:r>
              <a:rPr lang="zh-CN" altLang="en-US" dirty="0"/>
              <a:t> </a:t>
            </a:r>
            <a:r>
              <a:rPr lang="en-US" altLang="zh-CN" dirty="0" err="1"/>
              <a:t>ClosE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20679-7826-1653-D143-B7B6522E4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596" y="2736658"/>
            <a:ext cx="5322603" cy="3338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995B36-6205-484E-ECF0-7330EA73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34" y="2736658"/>
            <a:ext cx="5322603" cy="3338488"/>
          </a:xfrm>
          <a:prstGeom prst="rect">
            <a:avLst/>
          </a:prstGeom>
        </p:spPr>
      </p:pic>
      <p:pic>
        <p:nvPicPr>
          <p:cNvPr id="6" name="Picture 4" descr="Tick Sign PNGs for Free Download">
            <a:extLst>
              <a:ext uri="{FF2B5EF4-FFF2-40B4-BE49-F238E27FC236}">
                <a16:creationId xmlns:a16="http://schemas.microsoft.com/office/drawing/2014/main" id="{AA9762EC-64BD-9BE4-FE45-00A6AA011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49" y="1776418"/>
            <a:ext cx="861150" cy="86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Warning PNGs for Free Download">
            <a:extLst>
              <a:ext uri="{FF2B5EF4-FFF2-40B4-BE49-F238E27FC236}">
                <a16:creationId xmlns:a16="http://schemas.microsoft.com/office/drawing/2014/main" id="{272CF25C-DB9E-54F3-744D-837566C9E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408" y="1677329"/>
            <a:ext cx="1059329" cy="105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84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6E91-4277-0D46-72A7-4BA85152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3341"/>
            <a:ext cx="7729728" cy="1188720"/>
          </a:xfrm>
        </p:spPr>
        <p:txBody>
          <a:bodyPr/>
          <a:lstStyle/>
          <a:p>
            <a:r>
              <a:rPr lang="en-US" altLang="zh-CN" dirty="0"/>
              <a:t>Discussion:</a:t>
            </a:r>
            <a:r>
              <a:rPr lang="zh-CN" altLang="en-US" dirty="0"/>
              <a:t> </a:t>
            </a:r>
            <a:r>
              <a:rPr lang="en-US" altLang="zh-CN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BC910-A6D0-EAF0-3C88-EB1D37F1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92137"/>
            <a:ext cx="5486214" cy="3441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272435-0174-EF82-0ED5-717DDEF2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48" y="2592138"/>
            <a:ext cx="5486213" cy="344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5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FD47-D9AB-2B74-A2F7-00941E41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07492"/>
            <a:ext cx="7729728" cy="1188720"/>
          </a:xfrm>
        </p:spPr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attempts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E0B64A-295E-3A9D-EB43-EDC21806A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608348"/>
              </p:ext>
            </p:extLst>
          </p:nvPr>
        </p:nvGraphicFramePr>
        <p:xfrm>
          <a:off x="838200" y="2016760"/>
          <a:ext cx="10515597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2477385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63272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5373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Strategy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Details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Reason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of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Failure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6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Trade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Predicted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Log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Return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=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i="1" dirty="0"/>
                        <a:t>log(P</a:t>
                      </a:r>
                      <a:r>
                        <a:rPr lang="en-US" altLang="zh-CN" sz="1600" i="1" baseline="-25000" dirty="0"/>
                        <a:t>t+1</a:t>
                      </a:r>
                      <a:r>
                        <a:rPr lang="en-US" altLang="zh-CN" sz="1600" i="1" dirty="0"/>
                        <a:t>/P</a:t>
                      </a:r>
                      <a:r>
                        <a:rPr lang="en-US" altLang="zh-CN" sz="1600" i="1" baseline="-25000" dirty="0"/>
                        <a:t>t</a:t>
                      </a:r>
                      <a:r>
                        <a:rPr lang="en-US" altLang="zh-CN" sz="1600" i="1" dirty="0"/>
                        <a:t>)</a:t>
                      </a:r>
                      <a:r>
                        <a:rPr lang="zh-CN" altLang="en-US" sz="1600" i="1" dirty="0"/>
                        <a:t> 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Regression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model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trained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engineered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features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i="1" dirty="0"/>
                        <a:t>(i.e.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b="1" i="1" dirty="0"/>
                        <a:t>Long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Short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Term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Memory</a:t>
                      </a:r>
                      <a:r>
                        <a:rPr lang="en-US" altLang="zh-CN" sz="1600" i="1" dirty="0"/>
                        <a:t>,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b="1" i="1" dirty="0"/>
                        <a:t>Dense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Neural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Network</a:t>
                      </a:r>
                      <a:r>
                        <a:rPr lang="en-US" altLang="zh-CN" sz="1600" i="1" dirty="0"/>
                        <a:t>,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b="1" i="1" dirty="0"/>
                        <a:t>Light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Gradient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Boost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i="1" dirty="0"/>
                        <a:t>…)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</a:t>
                      </a:r>
                      <a:r>
                        <a:rPr lang="en-US" altLang="zh-CN" sz="1600" baseline="30000" dirty="0"/>
                        <a:t>2</a:t>
                      </a:r>
                      <a:r>
                        <a:rPr lang="zh-CN" altLang="en-US" sz="1600" baseline="30000" dirty="0"/>
                        <a:t> </a:t>
                      </a:r>
                      <a:r>
                        <a:rPr lang="en-US" altLang="zh-CN" sz="1600" baseline="0" dirty="0"/>
                        <a:t>of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models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never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statistically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significantly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positive</a:t>
                      </a:r>
                      <a:endParaRPr lang="en-US" sz="16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4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Trade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Predicted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Binary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Trend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=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i="1" dirty="0"/>
                        <a:t>I(P</a:t>
                      </a:r>
                      <a:r>
                        <a:rPr lang="en-US" altLang="zh-CN" sz="1600" i="1" baseline="-25000" dirty="0"/>
                        <a:t>t+1</a:t>
                      </a:r>
                      <a:r>
                        <a:rPr lang="en-US" altLang="zh-CN" sz="1600" i="1" dirty="0"/>
                        <a:t>&gt;P</a:t>
                      </a:r>
                      <a:r>
                        <a:rPr lang="en-US" altLang="zh-CN" sz="1600" i="1" baseline="-25000" dirty="0"/>
                        <a:t>t</a:t>
                      </a:r>
                      <a:r>
                        <a:rPr lang="en-US" altLang="zh-CN" sz="1600" i="1" dirty="0"/>
                        <a:t>)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Classifier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model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trained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engineered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features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i="1" dirty="0"/>
                        <a:t>(i.e.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i="1" dirty="0"/>
                        <a:t>Same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i="1" dirty="0"/>
                        <a:t>as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i="1" dirty="0"/>
                        <a:t>above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i="1" dirty="0"/>
                        <a:t>+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b="1" i="1" dirty="0"/>
                        <a:t>Support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Vector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Machine</a:t>
                      </a:r>
                      <a:r>
                        <a:rPr lang="en-US" altLang="zh-CN" sz="1600" i="1" dirty="0"/>
                        <a:t>,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b="1" i="1" dirty="0"/>
                        <a:t>Logistic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Regression</a:t>
                      </a:r>
                      <a:r>
                        <a:rPr lang="en-US" altLang="zh-CN" sz="1600" i="1" dirty="0"/>
                        <a:t>)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Near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50%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accuracy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for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most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models;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LSTM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achieved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60%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accuracy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but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trading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still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made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loss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4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Pairs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Trading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Perform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Mean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Reversion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Cointegrated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Pairs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Made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Loss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69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</a:rPr>
                        <a:t>Bollinger</a:t>
                      </a:r>
                      <a:r>
                        <a:rPr lang="zh-CN" altLang="en-US" sz="1600" dirty="0">
                          <a:latin typeface="+mn-lt"/>
                        </a:rPr>
                        <a:t> </a:t>
                      </a:r>
                      <a:r>
                        <a:rPr lang="en-US" altLang="zh-CN" sz="1600" dirty="0">
                          <a:latin typeface="+mn-lt"/>
                        </a:rPr>
                        <a:t>Bands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</a:rPr>
                        <a:t>Short</a:t>
                      </a:r>
                      <a:r>
                        <a:rPr lang="zh-CN" altLang="en-US" sz="1600" dirty="0">
                          <a:latin typeface="+mn-lt"/>
                        </a:rPr>
                        <a:t> </a:t>
                      </a:r>
                      <a:r>
                        <a:rPr lang="en-US" altLang="zh-CN" sz="1600" dirty="0">
                          <a:latin typeface="+mn-lt"/>
                        </a:rPr>
                        <a:t>if</a:t>
                      </a:r>
                      <a:r>
                        <a:rPr lang="zh-CN" altLang="en-US" sz="1600" dirty="0">
                          <a:latin typeface="+mn-lt"/>
                        </a:rPr>
                        <a:t> </a:t>
                      </a:r>
                      <a:r>
                        <a:rPr lang="en-US" altLang="zh-CN" sz="1600" dirty="0">
                          <a:latin typeface="+mn-lt"/>
                        </a:rPr>
                        <a:t>P</a:t>
                      </a:r>
                      <a:r>
                        <a:rPr lang="en-US" altLang="zh-CN" sz="1600" baseline="-25000" dirty="0">
                          <a:latin typeface="+mn-lt"/>
                        </a:rPr>
                        <a:t>t</a:t>
                      </a:r>
                      <a:r>
                        <a:rPr lang="zh-CN" altLang="en-US" sz="1600" baseline="-25000" dirty="0">
                          <a:latin typeface="+mn-lt"/>
                        </a:rPr>
                        <a:t> </a:t>
                      </a: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dirty="0" err="1">
                          <a:latin typeface="+mn-lt"/>
                        </a:rPr>
                        <a:t>UpperBound</a:t>
                      </a:r>
                      <a:r>
                        <a:rPr lang="en-US" altLang="zh-CN" sz="1600" dirty="0">
                          <a:latin typeface="+mn-lt"/>
                        </a:rPr>
                        <a:t>,</a:t>
                      </a:r>
                      <a:r>
                        <a:rPr lang="zh-CN" altLang="en-US" sz="1600" dirty="0">
                          <a:latin typeface="+mn-lt"/>
                        </a:rPr>
                        <a:t> </a:t>
                      </a:r>
                      <a:r>
                        <a:rPr lang="en-US" altLang="zh-CN" sz="1600" dirty="0">
                          <a:latin typeface="+mn-lt"/>
                        </a:rPr>
                        <a:t>Long</a:t>
                      </a:r>
                      <a:r>
                        <a:rPr lang="zh-CN" altLang="en-US" sz="1600" dirty="0">
                          <a:latin typeface="+mn-lt"/>
                        </a:rPr>
                        <a:t> </a:t>
                      </a:r>
                      <a:r>
                        <a:rPr lang="en-US" altLang="zh-CN" sz="1600" dirty="0">
                          <a:latin typeface="+mn-lt"/>
                        </a:rPr>
                        <a:t>if</a:t>
                      </a:r>
                      <a:r>
                        <a:rPr lang="zh-CN" altLang="en-US" sz="1600" dirty="0">
                          <a:latin typeface="+mn-lt"/>
                        </a:rPr>
                        <a:t> </a:t>
                      </a:r>
                      <a:r>
                        <a:rPr lang="en-US" altLang="zh-CN" sz="1600" dirty="0">
                          <a:latin typeface="+mn-lt"/>
                        </a:rPr>
                        <a:t>P</a:t>
                      </a:r>
                      <a:r>
                        <a:rPr lang="en-US" altLang="zh-CN" sz="1600" baseline="-25000" dirty="0">
                          <a:latin typeface="+mn-lt"/>
                        </a:rPr>
                        <a:t>t</a:t>
                      </a:r>
                      <a:r>
                        <a:rPr lang="zh-CN" altLang="en-US" sz="1600" dirty="0">
                          <a:latin typeface="+mn-lt"/>
                        </a:rPr>
                        <a:t> </a:t>
                      </a: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</a:t>
                      </a:r>
                      <a:r>
                        <a:rPr lang="zh-CN" altLang="en-US" sz="1600" dirty="0">
                          <a:latin typeface="+mn-lt"/>
                        </a:rPr>
                        <a:t> </a:t>
                      </a:r>
                      <a:r>
                        <a:rPr lang="en-US" altLang="zh-CN" sz="1600" dirty="0" err="1">
                          <a:latin typeface="+mn-lt"/>
                        </a:rPr>
                        <a:t>LowerBound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Made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Loss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7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Bollinger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Bands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–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Moving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Average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Same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above,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and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close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position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if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price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crossed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Made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Loss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8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Short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Long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Crossover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Long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if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Short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Term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cuts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Long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Term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from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below,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etc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Made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Loss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429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76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8EC9-1495-A936-9245-FC73194F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0212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CN" dirty="0"/>
              <a:t>Appendix:</a:t>
            </a:r>
            <a:r>
              <a:rPr lang="zh-CN" altLang="en-US" dirty="0"/>
              <a:t> </a:t>
            </a:r>
            <a:r>
              <a:rPr lang="en-US" altLang="zh-CN" dirty="0"/>
              <a:t>Hyperparameters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05738F2-48F2-D29E-32E6-10FEF1782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582724"/>
              </p:ext>
            </p:extLst>
          </p:nvPr>
        </p:nvGraphicFramePr>
        <p:xfrm>
          <a:off x="1102360" y="2191365"/>
          <a:ext cx="9987280" cy="4057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820">
                  <a:extLst>
                    <a:ext uri="{9D8B030D-6E8A-4147-A177-3AD203B41FA5}">
                      <a16:colId xmlns:a16="http://schemas.microsoft.com/office/drawing/2014/main" val="1961567234"/>
                    </a:ext>
                  </a:extLst>
                </a:gridCol>
                <a:gridCol w="2496820">
                  <a:extLst>
                    <a:ext uri="{9D8B030D-6E8A-4147-A177-3AD203B41FA5}">
                      <a16:colId xmlns:a16="http://schemas.microsoft.com/office/drawing/2014/main" val="2542426386"/>
                    </a:ext>
                  </a:extLst>
                </a:gridCol>
                <a:gridCol w="2496820">
                  <a:extLst>
                    <a:ext uri="{9D8B030D-6E8A-4147-A177-3AD203B41FA5}">
                      <a16:colId xmlns:a16="http://schemas.microsoft.com/office/drawing/2014/main" val="2491001072"/>
                    </a:ext>
                  </a:extLst>
                </a:gridCol>
                <a:gridCol w="2496820">
                  <a:extLst>
                    <a:ext uri="{9D8B030D-6E8A-4147-A177-3AD203B41FA5}">
                      <a16:colId xmlns:a16="http://schemas.microsoft.com/office/drawing/2014/main" val="3456074013"/>
                    </a:ext>
                  </a:extLst>
                </a:gridCol>
              </a:tblGrid>
              <a:tr h="569489">
                <a:tc>
                  <a:txBody>
                    <a:bodyPr/>
                    <a:lstStyle/>
                    <a:p>
                      <a:r>
                        <a:rPr lang="en-US" altLang="zh-CN" dirty="0"/>
                        <a:t>HYPERPARAMETER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HYPERPARAMETER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1483"/>
                  </a:ext>
                </a:extLst>
              </a:tr>
              <a:tr h="569489">
                <a:tc>
                  <a:txBody>
                    <a:bodyPr/>
                    <a:lstStyle/>
                    <a:p>
                      <a:r>
                        <a:rPr lang="en-US" dirty="0"/>
                        <a:t>SHO</a:t>
                      </a:r>
                      <a:r>
                        <a:rPr lang="en-US" altLang="zh-CN" dirty="0"/>
                        <a:t>RT_TERM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4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AMP_HI_THRESHOLD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1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999620"/>
                  </a:ext>
                </a:extLst>
              </a:tr>
              <a:tr h="569489">
                <a:tc>
                  <a:txBody>
                    <a:bodyPr/>
                    <a:lstStyle/>
                    <a:p>
                      <a:r>
                        <a:rPr lang="en-US" altLang="zh-CN" dirty="0"/>
                        <a:t>LONG_TERM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15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MSE_THRESHOLD_1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0.05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68627"/>
                  </a:ext>
                </a:extLst>
              </a:tr>
              <a:tr h="569489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PRICE_RANGE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7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SLOPE_THRESHOLD_1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0.05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292"/>
                  </a:ext>
                </a:extLst>
              </a:tr>
              <a:tr h="569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AMP_WINDOW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75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MSE_THRESHOLD_2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0.04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143734"/>
                  </a:ext>
                </a:extLst>
              </a:tr>
              <a:tr h="569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CHANGE_HOLDING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500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SLOPE_THRESHOLD_2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2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0708"/>
                  </a:ext>
                </a:extLst>
              </a:tr>
              <a:tr h="569489">
                <a:tc>
                  <a:txBody>
                    <a:bodyPr/>
                    <a:lstStyle/>
                    <a:p>
                      <a:r>
                        <a:rPr lang="en-US" dirty="0"/>
                        <a:t>AMP</a:t>
                      </a:r>
                      <a:r>
                        <a:rPr lang="en-US" altLang="zh-CN" dirty="0"/>
                        <a:t>_LO_THRESHOLD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7.5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PRICE_CHANGE_THRESHOLD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0.01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7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1125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{B3B4A529-2B6E-8F4F-A179-4E4C3FDD8127}tf10001120</Template>
  <TotalTime>226</TotalTime>
  <Words>423</Words>
  <Application>Microsoft Macintosh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Trading Algorithm Presentation</vt:lpstr>
      <vt:lpstr>Team</vt:lpstr>
      <vt:lpstr>The Algorithm</vt:lpstr>
      <vt:lpstr>Backtesting Results</vt:lpstr>
      <vt:lpstr>Discussion: Open/ADJUST Position Module</vt:lpstr>
      <vt:lpstr>Discussion: ClosE Position Module</vt:lpstr>
      <vt:lpstr>Discussion: Complete system</vt:lpstr>
      <vt:lpstr>Other attempts</vt:lpstr>
      <vt:lpstr>Appendix: Hyperparameters of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Algorithm Presentation</dc:title>
  <dc:creator>Ron Chen</dc:creator>
  <cp:lastModifiedBy>Ron Chen</cp:lastModifiedBy>
  <cp:revision>21</cp:revision>
  <dcterms:created xsi:type="dcterms:W3CDTF">2023-09-02T06:34:02Z</dcterms:created>
  <dcterms:modified xsi:type="dcterms:W3CDTF">2023-09-03T09:36:08Z</dcterms:modified>
</cp:coreProperties>
</file>