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8" r:id="rId3"/>
    <p:sldId id="397"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3" r:id="rId19"/>
    <p:sldId id="414" r:id="rId20"/>
    <p:sldId id="412" r:id="rId21"/>
  </p:sldIdLst>
  <p:sldSz cx="9144000" cy="6858000" type="screen4x3"/>
  <p:notesSz cx="6760845" cy="9942195"/>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660066"/>
    <a:srgbClr val="6600FF"/>
    <a:srgbClr val="3333FF"/>
    <a:srgbClr val="6666FF"/>
    <a:srgbClr val="0066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0" autoAdjust="0"/>
    <p:restoredTop sz="92857" autoAdjust="0"/>
  </p:normalViewPr>
  <p:slideViewPr>
    <p:cSldViewPr showGuides="1">
      <p:cViewPr varScale="1">
        <p:scale>
          <a:sx n="116" d="100"/>
          <a:sy n="116" d="100"/>
        </p:scale>
        <p:origin x="1440" y="8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5" d="100"/>
          <a:sy n="75" d="100"/>
        </p:scale>
        <p:origin x="2742" y="78"/>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C9D52EE9-1AFC-46DC-A690-7697F0C53593}" type="datetimeFigureOut">
              <a:rPr lang="zh-CN" altLang="en-US" smtClean="0"/>
            </a:fld>
            <a:endParaRPr lang="zh-CN" altLang="en-US"/>
          </a:p>
        </p:txBody>
      </p:sp>
      <p:sp>
        <p:nvSpPr>
          <p:cNvPr id="4" name="页脚占位符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15659ABA-B2AE-4EA8-A9A1-1E943E7A4FE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B7923EEA-7051-4912-9424-949F339942D5}" type="datetimeFigureOut">
              <a:rPr lang="en-US" smtClean="0"/>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F0B1227F-4C66-4D65-B3F3-15EFF23329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8"/>
            <a:ext cx="8534400" cy="1470025"/>
          </a:xfrm>
          <a:ln cap="rnd">
            <a:noFill/>
          </a:ln>
          <a:effectLst>
            <a:outerShdw blurRad="50800" dist="101600" dir="2700000" algn="tl" rotWithShape="0">
              <a:prstClr val="black">
                <a:alpha val="40000"/>
              </a:prstClr>
            </a:outerShdw>
          </a:effectLst>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505200"/>
            <a:ext cx="6400800" cy="2057400"/>
          </a:xfrm>
        </p:spPr>
        <p:txBody>
          <a:bodyPr/>
          <a:lstStyle>
            <a:lvl1pPr marL="0" indent="0" algn="ctr">
              <a:buNone/>
              <a:defRPr>
                <a:solidFill>
                  <a:schemeClr val="accent1">
                    <a:lumMod val="50000"/>
                  </a:schemeClr>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50000"/>
            </a:schemeClr>
          </a:solidFill>
        </p:spPr>
        <p:txBody>
          <a:bodyPr>
            <a:normAutofit/>
          </a:bodyPr>
          <a:lstStyle>
            <a:lvl1pPr>
              <a:defRPr lang="en-US" sz="4400" b="0" kern="1200" cap="none" spc="0" dirty="0">
                <a:ln w="0"/>
                <a:solidFill>
                  <a:schemeClr val="bg1"/>
                </a:solidFill>
                <a:effectLst/>
                <a:latin typeface="+mn-lt"/>
                <a:ea typeface="+mn-ea"/>
                <a:cs typeface="+mn-cs"/>
              </a:defRPr>
            </a:lvl1pPr>
          </a:lstStyle>
          <a:p>
            <a:r>
              <a:rPr lang="en-US" dirty="0"/>
              <a:t>Click to edit Master title style</a:t>
            </a:r>
            <a:endParaRPr lang="en-US" dirty="0"/>
          </a:p>
        </p:txBody>
      </p:sp>
      <p:sp>
        <p:nvSpPr>
          <p:cNvPr id="3" name="Content Placeholder 2"/>
          <p:cNvSpPr>
            <a:spLocks noGrp="1"/>
          </p:cNvSpPr>
          <p:nvPr>
            <p:ph idx="1"/>
          </p:nvPr>
        </p:nvSpPr>
        <p:spPr/>
        <p:txBody>
          <a:bodyPr>
            <a:normAutofit/>
          </a:bodyPr>
          <a:lstStyle>
            <a:lvl1pPr>
              <a:defRPr sz="2800">
                <a:solidFill>
                  <a:schemeClr val="accent1">
                    <a:lumMod val="50000"/>
                  </a:schemeClr>
                </a:solidFill>
                <a:latin typeface="Calibri" panose="020F0502020204030204" pitchFamily="34" charset="0"/>
                <a:cs typeface="Calibri" panose="020F0502020204030204" pitchFamily="34" charset="0"/>
              </a:defRPr>
            </a:lvl1pPr>
            <a:lvl2pPr>
              <a:defRPr sz="2400">
                <a:solidFill>
                  <a:schemeClr val="accent1">
                    <a:lumMod val="50000"/>
                  </a:schemeClr>
                </a:solidFill>
                <a:latin typeface="Calibri" panose="020F0502020204030204" pitchFamily="34" charset="0"/>
                <a:cs typeface="Calibri" panose="020F0502020204030204" pitchFamily="34" charset="0"/>
              </a:defRPr>
            </a:lvl2pPr>
            <a:lvl3pPr>
              <a:defRPr sz="2000">
                <a:solidFill>
                  <a:schemeClr val="accent1">
                    <a:lumMod val="50000"/>
                  </a:schemeClr>
                </a:solidFill>
                <a:latin typeface="Calibri" panose="020F0502020204030204" pitchFamily="34" charset="0"/>
                <a:cs typeface="Calibri" panose="020F0502020204030204" pitchFamily="34" charset="0"/>
              </a:defRPr>
            </a:lvl3pPr>
            <a:lvl4pPr>
              <a:defRPr sz="1800">
                <a:solidFill>
                  <a:schemeClr val="accent1">
                    <a:lumMod val="50000"/>
                  </a:schemeClr>
                </a:solidFill>
                <a:latin typeface="Calibri" panose="020F0502020204030204" pitchFamily="34" charset="0"/>
                <a:cs typeface="Calibri" panose="020F0502020204030204" pitchFamily="34" charset="0"/>
              </a:defRPr>
            </a:lvl4pPr>
            <a:lvl5pPr>
              <a:defRPr sz="1800">
                <a:solidFill>
                  <a:schemeClr val="accent1">
                    <a:lumMod val="50000"/>
                  </a:schemeClr>
                </a:solidFill>
                <a:latin typeface="Calibri" panose="020F0502020204030204" pitchFamily="34"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anose="020F0502020204030204" pitchFamily="34" charset="0"/>
                <a:cs typeface="Calibri" panose="020F0502020204030204" pitchFamily="34" charset="0"/>
              </a:defRPr>
            </a:lvl1pPr>
          </a:lstStyle>
          <a:p>
            <a:pPr algn="just"/>
            <a:r>
              <a:rPr lang="en-US" dirty="0"/>
              <a:t>HCI							                   Dr. Shuang LIANG, </a:t>
            </a:r>
            <a:r>
              <a:rPr lang="en-US" dirty="0" err="1"/>
              <a:t>TongJi</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anose="020F0502020204030204" pitchFamily="34" charset="0"/>
                <a:cs typeface="Calibri" panose="020F0502020204030204" pitchFamily="34" charset="0"/>
              </a:defRPr>
            </a:lvl1pPr>
          </a:lstStyle>
          <a:p>
            <a:pPr algn="just"/>
            <a:r>
              <a:rPr lang="en-US" dirty="0"/>
              <a:t>HCI							                   Dr. Shuang LIANG, </a:t>
            </a:r>
            <a:r>
              <a:rPr lang="en-US" dirty="0" err="1"/>
              <a:t>TongJi</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accent5">
              <a:lumMod val="50000"/>
            </a:schemeClr>
          </a:solidFill>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3"/>
          </p:nvPr>
        </p:nvSpPr>
        <p:spPr>
          <a:xfrm>
            <a:off x="0" y="6503773"/>
            <a:ext cx="9144000" cy="354235"/>
          </a:xfrm>
          <a:prstGeom prst="rect">
            <a:avLst/>
          </a:prstGeom>
          <a:solidFill>
            <a:schemeClr val="accent5">
              <a:lumMod val="50000"/>
            </a:schemeClr>
          </a:solidFill>
        </p:spPr>
        <p:txBody>
          <a:bodyPr/>
          <a:lstStyle>
            <a:lvl1pPr>
              <a:defRPr sz="1400">
                <a:solidFill>
                  <a:schemeClr val="bg1"/>
                </a:solidFill>
                <a:latin typeface="Calibri" panose="020F0502020204030204" pitchFamily="34" charset="0"/>
                <a:cs typeface="Calibri" panose="020F0502020204030204" pitchFamily="34" charset="0"/>
              </a:defRPr>
            </a:lvl1pPr>
          </a:lstStyle>
          <a:p>
            <a:pPr algn="just"/>
            <a:r>
              <a:rPr lang="en-US" dirty="0"/>
              <a:t>HCI							                   Dr. Shuang LIANG, </a:t>
            </a:r>
            <a:r>
              <a:rPr lang="en-US" dirty="0" err="1"/>
              <a:t>TongJi</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lang="en-US" sz="2800" kern="1200" dirty="0" smtClean="0">
          <a:solidFill>
            <a:schemeClr val="accent1">
              <a:lumMod val="50000"/>
            </a:schemeClr>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400" kern="1200" dirty="0" smtClean="0">
          <a:solidFill>
            <a:schemeClr val="accent1">
              <a:lumMod val="50000"/>
            </a:schemeClr>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2000" kern="1200" dirty="0" smtClean="0">
          <a:solidFill>
            <a:schemeClr val="accent1">
              <a:lumMod val="50000"/>
            </a:schemeClr>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1800" kern="1200" dirty="0" smtClean="0">
          <a:solidFill>
            <a:schemeClr val="accent1">
              <a:lumMod val="50000"/>
            </a:schemeClr>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US" sz="1800" kern="1200" dirty="0">
          <a:solidFill>
            <a:schemeClr val="accent1">
              <a:lumMod val="50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f/awesome-chatgpt-promp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lencx/ChatGPT/releases/download/v0.10.1/chat-gpt_0.10.1_amd64.deb" TargetMode="External"/><Relationship Id="rId2" Type="http://schemas.openxmlformats.org/officeDocument/2006/relationships/hyperlink" Target="https://github.com/lencx/ChatGPT/releases/download/v0.10.1/ChatGPT_0.10.1_x64_en-US.msi" TargetMode="External"/><Relationship Id="rId1" Type="http://schemas.openxmlformats.org/officeDocument/2006/relationships/hyperlink" Target="https://github.com/lencx/ChatGPT/releases/download/v0.10.1/ChatGPT_0.10.1_x64.dmg"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400" dirty="0" err="1"/>
              <a:t>ChatGPT</a:t>
            </a:r>
            <a:r>
              <a:rPr lang="zh-CN" altLang="en-US" sz="4400" dirty="0"/>
              <a:t> </a:t>
            </a:r>
            <a:r>
              <a:rPr lang="en-US" altLang="zh-CN" sz="4400" dirty="0"/>
              <a:t>in</a:t>
            </a:r>
            <a:r>
              <a:rPr lang="zh-CN" altLang="en-US" sz="4400" dirty="0"/>
              <a:t> </a:t>
            </a:r>
            <a:r>
              <a:rPr lang="en-US" altLang="zh-CN" sz="4400" dirty="0"/>
              <a:t>Rasa</a:t>
            </a:r>
            <a:endParaRPr lang="en-US" dirty="0">
              <a:cs typeface="Latha" pitchFamily="2"/>
            </a:endParaRPr>
          </a:p>
        </p:txBody>
      </p:sp>
      <p:sp>
        <p:nvSpPr>
          <p:cNvPr id="3" name="Subtitle 2"/>
          <p:cNvSpPr>
            <a:spLocks noGrp="1"/>
          </p:cNvSpPr>
          <p:nvPr>
            <p:ph type="subTitle" idx="1"/>
          </p:nvPr>
        </p:nvSpPr>
        <p:spPr/>
        <p:txBody>
          <a:bodyPr>
            <a:normAutofit/>
          </a:bodyPr>
          <a:lstStyle/>
          <a:p>
            <a:r>
              <a:rPr lang="en-US" dirty="0"/>
              <a:t>Dr. Shuang LIANG</a:t>
            </a:r>
            <a:endParaRPr lang="en-US" dirty="0"/>
          </a:p>
          <a:p>
            <a:endParaRPr lang="en-US" dirty="0"/>
          </a:p>
          <a:p>
            <a:r>
              <a:rPr lang="en-US" dirty="0"/>
              <a:t>School of Software Engineering</a:t>
            </a:r>
            <a:endParaRPr lang="en-US" dirty="0"/>
          </a:p>
          <a:p>
            <a:r>
              <a:rPr lang="en-US" dirty="0" err="1"/>
              <a:t>TongJi</a:t>
            </a:r>
            <a:r>
              <a:rPr lang="en-US" dirty="0"/>
              <a:t>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Install</a:t>
            </a:r>
            <a:r>
              <a:rPr lang="zh-CN" altLang="en-US" dirty="0"/>
              <a:t> </a:t>
            </a:r>
            <a:r>
              <a:rPr lang="en-US" altLang="zh-CN" dirty="0" err="1"/>
              <a:t>openai</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5" name="图片 4"/>
          <p:cNvPicPr>
            <a:picLocks noChangeAspect="1"/>
          </p:cNvPicPr>
          <p:nvPr/>
        </p:nvPicPr>
        <p:blipFill>
          <a:blip r:embed="rId1"/>
          <a:stretch>
            <a:fillRect/>
          </a:stretch>
        </p:blipFill>
        <p:spPr>
          <a:xfrm>
            <a:off x="2945008" y="1628800"/>
            <a:ext cx="3253983" cy="576064"/>
          </a:xfrm>
          <a:prstGeom prst="rect">
            <a:avLst/>
          </a:prstGeom>
        </p:spPr>
      </p:pic>
      <p:pic>
        <p:nvPicPr>
          <p:cNvPr id="6" name="图片 5"/>
          <p:cNvPicPr>
            <a:picLocks noChangeAspect="1"/>
          </p:cNvPicPr>
          <p:nvPr/>
        </p:nvPicPr>
        <p:blipFill rotWithShape="1">
          <a:blip r:embed="rId2"/>
          <a:srcRect t="82812" r="13282" b="1"/>
          <a:stretch>
            <a:fillRect/>
          </a:stretch>
        </p:blipFill>
        <p:spPr>
          <a:xfrm>
            <a:off x="141548" y="3229245"/>
            <a:ext cx="8860904" cy="11079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Acquire your APIKEY</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5" name="图片 4"/>
          <p:cNvPicPr>
            <a:picLocks noChangeAspect="1"/>
          </p:cNvPicPr>
          <p:nvPr/>
        </p:nvPicPr>
        <p:blipFill>
          <a:blip r:embed="rId1"/>
          <a:stretch>
            <a:fillRect/>
          </a:stretch>
        </p:blipFill>
        <p:spPr>
          <a:xfrm>
            <a:off x="149862" y="1186566"/>
            <a:ext cx="3200400" cy="4508500"/>
          </a:xfrm>
          <a:prstGeom prst="rect">
            <a:avLst/>
          </a:prstGeom>
        </p:spPr>
      </p:pic>
      <p:pic>
        <p:nvPicPr>
          <p:cNvPr id="6" name="图片 5"/>
          <p:cNvPicPr>
            <a:picLocks noChangeAspect="1"/>
          </p:cNvPicPr>
          <p:nvPr/>
        </p:nvPicPr>
        <p:blipFill>
          <a:blip r:embed="rId2"/>
          <a:stretch>
            <a:fillRect/>
          </a:stretch>
        </p:blipFill>
        <p:spPr>
          <a:xfrm>
            <a:off x="3459460" y="2120746"/>
            <a:ext cx="5684540" cy="280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Install Rasa</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5" name="图片 4"/>
          <p:cNvPicPr>
            <a:picLocks noChangeAspect="1"/>
          </p:cNvPicPr>
          <p:nvPr/>
        </p:nvPicPr>
        <p:blipFill>
          <a:blip r:embed="rId1"/>
          <a:stretch>
            <a:fillRect/>
          </a:stretch>
        </p:blipFill>
        <p:spPr>
          <a:xfrm>
            <a:off x="3202771" y="1184938"/>
            <a:ext cx="2597139" cy="515870"/>
          </a:xfrm>
          <a:prstGeom prst="rect">
            <a:avLst/>
          </a:prstGeom>
        </p:spPr>
      </p:pic>
      <p:sp>
        <p:nvSpPr>
          <p:cNvPr id="6" name="文本框 5"/>
          <p:cNvSpPr txBox="1"/>
          <p:nvPr/>
        </p:nvSpPr>
        <p:spPr>
          <a:xfrm>
            <a:off x="504896" y="2097925"/>
            <a:ext cx="7992888" cy="830997"/>
          </a:xfrm>
          <a:prstGeom prst="rect">
            <a:avLst/>
          </a:prstGeom>
          <a:noFill/>
        </p:spPr>
        <p:txBody>
          <a:bodyPr wrap="square">
            <a:spAutoFit/>
          </a:bodyPr>
          <a:lstStyle/>
          <a:p>
            <a:r>
              <a:rPr lang="zh-CN" altLang="en-US" sz="2400" dirty="0"/>
              <a:t>Use VPN to make your installation faster, or configure Tsinghua mirror source：</a:t>
            </a:r>
            <a:endParaRPr lang="en-US" altLang="zh-CN" sz="2400" dirty="0"/>
          </a:p>
        </p:txBody>
      </p:sp>
      <p:pic>
        <p:nvPicPr>
          <p:cNvPr id="7" name="图片 6"/>
          <p:cNvPicPr>
            <a:picLocks noChangeAspect="1"/>
          </p:cNvPicPr>
          <p:nvPr/>
        </p:nvPicPr>
        <p:blipFill>
          <a:blip r:embed="rId2"/>
          <a:stretch>
            <a:fillRect/>
          </a:stretch>
        </p:blipFill>
        <p:spPr>
          <a:xfrm>
            <a:off x="329140" y="3429000"/>
            <a:ext cx="8485719" cy="14106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Create Rasa project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125760" y="1041276"/>
            <a:ext cx="8892480" cy="830997"/>
          </a:xfrm>
          <a:prstGeom prst="rect">
            <a:avLst/>
          </a:prstGeom>
          <a:noFill/>
        </p:spPr>
        <p:txBody>
          <a:bodyPr wrap="square">
            <a:spAutoFit/>
          </a:bodyPr>
          <a:lstStyle/>
          <a:p>
            <a:r>
              <a:rPr lang="en-GB" altLang="zh-CN" sz="2400" dirty="0"/>
              <a:t>It is recommended to use VSCode to build the Rasa project, of course you can also choose Pycharm</a:t>
            </a:r>
            <a:r>
              <a:rPr lang="zh-CN" altLang="en-US" sz="2400" dirty="0"/>
              <a:t>：</a:t>
            </a:r>
            <a:endParaRPr lang="en-US" altLang="zh-CN" sz="2400" dirty="0"/>
          </a:p>
        </p:txBody>
      </p:sp>
      <p:pic>
        <p:nvPicPr>
          <p:cNvPr id="6" name="图片 5"/>
          <p:cNvPicPr>
            <a:picLocks noChangeAspect="1"/>
          </p:cNvPicPr>
          <p:nvPr/>
        </p:nvPicPr>
        <p:blipFill>
          <a:blip r:embed="rId1"/>
          <a:stretch>
            <a:fillRect/>
          </a:stretch>
        </p:blipFill>
        <p:spPr>
          <a:xfrm>
            <a:off x="179512" y="3374489"/>
            <a:ext cx="4536504" cy="2950572"/>
          </a:xfrm>
          <a:prstGeom prst="rect">
            <a:avLst/>
          </a:prstGeom>
        </p:spPr>
      </p:pic>
      <p:sp>
        <p:nvSpPr>
          <p:cNvPr id="7" name="矩形 6"/>
          <p:cNvSpPr/>
          <p:nvPr/>
        </p:nvSpPr>
        <p:spPr>
          <a:xfrm>
            <a:off x="5508104" y="4200896"/>
            <a:ext cx="3384376" cy="1200329"/>
          </a:xfrm>
          <a:prstGeom prst="rect">
            <a:avLst/>
          </a:prstGeom>
        </p:spPr>
        <p:txBody>
          <a:bodyPr wrap="square">
            <a:spAutoFit/>
          </a:bodyPr>
          <a:lstStyle/>
          <a:p>
            <a:r>
              <a:rPr lang="zh-CN" altLang="en-US" sz="2400" u="sng" dirty="0"/>
              <a:t>You can find more explanations about these files in the search engine</a:t>
            </a:r>
            <a:endParaRPr lang="zh-CN" altLang="en-US" sz="2400" u="sng" dirty="0"/>
          </a:p>
        </p:txBody>
      </p:sp>
      <p:sp>
        <p:nvSpPr>
          <p:cNvPr id="9" name="文本框 8"/>
          <p:cNvSpPr txBox="1"/>
          <p:nvPr/>
        </p:nvSpPr>
        <p:spPr>
          <a:xfrm>
            <a:off x="125760" y="1930366"/>
            <a:ext cx="6212308" cy="1200329"/>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t>Create a new folder and open it in </a:t>
            </a:r>
            <a:r>
              <a:rPr lang="en-US" altLang="zh-CN" sz="2400" dirty="0" err="1"/>
              <a:t>VSCode</a:t>
            </a:r>
            <a:endParaRPr lang="en-US" altLang="zh-CN" sz="2400" dirty="0"/>
          </a:p>
          <a:p>
            <a:pPr marL="342900" indent="-342900">
              <a:buFont typeface="Wingdings" panose="05000000000000000000" pitchFamily="2" charset="2"/>
              <a:buChar char="Ø"/>
            </a:pPr>
            <a:r>
              <a:rPr lang="en-GB" altLang="zh-CN" sz="2400" dirty="0"/>
              <a:t>Enter in the terminal of VSCode:</a:t>
            </a:r>
            <a:endParaRPr lang="en-GB" altLang="zh-CN" sz="2400" dirty="0"/>
          </a:p>
          <a:p>
            <a:pPr marL="800100" lvl="1" indent="-342900">
              <a:buFont typeface="Wingdings" panose="05000000000000000000" pitchFamily="2" charset="2"/>
              <a:buChar char="Ø"/>
            </a:pPr>
            <a:r>
              <a:rPr lang="en-US" altLang="zh-CN" sz="2400" dirty="0"/>
              <a:t>rasa</a:t>
            </a:r>
            <a:r>
              <a:rPr lang="zh-CN" altLang="en-US" sz="2400" dirty="0"/>
              <a:t> </a:t>
            </a:r>
            <a:r>
              <a:rPr lang="en-US" altLang="zh-CN" sz="2400" dirty="0" err="1"/>
              <a:t>init</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 </a:t>
            </a:r>
            <a:r>
              <a:rPr lang="en-US" altLang="zh-CN" dirty="0" err="1"/>
              <a:t>ChatGPT</a:t>
            </a:r>
            <a:r>
              <a:rPr lang="en-US" altLang="zh-CN" dirty="0"/>
              <a:t> API in the rasa project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矩形 4"/>
          <p:cNvSpPr/>
          <p:nvPr/>
        </p:nvSpPr>
        <p:spPr>
          <a:xfrm>
            <a:off x="179512" y="1124744"/>
            <a:ext cx="9144000" cy="830997"/>
          </a:xfrm>
          <a:prstGeom prst="rect">
            <a:avLst/>
          </a:prstGeom>
        </p:spPr>
        <p:txBody>
          <a:bodyPr wrap="square">
            <a:spAutoFit/>
          </a:bodyPr>
          <a:lstStyle/>
          <a:p>
            <a:r>
              <a:rPr lang="en-GB" altLang="zh-CN" sz="2400" dirty="0"/>
              <a:t>The sample code provides a simple self-defined operation to call the </a:t>
            </a:r>
            <a:r>
              <a:rPr lang="en-GB" altLang="zh-CN" sz="2400" dirty="0" err="1"/>
              <a:t>ChatGPT</a:t>
            </a:r>
            <a:r>
              <a:rPr lang="en-GB" altLang="zh-CN" sz="2400" dirty="0"/>
              <a:t> API code:</a:t>
            </a:r>
            <a:endParaRPr lang="zh-CN" altLang="en-US" sz="2400" dirty="0"/>
          </a:p>
        </p:txBody>
      </p:sp>
      <p:grpSp>
        <p:nvGrpSpPr>
          <p:cNvPr id="3" name="组合 2"/>
          <p:cNvGrpSpPr/>
          <p:nvPr/>
        </p:nvGrpSpPr>
        <p:grpSpPr>
          <a:xfrm>
            <a:off x="395536" y="2141506"/>
            <a:ext cx="6082283" cy="4176501"/>
            <a:chOff x="323528" y="2141506"/>
            <a:chExt cx="6082283" cy="4176501"/>
          </a:xfrm>
        </p:grpSpPr>
        <p:pic>
          <p:nvPicPr>
            <p:cNvPr id="7" name="图片 6"/>
            <p:cNvPicPr>
              <a:picLocks noChangeAspect="1"/>
            </p:cNvPicPr>
            <p:nvPr/>
          </p:nvPicPr>
          <p:blipFill>
            <a:blip r:embed="rId1"/>
            <a:stretch>
              <a:fillRect/>
            </a:stretch>
          </p:blipFill>
          <p:spPr>
            <a:xfrm>
              <a:off x="323528" y="2141506"/>
              <a:ext cx="6082283" cy="4176501"/>
            </a:xfrm>
            <a:prstGeom prst="rect">
              <a:avLst/>
            </a:prstGeom>
          </p:spPr>
        </p:pic>
        <p:sp>
          <p:nvSpPr>
            <p:cNvPr id="8" name="圆角矩形 11"/>
            <p:cNvSpPr/>
            <p:nvPr/>
          </p:nvSpPr>
          <p:spPr>
            <a:xfrm>
              <a:off x="683568" y="2890992"/>
              <a:ext cx="1670106" cy="15787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2483768" y="2785265"/>
              <a:ext cx="2448272" cy="369332"/>
            </a:xfrm>
            <a:prstGeom prst="rect">
              <a:avLst/>
            </a:prstGeom>
            <a:noFill/>
          </p:spPr>
          <p:txBody>
            <a:bodyPr wrap="square" rtlCol="0">
              <a:spAutoFit/>
            </a:bodyPr>
            <a:lstStyle/>
            <a:p>
              <a:r>
                <a:rPr kumimoji="1" lang="zh-CN" altLang="en-US" dirty="0">
                  <a:solidFill>
                    <a:srgbClr val="FF0000"/>
                  </a:solidFill>
                </a:rPr>
                <a:t>自定义的操作的名称</a:t>
              </a:r>
              <a:endParaRPr kumimoji="1" lang="zh-CN" altLang="en-US" dirty="0">
                <a:solidFill>
                  <a:srgbClr val="FF0000"/>
                </a:solidFill>
              </a:endParaRPr>
            </a:p>
          </p:txBody>
        </p:sp>
      </p:grpSp>
      <p:sp>
        <p:nvSpPr>
          <p:cNvPr id="10" name="矩形 9"/>
          <p:cNvSpPr/>
          <p:nvPr/>
        </p:nvSpPr>
        <p:spPr>
          <a:xfrm>
            <a:off x="7092280" y="3332600"/>
            <a:ext cx="1440160" cy="1569660"/>
          </a:xfrm>
          <a:prstGeom prst="rect">
            <a:avLst/>
          </a:prstGeom>
        </p:spPr>
        <p:txBody>
          <a:bodyPr wrap="square">
            <a:spAutoFit/>
          </a:bodyPr>
          <a:lstStyle/>
          <a:p>
            <a:r>
              <a:rPr lang="zh-CN" altLang="en-US" sz="2400" u="sng" dirty="0"/>
              <a:t>This class should be added to </a:t>
            </a:r>
            <a:r>
              <a:rPr lang="zh-CN" altLang="en-US" sz="2400" b="1" i="1" dirty="0"/>
              <a:t>action.py</a:t>
            </a:r>
            <a:endParaRPr lang="zh-CN" altLang="en-US" sz="24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 </a:t>
            </a:r>
            <a:r>
              <a:rPr lang="en-US" altLang="zh-CN" dirty="0" err="1"/>
              <a:t>ChatGPT</a:t>
            </a:r>
            <a:r>
              <a:rPr lang="en-US" altLang="zh-CN" dirty="0"/>
              <a:t> API in the rasa project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grpSp>
        <p:nvGrpSpPr>
          <p:cNvPr id="5" name="组合 4"/>
          <p:cNvGrpSpPr/>
          <p:nvPr/>
        </p:nvGrpSpPr>
        <p:grpSpPr>
          <a:xfrm>
            <a:off x="3995412" y="2842798"/>
            <a:ext cx="4176988" cy="2253419"/>
            <a:chOff x="5111742" y="2631321"/>
            <a:chExt cx="4176988" cy="2253419"/>
          </a:xfrm>
        </p:grpSpPr>
        <p:pic>
          <p:nvPicPr>
            <p:cNvPr id="6" name="图片 5"/>
            <p:cNvPicPr>
              <a:picLocks noChangeAspect="1"/>
            </p:cNvPicPr>
            <p:nvPr/>
          </p:nvPicPr>
          <p:blipFill>
            <a:blip r:embed="rId1"/>
            <a:stretch>
              <a:fillRect/>
            </a:stretch>
          </p:blipFill>
          <p:spPr>
            <a:xfrm>
              <a:off x="5111742" y="2631321"/>
              <a:ext cx="2540000" cy="2222500"/>
            </a:xfrm>
            <a:prstGeom prst="rect">
              <a:avLst/>
            </a:prstGeom>
          </p:spPr>
        </p:pic>
        <p:sp>
          <p:nvSpPr>
            <p:cNvPr id="7" name="圆角矩形 11"/>
            <p:cNvSpPr/>
            <p:nvPr/>
          </p:nvSpPr>
          <p:spPr>
            <a:xfrm>
              <a:off x="5388414" y="4568922"/>
              <a:ext cx="1224657" cy="26230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6638991" y="4515408"/>
              <a:ext cx="2649739" cy="369332"/>
            </a:xfrm>
            <a:prstGeom prst="rect">
              <a:avLst/>
            </a:prstGeom>
            <a:noFill/>
          </p:spPr>
          <p:txBody>
            <a:bodyPr wrap="square" rtlCol="0">
              <a:spAutoFit/>
            </a:bodyPr>
            <a:lstStyle/>
            <a:p>
              <a:r>
                <a:rPr kumimoji="1" lang="zh-CN" altLang="en-US" dirty="0">
                  <a:solidFill>
                    <a:srgbClr val="FF0000"/>
                  </a:solidFill>
                </a:rPr>
                <a:t>将定义的指令添加进</a:t>
              </a:r>
              <a:r>
                <a:rPr kumimoji="1" lang="en-US" altLang="zh-CN" dirty="0">
                  <a:solidFill>
                    <a:srgbClr val="FF0000"/>
                  </a:solidFill>
                </a:rPr>
                <a:t>list</a:t>
              </a:r>
              <a:endParaRPr kumimoji="1" lang="zh-CN" altLang="en-US" dirty="0">
                <a:solidFill>
                  <a:srgbClr val="FF0000"/>
                </a:solidFill>
              </a:endParaRPr>
            </a:p>
          </p:txBody>
        </p:sp>
      </p:grpSp>
      <p:pic>
        <p:nvPicPr>
          <p:cNvPr id="9" name="图片 8"/>
          <p:cNvPicPr>
            <a:picLocks noChangeAspect="1"/>
          </p:cNvPicPr>
          <p:nvPr/>
        </p:nvPicPr>
        <p:blipFill>
          <a:blip r:embed="rId2"/>
          <a:stretch>
            <a:fillRect/>
          </a:stretch>
        </p:blipFill>
        <p:spPr>
          <a:xfrm>
            <a:off x="597626" y="1362720"/>
            <a:ext cx="4000500" cy="1346200"/>
          </a:xfrm>
          <a:prstGeom prst="rect">
            <a:avLst/>
          </a:prstGeom>
        </p:spPr>
      </p:pic>
      <p:sp>
        <p:nvSpPr>
          <p:cNvPr id="10" name="矩形 9"/>
          <p:cNvSpPr/>
          <p:nvPr/>
        </p:nvSpPr>
        <p:spPr>
          <a:xfrm>
            <a:off x="501341" y="939031"/>
            <a:ext cx="1251881" cy="400110"/>
          </a:xfrm>
          <a:prstGeom prst="rect">
            <a:avLst/>
          </a:prstGeom>
        </p:spPr>
        <p:txBody>
          <a:bodyPr wrap="none">
            <a:spAutoFit/>
          </a:bodyPr>
          <a:lstStyle/>
          <a:p>
            <a:r>
              <a:rPr lang="en-US" altLang="zh-CN" sz="2000" dirty="0" err="1"/>
              <a:t>config.yml</a:t>
            </a:r>
            <a:endParaRPr lang="en-US" altLang="zh-CN" sz="2000" dirty="0"/>
          </a:p>
        </p:txBody>
      </p:sp>
      <p:sp>
        <p:nvSpPr>
          <p:cNvPr id="11" name="矩形 10"/>
          <p:cNvSpPr/>
          <p:nvPr/>
        </p:nvSpPr>
        <p:spPr>
          <a:xfrm>
            <a:off x="516463" y="2861802"/>
            <a:ext cx="1288494" cy="646331"/>
          </a:xfrm>
          <a:prstGeom prst="rect">
            <a:avLst/>
          </a:prstGeom>
        </p:spPr>
        <p:txBody>
          <a:bodyPr wrap="none">
            <a:spAutoFit/>
          </a:bodyPr>
          <a:lstStyle/>
          <a:p>
            <a:r>
              <a:rPr lang="en-US" altLang="zh-CN" dirty="0" err="1"/>
              <a:t>domain.yml</a:t>
            </a:r>
            <a:endParaRPr lang="en-US" altLang="zh-CN" dirty="0"/>
          </a:p>
          <a:p>
            <a:endParaRPr lang="zh-CN" altLang="en-US" dirty="0"/>
          </a:p>
        </p:txBody>
      </p:sp>
      <p:pic>
        <p:nvPicPr>
          <p:cNvPr id="12" name="图片 11"/>
          <p:cNvPicPr>
            <a:picLocks noChangeAspect="1"/>
          </p:cNvPicPr>
          <p:nvPr/>
        </p:nvPicPr>
        <p:blipFill>
          <a:blip r:embed="rId3"/>
          <a:stretch>
            <a:fillRect/>
          </a:stretch>
        </p:blipFill>
        <p:spPr>
          <a:xfrm>
            <a:off x="574650" y="5013176"/>
            <a:ext cx="3289300" cy="1358900"/>
          </a:xfrm>
          <a:prstGeom prst="rect">
            <a:avLst/>
          </a:prstGeom>
        </p:spPr>
      </p:pic>
      <p:pic>
        <p:nvPicPr>
          <p:cNvPr id="13" name="图片 12"/>
          <p:cNvPicPr>
            <a:picLocks noChangeAspect="1"/>
          </p:cNvPicPr>
          <p:nvPr/>
        </p:nvPicPr>
        <p:blipFill>
          <a:blip r:embed="rId4"/>
          <a:stretch>
            <a:fillRect/>
          </a:stretch>
        </p:blipFill>
        <p:spPr>
          <a:xfrm>
            <a:off x="539552" y="3439982"/>
            <a:ext cx="2578100" cy="901700"/>
          </a:xfrm>
          <a:prstGeom prst="rect">
            <a:avLst/>
          </a:prstGeom>
        </p:spPr>
      </p:pic>
      <p:sp>
        <p:nvSpPr>
          <p:cNvPr id="14" name="矩形 13"/>
          <p:cNvSpPr/>
          <p:nvPr/>
        </p:nvSpPr>
        <p:spPr>
          <a:xfrm>
            <a:off x="501341" y="4603606"/>
            <a:ext cx="1197123" cy="646331"/>
          </a:xfrm>
          <a:prstGeom prst="rect">
            <a:avLst/>
          </a:prstGeom>
        </p:spPr>
        <p:txBody>
          <a:bodyPr wrap="none">
            <a:spAutoFit/>
          </a:bodyPr>
          <a:lstStyle/>
          <a:p>
            <a:r>
              <a:rPr lang="en-US" altLang="zh-CN" dirty="0" err="1"/>
              <a:t>stories.yml</a:t>
            </a:r>
            <a:endParaRPr lang="en-US" altLang="zh-CN" dirty="0"/>
          </a:p>
          <a:p>
            <a:endParaRPr lang="zh-CN" altLang="en-US" dirty="0"/>
          </a:p>
        </p:txBody>
      </p:sp>
      <p:sp>
        <p:nvSpPr>
          <p:cNvPr id="15" name="十字形 14"/>
          <p:cNvSpPr/>
          <p:nvPr/>
        </p:nvSpPr>
        <p:spPr>
          <a:xfrm>
            <a:off x="3198815" y="3606534"/>
            <a:ext cx="584494" cy="584494"/>
          </a:xfrm>
          <a:prstGeom prst="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Call </a:t>
            </a:r>
            <a:r>
              <a:rPr lang="en-US" altLang="zh-CN" dirty="0" err="1"/>
              <a:t>ChatGPT</a:t>
            </a:r>
            <a:r>
              <a:rPr lang="en-US" altLang="zh-CN" dirty="0"/>
              <a:t> API in the rasa project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5" name="图片 4"/>
          <p:cNvPicPr>
            <a:picLocks noChangeAspect="1"/>
          </p:cNvPicPr>
          <p:nvPr/>
        </p:nvPicPr>
        <p:blipFill>
          <a:blip r:embed="rId1"/>
          <a:stretch>
            <a:fillRect/>
          </a:stretch>
        </p:blipFill>
        <p:spPr>
          <a:xfrm>
            <a:off x="641301" y="4629979"/>
            <a:ext cx="7759036" cy="1158065"/>
          </a:xfrm>
          <a:prstGeom prst="rect">
            <a:avLst/>
          </a:prstGeom>
        </p:spPr>
      </p:pic>
      <p:sp>
        <p:nvSpPr>
          <p:cNvPr id="6" name="矩形 5"/>
          <p:cNvSpPr/>
          <p:nvPr/>
        </p:nvSpPr>
        <p:spPr>
          <a:xfrm>
            <a:off x="641301" y="4047455"/>
            <a:ext cx="2072052" cy="461665"/>
          </a:xfrm>
          <a:prstGeom prst="rect">
            <a:avLst/>
          </a:prstGeom>
        </p:spPr>
        <p:txBody>
          <a:bodyPr wrap="square">
            <a:spAutoFit/>
          </a:bodyPr>
          <a:lstStyle/>
          <a:p>
            <a:r>
              <a:rPr lang="en-US" altLang="zh-CN" sz="2400" dirty="0" err="1"/>
              <a:t>endpoint.yml</a:t>
            </a:r>
            <a:endParaRPr lang="en-US" altLang="zh-CN" sz="2400" dirty="0"/>
          </a:p>
        </p:txBody>
      </p:sp>
      <p:pic>
        <p:nvPicPr>
          <p:cNvPr id="7" name="图片 6"/>
          <p:cNvPicPr>
            <a:picLocks noChangeAspect="1"/>
          </p:cNvPicPr>
          <p:nvPr/>
        </p:nvPicPr>
        <p:blipFill>
          <a:blip r:embed="rId2"/>
          <a:stretch>
            <a:fillRect/>
          </a:stretch>
        </p:blipFill>
        <p:spPr>
          <a:xfrm>
            <a:off x="641301" y="1675325"/>
            <a:ext cx="5886831" cy="2238926"/>
          </a:xfrm>
          <a:prstGeom prst="rect">
            <a:avLst/>
          </a:prstGeom>
        </p:spPr>
      </p:pic>
      <p:sp>
        <p:nvSpPr>
          <p:cNvPr id="8" name="矩形 7"/>
          <p:cNvSpPr/>
          <p:nvPr/>
        </p:nvSpPr>
        <p:spPr>
          <a:xfrm>
            <a:off x="641301" y="1167951"/>
            <a:ext cx="1135947" cy="461665"/>
          </a:xfrm>
          <a:prstGeom prst="rect">
            <a:avLst/>
          </a:prstGeom>
        </p:spPr>
        <p:txBody>
          <a:bodyPr wrap="square">
            <a:spAutoFit/>
          </a:bodyPr>
          <a:lstStyle/>
          <a:p>
            <a:r>
              <a:rPr lang="en-US" altLang="zh-CN" sz="2400" dirty="0" err="1"/>
              <a:t>nlu.yml</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 rasa project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683568" y="1340768"/>
            <a:ext cx="5184576" cy="830997"/>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t>rasa</a:t>
            </a:r>
            <a:r>
              <a:rPr lang="zh-CN" altLang="en-US" sz="2400" dirty="0"/>
              <a:t> </a:t>
            </a:r>
            <a:r>
              <a:rPr lang="en-US" altLang="zh-CN" sz="2400" dirty="0"/>
              <a:t>train</a:t>
            </a:r>
            <a:endParaRPr lang="en-US" altLang="zh-CN" sz="2400" dirty="0"/>
          </a:p>
          <a:p>
            <a:pPr marL="285750" indent="-285750">
              <a:buFont typeface="Wingdings" panose="05000000000000000000" pitchFamily="2" charset="2"/>
              <a:buChar char="Ø"/>
            </a:pPr>
            <a:r>
              <a:rPr lang="en-US" altLang="zh-CN" sz="2400" dirty="0"/>
              <a:t>rasa</a:t>
            </a:r>
            <a:r>
              <a:rPr lang="zh-CN" altLang="en-US" sz="2400" dirty="0"/>
              <a:t> </a:t>
            </a:r>
            <a:r>
              <a:rPr lang="en-US" altLang="zh-CN" sz="2400" dirty="0"/>
              <a:t>run</a:t>
            </a:r>
            <a:r>
              <a:rPr lang="zh-CN" altLang="en-US" sz="2400" dirty="0"/>
              <a:t> </a:t>
            </a:r>
            <a:r>
              <a:rPr lang="en-US" altLang="zh-CN" sz="2400" dirty="0"/>
              <a:t>actions</a:t>
            </a:r>
            <a:r>
              <a:rPr lang="zh-CN" altLang="en-US" sz="2400" dirty="0"/>
              <a:t> </a:t>
            </a:r>
            <a:r>
              <a:rPr lang="en-US" altLang="zh-CN" sz="2400" dirty="0"/>
              <a:t>(run in a terminal)</a:t>
            </a:r>
            <a:endParaRPr lang="en-US" altLang="zh-CN" sz="2400" dirty="0"/>
          </a:p>
        </p:txBody>
      </p:sp>
      <p:pic>
        <p:nvPicPr>
          <p:cNvPr id="6" name="图片 5"/>
          <p:cNvPicPr>
            <a:picLocks noChangeAspect="1"/>
          </p:cNvPicPr>
          <p:nvPr/>
        </p:nvPicPr>
        <p:blipFill>
          <a:blip r:embed="rId1"/>
          <a:stretch>
            <a:fillRect/>
          </a:stretch>
        </p:blipFill>
        <p:spPr>
          <a:xfrm>
            <a:off x="0" y="2395783"/>
            <a:ext cx="9144000" cy="200837"/>
          </a:xfrm>
          <a:prstGeom prst="rect">
            <a:avLst/>
          </a:prstGeom>
        </p:spPr>
      </p:pic>
      <p:sp>
        <p:nvSpPr>
          <p:cNvPr id="8" name="文本框 7"/>
          <p:cNvSpPr txBox="1"/>
          <p:nvPr/>
        </p:nvSpPr>
        <p:spPr>
          <a:xfrm>
            <a:off x="683568" y="3006817"/>
            <a:ext cx="8208912" cy="461665"/>
          </a:xfrm>
          <a:prstGeom prst="rect">
            <a:avLst/>
          </a:prstGeom>
          <a:noFill/>
        </p:spPr>
        <p:txBody>
          <a:bodyPr wrap="square">
            <a:spAutoFit/>
          </a:bodyPr>
          <a:lstStyle/>
          <a:p>
            <a:pPr marL="285750" indent="-285750">
              <a:buFont typeface="Wingdings" panose="05000000000000000000" pitchFamily="2" charset="2"/>
              <a:buChar char="Ø"/>
            </a:pPr>
            <a:r>
              <a:rPr lang="en-GB" altLang="zh-CN" sz="2400" dirty="0"/>
              <a:t>rasa shell --endpoints endpoints.yml</a:t>
            </a:r>
            <a:r>
              <a:rPr lang="zh-CN" altLang="en-US" sz="2400" dirty="0"/>
              <a:t> </a:t>
            </a:r>
            <a:r>
              <a:rPr lang="en-US" altLang="zh-CN" sz="2400" dirty="0"/>
              <a:t>(run in another terminal)</a:t>
            </a:r>
            <a:endParaRPr lang="en-US" altLang="zh-CN" sz="2400" dirty="0"/>
          </a:p>
        </p:txBody>
      </p:sp>
      <p:pic>
        <p:nvPicPr>
          <p:cNvPr id="9" name="图片 8"/>
          <p:cNvPicPr>
            <a:picLocks noChangeAspect="1"/>
          </p:cNvPicPr>
          <p:nvPr/>
        </p:nvPicPr>
        <p:blipFill>
          <a:blip r:embed="rId2"/>
          <a:stretch>
            <a:fillRect/>
          </a:stretch>
        </p:blipFill>
        <p:spPr>
          <a:xfrm>
            <a:off x="831850" y="3729353"/>
            <a:ext cx="7480300" cy="1092200"/>
          </a:xfrm>
          <a:prstGeom prst="rect">
            <a:avLst/>
          </a:prstGeom>
        </p:spPr>
      </p:pic>
      <p:sp>
        <p:nvSpPr>
          <p:cNvPr id="10" name="矩形 9"/>
          <p:cNvSpPr/>
          <p:nvPr/>
        </p:nvSpPr>
        <p:spPr>
          <a:xfrm>
            <a:off x="229087" y="5371032"/>
            <a:ext cx="8807409" cy="707886"/>
          </a:xfrm>
          <a:prstGeom prst="rect">
            <a:avLst/>
          </a:prstGeom>
        </p:spPr>
        <p:txBody>
          <a:bodyPr wrap="square">
            <a:spAutoFit/>
          </a:bodyPr>
          <a:lstStyle/>
          <a:p>
            <a:r>
              <a:rPr lang="en-GB" altLang="zh-CN" sz="2000" b="1" u="sng" dirty="0"/>
              <a:t>There are more functions in Rasa that you can try according to your needs, but as long as you meet the requirements of the assignment, you can get full marks.</a:t>
            </a:r>
            <a:endParaRPr lang="zh-CN" altLang="en-US" sz="2000"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Assignment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内容占位符 2"/>
          <p:cNvSpPr>
            <a:spLocks noGrp="1"/>
          </p:cNvSpPr>
          <p:nvPr>
            <p:ph idx="1"/>
          </p:nvPr>
        </p:nvSpPr>
        <p:spPr>
          <a:xfrm>
            <a:off x="467544" y="1306957"/>
            <a:ext cx="8020594" cy="4804259"/>
          </a:xfrm>
        </p:spPr>
        <p:txBody>
          <a:bodyPr>
            <a:normAutofit fontScale="77500" lnSpcReduction="20000"/>
          </a:bodyPr>
          <a:lstStyle/>
          <a:p>
            <a:pPr marL="457200" lvl="0" indent="-457200">
              <a:buClr>
                <a:srgbClr val="E48312"/>
              </a:buClr>
              <a:buFont typeface="+mj-lt"/>
              <a:buAutoNum type="arabicPeriod"/>
            </a:pPr>
            <a:r>
              <a:rPr lang="en-US" dirty="0">
                <a:solidFill>
                  <a:srgbClr val="000000">
                    <a:lumMod val="75000"/>
                    <a:lumOff val="25000"/>
                  </a:srgbClr>
                </a:solidFill>
              </a:rPr>
              <a:t>Try to compare the difference and connection between </a:t>
            </a:r>
            <a:r>
              <a:rPr lang="en-US" u="sng" dirty="0" err="1">
                <a:solidFill>
                  <a:srgbClr val="FF0000"/>
                </a:solidFill>
              </a:rPr>
              <a:t>openai.Completion.create</a:t>
            </a:r>
            <a:r>
              <a:rPr lang="en-US" u="sng" dirty="0">
                <a:solidFill>
                  <a:srgbClr val="FF0000"/>
                </a:solidFill>
              </a:rPr>
              <a:t> </a:t>
            </a:r>
            <a:r>
              <a:rPr lang="en-US" dirty="0">
                <a:solidFill>
                  <a:srgbClr val="000000">
                    <a:lumMod val="75000"/>
                    <a:lumOff val="25000"/>
                  </a:srgbClr>
                </a:solidFill>
              </a:rPr>
              <a:t>and </a:t>
            </a:r>
            <a:r>
              <a:rPr lang="en-US" u="sng" dirty="0" err="1">
                <a:solidFill>
                  <a:srgbClr val="FF0000"/>
                </a:solidFill>
              </a:rPr>
              <a:t>openai.ChatCompletion.create</a:t>
            </a:r>
            <a:endParaRPr lang="en-US" u="sng" dirty="0">
              <a:solidFill>
                <a:srgbClr val="FF0000"/>
              </a:solidFill>
            </a:endParaRPr>
          </a:p>
          <a:p>
            <a:pPr marL="457200" lvl="0" indent="-457200">
              <a:buClr>
                <a:srgbClr val="E48312"/>
              </a:buClr>
              <a:buFont typeface="+mj-lt"/>
              <a:buAutoNum type="arabicPeriod"/>
            </a:pPr>
            <a:r>
              <a:rPr lang="en-US" dirty="0">
                <a:solidFill>
                  <a:schemeClr val="tx1"/>
                </a:solidFill>
              </a:rPr>
              <a:t>Design your prompt</a:t>
            </a:r>
            <a:r>
              <a:rPr lang="en-US" altLang="zh-CN" dirty="0">
                <a:solidFill>
                  <a:schemeClr val="tx1"/>
                </a:solidFill>
              </a:rPr>
              <a:t>s</a:t>
            </a:r>
            <a:r>
              <a:rPr lang="en-US" dirty="0">
                <a:solidFill>
                  <a:schemeClr val="tx1"/>
                </a:solidFill>
              </a:rPr>
              <a:t> to accomplish the following tasks</a:t>
            </a:r>
            <a:r>
              <a:rPr lang="zh-CN" altLang="en-US" dirty="0">
                <a:solidFill>
                  <a:schemeClr val="tx1"/>
                </a:solidFill>
              </a:rPr>
              <a:t> </a:t>
            </a:r>
            <a:r>
              <a:rPr lang="en-US" altLang="zh-CN" dirty="0">
                <a:solidFill>
                  <a:schemeClr val="tx1"/>
                </a:solidFill>
              </a:rPr>
              <a:t>in</a:t>
            </a:r>
            <a:r>
              <a:rPr lang="zh-CN" altLang="en-US" dirty="0">
                <a:solidFill>
                  <a:schemeClr val="tx1"/>
                </a:solidFill>
              </a:rPr>
              <a:t> </a:t>
            </a:r>
            <a:r>
              <a:rPr lang="en-US" altLang="zh-CN" b="1" dirty="0">
                <a:solidFill>
                  <a:srgbClr val="FF0000"/>
                </a:solidFill>
              </a:rPr>
              <a:t>rasa</a:t>
            </a:r>
            <a:r>
              <a:rPr lang="en-US" dirty="0">
                <a:solidFill>
                  <a:schemeClr val="tx1"/>
                </a:solidFill>
              </a:rPr>
              <a:t>:</a:t>
            </a:r>
            <a:endParaRPr lang="en-US" dirty="0">
              <a:solidFill>
                <a:schemeClr val="tx1"/>
              </a:solidFill>
            </a:endParaRPr>
          </a:p>
          <a:p>
            <a:pPr marL="897890" lvl="1" indent="-457200">
              <a:buClr>
                <a:srgbClr val="E48312"/>
              </a:buClr>
              <a:buFont typeface="+mj-lt"/>
              <a:buAutoNum type="arabicPeriod"/>
            </a:pPr>
            <a:r>
              <a:rPr lang="en-GB" altLang="zh-CN" dirty="0"/>
              <a:t>When your favorite puppy or kitten passed away, you felt a deep sense of loss and longing for </a:t>
            </a:r>
            <a:r>
              <a:rPr lang="en-US" altLang="zh-CN" dirty="0"/>
              <a:t>it</a:t>
            </a:r>
            <a:r>
              <a:rPr lang="en-GB" altLang="zh-CN" dirty="0"/>
              <a:t>. You would like </a:t>
            </a:r>
            <a:r>
              <a:rPr lang="en-GB" altLang="zh-CN" dirty="0" err="1"/>
              <a:t>ChatGPT</a:t>
            </a:r>
            <a:r>
              <a:rPr lang="en-GB" altLang="zh-CN" dirty="0"/>
              <a:t> to help you simulate </a:t>
            </a:r>
            <a:r>
              <a:rPr lang="en-US" altLang="zh-CN" dirty="0"/>
              <a:t>its</a:t>
            </a:r>
            <a:r>
              <a:rPr lang="en-GB" altLang="zh-CN" dirty="0"/>
              <a:t> presence. Please describe </a:t>
            </a:r>
            <a:r>
              <a:rPr lang="en-US" altLang="zh-CN" dirty="0"/>
              <a:t>its</a:t>
            </a:r>
            <a:r>
              <a:rPr lang="en-GB" altLang="zh-CN" dirty="0"/>
              <a:t> behavior and personality so that </a:t>
            </a:r>
            <a:r>
              <a:rPr lang="en-GB" altLang="zh-CN" dirty="0" err="1"/>
              <a:t>ChatGPT</a:t>
            </a:r>
            <a:r>
              <a:rPr lang="en-GB" altLang="zh-CN" dirty="0"/>
              <a:t> can better emulate </a:t>
            </a:r>
            <a:r>
              <a:rPr lang="en-US" altLang="zh-CN" dirty="0"/>
              <a:t>it</a:t>
            </a:r>
            <a:r>
              <a:rPr lang="en-GB" altLang="zh-CN" dirty="0"/>
              <a:t>. A</a:t>
            </a:r>
            <a:r>
              <a:rPr lang="en-US" altLang="zh-CN" dirty="0" err="1"/>
              <a:t>lso</a:t>
            </a:r>
            <a:r>
              <a:rPr lang="en-US" altLang="zh-CN" dirty="0"/>
              <a:t>,</a:t>
            </a:r>
            <a:r>
              <a:rPr lang="en-GB" altLang="zh-CN" dirty="0"/>
              <a:t> please </a:t>
            </a:r>
            <a:r>
              <a:rPr lang="en-US" altLang="zh-CN" dirty="0"/>
              <a:t>create</a:t>
            </a:r>
            <a:r>
              <a:rPr lang="en-GB" altLang="zh-CN" dirty="0"/>
              <a:t> your first request to </a:t>
            </a:r>
            <a:r>
              <a:rPr lang="en-GB" altLang="zh-CN" dirty="0" err="1"/>
              <a:t>ChatGPT</a:t>
            </a:r>
            <a:r>
              <a:rPr lang="en-US" altLang="zh-CN" dirty="0"/>
              <a:t>.</a:t>
            </a:r>
            <a:endParaRPr lang="en-GB" altLang="zh-CN" dirty="0"/>
          </a:p>
          <a:p>
            <a:pPr marL="897890" lvl="1" indent="-457200">
              <a:buClr>
                <a:srgbClr val="E48312"/>
              </a:buClr>
              <a:buFont typeface="+mj-lt"/>
              <a:buAutoNum type="arabicPeriod"/>
            </a:pPr>
            <a:r>
              <a:rPr lang="en-GB" altLang="zh-CN" dirty="0"/>
              <a:t>Let </a:t>
            </a:r>
            <a:r>
              <a:rPr lang="en-GB" altLang="zh-CN" dirty="0" err="1"/>
              <a:t>ChatGPT</a:t>
            </a:r>
            <a:r>
              <a:rPr lang="en-GB" altLang="zh-CN" dirty="0"/>
              <a:t> become a copywriter for WeChat Moments. Please make a request to this editor in the prompt. For example: 'Please use your imagination to the fullest', 'Please express in a literary way', or 'Please express in an indirect way'. Also, please provide your first instruction, such as describing the mood you want to convey or what kind of image you want to match.</a:t>
            </a:r>
            <a:endParaRPr lang="en-US" altLang="zh-CN" dirty="0">
              <a:solidFill>
                <a:schemeClr val="tx1"/>
              </a:solidFill>
            </a:endParaRPr>
          </a:p>
          <a:p>
            <a:pPr marL="440690" lvl="1" indent="0">
              <a:buClr>
                <a:srgbClr val="E48312"/>
              </a:buClr>
              <a:buNone/>
            </a:pPr>
            <a:r>
              <a:rPr lang="en-US" altLang="zh-CN" dirty="0">
                <a:solidFill>
                  <a:schemeClr val="tx1"/>
                </a:solidFill>
              </a:rPr>
              <a:t>Some</a:t>
            </a:r>
            <a:r>
              <a:rPr lang="zh-CN" altLang="en-US" dirty="0">
                <a:solidFill>
                  <a:schemeClr val="tx1"/>
                </a:solidFill>
              </a:rPr>
              <a:t> </a:t>
            </a:r>
            <a:r>
              <a:rPr lang="en-GB" altLang="zh-CN" dirty="0">
                <a:solidFill>
                  <a:schemeClr val="tx1"/>
                </a:solidFill>
              </a:rPr>
              <a:t>examples of prompts </a:t>
            </a:r>
            <a:r>
              <a:rPr lang="en-US" altLang="zh-CN" dirty="0">
                <a:solidFill>
                  <a:schemeClr val="tx1"/>
                </a:solidFill>
              </a:rPr>
              <a:t>are</a:t>
            </a:r>
            <a:r>
              <a:rPr lang="zh-CN" altLang="en-US" dirty="0">
                <a:solidFill>
                  <a:schemeClr val="tx1"/>
                </a:solidFill>
              </a:rPr>
              <a:t> </a:t>
            </a:r>
            <a:r>
              <a:rPr lang="en-US" altLang="zh-CN" dirty="0">
                <a:solidFill>
                  <a:schemeClr val="tx1"/>
                </a:solidFill>
              </a:rPr>
              <a:t>listed</a:t>
            </a:r>
            <a:r>
              <a:rPr lang="zh-CN" altLang="en-US" dirty="0">
                <a:solidFill>
                  <a:schemeClr val="tx1"/>
                </a:solidFill>
              </a:rPr>
              <a:t> </a:t>
            </a:r>
            <a:r>
              <a:rPr lang="en-US" altLang="zh-CN" dirty="0">
                <a:solidFill>
                  <a:schemeClr val="tx1"/>
                </a:solidFill>
              </a:rPr>
              <a:t>here</a:t>
            </a:r>
            <a:r>
              <a:rPr lang="zh-CN" altLang="en-US" dirty="0">
                <a:solidFill>
                  <a:schemeClr val="tx1"/>
                </a:solidFill>
              </a:rPr>
              <a:t> </a:t>
            </a:r>
            <a:r>
              <a:rPr lang="en-GB" altLang="zh-CN" dirty="0">
                <a:solidFill>
                  <a:schemeClr val="tx1"/>
                </a:solidFill>
              </a:rPr>
              <a:t>for reference</a:t>
            </a:r>
            <a:r>
              <a:rPr lang="en-US" altLang="zh-CN" dirty="0">
                <a:solidFill>
                  <a:schemeClr val="tx1"/>
                </a:solidFill>
              </a:rPr>
              <a:t>: </a:t>
            </a:r>
            <a:r>
              <a:rPr lang="en-US" altLang="zh-CN" u="sng" dirty="0">
                <a:solidFill>
                  <a:srgbClr val="2B98E2"/>
                </a:solidFill>
                <a:hlinkClick r:id="rId1"/>
              </a:rPr>
              <a:t>https://github.com/f/awesome-chatgpt-prompts</a:t>
            </a:r>
            <a:endParaRPr lang="en-US" altLang="zh-CN" u="sng" dirty="0">
              <a:solidFill>
                <a:srgbClr val="2B98E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Report</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内容占位符 2"/>
          <p:cNvSpPr>
            <a:spLocks noGrp="1"/>
          </p:cNvSpPr>
          <p:nvPr>
            <p:ph idx="1"/>
          </p:nvPr>
        </p:nvSpPr>
        <p:spPr>
          <a:xfrm>
            <a:off x="262595" y="1196752"/>
            <a:ext cx="8618809" cy="5092291"/>
          </a:xfrm>
        </p:spPr>
        <p:txBody>
          <a:bodyPr>
            <a:normAutofit/>
          </a:bodyPr>
          <a:lstStyle/>
          <a:p>
            <a:r>
              <a:rPr lang="en-US" sz="1800" dirty="0"/>
              <a:t>The report should answer the following questions (in English):</a:t>
            </a:r>
            <a:endParaRPr lang="en-US" sz="1800" dirty="0"/>
          </a:p>
          <a:p>
            <a:pPr marL="200025" lvl="1" indent="0">
              <a:buNone/>
            </a:pPr>
            <a:r>
              <a:rPr lang="en-US" altLang="zh-CN" sz="1600" dirty="0"/>
              <a:t>1.</a:t>
            </a:r>
            <a:r>
              <a:rPr lang="zh-CN" altLang="en-US" sz="1600" dirty="0"/>
              <a:t> </a:t>
            </a:r>
            <a:r>
              <a:rPr lang="en-US" sz="1600" dirty="0"/>
              <a:t>The </a:t>
            </a:r>
            <a:r>
              <a:rPr lang="en-US" altLang="zh-CN" sz="1600" dirty="0"/>
              <a:t>difference</a:t>
            </a:r>
            <a:r>
              <a:rPr lang="zh-CN" altLang="en-US" sz="1600" dirty="0"/>
              <a:t> </a:t>
            </a:r>
            <a:r>
              <a:rPr lang="en-US" altLang="zh-CN" sz="1600" dirty="0"/>
              <a:t>and</a:t>
            </a:r>
            <a:r>
              <a:rPr lang="zh-CN" altLang="en-US" sz="1600" dirty="0"/>
              <a:t> </a:t>
            </a:r>
            <a:r>
              <a:rPr lang="en-US" altLang="zh-CN" sz="1600" dirty="0"/>
              <a:t>connection</a:t>
            </a:r>
            <a:r>
              <a:rPr lang="zh-CN" altLang="en-US" sz="1600" dirty="0"/>
              <a:t> </a:t>
            </a:r>
            <a:r>
              <a:rPr lang="en-US" altLang="zh-CN" sz="1600" dirty="0"/>
              <a:t>between</a:t>
            </a:r>
            <a:r>
              <a:rPr lang="zh-CN" altLang="en-US" sz="1600" dirty="0"/>
              <a:t> </a:t>
            </a:r>
            <a:r>
              <a:rPr lang="en-US" altLang="zh-CN" sz="1600" u="sng" dirty="0" err="1">
                <a:solidFill>
                  <a:srgbClr val="FF0000"/>
                </a:solidFill>
              </a:rPr>
              <a:t>openai.Completion.create</a:t>
            </a:r>
            <a:r>
              <a:rPr lang="en-US" altLang="zh-CN" sz="1600" u="sng" dirty="0">
                <a:solidFill>
                  <a:srgbClr val="FF0000"/>
                </a:solidFill>
              </a:rPr>
              <a:t> </a:t>
            </a:r>
            <a:r>
              <a:rPr lang="en-US" altLang="zh-CN" sz="1600" dirty="0">
                <a:solidFill>
                  <a:srgbClr val="000000">
                    <a:lumMod val="75000"/>
                    <a:lumOff val="25000"/>
                  </a:srgbClr>
                </a:solidFill>
              </a:rPr>
              <a:t>and </a:t>
            </a:r>
            <a:r>
              <a:rPr lang="en-US" altLang="zh-CN" sz="1600" u="sng" dirty="0" err="1">
                <a:solidFill>
                  <a:srgbClr val="FF0000"/>
                </a:solidFill>
              </a:rPr>
              <a:t>openai.ChatCompletion.create</a:t>
            </a:r>
            <a:endParaRPr lang="en-US" altLang="zh-CN" sz="1600" u="sng" dirty="0">
              <a:solidFill>
                <a:srgbClr val="FF0000"/>
              </a:solidFill>
            </a:endParaRPr>
          </a:p>
          <a:p>
            <a:pPr marL="200025" lvl="1" algn="l">
              <a:buClrTx/>
              <a:buSzTx/>
              <a:buNone/>
            </a:pPr>
            <a:r>
              <a:rPr lang="en-US" altLang="zh-CN" sz="1595" dirty="0"/>
              <a:t>     2.</a:t>
            </a:r>
            <a:r>
              <a:rPr altLang="zh-CN" sz="1595" dirty="0"/>
              <a:t> </a:t>
            </a:r>
            <a:r>
              <a:rPr lang="en-US" altLang="zh-CN" sz="1595" dirty="0"/>
              <a:t>The</a:t>
            </a:r>
            <a:r>
              <a:rPr altLang="zh-CN" sz="1595" dirty="0"/>
              <a:t> </a:t>
            </a:r>
            <a:r>
              <a:rPr lang="en-US" altLang="zh-CN" sz="1595" dirty="0"/>
              <a:t>prompts</a:t>
            </a:r>
            <a:r>
              <a:rPr altLang="zh-CN" sz="1595" dirty="0"/>
              <a:t> </a:t>
            </a:r>
            <a:r>
              <a:rPr lang="en-US" altLang="zh-CN" sz="1595" dirty="0"/>
              <a:t>you</a:t>
            </a:r>
            <a:r>
              <a:rPr altLang="zh-CN" sz="1595" dirty="0"/>
              <a:t> </a:t>
            </a:r>
            <a:r>
              <a:rPr lang="en-US" altLang="zh-CN" sz="1595" dirty="0"/>
              <a:t>designed</a:t>
            </a:r>
            <a:r>
              <a:rPr altLang="zh-CN" sz="1595" dirty="0"/>
              <a:t> </a:t>
            </a:r>
            <a:r>
              <a:rPr lang="en-US" altLang="zh-CN" sz="1595" dirty="0"/>
              <a:t>for</a:t>
            </a:r>
            <a:r>
              <a:rPr altLang="zh-CN" sz="1595" dirty="0"/>
              <a:t> </a:t>
            </a:r>
            <a:r>
              <a:rPr lang="en-US" altLang="zh-CN" sz="1595" dirty="0"/>
              <a:t>the</a:t>
            </a:r>
            <a:r>
              <a:rPr altLang="zh-CN" sz="1595" dirty="0"/>
              <a:t> </a:t>
            </a:r>
            <a:r>
              <a:rPr lang="en-US" altLang="zh-CN" sz="1595" dirty="0"/>
              <a:t>two</a:t>
            </a:r>
            <a:r>
              <a:rPr altLang="zh-CN" sz="1595" dirty="0"/>
              <a:t> </a:t>
            </a:r>
            <a:r>
              <a:rPr lang="en-US" altLang="zh-CN" sz="1595" dirty="0"/>
              <a:t>cases</a:t>
            </a:r>
            <a:r>
              <a:rPr altLang="zh-CN" sz="1595" dirty="0"/>
              <a:t>：</a:t>
            </a:r>
            <a:endParaRPr lang="en-US" altLang="zh-CN" sz="1595" dirty="0"/>
          </a:p>
          <a:p>
            <a:pPr lvl="1">
              <a:buFont typeface="Arial" panose="020B0604020202020204" pitchFamily="34" charset="0"/>
              <a:buChar char="•"/>
            </a:pPr>
            <a:r>
              <a:rPr lang="en-GB" altLang="zh-CN" sz="1600" dirty="0">
                <a:latin typeface="+mn-lt"/>
                <a:cs typeface="+mn-lt"/>
              </a:rPr>
              <a:t>According to the proposed requirements and prompt examples, design your own prompt, you can </a:t>
            </a:r>
            <a:r>
              <a:rPr lang="en-US" altLang="zh-CN" sz="1600" dirty="0">
                <a:latin typeface="+mn-lt"/>
                <a:cs typeface="+mn-lt"/>
              </a:rPr>
              <a:t>design</a:t>
            </a:r>
            <a:r>
              <a:rPr lang="zh-CN" altLang="en-US" sz="1600" dirty="0">
                <a:latin typeface="+mn-lt"/>
                <a:cs typeface="+mn-lt"/>
              </a:rPr>
              <a:t> </a:t>
            </a:r>
            <a:r>
              <a:rPr lang="en-GB" altLang="zh-CN" sz="1600" dirty="0">
                <a:latin typeface="+mn-lt"/>
                <a:cs typeface="+mn-lt"/>
              </a:rPr>
              <a:t>multiple rounds of prompts and implement them in the code</a:t>
            </a:r>
            <a:r>
              <a:rPr lang="en-US" altLang="zh-CN" sz="1600" dirty="0">
                <a:latin typeface="+mn-lt"/>
                <a:cs typeface="+mn-lt"/>
              </a:rPr>
              <a:t>.</a:t>
            </a:r>
            <a:endParaRPr lang="en-US" altLang="zh-CN" sz="1600" dirty="0">
              <a:latin typeface="+mn-lt"/>
              <a:cs typeface="+mn-lt"/>
            </a:endParaRPr>
          </a:p>
          <a:p>
            <a:pPr lvl="1">
              <a:buFont typeface="Arial" panose="020B0604020202020204" pitchFamily="34" charset="0"/>
              <a:buChar char="•"/>
            </a:pPr>
            <a:r>
              <a:rPr lang="en-US" altLang="zh-CN" sz="1600" dirty="0">
                <a:latin typeface="+mn-lt"/>
                <a:cs typeface="+mn-lt"/>
              </a:rPr>
              <a:t>The prompt you design should be able to achieve the proposed goal, and have a certain richness and logic.</a:t>
            </a:r>
            <a:endParaRPr lang="en-US" altLang="zh-CN" sz="1600" dirty="0">
              <a:latin typeface="+mn-lt"/>
              <a:cs typeface="+mn-lt"/>
            </a:endParaRPr>
          </a:p>
          <a:p>
            <a:pPr marL="200025" lvl="1" indent="0">
              <a:buNone/>
            </a:pPr>
            <a:endParaRPr lang="en-US" sz="1050" dirty="0">
              <a:latin typeface="Arial" panose="020B0604020202020204" pitchFamily="34" charset="0"/>
              <a:cs typeface="Arial" panose="020B0604020202020204" pitchFamily="34" charset="0"/>
            </a:endParaRPr>
          </a:p>
          <a:p>
            <a:r>
              <a:rPr lang="en-US" sz="1800" dirty="0"/>
              <a:t>Submit your work (code and report)</a:t>
            </a:r>
            <a:endParaRPr lang="en-US" sz="1800" dirty="0"/>
          </a:p>
          <a:p>
            <a:pPr lvl="1"/>
            <a:r>
              <a:rPr lang="en-US" altLang="zh-CN" sz="1600" dirty="0"/>
              <a:t>Prepare a readme file to illustrate how to run your program</a:t>
            </a:r>
            <a:endParaRPr lang="en-US" altLang="zh-CN" sz="1600" dirty="0"/>
          </a:p>
          <a:p>
            <a:pPr lvl="1"/>
            <a:r>
              <a:rPr lang="en-US" altLang="zh-CN" sz="1600" dirty="0"/>
              <a:t>Compress all the codes and the report into a zip file: </a:t>
            </a:r>
            <a:r>
              <a:rPr lang="en-US" altLang="zh-CN" sz="1600" dirty="0">
                <a:solidFill>
                  <a:srgbClr val="FF0000"/>
                </a:solidFill>
              </a:rPr>
              <a:t>ID_name_lab2.zip</a:t>
            </a:r>
            <a:endParaRPr lang="en-US" altLang="zh-CN" sz="1600" dirty="0">
              <a:solidFill>
                <a:srgbClr val="FF0000"/>
              </a:solidFill>
            </a:endParaRPr>
          </a:p>
          <a:p>
            <a:pPr lvl="1"/>
            <a:r>
              <a:rPr lang="en-US" sz="1600" dirty="0"/>
              <a:t>Submitted to </a:t>
            </a:r>
            <a:r>
              <a:rPr lang="en-US" sz="1600" dirty="0" err="1"/>
              <a:t>canvas.tongji.edu.cn</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ChatGPT</a:t>
            </a:r>
            <a:r>
              <a:rPr lang="en-US" altLang="zh-CN" dirty="0"/>
              <a:t> training process</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7" name="图片 6"/>
          <p:cNvPicPr>
            <a:picLocks noChangeAspect="1"/>
          </p:cNvPicPr>
          <p:nvPr/>
        </p:nvPicPr>
        <p:blipFill>
          <a:blip r:embed="rId1"/>
          <a:stretch>
            <a:fillRect/>
          </a:stretch>
        </p:blipFill>
        <p:spPr>
          <a:xfrm>
            <a:off x="539552" y="1412776"/>
            <a:ext cx="8446328" cy="46680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Rasa</a:t>
            </a:r>
            <a:r>
              <a:rPr lang="zh-CN" altLang="en-US" dirty="0"/>
              <a:t> </a:t>
            </a:r>
            <a:r>
              <a:rPr lang="en-US" altLang="zh-CN" dirty="0"/>
              <a:t>framework</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7" name="图片 6"/>
          <p:cNvPicPr>
            <a:picLocks noChangeAspect="1"/>
          </p:cNvPicPr>
          <p:nvPr/>
        </p:nvPicPr>
        <p:blipFill>
          <a:blip r:embed="rId1"/>
          <a:stretch>
            <a:fillRect/>
          </a:stretch>
        </p:blipFill>
        <p:spPr>
          <a:xfrm>
            <a:off x="998923" y="1081328"/>
            <a:ext cx="7146153" cy="52555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Steps</a:t>
            </a:r>
            <a:r>
              <a:rPr lang="zh-CN" altLang="en-US" dirty="0"/>
              <a:t> </a:t>
            </a:r>
            <a:r>
              <a:rPr lang="en-US" altLang="zh-CN" dirty="0"/>
              <a:t>to</a:t>
            </a:r>
            <a:r>
              <a:rPr lang="zh-CN" altLang="en-US" dirty="0"/>
              <a:t> </a:t>
            </a:r>
            <a:r>
              <a:rPr lang="en-US" altLang="zh-CN" dirty="0"/>
              <a:t>call</a:t>
            </a:r>
            <a:r>
              <a:rPr lang="zh-CN" altLang="en-US" dirty="0"/>
              <a:t> </a:t>
            </a:r>
            <a:r>
              <a:rPr lang="en-US" altLang="zh-CN" dirty="0" err="1"/>
              <a:t>ChatGPT</a:t>
            </a:r>
            <a:r>
              <a:rPr lang="zh-CN" altLang="en-US" dirty="0"/>
              <a:t> </a:t>
            </a:r>
            <a:r>
              <a:rPr lang="en-US" altLang="zh-CN" dirty="0"/>
              <a:t>API</a:t>
            </a:r>
            <a:r>
              <a:rPr lang="zh-CN" altLang="en-US" dirty="0"/>
              <a:t> </a:t>
            </a:r>
            <a:r>
              <a:rPr lang="en-US" altLang="zh-CN" dirty="0"/>
              <a:t>in</a:t>
            </a:r>
            <a:r>
              <a:rPr lang="zh-CN" altLang="en-US" dirty="0"/>
              <a:t> </a:t>
            </a:r>
            <a:r>
              <a:rPr lang="en-US" altLang="zh-CN" dirty="0"/>
              <a:t>Rasa</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192950" y="1351508"/>
            <a:ext cx="8758100" cy="4154984"/>
          </a:xfrm>
          <a:prstGeom prst="rect">
            <a:avLst/>
          </a:prstGeom>
          <a:noFill/>
        </p:spPr>
        <p:txBody>
          <a:bodyPr wrap="square">
            <a:spAutoFit/>
          </a:bodyPr>
          <a:lstStyle/>
          <a:p>
            <a:r>
              <a:rPr lang="en-US" altLang="zh-CN" sz="2400" dirty="0">
                <a:solidFill>
                  <a:schemeClr val="accent1">
                    <a:lumMod val="50000"/>
                  </a:schemeClr>
                </a:solidFill>
                <a:latin typeface="Calibri" panose="020F0502020204030204" pitchFamily="34" charset="0"/>
                <a:cs typeface="Calibri" panose="020F0502020204030204" pitchFamily="34" charset="0"/>
              </a:rPr>
              <a:t>You</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should</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follow</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the</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steps</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below</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to</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use</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err="1">
                <a:solidFill>
                  <a:schemeClr val="accent1">
                    <a:lumMod val="50000"/>
                  </a:schemeClr>
                </a:solidFill>
                <a:latin typeface="Calibri" panose="020F0502020204030204" pitchFamily="34" charset="0"/>
                <a:cs typeface="Calibri" panose="020F0502020204030204" pitchFamily="34" charset="0"/>
              </a:rPr>
              <a:t>ChatGPT</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and</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its</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API</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in</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chemeClr val="accent1">
                    <a:lumMod val="50000"/>
                  </a:schemeClr>
                </a:solidFill>
                <a:latin typeface="Calibri" panose="020F0502020204030204" pitchFamily="34" charset="0"/>
                <a:cs typeface="Calibri" panose="020F0502020204030204" pitchFamily="34" charset="0"/>
              </a:rPr>
              <a:t>Rasa:</a:t>
            </a:r>
            <a:endParaRPr lang="en-US" altLang="zh-CN" sz="2400" dirty="0">
              <a:solidFill>
                <a:schemeClr val="accent1">
                  <a:lumMod val="50000"/>
                </a:schemeClr>
              </a:solidFill>
              <a:latin typeface="Calibri" panose="020F0502020204030204" pitchFamily="34" charset="0"/>
              <a:cs typeface="Calibri" panose="020F0502020204030204" pitchFamily="34" charset="0"/>
            </a:endParaRPr>
          </a:p>
          <a:p>
            <a:endParaRPr lang="en-US" altLang="zh-CN" sz="2400" dirty="0">
              <a:solidFill>
                <a:schemeClr val="accent1">
                  <a:lumMod val="50000"/>
                </a:schemeClr>
              </a:solidFill>
              <a:latin typeface="Calibri" panose="020F0502020204030204" pitchFamily="34" charset="0"/>
              <a:cs typeface="Calibri" panose="020F0502020204030204" pitchFamily="34" charset="0"/>
            </a:endParaRPr>
          </a:p>
          <a:p>
            <a:endParaRPr lang="en-US" altLang="zh-CN" sz="2400" dirty="0">
              <a:solidFill>
                <a:schemeClr val="accent1">
                  <a:lumMod val="50000"/>
                </a:schemeClr>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d</a:t>
            </a:r>
            <a:r>
              <a:rPr lang="en-GB" altLang="zh-CN" sz="2400" dirty="0">
                <a:solidFill>
                  <a:srgbClr val="0070C0"/>
                </a:solidFill>
                <a:latin typeface="Calibri" panose="020F0502020204030204" pitchFamily="34" charset="0"/>
                <a:cs typeface="Calibri" panose="020F0502020204030204" pitchFamily="34" charset="0"/>
              </a:rPr>
              <a:t>ownload ChatGPT Desktop App</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(Not required when calling the API)</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register</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install</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err="1">
                <a:solidFill>
                  <a:srgbClr val="0070C0"/>
                </a:solidFill>
                <a:latin typeface="Calibri" panose="020F0502020204030204" pitchFamily="34" charset="0"/>
                <a:cs typeface="Calibri" panose="020F0502020204030204" pitchFamily="34" charset="0"/>
              </a:rPr>
              <a:t>openai</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acquire</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your</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APIKEY</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install</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rasa</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rgbClr val="0070C0"/>
                </a:solidFill>
                <a:latin typeface="Calibri" panose="020F0502020204030204" pitchFamily="34" charset="0"/>
                <a:cs typeface="Calibri" panose="020F0502020204030204" pitchFamily="34" charset="0"/>
              </a:rPr>
              <a:t>create rasa project</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err="1">
                <a:solidFill>
                  <a:srgbClr val="0070C0"/>
                </a:solidFill>
                <a:latin typeface="Calibri" panose="020F0502020204030204" pitchFamily="34" charset="0"/>
                <a:cs typeface="Calibri" panose="020F0502020204030204" pitchFamily="34" charset="0"/>
              </a:rPr>
              <a:t>call&amp;run</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err="1">
                <a:solidFill>
                  <a:srgbClr val="0070C0"/>
                </a:solidFill>
                <a:latin typeface="Calibri" panose="020F0502020204030204" pitchFamily="34" charset="0"/>
                <a:cs typeface="Calibri" panose="020F0502020204030204" pitchFamily="34" charset="0"/>
              </a:rPr>
              <a:t>ChatGPT</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API</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in</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rasa</a:t>
            </a:r>
            <a:r>
              <a:rPr lang="zh-CN" altLang="en-US" sz="2400" dirty="0">
                <a:solidFill>
                  <a:srgbClr val="0070C0"/>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rPr>
              <a:t>project</a:t>
            </a:r>
            <a:endParaRPr lang="en-US" altLang="zh-CN" sz="2400"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Download</a:t>
            </a:r>
            <a:r>
              <a:rPr lang="zh-CN" altLang="en-US" dirty="0"/>
              <a:t> </a:t>
            </a:r>
            <a:r>
              <a:rPr lang="en-US" altLang="zh-CN" dirty="0" err="1"/>
              <a:t>ChatGPT</a:t>
            </a:r>
            <a:r>
              <a:rPr lang="zh-CN" altLang="en-US" dirty="0"/>
              <a:t> </a:t>
            </a:r>
            <a:r>
              <a:rPr lang="en-US" altLang="zh-CN" dirty="0"/>
              <a:t>Desktop</a:t>
            </a:r>
            <a:r>
              <a:rPr lang="zh-CN" altLang="en-US" dirty="0"/>
              <a:t> </a:t>
            </a:r>
            <a:r>
              <a:rPr lang="en-US" altLang="zh-CN" dirty="0"/>
              <a:t>APP</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7" name="文本框 6"/>
          <p:cNvSpPr txBox="1"/>
          <p:nvPr/>
        </p:nvSpPr>
        <p:spPr>
          <a:xfrm>
            <a:off x="251520" y="1268760"/>
            <a:ext cx="8784976" cy="830997"/>
          </a:xfrm>
          <a:prstGeom prst="rect">
            <a:avLst/>
          </a:prstGeom>
          <a:noFill/>
        </p:spPr>
        <p:txBody>
          <a:bodyPr wrap="square">
            <a:spAutoFit/>
          </a:bodyPr>
          <a:lstStyle/>
          <a:p>
            <a:r>
              <a:rPr lang="en-US" altLang="zh-CN" sz="2400" dirty="0">
                <a:solidFill>
                  <a:schemeClr val="accent1">
                    <a:lumMod val="50000"/>
                  </a:schemeClr>
                </a:solidFill>
                <a:latin typeface="Calibri" panose="020F0502020204030204" pitchFamily="34" charset="0"/>
                <a:cs typeface="Calibri" panose="020F0502020204030204" pitchFamily="34" charset="0"/>
              </a:rPr>
              <a:t>Select the version corresponding to your computer to download the desktop program</a:t>
            </a:r>
            <a:r>
              <a:rPr lang="zh-CN" altLang="en-US" sz="2400" dirty="0">
                <a:solidFill>
                  <a:schemeClr val="accent1">
                    <a:lumMod val="50000"/>
                  </a:schemeClr>
                </a:solidFill>
                <a:latin typeface="Calibri" panose="020F0502020204030204" pitchFamily="34" charset="0"/>
                <a:cs typeface="Calibri" panose="020F0502020204030204" pitchFamily="34" charset="0"/>
              </a:rPr>
              <a:t>：</a:t>
            </a:r>
            <a:endParaRPr lang="en-US" altLang="zh-CN" sz="2400" dirty="0">
              <a:solidFill>
                <a:schemeClr val="accent1">
                  <a:lumMod val="50000"/>
                </a:schemeClr>
              </a:solidFill>
              <a:latin typeface="Calibri" panose="020F0502020204030204" pitchFamily="34" charset="0"/>
              <a:cs typeface="Calibri" panose="020F0502020204030204" pitchFamily="34" charset="0"/>
            </a:endParaRPr>
          </a:p>
        </p:txBody>
      </p:sp>
      <p:sp>
        <p:nvSpPr>
          <p:cNvPr id="9" name="文本框 8"/>
          <p:cNvSpPr txBox="1"/>
          <p:nvPr/>
        </p:nvSpPr>
        <p:spPr>
          <a:xfrm>
            <a:off x="-28600" y="2454117"/>
            <a:ext cx="8784976" cy="3416320"/>
          </a:xfrm>
          <a:prstGeom prst="rect">
            <a:avLst/>
          </a:prstGeom>
          <a:noFill/>
        </p:spPr>
        <p:txBody>
          <a:bodyPr wrap="square">
            <a:spAutoFit/>
          </a:bodyPr>
          <a:lstStyle/>
          <a:p>
            <a:pPr marL="800100" lvl="1" indent="-342900">
              <a:buFont typeface="Arial" panose="020B0604020202020204" pitchFamily="34" charset="0"/>
              <a:buChar char="•"/>
            </a:pPr>
            <a:r>
              <a:rPr lang="en-US" altLang="zh-CN" sz="2400" dirty="0">
                <a:solidFill>
                  <a:schemeClr val="accent1">
                    <a:lumMod val="50000"/>
                  </a:schemeClr>
                </a:solidFill>
                <a:latin typeface="Calibri" panose="020F0502020204030204" pitchFamily="34" charset="0"/>
                <a:cs typeface="Calibri" panose="020F0502020204030204" pitchFamily="34" charset="0"/>
              </a:rPr>
              <a:t>macOS: </a:t>
            </a:r>
            <a:r>
              <a:rPr lang="en-US" altLang="zh-CN" sz="2400" dirty="0">
                <a:solidFill>
                  <a:srgbClr val="0070C0"/>
                </a:solidFill>
                <a:latin typeface="Calibri" panose="020F0502020204030204" pitchFamily="34" charset="0"/>
                <a:cs typeface="Calibri" panose="020F0502020204030204" pitchFamily="34" charset="0"/>
                <a:hlinkClick r:id="rId1"/>
              </a:rPr>
              <a:t>https://github.com/lencx/ChatGPT/releases/download/v0.10.1/ChatGPT_0.10.1_x64.dmg</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chemeClr val="accent1">
                    <a:lumMod val="50000"/>
                  </a:schemeClr>
                </a:solidFill>
                <a:latin typeface="Calibri" panose="020F0502020204030204" pitchFamily="34" charset="0"/>
                <a:cs typeface="Calibri" panose="020F0502020204030204" pitchFamily="34" charset="0"/>
              </a:rPr>
              <a:t>Windows:</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hlinkClick r:id="rId2"/>
              </a:rPr>
              <a:t>https://github.com/lencx/ChatGPT/releases/download/v0.10.1/ChatGPT_0.10.1_x64_en-US.msi</a:t>
            </a:r>
            <a:endParaRPr lang="en-US" altLang="zh-CN" sz="2400" dirty="0">
              <a:solidFill>
                <a:srgbClr val="0070C0"/>
              </a:solidFill>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altLang="zh-CN" sz="2400" dirty="0">
                <a:solidFill>
                  <a:schemeClr val="accent1">
                    <a:lumMod val="50000"/>
                  </a:schemeClr>
                </a:solidFill>
                <a:latin typeface="Calibri" panose="020F0502020204030204" pitchFamily="34" charset="0"/>
                <a:cs typeface="Calibri" panose="020F0502020204030204" pitchFamily="34" charset="0"/>
              </a:rPr>
              <a:t>Linux:</a:t>
            </a:r>
            <a:r>
              <a:rPr lang="zh-CN" altLang="en-US" sz="2400" dirty="0">
                <a:solidFill>
                  <a:schemeClr val="accent1">
                    <a:lumMod val="50000"/>
                  </a:schemeClr>
                </a:solidFill>
                <a:latin typeface="Calibri" panose="020F0502020204030204" pitchFamily="34" charset="0"/>
                <a:cs typeface="Calibri" panose="020F0502020204030204" pitchFamily="34" charset="0"/>
              </a:rPr>
              <a:t> </a:t>
            </a:r>
            <a:r>
              <a:rPr lang="en-US" altLang="zh-CN" sz="2400" dirty="0">
                <a:solidFill>
                  <a:srgbClr val="0070C0"/>
                </a:solidFill>
                <a:latin typeface="Calibri" panose="020F0502020204030204" pitchFamily="34" charset="0"/>
                <a:cs typeface="Calibri" panose="020F0502020204030204" pitchFamily="34" charset="0"/>
                <a:hlinkClick r:id="rId3"/>
              </a:rPr>
              <a:t>https://github.com/lencx/ChatGPT/releases/download/v0.10.1/chat-gpt_0.10.1_amd64.deb</a:t>
            </a:r>
            <a:endParaRPr lang="en-US" altLang="zh-CN" sz="2400"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431540" y="1080266"/>
            <a:ext cx="8280920" cy="1200329"/>
          </a:xfrm>
          <a:prstGeom prst="rect">
            <a:avLst/>
          </a:prstGeom>
          <a:noFill/>
        </p:spPr>
        <p:txBody>
          <a:bodyPr wrap="square">
            <a:spAutoFit/>
          </a:bodyPr>
          <a:lstStyle/>
          <a:p>
            <a:r>
              <a:rPr lang="en-US" altLang="zh-CN" sz="2400" dirty="0"/>
              <a:t>When you open the desktop program for the first time, you need to register an account</a:t>
            </a:r>
            <a:r>
              <a:rPr lang="en-US" altLang="zh-CN" sz="2400" dirty="0">
                <a:sym typeface="Wingdings" panose="05000000000000000000" pitchFamily="2" charset="2"/>
              </a:rPr>
              <a:t>(</a:t>
            </a:r>
            <a:r>
              <a:rPr lang="en-US" altLang="zh-CN" sz="2400" u="sng" dirty="0">
                <a:solidFill>
                  <a:srgbClr val="FF0000"/>
                </a:solidFill>
                <a:sym typeface="Wingdings" panose="05000000000000000000" pitchFamily="2" charset="2"/>
              </a:rPr>
              <a:t>You must connect to the VPN first, and note that the same IP cannot register more than 2 accounts</a:t>
            </a:r>
            <a:r>
              <a:rPr lang="en-US" altLang="zh-CN" sz="2400" dirty="0">
                <a:sym typeface="Wingdings" panose="05000000000000000000" pitchFamily="2" charset="2"/>
              </a:rPr>
              <a:t>)</a:t>
            </a:r>
            <a:r>
              <a:rPr lang="zh-CN" altLang="en-US" sz="2400" dirty="0">
                <a:sym typeface="Wingdings" panose="05000000000000000000" pitchFamily="2" charset="2"/>
              </a:rPr>
              <a:t>：</a:t>
            </a:r>
            <a:endParaRPr lang="en-US" altLang="zh-CN" sz="2400" dirty="0"/>
          </a:p>
        </p:txBody>
      </p:sp>
      <p:pic>
        <p:nvPicPr>
          <p:cNvPr id="6" name="图片 5"/>
          <p:cNvPicPr>
            <a:picLocks noChangeAspect="1"/>
          </p:cNvPicPr>
          <p:nvPr/>
        </p:nvPicPr>
        <p:blipFill>
          <a:blip r:embed="rId1"/>
          <a:stretch>
            <a:fillRect/>
          </a:stretch>
        </p:blipFill>
        <p:spPr>
          <a:xfrm>
            <a:off x="539552" y="2446461"/>
            <a:ext cx="4572000" cy="3427577"/>
          </a:xfrm>
          <a:prstGeom prst="rect">
            <a:avLst/>
          </a:prstGeom>
        </p:spPr>
      </p:pic>
      <p:pic>
        <p:nvPicPr>
          <p:cNvPr id="7" name="图片 6"/>
          <p:cNvPicPr>
            <a:picLocks noChangeAspect="1"/>
          </p:cNvPicPr>
          <p:nvPr/>
        </p:nvPicPr>
        <p:blipFill>
          <a:blip r:embed="rId2"/>
          <a:stretch>
            <a:fillRect/>
          </a:stretch>
        </p:blipFill>
        <p:spPr>
          <a:xfrm>
            <a:off x="5796136" y="2280595"/>
            <a:ext cx="2609641" cy="37208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827584" y="1196752"/>
            <a:ext cx="7632848" cy="830997"/>
          </a:xfrm>
          <a:prstGeom prst="rect">
            <a:avLst/>
          </a:prstGeom>
          <a:noFill/>
        </p:spPr>
        <p:txBody>
          <a:bodyPr wrap="square">
            <a:spAutoFit/>
          </a:bodyPr>
          <a:lstStyle/>
          <a:p>
            <a:r>
              <a:rPr lang="en-US" altLang="zh-CN" sz="2400" dirty="0"/>
              <a:t>When you open the desktop program for the first time, you need to register an account</a:t>
            </a:r>
            <a:r>
              <a:rPr lang="zh-CN" altLang="en-US" sz="2400" dirty="0"/>
              <a:t>：</a:t>
            </a:r>
            <a:endParaRPr lang="en-US" altLang="zh-CN" sz="2400" dirty="0"/>
          </a:p>
        </p:txBody>
      </p:sp>
      <p:pic>
        <p:nvPicPr>
          <p:cNvPr id="6" name="图片 5"/>
          <p:cNvPicPr>
            <a:picLocks noChangeAspect="1"/>
          </p:cNvPicPr>
          <p:nvPr/>
        </p:nvPicPr>
        <p:blipFill>
          <a:blip r:embed="rId1"/>
          <a:stretch>
            <a:fillRect/>
          </a:stretch>
        </p:blipFill>
        <p:spPr>
          <a:xfrm>
            <a:off x="2186558" y="2310101"/>
            <a:ext cx="4914900" cy="36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sp>
        <p:nvSpPr>
          <p:cNvPr id="5" name="文本框 4"/>
          <p:cNvSpPr txBox="1"/>
          <p:nvPr/>
        </p:nvSpPr>
        <p:spPr>
          <a:xfrm>
            <a:off x="251520" y="1196752"/>
            <a:ext cx="9001000" cy="830997"/>
          </a:xfrm>
          <a:prstGeom prst="rect">
            <a:avLst/>
          </a:prstGeom>
          <a:noFill/>
        </p:spPr>
        <p:txBody>
          <a:bodyPr wrap="square">
            <a:spAutoFit/>
          </a:bodyPr>
          <a:lstStyle/>
          <a:p>
            <a:r>
              <a:rPr lang="en-US" altLang="zh-CN" sz="2400" dirty="0"/>
              <a:t>A foreign mobile phone number is required to receive the verification code (not in Russia)</a:t>
            </a:r>
            <a:r>
              <a:rPr lang="zh-CN" altLang="en-US" sz="2400" dirty="0"/>
              <a:t>：</a:t>
            </a:r>
            <a:endParaRPr lang="en-US" altLang="zh-CN" sz="2400" dirty="0"/>
          </a:p>
        </p:txBody>
      </p:sp>
      <p:sp>
        <p:nvSpPr>
          <p:cNvPr id="6" name="矩形 5"/>
          <p:cNvSpPr/>
          <p:nvPr/>
        </p:nvSpPr>
        <p:spPr>
          <a:xfrm>
            <a:off x="1691680" y="2125435"/>
            <a:ext cx="5963043" cy="400110"/>
          </a:xfrm>
          <a:prstGeom prst="rect">
            <a:avLst/>
          </a:prstGeom>
        </p:spPr>
        <p:txBody>
          <a:bodyPr wrap="none">
            <a:spAutoFit/>
          </a:bodyPr>
          <a:lstStyle/>
          <a:p>
            <a:r>
              <a:rPr lang="en-GB" altLang="zh-CN" sz="2000" u="sng" dirty="0">
                <a:solidFill>
                  <a:srgbClr val="2B98E2"/>
                </a:solidFill>
              </a:rPr>
              <a:t>Virtual phone number purchase website </a:t>
            </a:r>
            <a:r>
              <a:rPr lang="zh-CN" altLang="en-US" sz="2000" u="sng" dirty="0">
                <a:solidFill>
                  <a:srgbClr val="2B98E2"/>
                </a:solidFill>
              </a:rPr>
              <a:t>：onlinesim.io</a:t>
            </a:r>
            <a:endParaRPr lang="zh-CN" altLang="en-US" sz="2000" u="sng" dirty="0">
              <a:solidFill>
                <a:srgbClr val="2B98E2"/>
              </a:solidFill>
            </a:endParaRPr>
          </a:p>
        </p:txBody>
      </p:sp>
      <p:pic>
        <p:nvPicPr>
          <p:cNvPr id="7" name="图片 6"/>
          <p:cNvPicPr>
            <a:picLocks noChangeAspect="1"/>
          </p:cNvPicPr>
          <p:nvPr/>
        </p:nvPicPr>
        <p:blipFill>
          <a:blip r:embed="rId1"/>
          <a:stretch>
            <a:fillRect/>
          </a:stretch>
        </p:blipFill>
        <p:spPr>
          <a:xfrm>
            <a:off x="363368" y="2937043"/>
            <a:ext cx="8457104" cy="2724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a:t>
            </a:r>
            <a:endParaRPr lang="zh-CN" altLang="en-US" dirty="0"/>
          </a:p>
        </p:txBody>
      </p:sp>
      <p:sp>
        <p:nvSpPr>
          <p:cNvPr id="4" name="页脚占位符 3"/>
          <p:cNvSpPr>
            <a:spLocks noGrp="1"/>
          </p:cNvSpPr>
          <p:nvPr>
            <p:ph type="ftr" sz="quarter" idx="3"/>
          </p:nvPr>
        </p:nvSpPr>
        <p:spPr/>
        <p:txBody>
          <a:bodyPr/>
          <a:lstStyle/>
          <a:p>
            <a:pPr algn="just"/>
            <a:r>
              <a:rPr lang="en-US"/>
              <a:t>HCI							                   Dr. Shuang LIANG, TongJi</a:t>
            </a:r>
            <a:endParaRPr lang="en-US" dirty="0"/>
          </a:p>
        </p:txBody>
      </p:sp>
      <p:pic>
        <p:nvPicPr>
          <p:cNvPr id="5" name="图片 4"/>
          <p:cNvPicPr>
            <a:picLocks noChangeAspect="1"/>
          </p:cNvPicPr>
          <p:nvPr/>
        </p:nvPicPr>
        <p:blipFill>
          <a:blip r:embed="rId1"/>
          <a:stretch>
            <a:fillRect/>
          </a:stretch>
        </p:blipFill>
        <p:spPr>
          <a:xfrm>
            <a:off x="1486977" y="1227360"/>
            <a:ext cx="6170045" cy="4987067"/>
          </a:xfrm>
          <a:prstGeom prst="rect">
            <a:avLst/>
          </a:prstGeom>
        </p:spPr>
      </p:pic>
      <p:sp>
        <p:nvSpPr>
          <p:cNvPr id="6" name="矩形 5"/>
          <p:cNvSpPr/>
          <p:nvPr/>
        </p:nvSpPr>
        <p:spPr>
          <a:xfrm>
            <a:off x="1547664" y="1916832"/>
            <a:ext cx="1915324"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ags/tag1.xml><?xml version="1.0" encoding="utf-8"?>
<p:tagLst xmlns:p="http://schemas.openxmlformats.org/presentationml/2006/main">
  <p:tag name="commondata" val="eyJoZGlkIjoiOTFhNjliODVjY2FjOGZjYTQ2YmJiMTJiM2EzNTMyOTIifQ=="/>
</p:tagLst>
</file>

<file path=ppt/theme/theme1.xml><?xml version="1.0" encoding="utf-8"?>
<a:theme xmlns:a="http://schemas.openxmlformats.org/drawingml/2006/main" name="Office Theme">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4771</Words>
  <Application>WPS 演示</Application>
  <PresentationFormat>全屏显示(4:3)</PresentationFormat>
  <Paragraphs>158</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Calibri</vt:lpstr>
      <vt:lpstr>Latha</vt:lpstr>
      <vt:lpstr>AMGDT</vt:lpstr>
      <vt:lpstr>微软雅黑</vt:lpstr>
      <vt:lpstr>Arial Unicode MS</vt:lpstr>
      <vt:lpstr>Office Theme</vt:lpstr>
      <vt:lpstr>ChatGPT in Rasa</vt:lpstr>
      <vt:lpstr>ChatGPT training process</vt:lpstr>
      <vt:lpstr>Rasa framework</vt:lpstr>
      <vt:lpstr>Steps to call ChatGPT API in Rasa</vt:lpstr>
      <vt:lpstr>Download ChatGPT Desktop APP</vt:lpstr>
      <vt:lpstr>Register</vt:lpstr>
      <vt:lpstr>Register</vt:lpstr>
      <vt:lpstr>Register</vt:lpstr>
      <vt:lpstr>Register</vt:lpstr>
      <vt:lpstr>Install openai</vt:lpstr>
      <vt:lpstr>Acquire your APIKEY</vt:lpstr>
      <vt:lpstr>Install Rasa</vt:lpstr>
      <vt:lpstr>Create Rasa project</vt:lpstr>
      <vt:lpstr>Call ChatGPT API in the rasa project</vt:lpstr>
      <vt:lpstr>Call ChatGPT API in the rasa project</vt:lpstr>
      <vt:lpstr>Call ChatGPT API in the rasa project</vt:lpstr>
      <vt:lpstr>Run rasa project</vt:lpstr>
      <vt:lpstr>Assignment</vt:lpstr>
      <vt:lpstr>Report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Yichen Wei</dc:creator>
  <cp:lastModifiedBy>KeiK.</cp:lastModifiedBy>
  <cp:revision>261</cp:revision>
  <cp:lastPrinted>2013-09-10T08:29:00Z</cp:lastPrinted>
  <dcterms:created xsi:type="dcterms:W3CDTF">2006-08-16T00:00:00Z</dcterms:created>
  <dcterms:modified xsi:type="dcterms:W3CDTF">2024-04-09T15:53:13Z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784C31DF21A34283865407529ED9DFCB_13</vt:lpwstr>
  </property>
  <property fmtid="{D5CDD505-2E9C-101B-9397-08002B2CF9AE}" pid="3" name="KSOProductBuildVer">
    <vt:lpwstr>2052-12.1.0.16417</vt:lpwstr>
  </property>
</Properties>
</file>