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1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1E8-66D7-43EC-BF6A-A570390A3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DEAF-6612-4C35-BE36-8D23C36CD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2192000" cy="4852970"/>
          </a:xfrm>
          <a:custGeom>
            <a:avLst/>
            <a:gdLst>
              <a:gd name="connsiteX0" fmla="*/ 0 w 12192000"/>
              <a:gd name="connsiteY0" fmla="*/ 0 h 4852970"/>
              <a:gd name="connsiteX1" fmla="*/ 12192000 w 12192000"/>
              <a:gd name="connsiteY1" fmla="*/ 0 h 4852970"/>
              <a:gd name="connsiteX2" fmla="*/ 12192000 w 12192000"/>
              <a:gd name="connsiteY2" fmla="*/ 3577730 h 4852970"/>
              <a:gd name="connsiteX3" fmla="*/ 12085722 w 12192000"/>
              <a:gd name="connsiteY3" fmla="*/ 3635995 h 4852970"/>
              <a:gd name="connsiteX4" fmla="*/ 6096000 w 12192000"/>
              <a:gd name="connsiteY4" fmla="*/ 4852970 h 4852970"/>
              <a:gd name="connsiteX5" fmla="*/ 106278 w 12192000"/>
              <a:gd name="connsiteY5" fmla="*/ 3635995 h 4852970"/>
              <a:gd name="connsiteX6" fmla="*/ 0 w 12192000"/>
              <a:gd name="connsiteY6" fmla="*/ 3577730 h 485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852970">
                <a:moveTo>
                  <a:pt x="0" y="0"/>
                </a:moveTo>
                <a:lnTo>
                  <a:pt x="12192000" y="0"/>
                </a:lnTo>
                <a:lnTo>
                  <a:pt x="12192000" y="3577730"/>
                </a:lnTo>
                <a:lnTo>
                  <a:pt x="12085722" y="3635995"/>
                </a:lnTo>
                <a:cubicBezTo>
                  <a:pt x="10662013" y="4379233"/>
                  <a:pt x="8507419" y="4852970"/>
                  <a:pt x="6096000" y="4852970"/>
                </a:cubicBezTo>
                <a:cubicBezTo>
                  <a:pt x="3684581" y="4852970"/>
                  <a:pt x="1529987" y="4379233"/>
                  <a:pt x="106278" y="3635995"/>
                </a:cubicBezTo>
                <a:lnTo>
                  <a:pt x="0" y="357773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10670"/>
            <a:ext cx="12192000" cy="4672011"/>
          </a:xfrm>
          <a:custGeom>
            <a:avLst/>
            <a:gdLst>
              <a:gd name="connsiteX0" fmla="*/ 0 w 12192000"/>
              <a:gd name="connsiteY0" fmla="*/ 0 h 4672011"/>
              <a:gd name="connsiteX1" fmla="*/ 12192000 w 12192000"/>
              <a:gd name="connsiteY1" fmla="*/ 0 h 4672011"/>
              <a:gd name="connsiteX2" fmla="*/ 12192000 w 12192000"/>
              <a:gd name="connsiteY2" fmla="*/ 3396771 h 4672011"/>
              <a:gd name="connsiteX3" fmla="*/ 12085722 w 12192000"/>
              <a:gd name="connsiteY3" fmla="*/ 3455036 h 4672011"/>
              <a:gd name="connsiteX4" fmla="*/ 6096000 w 12192000"/>
              <a:gd name="connsiteY4" fmla="*/ 4672011 h 4672011"/>
              <a:gd name="connsiteX5" fmla="*/ 106278 w 12192000"/>
              <a:gd name="connsiteY5" fmla="*/ 3455036 h 4672011"/>
              <a:gd name="connsiteX6" fmla="*/ 0 w 12192000"/>
              <a:gd name="connsiteY6" fmla="*/ 3396771 h 467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72011">
                <a:moveTo>
                  <a:pt x="0" y="0"/>
                </a:moveTo>
                <a:lnTo>
                  <a:pt x="12192000" y="0"/>
                </a:lnTo>
                <a:lnTo>
                  <a:pt x="12192000" y="3396771"/>
                </a:lnTo>
                <a:lnTo>
                  <a:pt x="12085722" y="3455036"/>
                </a:lnTo>
                <a:cubicBezTo>
                  <a:pt x="10662013" y="4198274"/>
                  <a:pt x="8507419" y="4672011"/>
                  <a:pt x="6096000" y="4672011"/>
                </a:cubicBezTo>
                <a:cubicBezTo>
                  <a:pt x="3684581" y="4672011"/>
                  <a:pt x="1529987" y="4198274"/>
                  <a:pt x="106278" y="3455036"/>
                </a:cubicBezTo>
                <a:lnTo>
                  <a:pt x="0" y="339677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owerpoint template design by DAJU_PPT正版来源小红书大橘PPT微信DAJU_PPT请勿抄袭搬运！盗版必究！"/>
          <p:cNvSpPr/>
          <p:nvPr/>
        </p:nvSpPr>
        <p:spPr>
          <a:xfrm>
            <a:off x="-522632" y="2426485"/>
            <a:ext cx="13237264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4800" b="1" i="0" spc="600" dirty="0">
                <a:solidFill>
                  <a:schemeClr val="bg1"/>
                </a:solidFill>
                <a:effectLst/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用户交互技术</a:t>
            </a:r>
            <a:r>
              <a:rPr lang="en-US" altLang="zh-CN" sz="4800" b="1" i="0" spc="600" dirty="0">
                <a:solidFill>
                  <a:schemeClr val="bg1"/>
                </a:solidFill>
                <a:effectLst/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Lab1</a:t>
            </a:r>
            <a:endParaRPr lang="en-US" altLang="zh-CN" sz="4800" b="1" i="0" spc="600" dirty="0">
              <a:solidFill>
                <a:schemeClr val="bg1"/>
              </a:solidFill>
              <a:effectLst/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powerpoint template design by DAJU_PPT正版来源小红书大橘PPT微信DAJU_PPT请勿抄袭搬运！盗版必究！"/>
          <p:cNvSpPr txBox="1"/>
          <p:nvPr/>
        </p:nvSpPr>
        <p:spPr>
          <a:xfrm>
            <a:off x="1976120" y="5008245"/>
            <a:ext cx="8239125" cy="5797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答辩人：林觉凯</a:t>
            </a:r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学号：</a:t>
            </a:r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2253744</a:t>
            </a:r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endParaRPr lang="en-US" altLang="zh-CN" sz="2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76" y="-2250571"/>
            <a:ext cx="6807414" cy="68074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调研报告</a:t>
            </a:r>
            <a:endParaRPr lang="zh-CN" altLang="en-US" dirty="0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>
            <p:custDataLst>
              <p:tags r:id="rId1"/>
            </p:custDataLst>
          </p:nvPr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相关工作和背景概述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powerpoint template design by DAJU_PPT正版来源小红书大橘PPT微信DAJU_PPT请勿抄袭搬运！盗版必究！"/>
          <p:cNvSpPr txBox="1"/>
          <p:nvPr>
            <p:custDataLst>
              <p:tags r:id="rId2"/>
            </p:custDataLst>
          </p:nvPr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引言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powerpoint template design by DAJU_PPT正版来源小红书大橘PPT微信DAJU_PPT请勿抄袭搬运！盗版必究！"/>
          <p:cNvSpPr txBox="1"/>
          <p:nvPr>
            <p:custDataLst>
              <p:tags r:id="rId3"/>
            </p:custDataLst>
          </p:nvPr>
        </p:nvSpPr>
        <p:spPr>
          <a:xfrm>
            <a:off x="0" y="3018821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具体介绍和专家观点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12" name="powerpoint template design by DAJU_PPT正版来源小红书大橘PPT微信DAJU_PPT请勿抄袭搬运！盗版必究！"/>
          <p:cNvCxnSpPr/>
          <p:nvPr>
            <p:custDataLst>
              <p:tags r:id="rId4"/>
            </p:custDataLst>
          </p:nvPr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werpoint template design by DAJU_PPT正版来源小红书大橘PPT微信DAJU_PPT请勿抄袭搬运！盗版必究！"/>
          <p:cNvCxnSpPr/>
          <p:nvPr>
            <p:custDataLst>
              <p:tags r:id="rId5"/>
            </p:custDataLst>
          </p:nvPr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总结与个人体会</a:t>
            </a:r>
            <a:endParaRPr lang="zh-CN" altLang="en-US" sz="3600" dirty="0"/>
          </a:p>
        </p:txBody>
      </p:sp>
      <p:cxnSp>
        <p:nvCxnSpPr>
          <p:cNvPr id="27" name="powerpoint template design by DAJU_PPT正版来源小红书大橘PPT微信DAJU_PPT请勿抄袭搬运！盗版必究！"/>
          <p:cNvCxnSpPr/>
          <p:nvPr>
            <p:custDataLst>
              <p:tags r:id="rId6"/>
            </p:custDataLst>
          </p:nvPr>
        </p:nvCxnSpPr>
        <p:spPr>
          <a:xfrm>
            <a:off x="186492" y="386179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96"/>
          <p:cNvSpPr/>
          <p:nvPr>
            <p:custDataLst>
              <p:tags r:id="rId7"/>
            </p:custDataLst>
          </p:nvPr>
        </p:nvSpPr>
        <p:spPr>
          <a:xfrm>
            <a:off x="2206625" y="3833495"/>
            <a:ext cx="2469515" cy="81470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AI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之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HCI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1" name="任意多边形 99"/>
          <p:cNvSpPr/>
          <p:nvPr>
            <p:custDataLst>
              <p:tags r:id="rId8"/>
            </p:custDataLst>
          </p:nvPr>
        </p:nvSpPr>
        <p:spPr>
          <a:xfrm>
            <a:off x="2206625" y="1791335"/>
            <a:ext cx="2450465" cy="78422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5060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计算机视听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38" name="powerpoint template design by DAJU_PPT正版来源小红书大橘PPT微信DAJU_PPT请勿抄袭搬运！盗版必究！"/>
          <p:cNvSpPr txBox="1"/>
          <p:nvPr/>
        </p:nvSpPr>
        <p:spPr>
          <a:xfrm>
            <a:off x="27669" y="395143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总结与个人体会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9" name="powerpoint template design by DAJU_PPT正版来源小红书大橘PPT微信DAJU_PPT请勿抄袭搬运！盗版必究！"/>
          <p:cNvCxnSpPr/>
          <p:nvPr/>
        </p:nvCxnSpPr>
        <p:spPr>
          <a:xfrm>
            <a:off x="186492" y="468094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919345" y="1560830"/>
            <a:ext cx="55905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ea typeface="宋体" panose="02010600030101010101" pitchFamily="2" charset="-122"/>
              </a:rPr>
              <a:t>计算机视觉系统往往只能对图像进行浅层的特征提取和物体检测</a:t>
            </a:r>
            <a:r>
              <a:rPr lang="en-US" altLang="zh-CN" sz="2000" b="1">
                <a:ea typeface="宋体" panose="02010600030101010101" pitchFamily="2" charset="-122"/>
              </a:rPr>
              <a:t>(</a:t>
            </a:r>
            <a:r>
              <a:rPr lang="zh-CN" altLang="en-US" sz="2000" b="1">
                <a:ea typeface="宋体" panose="02010600030101010101" pitchFamily="2" charset="-122"/>
              </a:rPr>
              <a:t>引入复杂神经网络、数据集</a:t>
            </a:r>
            <a:r>
              <a:rPr lang="en-US" altLang="zh-CN" sz="2000" b="1">
                <a:ea typeface="宋体" panose="02010600030101010101" pitchFamily="2" charset="-122"/>
              </a:rPr>
              <a:t>)</a:t>
            </a:r>
            <a:endParaRPr lang="zh-CN" sz="2000" b="1"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a typeface="宋体" panose="02010600030101010101" pitchFamily="2" charset="-122"/>
              </a:rPr>
              <a:t>人机交互技术也需要关注用户数据的隐私保护和安全性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5840" y="3666490"/>
            <a:ext cx="57238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Richard H. R. Harper ——未来不仅仅是人工智能，而是必须由人机交互技术所搭载的人工智能</a:t>
            </a:r>
            <a:endParaRPr 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2192000" cy="4852970"/>
          </a:xfrm>
          <a:custGeom>
            <a:avLst/>
            <a:gdLst>
              <a:gd name="connsiteX0" fmla="*/ 0 w 12192000"/>
              <a:gd name="connsiteY0" fmla="*/ 0 h 4852970"/>
              <a:gd name="connsiteX1" fmla="*/ 12192000 w 12192000"/>
              <a:gd name="connsiteY1" fmla="*/ 0 h 4852970"/>
              <a:gd name="connsiteX2" fmla="*/ 12192000 w 12192000"/>
              <a:gd name="connsiteY2" fmla="*/ 3577730 h 4852970"/>
              <a:gd name="connsiteX3" fmla="*/ 12085722 w 12192000"/>
              <a:gd name="connsiteY3" fmla="*/ 3635995 h 4852970"/>
              <a:gd name="connsiteX4" fmla="*/ 6096000 w 12192000"/>
              <a:gd name="connsiteY4" fmla="*/ 4852970 h 4852970"/>
              <a:gd name="connsiteX5" fmla="*/ 106278 w 12192000"/>
              <a:gd name="connsiteY5" fmla="*/ 3635995 h 4852970"/>
              <a:gd name="connsiteX6" fmla="*/ 0 w 12192000"/>
              <a:gd name="connsiteY6" fmla="*/ 3577730 h 485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852970">
                <a:moveTo>
                  <a:pt x="0" y="0"/>
                </a:moveTo>
                <a:lnTo>
                  <a:pt x="12192000" y="0"/>
                </a:lnTo>
                <a:lnTo>
                  <a:pt x="12192000" y="3577730"/>
                </a:lnTo>
                <a:lnTo>
                  <a:pt x="12085722" y="3635995"/>
                </a:lnTo>
                <a:cubicBezTo>
                  <a:pt x="10662013" y="4379233"/>
                  <a:pt x="8507419" y="4852970"/>
                  <a:pt x="6096000" y="4852970"/>
                </a:cubicBezTo>
                <a:cubicBezTo>
                  <a:pt x="3684581" y="4852970"/>
                  <a:pt x="1529987" y="4379233"/>
                  <a:pt x="106278" y="3635995"/>
                </a:cubicBezTo>
                <a:lnTo>
                  <a:pt x="0" y="357773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1"/>
            <a:ext cx="12192000" cy="4672011"/>
          </a:xfrm>
          <a:custGeom>
            <a:avLst/>
            <a:gdLst>
              <a:gd name="connsiteX0" fmla="*/ 0 w 12192000"/>
              <a:gd name="connsiteY0" fmla="*/ 0 h 4672011"/>
              <a:gd name="connsiteX1" fmla="*/ 12192000 w 12192000"/>
              <a:gd name="connsiteY1" fmla="*/ 0 h 4672011"/>
              <a:gd name="connsiteX2" fmla="*/ 12192000 w 12192000"/>
              <a:gd name="connsiteY2" fmla="*/ 3396771 h 4672011"/>
              <a:gd name="connsiteX3" fmla="*/ 12085722 w 12192000"/>
              <a:gd name="connsiteY3" fmla="*/ 3455036 h 4672011"/>
              <a:gd name="connsiteX4" fmla="*/ 6096000 w 12192000"/>
              <a:gd name="connsiteY4" fmla="*/ 4672011 h 4672011"/>
              <a:gd name="connsiteX5" fmla="*/ 106278 w 12192000"/>
              <a:gd name="connsiteY5" fmla="*/ 3455036 h 4672011"/>
              <a:gd name="connsiteX6" fmla="*/ 0 w 12192000"/>
              <a:gd name="connsiteY6" fmla="*/ 3396771 h 467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72011">
                <a:moveTo>
                  <a:pt x="0" y="0"/>
                </a:moveTo>
                <a:lnTo>
                  <a:pt x="12192000" y="0"/>
                </a:lnTo>
                <a:lnTo>
                  <a:pt x="12192000" y="3396771"/>
                </a:lnTo>
                <a:lnTo>
                  <a:pt x="12085722" y="3455036"/>
                </a:lnTo>
                <a:cubicBezTo>
                  <a:pt x="10662013" y="4198274"/>
                  <a:pt x="8507419" y="4672011"/>
                  <a:pt x="6096000" y="4672011"/>
                </a:cubicBezTo>
                <a:cubicBezTo>
                  <a:pt x="3684581" y="4672011"/>
                  <a:pt x="1529987" y="4198274"/>
                  <a:pt x="106278" y="3455036"/>
                </a:cubicBezTo>
                <a:lnTo>
                  <a:pt x="0" y="339677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93" y="-2472970"/>
            <a:ext cx="7070687" cy="707068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384225" y="2049573"/>
            <a:ext cx="6187510" cy="2429440"/>
            <a:chOff x="4258004" y="2576514"/>
            <a:chExt cx="3776335" cy="1482725"/>
          </a:xfrm>
        </p:grpSpPr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4258004" y="2805999"/>
              <a:ext cx="3160228" cy="95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 dirty="0">
                  <a:solidFill>
                    <a:srgbClr val="004F8A"/>
                  </a:solidFill>
                  <a:latin typeface="Arial" panose="020B0604020202020204" pitchFamily="34" charset="0"/>
                  <a:ea typeface="Kozuka Gothic Pr6N B" pitchFamily="34" charset="-128"/>
                  <a:cs typeface="Arial" panose="020B0604020202020204" pitchFamily="34" charset="0"/>
                </a:rPr>
                <a:t>THANKS</a:t>
              </a:r>
              <a:endParaRPr lang="en-US" altLang="zh-CN" sz="9600" dirty="0">
                <a:solidFill>
                  <a:srgbClr val="004F8A"/>
                </a:solidFill>
                <a:latin typeface="Arial" panose="020B0604020202020204" pitchFamily="34" charset="0"/>
                <a:ea typeface="Kozuka Gothic Pr6N B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空心弧 8"/>
            <p:cNvSpPr/>
            <p:nvPr>
              <p:custDataLst>
                <p:tags r:id="rId3"/>
              </p:custDataLst>
            </p:nvPr>
          </p:nvSpPr>
          <p:spPr bwMode="auto">
            <a:xfrm rot="7086271">
              <a:off x="6551614" y="2576514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004F8A"/>
            </a:solidFill>
            <a:ln w="3175"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600">
                <a:solidFill>
                  <a:schemeClr val="dk1"/>
                </a:solidFill>
              </a:endParaRPr>
            </a:p>
          </p:txBody>
        </p:sp>
      </p:grpSp>
      <p:sp>
        <p:nvSpPr>
          <p:cNvPr id="8" name="powerpoint template design by DAJU_PPT正版来源小红书大橘PPT微信DAJU_PPT请勿抄袭搬运！盗版必究！"/>
          <p:cNvSpPr txBox="1"/>
          <p:nvPr/>
        </p:nvSpPr>
        <p:spPr>
          <a:xfrm>
            <a:off x="1976120" y="5008245"/>
            <a:ext cx="8239125" cy="5797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答辩人：林觉凯</a:t>
            </a:r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学号：</a:t>
            </a:r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2253744</a:t>
            </a:r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endParaRPr lang="en-US" altLang="zh-CN" sz="2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4672764" cy="6858000"/>
          </a:xfrm>
          <a:custGeom>
            <a:avLst/>
            <a:gdLst>
              <a:gd name="connsiteX0" fmla="*/ 0 w 4672764"/>
              <a:gd name="connsiteY0" fmla="*/ 0 h 6858000"/>
              <a:gd name="connsiteX1" fmla="*/ 3500871 w 4672764"/>
              <a:gd name="connsiteY1" fmla="*/ 0 h 6858000"/>
              <a:gd name="connsiteX2" fmla="*/ 3556359 w 4672764"/>
              <a:gd name="connsiteY2" fmla="*/ 67702 h 6858000"/>
              <a:gd name="connsiteX3" fmla="*/ 4672764 w 4672764"/>
              <a:gd name="connsiteY3" fmla="*/ 3429000 h 6858000"/>
              <a:gd name="connsiteX4" fmla="*/ 3556359 w 4672764"/>
              <a:gd name="connsiteY4" fmla="*/ 6790298 h 6858000"/>
              <a:gd name="connsiteX5" fmla="*/ 3500871 w 4672764"/>
              <a:gd name="connsiteY5" fmla="*/ 6858000 h 6858000"/>
              <a:gd name="connsiteX6" fmla="*/ 0 w 46727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2764" h="6858000">
                <a:moveTo>
                  <a:pt x="0" y="0"/>
                </a:moveTo>
                <a:lnTo>
                  <a:pt x="3500871" y="0"/>
                </a:lnTo>
                <a:lnTo>
                  <a:pt x="3556359" y="67702"/>
                </a:lnTo>
                <a:cubicBezTo>
                  <a:pt x="4250001" y="955482"/>
                  <a:pt x="4672764" y="2134810"/>
                  <a:pt x="4672764" y="3429000"/>
                </a:cubicBezTo>
                <a:cubicBezTo>
                  <a:pt x="4672764" y="4723191"/>
                  <a:pt x="4250001" y="5902518"/>
                  <a:pt x="3556359" y="6790298"/>
                </a:cubicBezTo>
                <a:lnTo>
                  <a:pt x="35008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owerpoint template design by DAJU_PPT正版来源小红书大橘PPT微信DAJU_PPT请勿抄袭搬运！盗版必究！"/>
          <p:cNvSpPr/>
          <p:nvPr/>
        </p:nvSpPr>
        <p:spPr>
          <a:xfrm>
            <a:off x="1" y="0"/>
            <a:ext cx="4502761" cy="6858000"/>
          </a:xfrm>
          <a:custGeom>
            <a:avLst/>
            <a:gdLst>
              <a:gd name="connsiteX0" fmla="*/ 0 w 4502761"/>
              <a:gd name="connsiteY0" fmla="*/ 0 h 6858000"/>
              <a:gd name="connsiteX1" fmla="*/ 3330868 w 4502761"/>
              <a:gd name="connsiteY1" fmla="*/ 0 h 6858000"/>
              <a:gd name="connsiteX2" fmla="*/ 3386356 w 4502761"/>
              <a:gd name="connsiteY2" fmla="*/ 67702 h 6858000"/>
              <a:gd name="connsiteX3" fmla="*/ 4502761 w 4502761"/>
              <a:gd name="connsiteY3" fmla="*/ 3429000 h 6858000"/>
              <a:gd name="connsiteX4" fmla="*/ 3386356 w 4502761"/>
              <a:gd name="connsiteY4" fmla="*/ 6790298 h 6858000"/>
              <a:gd name="connsiteX5" fmla="*/ 3330868 w 4502761"/>
              <a:gd name="connsiteY5" fmla="*/ 6858000 h 6858000"/>
              <a:gd name="connsiteX6" fmla="*/ 0 w 45027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761" h="6858000">
                <a:moveTo>
                  <a:pt x="0" y="0"/>
                </a:moveTo>
                <a:lnTo>
                  <a:pt x="3330868" y="0"/>
                </a:lnTo>
                <a:lnTo>
                  <a:pt x="3386356" y="67702"/>
                </a:lnTo>
                <a:cubicBezTo>
                  <a:pt x="4079998" y="955482"/>
                  <a:pt x="4502761" y="2134810"/>
                  <a:pt x="4502761" y="3429000"/>
                </a:cubicBezTo>
                <a:cubicBezTo>
                  <a:pt x="4502761" y="4723191"/>
                  <a:pt x="4079998" y="5902518"/>
                  <a:pt x="3386356" y="6790298"/>
                </a:cubicBezTo>
                <a:lnTo>
                  <a:pt x="333086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powerpoint template design by DAJU_PPT正版来源小红书大橘PPT微信DAJU_PPT请勿抄袭搬运！盗版必究！"/>
          <p:cNvGrpSpPr/>
          <p:nvPr/>
        </p:nvGrpSpPr>
        <p:grpSpPr>
          <a:xfrm>
            <a:off x="1245540" y="2818991"/>
            <a:ext cx="2011682" cy="1219880"/>
            <a:chOff x="1485240" y="2661526"/>
            <a:chExt cx="2011682" cy="1219880"/>
          </a:xfrm>
        </p:grpSpPr>
        <p:sp>
          <p:nvSpPr>
            <p:cNvPr id="6" name="powerpoint template design by DAJU_PPT正版来源小红书大橘PPT微信DAJU_PPT请勿抄袭搬运！盗版必究！-1"/>
            <p:cNvSpPr/>
            <p:nvPr/>
          </p:nvSpPr>
          <p:spPr>
            <a:xfrm>
              <a:off x="1798584" y="2661526"/>
              <a:ext cx="1384995" cy="8309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5400" b="1" dirty="0">
                  <a:solidFill>
                    <a:schemeClr val="bg1"/>
                  </a:solidFill>
                  <a:latin typeface="+mj-ea"/>
                  <a:ea typeface="+mj-ea"/>
                </a:rPr>
                <a:t>目录</a:t>
              </a:r>
              <a:endParaRPr lang="zh-CN" altLang="en-US" sz="5400" b="1" i="0" dirty="0">
                <a:solidFill>
                  <a:schemeClr val="bg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7" name="powerpoint template design by DAJU_PPT正版来源小红书大橘PPT微信DAJU_PPT请勿抄袭搬运！盗版必究！-2"/>
            <p:cNvSpPr/>
            <p:nvPr/>
          </p:nvSpPr>
          <p:spPr>
            <a:xfrm>
              <a:off x="1485240" y="3604546"/>
              <a:ext cx="2011682" cy="2768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 dirty="0">
                  <a:solidFill>
                    <a:schemeClr val="bg1"/>
                  </a:solidFill>
                  <a:effectLst/>
                  <a:latin typeface="Times New Roman" panose="02020603050405020304" charset="0"/>
                  <a:ea typeface="+mj-ea"/>
                  <a:cs typeface="Times New Roman" panose="02020603050405020304" charset="0"/>
                </a:rPr>
                <a:t>CONTENT</a:t>
              </a:r>
              <a:endParaRPr lang="en-US" altLang="zh-CN" b="0" i="0" dirty="0">
                <a:solidFill>
                  <a:schemeClr val="bg1"/>
                </a:solidFill>
                <a:effectLst/>
                <a:latin typeface="Times New Roman" panose="02020603050405020304" charset="0"/>
                <a:ea typeface="+mj-ea"/>
                <a:cs typeface="Times New Roman" panose="02020603050405020304" charset="0"/>
              </a:endParaRPr>
            </a:p>
          </p:txBody>
        </p:sp>
      </p:grpSp>
      <p:grpSp>
        <p:nvGrpSpPr>
          <p:cNvPr id="33" name="powerpoint template design by DAJU_PPT正版来源小红书大橘PPT微信DAJU_PPT请勿抄袭搬运！盗版必究！"/>
          <p:cNvGrpSpPr/>
          <p:nvPr/>
        </p:nvGrpSpPr>
        <p:grpSpPr>
          <a:xfrm>
            <a:off x="2251381" y="1890484"/>
            <a:ext cx="0" cy="3077032"/>
            <a:chOff x="2251381" y="1387465"/>
            <a:chExt cx="0" cy="3077032"/>
          </a:xfrm>
        </p:grpSpPr>
        <p:cxnSp>
          <p:nvCxnSpPr>
            <p:cNvPr id="34" name="powerpoint template design by DAJU_PPT正版来源小红书大橘PPT微信DAJU_PPT请勿抄袭搬运！盗版必究！-1"/>
            <p:cNvCxnSpPr/>
            <p:nvPr/>
          </p:nvCxnSpPr>
          <p:spPr>
            <a:xfrm>
              <a:off x="2251381" y="1387465"/>
              <a:ext cx="0" cy="540000"/>
            </a:xfrm>
            <a:prstGeom prst="line">
              <a:avLst/>
            </a:prstGeom>
            <a:ln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owerpoint template design by DAJU_PPT正版来源小红书大橘PPT微信DAJU_PPT请勿抄袭搬运！盗版必究！-2"/>
            <p:cNvCxnSpPr/>
            <p:nvPr/>
          </p:nvCxnSpPr>
          <p:spPr>
            <a:xfrm flipV="1">
              <a:off x="2251381" y="3924497"/>
              <a:ext cx="0" cy="540000"/>
            </a:xfrm>
            <a:prstGeom prst="line">
              <a:avLst/>
            </a:prstGeom>
            <a:ln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31" y="-1164397"/>
            <a:ext cx="5263108" cy="5263108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6168163" y="334621"/>
            <a:ext cx="6023837" cy="953135"/>
            <a:chOff x="6168163" y="1530928"/>
            <a:chExt cx="6023837" cy="953135"/>
          </a:xfrm>
        </p:grpSpPr>
        <p:sp>
          <p:nvSpPr>
            <p:cNvPr id="44" name="powerpoint template design by DAJU_PPT正版来源小红书大橘PPT微信DAJU_PPT请勿抄袭搬运！盗版必究！-1"/>
            <p:cNvSpPr/>
            <p:nvPr/>
          </p:nvSpPr>
          <p:spPr>
            <a:xfrm>
              <a:off x="6168163" y="1530928"/>
              <a:ext cx="6023837" cy="739628"/>
            </a:xfrm>
            <a:custGeom>
              <a:avLst/>
              <a:gdLst>
                <a:gd name="connsiteX0" fmla="*/ 369814 w 6023837"/>
                <a:gd name="connsiteY0" fmla="*/ 0 h 739628"/>
                <a:gd name="connsiteX1" fmla="*/ 6023837 w 6023837"/>
                <a:gd name="connsiteY1" fmla="*/ 0 h 739628"/>
                <a:gd name="connsiteX2" fmla="*/ 6023837 w 6023837"/>
                <a:gd name="connsiteY2" fmla="*/ 739628 h 739628"/>
                <a:gd name="connsiteX3" fmla="*/ 369814 w 6023837"/>
                <a:gd name="connsiteY3" fmla="*/ 739628 h 739628"/>
                <a:gd name="connsiteX4" fmla="*/ 0 w 6023837"/>
                <a:gd name="connsiteY4" fmla="*/ 369814 h 739628"/>
                <a:gd name="connsiteX5" fmla="*/ 369814 w 6023837"/>
                <a:gd name="connsiteY5" fmla="*/ 0 h 73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837" h="739628">
                  <a:moveTo>
                    <a:pt x="369814" y="0"/>
                  </a:moveTo>
                  <a:lnTo>
                    <a:pt x="6023837" y="0"/>
                  </a:lnTo>
                  <a:lnTo>
                    <a:pt x="6023837" y="739628"/>
                  </a:lnTo>
                  <a:lnTo>
                    <a:pt x="369814" y="739628"/>
                  </a:lnTo>
                  <a:cubicBezTo>
                    <a:pt x="165572" y="739628"/>
                    <a:pt x="0" y="574057"/>
                    <a:pt x="0" y="369814"/>
                  </a:cubicBezTo>
                  <a:cubicBezTo>
                    <a:pt x="0" y="165571"/>
                    <a:pt x="165572" y="0"/>
                    <a:pt x="36981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powerpoint template design by DAJU_PPT正版来源小红书大橘PPT微信DAJU_PPT请勿抄袭搬运！盗版必究！-5"/>
            <p:cNvSpPr txBox="1"/>
            <p:nvPr/>
          </p:nvSpPr>
          <p:spPr>
            <a:xfrm>
              <a:off x="7128283" y="1530928"/>
              <a:ext cx="431419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latin typeface="Times New Roman" panose="02020603050405020304" charset="0"/>
                  <a:ea typeface="+mj-ea"/>
                  <a:cs typeface="Times New Roman" panose="02020603050405020304" charset="0"/>
                </a:rPr>
                <a:t>读书报告：Going,Going,Gone</a:t>
              </a:r>
              <a:endParaRPr lang="zh-CN" altLang="en-US" sz="2800" b="1" spc="200" dirty="0">
                <a:latin typeface="Times New Roman" panose="02020603050405020304" charset="0"/>
                <a:ea typeface="+mj-ea"/>
                <a:cs typeface="Times New Roman" panose="02020603050405020304" charset="0"/>
              </a:endParaRPr>
            </a:p>
          </p:txBody>
        </p:sp>
        <p:sp>
          <p:nvSpPr>
            <p:cNvPr id="46" name="powerpoint template design by DAJU_PPT正版来源小红书大橘PPT微信DAJU_PPT请勿抄袭搬运！盗版必究！-6"/>
            <p:cNvSpPr/>
            <p:nvPr/>
          </p:nvSpPr>
          <p:spPr>
            <a:xfrm>
              <a:off x="6296686" y="1617413"/>
              <a:ext cx="566658" cy="56665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7" name="powerpoint template design by DAJU_PPT正版来源小红书大橘PPT微信DAJU_PPT请勿抄袭搬运！盗版必究！-7"/>
            <p:cNvSpPr/>
            <p:nvPr/>
          </p:nvSpPr>
          <p:spPr>
            <a:xfrm>
              <a:off x="6259584" y="1663678"/>
              <a:ext cx="640862" cy="47412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168164" y="3285130"/>
            <a:ext cx="6023836" cy="937895"/>
            <a:chOff x="6168164" y="2549767"/>
            <a:chExt cx="6023836" cy="937895"/>
          </a:xfrm>
        </p:grpSpPr>
        <p:sp>
          <p:nvSpPr>
            <p:cNvPr id="54" name="powerpoint template design by DAJU_PPT正版来源小红书大橘PPT微信DAJU_PPT请勿抄袭搬运！盗版必究！-3"/>
            <p:cNvSpPr/>
            <p:nvPr/>
          </p:nvSpPr>
          <p:spPr>
            <a:xfrm>
              <a:off x="6168164" y="2549767"/>
              <a:ext cx="6023836" cy="739628"/>
            </a:xfrm>
            <a:custGeom>
              <a:avLst/>
              <a:gdLst>
                <a:gd name="connsiteX0" fmla="*/ 369814 w 6023836"/>
                <a:gd name="connsiteY0" fmla="*/ 0 h 739628"/>
                <a:gd name="connsiteX1" fmla="*/ 6023836 w 6023836"/>
                <a:gd name="connsiteY1" fmla="*/ 0 h 739628"/>
                <a:gd name="connsiteX2" fmla="*/ 6023836 w 6023836"/>
                <a:gd name="connsiteY2" fmla="*/ 739628 h 739628"/>
                <a:gd name="connsiteX3" fmla="*/ 369814 w 6023836"/>
                <a:gd name="connsiteY3" fmla="*/ 739628 h 739628"/>
                <a:gd name="connsiteX4" fmla="*/ 0 w 6023836"/>
                <a:gd name="connsiteY4" fmla="*/ 369814 h 739628"/>
                <a:gd name="connsiteX5" fmla="*/ 369814 w 6023836"/>
                <a:gd name="connsiteY5" fmla="*/ 0 h 73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836" h="739628">
                  <a:moveTo>
                    <a:pt x="369814" y="0"/>
                  </a:moveTo>
                  <a:lnTo>
                    <a:pt x="6023836" y="0"/>
                  </a:lnTo>
                  <a:lnTo>
                    <a:pt x="6023836" y="739628"/>
                  </a:lnTo>
                  <a:lnTo>
                    <a:pt x="369814" y="739628"/>
                  </a:lnTo>
                  <a:cubicBezTo>
                    <a:pt x="165571" y="739628"/>
                    <a:pt x="0" y="574057"/>
                    <a:pt x="0" y="369814"/>
                  </a:cubicBezTo>
                  <a:cubicBezTo>
                    <a:pt x="0" y="165571"/>
                    <a:pt x="165571" y="0"/>
                    <a:pt x="36981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powerpoint template design by DAJU_PPT正版来源小红书大橘PPT微信DAJU_PPT请勿抄袭搬运！盗版必究！-11"/>
            <p:cNvSpPr txBox="1"/>
            <p:nvPr/>
          </p:nvSpPr>
          <p:spPr>
            <a:xfrm>
              <a:off x="7128284" y="2657717"/>
              <a:ext cx="506349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latin typeface="+mj-ea"/>
                  <a:ea typeface="+mj-ea"/>
                </a:rPr>
                <a:t>调研</a:t>
              </a:r>
              <a:r>
                <a:rPr lang="zh-CN" altLang="en-US" sz="2800" b="1" spc="200" dirty="0">
                  <a:latin typeface="+mj-ea"/>
                  <a:ea typeface="+mj-ea"/>
                </a:rPr>
                <a:t>报告：</a:t>
              </a:r>
              <a:endParaRPr lang="zh-CN" altLang="en-US" sz="2800" b="1" spc="200" dirty="0">
                <a:latin typeface="+mj-ea"/>
                <a:ea typeface="+mj-ea"/>
              </a:endParaRPr>
            </a:p>
            <a:p>
              <a:r>
                <a:rPr lang="zh-CN" altLang="en-US" sz="2000" b="1" spc="200" dirty="0">
                  <a:latin typeface="Times New Roman" panose="02020603050405020304" charset="0"/>
                  <a:ea typeface="+mj-ea"/>
                  <a:cs typeface="Times New Roman" panose="02020603050405020304" charset="0"/>
                </a:rPr>
                <a:t>从视听探究AI技术在HCI领域中的运用</a:t>
              </a:r>
              <a:endParaRPr lang="zh-CN" altLang="en-US" sz="2000" b="1" spc="200" dirty="0">
                <a:latin typeface="Times New Roman" panose="02020603050405020304" charset="0"/>
                <a:ea typeface="+mj-ea"/>
                <a:cs typeface="Times New Roman" panose="02020603050405020304" charset="0"/>
              </a:endParaRPr>
            </a:p>
          </p:txBody>
        </p:sp>
        <p:sp>
          <p:nvSpPr>
            <p:cNvPr id="56" name="powerpoint template design by DAJU_PPT正版来源小红书大橘PPT微信DAJU_PPT请勿抄袭搬运！盗版必究！-12"/>
            <p:cNvSpPr/>
            <p:nvPr/>
          </p:nvSpPr>
          <p:spPr>
            <a:xfrm>
              <a:off x="6296686" y="2636252"/>
              <a:ext cx="566658" cy="56665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7" name="powerpoint template design by DAJU_PPT正版来源小红书大橘PPT微信DAJU_PPT请勿抄袭搬运！盗版必究！-13"/>
            <p:cNvSpPr/>
            <p:nvPr/>
          </p:nvSpPr>
          <p:spPr>
            <a:xfrm>
              <a:off x="6259584" y="2682517"/>
              <a:ext cx="640862" cy="47412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powerpoint template design by DAJU_PPT正版来源小红书大橘PPT微信DAJU_PPT请勿抄袭搬运！盗版必究！"/>
          <p:cNvSpPr txBox="1"/>
          <p:nvPr/>
        </p:nvSpPr>
        <p:spPr>
          <a:xfrm>
            <a:off x="7075170" y="179872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引言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 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相关工作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 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研究方法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 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实验结果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 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我的感悟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powerpoint template design by DAJU_PPT正版来源小红书大橘PPT微信DAJU_PPT请勿抄袭搬运！盗版必究！"/>
          <p:cNvSpPr txBox="1"/>
          <p:nvPr/>
        </p:nvSpPr>
        <p:spPr>
          <a:xfrm>
            <a:off x="5686425" y="4893945"/>
            <a:ext cx="4989830" cy="81470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引言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           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相关工作和背景概述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           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具体介绍和专家观点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       ---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总结与个人体会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0" algn="ctr" fontAlgn="auto">
              <a:lnSpc>
                <a:spcPts val="28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读书报告</a:t>
            </a:r>
            <a:endParaRPr lang="zh-CN" altLang="en-US" dirty="0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/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相关工作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8" name="powerpoint template design by DAJU_PPT正版来源小红书大橘PPT微信DAJU_PPT请勿抄袭搬运！盗版必究！"/>
          <p:cNvSpPr txBox="1"/>
          <p:nvPr/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引言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9" name="powerpoint template design by DAJU_PPT正版来源小红书大橘PPT微信DAJU_PPT请勿抄袭搬运！盗版必究！"/>
          <p:cNvSpPr txBox="1"/>
          <p:nvPr/>
        </p:nvSpPr>
        <p:spPr>
          <a:xfrm>
            <a:off x="0" y="3018821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研究方法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12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引言与相关工作</a:t>
            </a:r>
            <a:endParaRPr lang="zh-CN" altLang="en-US" sz="3600" dirty="0"/>
          </a:p>
        </p:txBody>
      </p:sp>
      <p:cxnSp>
        <p:nvCxnSpPr>
          <p:cNvPr id="27" name="powerpoint template design by DAJU_PPT正版来源小红书大橘PPT微信DAJU_PPT请勿抄袭搬运！盗版必究！"/>
          <p:cNvCxnSpPr/>
          <p:nvPr/>
        </p:nvCxnSpPr>
        <p:spPr>
          <a:xfrm>
            <a:off x="186492" y="386179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werpoint template design by DAJU_PPT正版来源小红书大橘PPT微信DAJU_PPT请勿抄袭搬运！盗版必究！"/>
          <p:cNvSpPr txBox="1"/>
          <p:nvPr/>
        </p:nvSpPr>
        <p:spPr>
          <a:xfrm>
            <a:off x="27669" y="395143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实验结果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39" name="powerpoint template design by DAJU_PPT正版来源小红书大橘PPT微信DAJU_PPT请勿抄袭搬运！盗版必究！"/>
          <p:cNvCxnSpPr/>
          <p:nvPr/>
        </p:nvCxnSpPr>
        <p:spPr>
          <a:xfrm>
            <a:off x="186492" y="468094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werpoint template design by DAJU_PPT正版来源小红书大橘PPT微信DAJU_PPT请勿抄袭搬运！盗版必究！"/>
          <p:cNvSpPr txBox="1"/>
          <p:nvPr/>
        </p:nvSpPr>
        <p:spPr>
          <a:xfrm>
            <a:off x="-27669" y="468094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我的感悟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41" name="powerpoint template design by DAJU_PPT正版来源小红书大橘PPT微信DAJU_PPT请勿抄袭搬运！盗版必究！"/>
          <p:cNvCxnSpPr/>
          <p:nvPr/>
        </p:nvCxnSpPr>
        <p:spPr>
          <a:xfrm>
            <a:off x="158823" y="5461917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50" y="1626346"/>
            <a:ext cx="9861729" cy="43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384825" y="3277890"/>
            <a:ext cx="10629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VR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17725" y="2324735"/>
            <a:ext cx="278066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/>
            <a:r>
              <a:rPr lang="en-US" altLang="zh-CN" sz="2800" b="0">
                <a:latin typeface="Times New Roman" panose="02020603050405020304" charset="0"/>
                <a:ea typeface="宋体" panose="02010600030101010101" pitchFamily="2" charset="-122"/>
              </a:rPr>
              <a:t>    VR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世界</a:t>
            </a:r>
            <a:endParaRPr lang="zh-CN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/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多用户运动</a:t>
            </a:r>
            <a:endParaRPr lang="zh-CN" altLang="en-US" sz="28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7330" y="2496820"/>
            <a:ext cx="19818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>
                <a:ea typeface="宋体" panose="02010600030101010101" pitchFamily="2" charset="-122"/>
              </a:rPr>
              <a:t>单用户定位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5115" y="4295775"/>
            <a:ext cx="19488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</a:rPr>
              <a:t>VR</a:t>
            </a:r>
            <a:r>
              <a:rPr lang="zh-CN" sz="2800">
                <a:latin typeface="Times New Roman" panose="02020603050405020304" charset="0"/>
                <a:ea typeface="宋体" panose="02010600030101010101" pitchFamily="2" charset="-122"/>
              </a:rPr>
              <a:t>中的</a:t>
            </a:r>
            <a:endParaRPr lang="zh-CN" sz="28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sz="2800">
                <a:latin typeface="Times New Roman" panose="02020603050405020304" charset="0"/>
                <a:ea typeface="宋体" panose="02010600030101010101" pitchFamily="2" charset="-122"/>
              </a:rPr>
              <a:t>群体定位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99195" y="4420235"/>
            <a:ext cx="2963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>
                <a:latin typeface="Times New Roman" panose="02020603050405020304" charset="0"/>
                <a:ea typeface="宋体" panose="02010600030101010101" pitchFamily="2" charset="-122"/>
              </a:rPr>
              <a:t>运动的社交方面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读书报告</a:t>
            </a:r>
            <a:endParaRPr lang="zh-CN" altLang="en-US" dirty="0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/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相关工作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8" name="powerpoint template design by DAJU_PPT正版来源小红书大橘PPT微信DAJU_PPT请勿抄袭搬运！盗版必究！"/>
          <p:cNvSpPr txBox="1"/>
          <p:nvPr/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引言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9" name="powerpoint template design by DAJU_PPT正版来源小红书大橘PPT微信DAJU_PPT请勿抄袭搬运！盗版必究！"/>
          <p:cNvSpPr txBox="1"/>
          <p:nvPr/>
        </p:nvSpPr>
        <p:spPr>
          <a:xfrm>
            <a:off x="0" y="3018821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研究方法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12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研究方法和</a:t>
            </a:r>
            <a:r>
              <a:rPr lang="zh-CN" altLang="en-US" sz="3600" dirty="0"/>
              <a:t>实验结果</a:t>
            </a:r>
            <a:endParaRPr lang="zh-CN" altLang="en-US" sz="3600" dirty="0"/>
          </a:p>
        </p:txBody>
      </p:sp>
      <p:cxnSp>
        <p:nvCxnSpPr>
          <p:cNvPr id="27" name="powerpoint template design by DAJU_PPT正版来源小红书大橘PPT微信DAJU_PPT请勿抄袭搬运！盗版必究！"/>
          <p:cNvCxnSpPr/>
          <p:nvPr/>
        </p:nvCxnSpPr>
        <p:spPr>
          <a:xfrm>
            <a:off x="186492" y="386179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werpoint template design by DAJU_PPT正版来源小红书大橘PPT微信DAJU_PPT请勿抄袭搬运！盗版必究！"/>
          <p:cNvSpPr txBox="1"/>
          <p:nvPr/>
        </p:nvSpPr>
        <p:spPr>
          <a:xfrm>
            <a:off x="27669" y="395143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实验</a:t>
            </a:r>
            <a:r>
              <a:rPr lang="zh-CN" altLang="en-US" sz="1600" dirty="0">
                <a:latin typeface="+mj-ea"/>
                <a:ea typeface="+mj-ea"/>
              </a:rPr>
              <a:t>结果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39" name="powerpoint template design by DAJU_PPT正版来源小红书大橘PPT微信DAJU_PPT请勿抄袭搬运！盗版必究！"/>
          <p:cNvCxnSpPr/>
          <p:nvPr/>
        </p:nvCxnSpPr>
        <p:spPr>
          <a:xfrm>
            <a:off x="186492" y="468094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werpoint template design by DAJU_PPT正版来源小红书大橘PPT微信DAJU_PPT请勿抄袭搬运！盗版必究！"/>
          <p:cNvSpPr txBox="1"/>
          <p:nvPr/>
        </p:nvSpPr>
        <p:spPr>
          <a:xfrm>
            <a:off x="-27669" y="468094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我的</a:t>
            </a:r>
            <a:r>
              <a:rPr lang="zh-CN" altLang="en-US" sz="1600" dirty="0">
                <a:latin typeface="+mj-ea"/>
                <a:ea typeface="+mj-ea"/>
              </a:rPr>
              <a:t>感悟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41" name="powerpoint template design by DAJU_PPT正版来源小红书大橘PPT微信DAJU_PPT请勿抄袭搬运！盗版必究！"/>
          <p:cNvCxnSpPr/>
          <p:nvPr/>
        </p:nvCxnSpPr>
        <p:spPr>
          <a:xfrm>
            <a:off x="158823" y="5461917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H_SubTitle_2"/>
          <p:cNvSpPr/>
          <p:nvPr>
            <p:custDataLst>
              <p:tags r:id="rId1"/>
            </p:custDataLst>
          </p:nvPr>
        </p:nvSpPr>
        <p:spPr>
          <a:xfrm>
            <a:off x="4478642" y="3770161"/>
            <a:ext cx="2557023" cy="511744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FFFF"/>
                </a:solidFill>
                <a:latin typeface="Lao UI"/>
                <a:ea typeface="微软雅黑" panose="020B0503020204020204" charset="-122"/>
              </a:rPr>
              <a:t>个人和集体</a:t>
            </a:r>
            <a:r>
              <a:rPr lang="zh-CN" altLang="en-US" sz="1600" dirty="0">
                <a:solidFill>
                  <a:srgbClr val="FFFFFF"/>
                </a:solidFill>
                <a:latin typeface="Lao UI"/>
                <a:ea typeface="微软雅黑" panose="020B0503020204020204" charset="-122"/>
              </a:rPr>
              <a:t>任务</a:t>
            </a:r>
            <a:endParaRPr lang="zh-CN" altLang="en-US" sz="1600" dirty="0">
              <a:solidFill>
                <a:srgbClr val="FFFFFF"/>
              </a:solidFill>
              <a:latin typeface="Lao UI"/>
              <a:ea typeface="微软雅黑" panose="020B0503020204020204" charset="-122"/>
            </a:endParaRPr>
          </a:p>
        </p:txBody>
      </p:sp>
      <p:sp>
        <p:nvSpPr>
          <p:cNvPr id="25" name="MH_SubTitle_3"/>
          <p:cNvSpPr/>
          <p:nvPr>
            <p:custDataLst>
              <p:tags r:id="rId2"/>
            </p:custDataLst>
          </p:nvPr>
        </p:nvSpPr>
        <p:spPr>
          <a:xfrm>
            <a:off x="6523923" y="2918946"/>
            <a:ext cx="2557023" cy="510054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FFFF"/>
                </a:solidFill>
                <a:latin typeface="Lao UI"/>
                <a:ea typeface="微软雅黑" panose="020B0503020204020204" charset="-122"/>
              </a:rPr>
              <a:t>自变量和</a:t>
            </a:r>
            <a:r>
              <a:rPr lang="zh-CN" altLang="en-US" sz="1600" dirty="0">
                <a:solidFill>
                  <a:srgbClr val="FFFFFF"/>
                </a:solidFill>
                <a:latin typeface="Lao UI"/>
                <a:ea typeface="微软雅黑" panose="020B0503020204020204" charset="-122"/>
              </a:rPr>
              <a:t>因变量</a:t>
            </a:r>
            <a:endParaRPr lang="zh-CN" altLang="en-US" sz="1600" dirty="0">
              <a:solidFill>
                <a:srgbClr val="FFFFFF"/>
              </a:solidFill>
              <a:latin typeface="Lao UI"/>
              <a:ea typeface="微软雅黑" panose="020B0503020204020204" charset="-122"/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 flipH="1" flipV="1">
            <a:off x="4478642" y="4281904"/>
            <a:ext cx="511742" cy="851215"/>
          </a:xfrm>
          <a:custGeom>
            <a:avLst/>
            <a:gdLst/>
            <a:ahLst/>
            <a:cxnLst/>
            <a:rect l="l" t="t" r="r" b="b"/>
            <a:pathLst>
              <a:path w="432000" h="720080">
                <a:moveTo>
                  <a:pt x="432000" y="0"/>
                </a:moveTo>
                <a:lnTo>
                  <a:pt x="432000" y="432000"/>
                </a:lnTo>
                <a:lnTo>
                  <a:pt x="432000" y="720080"/>
                </a:lnTo>
                <a:lnTo>
                  <a:pt x="0" y="72008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28" name="MH_Other_3"/>
          <p:cNvSpPr/>
          <p:nvPr>
            <p:custDataLst>
              <p:tags r:id="rId4"/>
            </p:custDataLst>
          </p:nvPr>
        </p:nvSpPr>
        <p:spPr>
          <a:xfrm flipH="1" flipV="1">
            <a:off x="6523923" y="3428999"/>
            <a:ext cx="511744" cy="852905"/>
          </a:xfrm>
          <a:custGeom>
            <a:avLst/>
            <a:gdLst/>
            <a:ahLst/>
            <a:cxnLst/>
            <a:rect l="l" t="t" r="r" b="b"/>
            <a:pathLst>
              <a:path w="432000" h="720080">
                <a:moveTo>
                  <a:pt x="432000" y="0"/>
                </a:moveTo>
                <a:lnTo>
                  <a:pt x="432000" y="432000"/>
                </a:lnTo>
                <a:lnTo>
                  <a:pt x="432000" y="720080"/>
                </a:lnTo>
                <a:lnTo>
                  <a:pt x="0" y="72008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5" name="MH_SubTitle_4"/>
          <p:cNvSpPr/>
          <p:nvPr>
            <p:custDataLst>
              <p:tags r:id="rId5"/>
            </p:custDataLst>
          </p:nvPr>
        </p:nvSpPr>
        <p:spPr>
          <a:xfrm>
            <a:off x="8569205" y="2066042"/>
            <a:ext cx="2870320" cy="511742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FFFF"/>
                </a:solidFill>
                <a:latin typeface="Lao UI"/>
                <a:ea typeface="微软雅黑" panose="020B0503020204020204" charset="-122"/>
              </a:rPr>
              <a:t>实验</a:t>
            </a:r>
            <a:r>
              <a:rPr lang="zh-CN" altLang="en-US" sz="1600" dirty="0">
                <a:solidFill>
                  <a:srgbClr val="FFFFFF"/>
                </a:solidFill>
                <a:latin typeface="Lao UI"/>
                <a:ea typeface="微软雅黑" panose="020B0503020204020204" charset="-122"/>
              </a:rPr>
              <a:t>结果</a:t>
            </a:r>
            <a:endParaRPr lang="zh-CN" altLang="en-US" sz="1600" dirty="0">
              <a:solidFill>
                <a:srgbClr val="FFFFFF"/>
              </a:solidFill>
              <a:latin typeface="Lao UI"/>
              <a:ea typeface="微软雅黑" panose="020B0503020204020204" charset="-122"/>
            </a:endParaRPr>
          </a:p>
        </p:txBody>
      </p:sp>
      <p:sp>
        <p:nvSpPr>
          <p:cNvPr id="30" name="MH_Other_5"/>
          <p:cNvSpPr/>
          <p:nvPr>
            <p:custDataLst>
              <p:tags r:id="rId6"/>
            </p:custDataLst>
          </p:nvPr>
        </p:nvSpPr>
        <p:spPr>
          <a:xfrm flipH="1" flipV="1">
            <a:off x="8569204" y="2577784"/>
            <a:ext cx="511743" cy="851215"/>
          </a:xfrm>
          <a:custGeom>
            <a:avLst/>
            <a:gdLst/>
            <a:ahLst/>
            <a:cxnLst/>
            <a:rect l="l" t="t" r="r" b="b"/>
            <a:pathLst>
              <a:path w="432000" h="720080">
                <a:moveTo>
                  <a:pt x="432000" y="0"/>
                </a:moveTo>
                <a:lnTo>
                  <a:pt x="432000" y="432000"/>
                </a:lnTo>
                <a:lnTo>
                  <a:pt x="432000" y="720080"/>
                </a:lnTo>
                <a:lnTo>
                  <a:pt x="0" y="72008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908150" y="3577501"/>
            <a:ext cx="1916925" cy="1061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IOS(用来评估对另一名玩家的心理亲近感)</a:t>
            </a:r>
            <a:endParaRPr lang="zh-CN" altLang="en-US" sz="1100" dirty="0">
              <a:solidFill>
                <a:srgbClr val="000000">
                  <a:lumMod val="95000"/>
                  <a:lumOff val="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GEQ(用来衡量玩家对对方的关注程度)</a:t>
            </a:r>
            <a:endParaRPr lang="zh-CN" altLang="en-US" sz="1100" dirty="0">
              <a:solidFill>
                <a:srgbClr val="000000">
                  <a:lumMod val="95000"/>
                  <a:lumOff val="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9080946" y="2721896"/>
            <a:ext cx="2177604" cy="807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方向技术的优势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完整可视化的优势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角色对技术偏好的影响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MH_SubTitle_1"/>
          <p:cNvSpPr/>
          <p:nvPr>
            <p:custDataLst>
              <p:tags r:id="rId7"/>
            </p:custDataLst>
          </p:nvPr>
        </p:nvSpPr>
        <p:spPr>
          <a:xfrm>
            <a:off x="2190750" y="4623066"/>
            <a:ext cx="2799633" cy="510054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虚拟现实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迷宫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14" name="MH_Other_1"/>
          <p:cNvSpPr/>
          <p:nvPr>
            <p:custDataLst>
              <p:tags r:id="rId8"/>
            </p:custDataLst>
          </p:nvPr>
        </p:nvSpPr>
        <p:spPr>
          <a:xfrm flipH="1" flipV="1">
            <a:off x="4478642" y="4282539"/>
            <a:ext cx="511742" cy="851215"/>
          </a:xfrm>
          <a:custGeom>
            <a:avLst/>
            <a:gdLst/>
            <a:ahLst/>
            <a:cxnLst/>
            <a:rect l="l" t="t" r="r" b="b"/>
            <a:pathLst>
              <a:path w="432000" h="720080">
                <a:moveTo>
                  <a:pt x="432000" y="0"/>
                </a:moveTo>
                <a:lnTo>
                  <a:pt x="432000" y="432000"/>
                </a:lnTo>
                <a:lnTo>
                  <a:pt x="432000" y="720080"/>
                </a:lnTo>
                <a:lnTo>
                  <a:pt x="0" y="72008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5" grpId="0" bldLvl="0" animBg="1"/>
      <p:bldP spid="4" grpId="0" bldLvl="0" animBg="1"/>
      <p:bldP spid="28" grpId="0" bldLvl="0" animBg="1"/>
      <p:bldP spid="5" grpId="0" bldLvl="0" animBg="1"/>
      <p:bldP spid="30" grpId="0" bldLvl="0" animBg="1"/>
      <p:bldP spid="11" grpId="0"/>
      <p:bldP spid="34" grpId="0"/>
      <p:bldP spid="26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读书报告</a:t>
            </a:r>
            <a:endParaRPr lang="zh-CN" altLang="en-US" dirty="0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/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相关工作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8" name="powerpoint template design by DAJU_PPT正版来源小红书大橘PPT微信DAJU_PPT请勿抄袭搬运！盗版必究！"/>
          <p:cNvSpPr txBox="1"/>
          <p:nvPr/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引言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9" name="powerpoint template design by DAJU_PPT正版来源小红书大橘PPT微信DAJU_PPT请勿抄袭搬运！盗版必究！"/>
          <p:cNvSpPr txBox="1"/>
          <p:nvPr/>
        </p:nvSpPr>
        <p:spPr>
          <a:xfrm>
            <a:off x="0" y="3018821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研究方法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12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我的</a:t>
            </a:r>
            <a:r>
              <a:rPr lang="zh-CN" altLang="en-US" sz="3600" dirty="0"/>
              <a:t>感悟</a:t>
            </a:r>
            <a:endParaRPr lang="zh-CN" altLang="en-US" sz="3600" dirty="0"/>
          </a:p>
        </p:txBody>
      </p:sp>
      <p:cxnSp>
        <p:nvCxnSpPr>
          <p:cNvPr id="27" name="powerpoint template design by DAJU_PPT正版来源小红书大橘PPT微信DAJU_PPT请勿抄袭搬运！盗版必究！"/>
          <p:cNvCxnSpPr/>
          <p:nvPr/>
        </p:nvCxnSpPr>
        <p:spPr>
          <a:xfrm>
            <a:off x="186492" y="386179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99"/>
          <p:cNvSpPr/>
          <p:nvPr/>
        </p:nvSpPr>
        <p:spPr>
          <a:xfrm>
            <a:off x="2206686" y="1855293"/>
            <a:ext cx="1961035" cy="784414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5060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阅读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感受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4373899" y="1855778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对虚拟现实中多人虚拟现实交互的理解有了进一步的认识</a:t>
            </a:r>
            <a:endParaRPr lang="zh-CN" altLang="en-US" sz="2000" dirty="0"/>
          </a:p>
        </p:txBody>
      </p:sp>
      <p:sp>
        <p:nvSpPr>
          <p:cNvPr id="35" name="任意多边形 99"/>
          <p:cNvSpPr/>
          <p:nvPr/>
        </p:nvSpPr>
        <p:spPr>
          <a:xfrm>
            <a:off x="2282023" y="3167501"/>
            <a:ext cx="1961035" cy="784414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5060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问题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分析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36" name="Content Placeholder 2"/>
          <p:cNvSpPr txBox="1"/>
          <p:nvPr/>
        </p:nvSpPr>
        <p:spPr>
          <a:xfrm>
            <a:off x="4552865" y="3228532"/>
            <a:ext cx="7411966" cy="633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多用户之间交互的体验是很重要的</a:t>
            </a:r>
            <a:endParaRPr lang="zh-CN" altLang="en-US" sz="20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单用户移动和团体运动对于用户自由度、空间感知以及沟通和协作的影响</a:t>
            </a:r>
            <a:r>
              <a:rPr lang="en-US" altLang="zh-CN" sz="2000" dirty="0"/>
              <a:t>:</a:t>
            </a:r>
            <a:r>
              <a:rPr lang="zh-CN" altLang="en-US" sz="2000" dirty="0"/>
              <a:t>协调多方面</a:t>
            </a:r>
            <a:r>
              <a:rPr lang="zh-CN" altLang="en-US" sz="2000" dirty="0"/>
              <a:t>影响</a:t>
            </a:r>
            <a:endParaRPr lang="zh-CN" altLang="en-US" sz="20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用户之间的协调和沟通是非常重要的</a:t>
            </a:r>
            <a:r>
              <a:rPr lang="en-US" altLang="zh-CN" sz="2000" dirty="0"/>
              <a:t>:</a:t>
            </a:r>
            <a:r>
              <a:rPr lang="zh-CN" altLang="en-US" sz="2000" dirty="0"/>
              <a:t>方向</a:t>
            </a:r>
            <a:r>
              <a:rPr lang="zh-CN" altLang="en-US" sz="2000" dirty="0"/>
              <a:t>技术</a:t>
            </a:r>
            <a:endParaRPr lang="zh-CN" altLang="en-US" sz="2000" dirty="0"/>
          </a:p>
        </p:txBody>
      </p:sp>
      <p:sp>
        <p:nvSpPr>
          <p:cNvPr id="38" name="powerpoint template design by DAJU_PPT正版来源小红书大橘PPT微信DAJU_PPT请勿抄袭搬运！盗版必究！"/>
          <p:cNvSpPr txBox="1"/>
          <p:nvPr/>
        </p:nvSpPr>
        <p:spPr>
          <a:xfrm>
            <a:off x="27669" y="395143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实验</a:t>
            </a:r>
            <a:r>
              <a:rPr lang="zh-CN" altLang="en-US" sz="1600" dirty="0">
                <a:latin typeface="+mj-ea"/>
                <a:ea typeface="+mj-ea"/>
              </a:rPr>
              <a:t>结果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39" name="powerpoint template design by DAJU_PPT正版来源小红书大橘PPT微信DAJU_PPT请勿抄袭搬运！盗版必究！"/>
          <p:cNvCxnSpPr/>
          <p:nvPr/>
        </p:nvCxnSpPr>
        <p:spPr>
          <a:xfrm>
            <a:off x="186492" y="468094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werpoint template design by DAJU_PPT正版来源小红书大橘PPT微信DAJU_PPT请勿抄袭搬运！盗版必究！"/>
          <p:cNvSpPr txBox="1"/>
          <p:nvPr/>
        </p:nvSpPr>
        <p:spPr>
          <a:xfrm>
            <a:off x="-27669" y="468094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我的</a:t>
            </a:r>
            <a:r>
              <a:rPr lang="zh-CN" altLang="en-US" sz="1600" dirty="0">
                <a:latin typeface="+mj-ea"/>
                <a:ea typeface="+mj-ea"/>
              </a:rPr>
              <a:t>感悟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41" name="powerpoint template design by DAJU_PPT正版来源小红书大橘PPT微信DAJU_PPT请勿抄袭搬运！盗版必究！"/>
          <p:cNvCxnSpPr/>
          <p:nvPr/>
        </p:nvCxnSpPr>
        <p:spPr>
          <a:xfrm>
            <a:off x="158823" y="5461917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29" grpId="0"/>
      <p:bldP spid="35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调研报告</a:t>
            </a:r>
            <a:endParaRPr lang="zh-CN" altLang="en-US" dirty="0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>
            <p:custDataLst>
              <p:tags r:id="rId1"/>
            </p:custDataLst>
          </p:nvPr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相关工作和背景</a:t>
            </a:r>
            <a:r>
              <a:rPr lang="zh-CN" altLang="en-US" sz="1400" dirty="0">
                <a:latin typeface="+mj-ea"/>
                <a:ea typeface="+mj-ea"/>
              </a:rPr>
              <a:t>概述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powerpoint template design by DAJU_PPT正版来源小红书大橘PPT微信DAJU_PPT请勿抄袭搬运！盗版必究！"/>
          <p:cNvSpPr txBox="1"/>
          <p:nvPr>
            <p:custDataLst>
              <p:tags r:id="rId2"/>
            </p:custDataLst>
          </p:nvPr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引言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powerpoint template design by DAJU_PPT正版来源小红书大橘PPT微信DAJU_PPT请勿抄袭搬运！盗版必究！"/>
          <p:cNvSpPr txBox="1"/>
          <p:nvPr>
            <p:custDataLst>
              <p:tags r:id="rId3"/>
            </p:custDataLst>
          </p:nvPr>
        </p:nvSpPr>
        <p:spPr>
          <a:xfrm>
            <a:off x="0" y="3018821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具体介绍和专家观点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12" name="powerpoint template design by DAJU_PPT正版来源小红书大橘PPT微信DAJU_PPT请勿抄袭搬运！盗版必究！"/>
          <p:cNvCxnSpPr/>
          <p:nvPr>
            <p:custDataLst>
              <p:tags r:id="rId4"/>
            </p:custDataLst>
          </p:nvPr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werpoint template design by DAJU_PPT正版来源小红书大橘PPT微信DAJU_PPT请勿抄袭搬运！盗版必究！"/>
          <p:cNvCxnSpPr/>
          <p:nvPr>
            <p:custDataLst>
              <p:tags r:id="rId5"/>
            </p:custDataLst>
          </p:nvPr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引言</a:t>
            </a:r>
            <a:endParaRPr lang="zh-CN" altLang="en-US" sz="3600" dirty="0"/>
          </a:p>
        </p:txBody>
      </p:sp>
      <p:cxnSp>
        <p:nvCxnSpPr>
          <p:cNvPr id="27" name="powerpoint template design by DAJU_PPT正版来源小红书大橘PPT微信DAJU_PPT请勿抄袭搬运！盗版必究！"/>
          <p:cNvCxnSpPr/>
          <p:nvPr>
            <p:custDataLst>
              <p:tags r:id="rId6"/>
            </p:custDataLst>
          </p:nvPr>
        </p:nvCxnSpPr>
        <p:spPr>
          <a:xfrm>
            <a:off x="186492" y="386179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/>
          <p:nvPr>
            <p:custDataLst>
              <p:tags r:id="rId7"/>
            </p:custDataLst>
          </p:nvPr>
        </p:nvSpPr>
        <p:spPr>
          <a:xfrm>
            <a:off x="4335376" y="2375458"/>
            <a:ext cx="7078194" cy="510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人工智能</a:t>
            </a:r>
            <a:r>
              <a:rPr lang="zh-CN" altLang="en-US" sz="2000" dirty="0"/>
              <a:t>的异军突起</a:t>
            </a:r>
            <a:endParaRPr lang="zh-CN" altLang="en-US" sz="2000" dirty="0"/>
          </a:p>
        </p:txBody>
      </p:sp>
      <p:sp>
        <p:nvSpPr>
          <p:cNvPr id="31" name="任意多边形 99"/>
          <p:cNvSpPr/>
          <p:nvPr>
            <p:custDataLst>
              <p:tags r:id="rId8"/>
            </p:custDataLst>
          </p:nvPr>
        </p:nvSpPr>
        <p:spPr>
          <a:xfrm>
            <a:off x="2206686" y="1431748"/>
            <a:ext cx="1961035" cy="784414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5060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发展迅速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29" name="Content Placeholder 2"/>
          <p:cNvSpPr txBox="1"/>
          <p:nvPr>
            <p:custDataLst>
              <p:tags r:id="rId9"/>
            </p:custDataLst>
          </p:nvPr>
        </p:nvSpPr>
        <p:spPr>
          <a:xfrm>
            <a:off x="4354214" y="1568758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人机交互技术</a:t>
            </a:r>
            <a:r>
              <a:rPr lang="zh-CN" altLang="en-US" sz="2000" dirty="0"/>
              <a:t>的蓬勃发展</a:t>
            </a:r>
            <a:endParaRPr lang="zh-CN" altLang="en-US" sz="2000" dirty="0"/>
          </a:p>
        </p:txBody>
      </p:sp>
      <p:sp>
        <p:nvSpPr>
          <p:cNvPr id="36" name="Content Placeholder 2"/>
          <p:cNvSpPr txBox="1"/>
          <p:nvPr>
            <p:custDataLst>
              <p:tags r:id="rId10"/>
            </p:custDataLst>
          </p:nvPr>
        </p:nvSpPr>
        <p:spPr>
          <a:xfrm>
            <a:off x="4354110" y="3862262"/>
            <a:ext cx="7411966" cy="633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AI+HCI(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本文从视听角度分析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8" name="powerpoint template design by DAJU_PPT正版来源小红书大橘PPT微信DAJU_PPT请勿抄袭搬运！盗版必究！"/>
          <p:cNvSpPr txBox="1"/>
          <p:nvPr/>
        </p:nvSpPr>
        <p:spPr>
          <a:xfrm>
            <a:off x="27669" y="395143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总结与个人体会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9" name="powerpoint template design by DAJU_PPT正版来源小红书大橘PPT微信DAJU_PPT请勿抄袭搬运！盗版必究！"/>
          <p:cNvCxnSpPr/>
          <p:nvPr/>
        </p:nvCxnSpPr>
        <p:spPr>
          <a:xfrm>
            <a:off x="186492" y="468094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5175885" y="3058160"/>
            <a:ext cx="9525" cy="7118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 bldLvl="0" animBg="1"/>
      <p:bldP spid="29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调研报告</a:t>
            </a:r>
            <a:endParaRPr lang="zh-CN" altLang="en-US" dirty="0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>
            <p:custDataLst>
              <p:tags r:id="rId1"/>
            </p:custDataLst>
          </p:nvPr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相关工作和背景</a:t>
            </a:r>
            <a:r>
              <a:rPr lang="zh-CN" altLang="en-US" sz="1400" dirty="0">
                <a:latin typeface="+mj-ea"/>
                <a:ea typeface="+mj-ea"/>
              </a:rPr>
              <a:t>概述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powerpoint template design by DAJU_PPT正版来源小红书大橘PPT微信DAJU_PPT请勿抄袭搬运！盗版必究！"/>
          <p:cNvSpPr txBox="1"/>
          <p:nvPr>
            <p:custDataLst>
              <p:tags r:id="rId2"/>
            </p:custDataLst>
          </p:nvPr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引言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powerpoint template design by DAJU_PPT正版来源小红书大橘PPT微信DAJU_PPT请勿抄袭搬运！盗版必究！"/>
          <p:cNvSpPr txBox="1"/>
          <p:nvPr>
            <p:custDataLst>
              <p:tags r:id="rId3"/>
            </p:custDataLst>
          </p:nvPr>
        </p:nvSpPr>
        <p:spPr>
          <a:xfrm>
            <a:off x="0" y="3018821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具体介绍和专家观点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12" name="powerpoint template design by DAJU_PPT正版来源小红书大橘PPT微信DAJU_PPT请勿抄袭搬运！盗版必究！"/>
          <p:cNvCxnSpPr/>
          <p:nvPr>
            <p:custDataLst>
              <p:tags r:id="rId4"/>
            </p:custDataLst>
          </p:nvPr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werpoint template design by DAJU_PPT正版来源小红书大橘PPT微信DAJU_PPT请勿抄袭搬运！盗版必究！"/>
          <p:cNvCxnSpPr/>
          <p:nvPr>
            <p:custDataLst>
              <p:tags r:id="rId5"/>
            </p:custDataLst>
          </p:nvPr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相关工作和背景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cxnSp>
        <p:nvCxnSpPr>
          <p:cNvPr id="27" name="powerpoint template design by DAJU_PPT正版来源小红书大橘PPT微信DAJU_PPT请勿抄袭搬运！盗版必究！"/>
          <p:cNvCxnSpPr/>
          <p:nvPr>
            <p:custDataLst>
              <p:tags r:id="rId6"/>
            </p:custDataLst>
          </p:nvPr>
        </p:nvCxnSpPr>
        <p:spPr>
          <a:xfrm>
            <a:off x="186492" y="386179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/>
          <p:nvPr>
            <p:custDataLst>
              <p:tags r:id="rId7"/>
            </p:custDataLst>
          </p:nvPr>
        </p:nvSpPr>
        <p:spPr>
          <a:xfrm>
            <a:off x="4336646" y="2911398"/>
            <a:ext cx="7078194" cy="510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涉及计算机对图像、视频等视觉信息的理解和处理</a:t>
            </a:r>
            <a:endParaRPr lang="zh-CN" altLang="en-US" sz="20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虚拟拟现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实(VR)和增强现实(AR)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任意多边形 96"/>
          <p:cNvSpPr/>
          <p:nvPr>
            <p:custDataLst>
              <p:tags r:id="rId8"/>
            </p:custDataLst>
          </p:nvPr>
        </p:nvSpPr>
        <p:spPr>
          <a:xfrm>
            <a:off x="2206898" y="2963222"/>
            <a:ext cx="1961035" cy="814908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FFFFFF"/>
                </a:solidFill>
                <a:latin typeface="Lao UI"/>
                <a:ea typeface="微软雅黑" panose="020B0503020204020204" charset="-122"/>
              </a:rPr>
              <a:t>计算机</a:t>
            </a:r>
            <a:r>
              <a:rPr lang="zh-CN" altLang="en-US" sz="2000" dirty="0">
                <a:solidFill>
                  <a:srgbClr val="FFFFFF"/>
                </a:solidFill>
                <a:latin typeface="Lao UI"/>
                <a:ea typeface="微软雅黑" panose="020B0503020204020204" charset="-122"/>
              </a:rPr>
              <a:t>视觉</a:t>
            </a:r>
            <a:endParaRPr lang="zh-CN" altLang="en-US" sz="2000" dirty="0">
              <a:solidFill>
                <a:srgbClr val="FFFFFF"/>
              </a:solidFill>
              <a:latin typeface="Lao UI"/>
              <a:ea typeface="微软雅黑" panose="020B0503020204020204" charset="-122"/>
            </a:endParaRPr>
          </a:p>
        </p:txBody>
      </p:sp>
      <p:sp>
        <p:nvSpPr>
          <p:cNvPr id="31" name="任意多边形 99"/>
          <p:cNvSpPr/>
          <p:nvPr>
            <p:custDataLst>
              <p:tags r:id="rId9"/>
            </p:custDataLst>
          </p:nvPr>
        </p:nvSpPr>
        <p:spPr>
          <a:xfrm>
            <a:off x="2206686" y="1587958"/>
            <a:ext cx="1961035" cy="784414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5060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传统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观念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29" name="Content Placeholder 2"/>
          <p:cNvSpPr txBox="1"/>
          <p:nvPr>
            <p:custDataLst>
              <p:tags r:id="rId10"/>
            </p:custDataLst>
          </p:nvPr>
        </p:nvSpPr>
        <p:spPr>
          <a:xfrm>
            <a:off x="4354214" y="1689408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实体介质、相互</a:t>
            </a:r>
            <a:r>
              <a:rPr lang="zh-CN" altLang="en-US" sz="2000" dirty="0"/>
              <a:t>接触</a:t>
            </a:r>
            <a:endParaRPr lang="zh-CN" altLang="en-US" sz="2000" dirty="0"/>
          </a:p>
        </p:txBody>
      </p:sp>
      <p:sp>
        <p:nvSpPr>
          <p:cNvPr id="35" name="任意多边形 99"/>
          <p:cNvSpPr/>
          <p:nvPr>
            <p:custDataLst>
              <p:tags r:id="rId11"/>
            </p:custDataLst>
          </p:nvPr>
        </p:nvSpPr>
        <p:spPr>
          <a:xfrm>
            <a:off x="2206458" y="4368921"/>
            <a:ext cx="1961035" cy="784414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5060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计算机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 panose="020B0503020204020204" charset="-122"/>
                <a:cs typeface="+mn-cs"/>
              </a:rPr>
              <a:t>听觉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36" name="Content Placeholder 2"/>
          <p:cNvSpPr txBox="1"/>
          <p:nvPr>
            <p:custDataLst>
              <p:tags r:id="rId12"/>
            </p:custDataLst>
          </p:nvPr>
        </p:nvSpPr>
        <p:spPr>
          <a:xfrm>
            <a:off x="4401735" y="4368992"/>
            <a:ext cx="7411966" cy="633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计算机听觉涉及计算机对声音、语音等听觉信息的处理和理解</a:t>
            </a:r>
            <a:endParaRPr lang="zh-CN" altLang="en-US" sz="20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语音识别和自然语言理解(如Siri、Alexa、Google Assistant等)</a:t>
            </a:r>
            <a:endParaRPr lang="zh-CN" altLang="en-US" sz="2000" dirty="0"/>
          </a:p>
        </p:txBody>
      </p:sp>
      <p:sp>
        <p:nvSpPr>
          <p:cNvPr id="38" name="powerpoint template design by DAJU_PPT正版来源小红书大橘PPT微信DAJU_PPT请勿抄袭搬运！盗版必究！"/>
          <p:cNvSpPr txBox="1"/>
          <p:nvPr/>
        </p:nvSpPr>
        <p:spPr>
          <a:xfrm>
            <a:off x="27669" y="395143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总结与个人体会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9" name="powerpoint template design by DAJU_PPT正版来源小红书大橘PPT微信DAJU_PPT请勿抄袭搬运！盗版必究！"/>
          <p:cNvCxnSpPr/>
          <p:nvPr/>
        </p:nvCxnSpPr>
        <p:spPr>
          <a:xfrm>
            <a:off x="186492" y="468094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bldLvl="0" animBg="1"/>
      <p:bldP spid="31" grpId="0" bldLvl="0" animBg="1"/>
      <p:bldP spid="29" grpId="0"/>
      <p:bldP spid="35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调研报告</a:t>
            </a:r>
            <a:endParaRPr lang="zh-CN" altLang="en-US" dirty="0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>
            <p:custDataLst>
              <p:tags r:id="rId1"/>
            </p:custDataLst>
          </p:nvPr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相关工作和背景</a:t>
            </a:r>
            <a:r>
              <a:rPr lang="zh-CN" altLang="en-US" sz="1400" dirty="0">
                <a:latin typeface="+mj-ea"/>
                <a:ea typeface="+mj-ea"/>
              </a:rPr>
              <a:t>概述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powerpoint template design by DAJU_PPT正版来源小红书大橘PPT微信DAJU_PPT请勿抄袭搬运！盗版必究！"/>
          <p:cNvSpPr txBox="1"/>
          <p:nvPr>
            <p:custDataLst>
              <p:tags r:id="rId2"/>
            </p:custDataLst>
          </p:nvPr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引言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powerpoint template design by DAJU_PPT正版来源小红书大橘PPT微信DAJU_PPT请勿抄袭搬运！盗版必究！"/>
          <p:cNvSpPr txBox="1"/>
          <p:nvPr>
            <p:custDataLst>
              <p:tags r:id="rId3"/>
            </p:custDataLst>
          </p:nvPr>
        </p:nvSpPr>
        <p:spPr>
          <a:xfrm>
            <a:off x="0" y="3018821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具体介绍和专家观点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12" name="powerpoint template design by DAJU_PPT正版来源小红书大橘PPT微信DAJU_PPT请勿抄袭搬运！盗版必究！"/>
          <p:cNvCxnSpPr/>
          <p:nvPr>
            <p:custDataLst>
              <p:tags r:id="rId4"/>
            </p:custDataLst>
          </p:nvPr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werpoint template design by DAJU_PPT正版来源小红书大橘PPT微信DAJU_PPT请勿抄袭搬运！盗版必究！"/>
          <p:cNvCxnSpPr/>
          <p:nvPr>
            <p:custDataLst>
              <p:tags r:id="rId5"/>
            </p:custDataLst>
          </p:nvPr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具体介绍和专家</a:t>
            </a:r>
            <a:r>
              <a:rPr lang="zh-CN" altLang="en-US" sz="3600" dirty="0"/>
              <a:t>观点</a:t>
            </a:r>
            <a:endParaRPr lang="zh-CN" altLang="en-US" sz="3600" dirty="0"/>
          </a:p>
        </p:txBody>
      </p:sp>
      <p:cxnSp>
        <p:nvCxnSpPr>
          <p:cNvPr id="27" name="powerpoint template design by DAJU_PPT正版来源小红书大橘PPT微信DAJU_PPT请勿抄袭搬运！盗版必究！"/>
          <p:cNvCxnSpPr/>
          <p:nvPr>
            <p:custDataLst>
              <p:tags r:id="rId6"/>
            </p:custDataLst>
          </p:nvPr>
        </p:nvCxnSpPr>
        <p:spPr>
          <a:xfrm>
            <a:off x="186492" y="386179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werpoint template design by DAJU_PPT正版来源小红书大橘PPT微信DAJU_PPT请勿抄袭搬运！盗版必究！"/>
          <p:cNvSpPr txBox="1"/>
          <p:nvPr/>
        </p:nvSpPr>
        <p:spPr>
          <a:xfrm>
            <a:off x="27669" y="395143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总结与个人体会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9" name="powerpoint template design by DAJU_PPT正版来源小红书大橘PPT微信DAJU_PPT请勿抄袭搬运！盗版必究！"/>
          <p:cNvCxnSpPr/>
          <p:nvPr/>
        </p:nvCxnSpPr>
        <p:spPr>
          <a:xfrm>
            <a:off x="186492" y="468094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40"/>
          <p:cNvSpPr/>
          <p:nvPr/>
        </p:nvSpPr>
        <p:spPr>
          <a:xfrm>
            <a:off x="2261870" y="1510665"/>
            <a:ext cx="9425305" cy="1372870"/>
          </a:xfrm>
          <a:prstGeom prst="roundRect">
            <a:avLst>
              <a:gd name="adj" fmla="val 1993"/>
            </a:avLst>
          </a:prstGeom>
          <a:solidFill>
            <a:schemeClr val="bg1">
              <a:lumMod val="95000"/>
            </a:schemeClr>
          </a:solidFill>
          <a:ln w="34925" cmpd="thickThin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1"/>
          <a:p>
            <a:pPr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</a:rPr>
              <a:t>实例</a:t>
            </a:r>
            <a:r>
              <a:rPr lang="en-US" altLang="zh-CN" sz="2400" dirty="0">
                <a:solidFill>
                  <a:schemeClr val="tx1"/>
                </a:solidFill>
              </a:rPr>
              <a:t>——计算机视觉和计算机听觉的结合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2" indent="457200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Apple Vision Pro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6420" y="3347720"/>
            <a:ext cx="512889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调研报告</a:t>
            </a:r>
            <a:endParaRPr lang="zh-CN" altLang="en-US" dirty="0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>
            <p:custDataLst>
              <p:tags r:id="rId1"/>
            </p:custDataLst>
          </p:nvPr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相关工作和背景概述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powerpoint template design by DAJU_PPT正版来源小红书大橘PPT微信DAJU_PPT请勿抄袭搬运！盗版必究！"/>
          <p:cNvSpPr txBox="1"/>
          <p:nvPr>
            <p:custDataLst>
              <p:tags r:id="rId2"/>
            </p:custDataLst>
          </p:nvPr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引言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powerpoint template design by DAJU_PPT正版来源小红书大橘PPT微信DAJU_PPT请勿抄袭搬运！盗版必究！"/>
          <p:cNvSpPr txBox="1"/>
          <p:nvPr>
            <p:custDataLst>
              <p:tags r:id="rId3"/>
            </p:custDataLst>
          </p:nvPr>
        </p:nvSpPr>
        <p:spPr>
          <a:xfrm>
            <a:off x="0" y="3018821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具体介绍和专家观点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12" name="powerpoint template design by DAJU_PPT正版来源小红书大橘PPT微信DAJU_PPT请勿抄袭搬运！盗版必究！"/>
          <p:cNvCxnSpPr/>
          <p:nvPr>
            <p:custDataLst>
              <p:tags r:id="rId4"/>
            </p:custDataLst>
          </p:nvPr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werpoint template design by DAJU_PPT正版来源小红书大橘PPT微信DAJU_PPT请勿抄袭搬运！盗版必究！"/>
          <p:cNvCxnSpPr/>
          <p:nvPr>
            <p:custDataLst>
              <p:tags r:id="rId5"/>
            </p:custDataLst>
          </p:nvPr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具体介绍和专家观点</a:t>
            </a:r>
            <a:endParaRPr lang="zh-CN" altLang="en-US" sz="3600" dirty="0"/>
          </a:p>
        </p:txBody>
      </p:sp>
      <p:cxnSp>
        <p:nvCxnSpPr>
          <p:cNvPr id="27" name="powerpoint template design by DAJU_PPT正版来源小红书大橘PPT微信DAJU_PPT请勿抄袭搬运！盗版必究！"/>
          <p:cNvCxnSpPr/>
          <p:nvPr>
            <p:custDataLst>
              <p:tags r:id="rId6"/>
            </p:custDataLst>
          </p:nvPr>
        </p:nvCxnSpPr>
        <p:spPr>
          <a:xfrm>
            <a:off x="186492" y="386179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werpoint template design by DAJU_PPT正版来源小红书大橘PPT微信DAJU_PPT请勿抄袭搬运！盗版必究！"/>
          <p:cNvSpPr txBox="1"/>
          <p:nvPr/>
        </p:nvSpPr>
        <p:spPr>
          <a:xfrm>
            <a:off x="27669" y="3951432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总结与个人体会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9" name="powerpoint template design by DAJU_PPT正版来源小红书大橘PPT微信DAJU_PPT请勿抄袭搬运！盗版必究！"/>
          <p:cNvCxnSpPr/>
          <p:nvPr/>
        </p:nvCxnSpPr>
        <p:spPr>
          <a:xfrm>
            <a:off x="186492" y="4680942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3"/>
          <p:cNvSpPr/>
          <p:nvPr/>
        </p:nvSpPr>
        <p:spPr>
          <a:xfrm>
            <a:off x="2521527" y="860874"/>
            <a:ext cx="9483981" cy="25173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rgbClr val="AEB5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4"/>
          <p:cNvSpPr/>
          <p:nvPr/>
        </p:nvSpPr>
        <p:spPr>
          <a:xfrm>
            <a:off x="2746678" y="1600361"/>
            <a:ext cx="2337941" cy="1039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ARKit框架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圆角矩形 4"/>
          <p:cNvSpPr/>
          <p:nvPr/>
        </p:nvSpPr>
        <p:spPr>
          <a:xfrm>
            <a:off x="5511800" y="1600200"/>
            <a:ext cx="2463165" cy="10394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听觉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音信号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4"/>
          <p:cNvSpPr/>
          <p:nvPr/>
        </p:nvSpPr>
        <p:spPr>
          <a:xfrm>
            <a:off x="8276351" y="1600361"/>
            <a:ext cx="2337941" cy="1039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专家测评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87040" y="2760345"/>
            <a:ext cx="185674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b="0">
                <a:ea typeface="等线" panose="02010600030101010101" charset="-122"/>
              </a:rPr>
              <a:t>传感器数据获取</a:t>
            </a:r>
            <a:endParaRPr lang="zh-CN" b="0">
              <a:ea typeface="等线" panose="0201060003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0">
                <a:ea typeface="等线" panose="02010600030101010101" charset="-122"/>
              </a:rPr>
              <a:t>环境理解</a:t>
            </a:r>
            <a:endParaRPr lang="zh-CN" altLang="en-US" b="0">
              <a:ea typeface="等线" panose="0201060003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0">
                <a:ea typeface="等线" panose="02010600030101010101" charset="-122"/>
              </a:rPr>
              <a:t>虚拟对象渲染</a:t>
            </a:r>
            <a:endParaRPr lang="zh-CN" altLang="en-US" b="0">
              <a:ea typeface="等线" panose="02010600030101010101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9145" y="4098290"/>
            <a:ext cx="421830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815330" y="2760345"/>
            <a:ext cx="245745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b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RNN</a:t>
            </a:r>
            <a:endParaRPr lang="en-US" altLang="zh-CN" b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LSTM</a:t>
            </a:r>
            <a:r>
              <a:rPr lang="zh-CN" altLang="en-US" b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等</a:t>
            </a:r>
            <a:endParaRPr lang="zh-CN" altLang="en-US" b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神经网络训练模型</a:t>
            </a:r>
            <a:endParaRPr lang="zh-CN" altLang="en-US" b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2350" y="4555490"/>
            <a:ext cx="6089650" cy="1853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8627110" y="2990850"/>
            <a:ext cx="24574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b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硬件</a:t>
            </a:r>
            <a:r>
              <a:rPr lang="zh-CN" altLang="en-US" b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层面</a:t>
            </a:r>
            <a:endParaRPr lang="zh-CN" altLang="en-US" b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软件</a:t>
            </a:r>
            <a:r>
              <a:rPr lang="zh-CN" altLang="en-US" b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层面</a:t>
            </a:r>
            <a:endParaRPr lang="zh-CN" altLang="en-US" b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 bldLvl="0" animBg="1"/>
      <p:bldP spid="16" grpId="0" bldLvl="0" animBg="1"/>
      <p:bldP spid="19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101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102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103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104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105.xml><?xml version="1.0" encoding="utf-8"?>
<p:tagLst xmlns:p="http://schemas.openxmlformats.org/presentationml/2006/main">
  <p:tag name="KSO_WM_DIAGRAM_VIRTUALLY_FRAME" val="{&quot;height&quot;:265.4682677165354,&quot;left&quot;:0,&quot;top&quot;:100.53173228346456,&quot;width&quot;:940.6126771653544}"/>
</p:tagLst>
</file>

<file path=ppt/tags/tag106.xml><?xml version="1.0" encoding="utf-8"?>
<p:tagLst xmlns:p="http://schemas.openxmlformats.org/presentationml/2006/main">
  <p:tag name="KSO_WM_DIAGRAM_VIRTUALLY_FRAME" val="{&quot;height&quot;:265.4682677165354,&quot;left&quot;:0,&quot;top&quot;:100.53173228346456,&quot;width&quot;:940.6126771653544}"/>
</p:tagLst>
</file>

<file path=ppt/tags/tag107.xml><?xml version="1.0" encoding="utf-8"?>
<p:tagLst xmlns:p="http://schemas.openxmlformats.org/presentationml/2006/main">
  <p:tag name="KSO_WM_DIAGRAM_VIRTUALLY_FRAME" val="{&quot;height&quot;:265.4682677165354,&quot;left&quot;:0,&quot;top&quot;:100.53173228346456,&quot;width&quot;:940.6126771653544}"/>
</p:tagLst>
</file>

<file path=ppt/tags/tag108.xml><?xml version="1.0" encoding="utf-8"?>
<p:tagLst xmlns:p="http://schemas.openxmlformats.org/presentationml/2006/main">
  <p:tag name="KSO_WM_DIAGRAM_VIRTUALLY_FRAME" val="{&quot;height&quot;:265.4682677165354,&quot;left&quot;:0,&quot;top&quot;:100.53173228346456,&quot;width&quot;:940.6126771653544}"/>
</p:tagLst>
</file>

<file path=ppt/tags/tag109.xml><?xml version="1.0" encoding="utf-8"?>
<p:tagLst xmlns:p="http://schemas.openxmlformats.org/presentationml/2006/main">
  <p:tag name="KSO_WM_DIAGRAM_VIRTUALLY_FRAME" val="{&quot;height&quot;:265.4682677165354,&quot;left&quot;:0,&quot;top&quot;:100.53173228346456,&quot;width&quot;:940.6126771653544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265.4682677165354,&quot;left&quot;:0,&quot;top&quot;:100.53173228346456,&quot;width&quot;:940.6126771653544}"/>
</p:tagLst>
</file>

<file path=ppt/tags/tag111.xml><?xml version="1.0" encoding="utf-8"?>
<p:tagLst xmlns:p="http://schemas.openxmlformats.org/presentationml/2006/main">
  <p:tag name="KSO_WM_DIAGRAM_VIRTUALLY_FRAME" val="{&quot;height&quot;:265.4682677165354,&quot;left&quot;:0,&quot;top&quot;:100.53173228346456,&quot;width&quot;:940.6126771653544}"/>
</p:tagLst>
</file>

<file path=ppt/tags/tag112.xml><?xml version="1.0" encoding="utf-8"?>
<p:tagLst xmlns:p="http://schemas.openxmlformats.org/presentationml/2006/main">
  <p:tag name="KSO_WM_DIAGRAM_VIRTUALLY_FRAME" val="{&quot;height&quot;:265.4682677165354,&quot;left&quot;:0,&quot;top&quot;:100.53173228346456,&quot;width&quot;:940.6126771653544}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commondata" val="eyJoZGlkIjoiZTQ4MDRlMTQ1ZjQ5Mjk0YzgzZDY1Zjg1N2ZlMDQwYmI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MH" val="20151008135141"/>
  <p:tag name="MH_LIBRARY" val="GRAPHIC"/>
  <p:tag name="MH_TYPE" val="SubTitle"/>
  <p:tag name="MH_ORDER" val="2"/>
</p:tagLst>
</file>

<file path=ppt/tags/tag64.xml><?xml version="1.0" encoding="utf-8"?>
<p:tagLst xmlns:p="http://schemas.openxmlformats.org/presentationml/2006/main">
  <p:tag name="MH" val="20151008135141"/>
  <p:tag name="MH_LIBRARY" val="GRAPHIC"/>
  <p:tag name="MH_TYPE" val="SubTitle"/>
  <p:tag name="MH_ORDER" val="3"/>
</p:tagLst>
</file>

<file path=ppt/tags/tag65.xml><?xml version="1.0" encoding="utf-8"?>
<p:tagLst xmlns:p="http://schemas.openxmlformats.org/presentationml/2006/main">
  <p:tag name="MH" val="20151008135141"/>
  <p:tag name="MH_LIBRARY" val="GRAPHIC"/>
  <p:tag name="MH_TYPE" val="Other"/>
  <p:tag name="MH_ORDER" val="1"/>
</p:tagLst>
</file>

<file path=ppt/tags/tag66.xml><?xml version="1.0" encoding="utf-8"?>
<p:tagLst xmlns:p="http://schemas.openxmlformats.org/presentationml/2006/main">
  <p:tag name="MH" val="20151008135141"/>
  <p:tag name="MH_LIBRARY" val="GRAPHIC"/>
  <p:tag name="MH_TYPE" val="Other"/>
  <p:tag name="MH_ORDER" val="3"/>
</p:tagLst>
</file>

<file path=ppt/tags/tag67.xml><?xml version="1.0" encoding="utf-8"?>
<p:tagLst xmlns:p="http://schemas.openxmlformats.org/presentationml/2006/main">
  <p:tag name="MH" val="20151008135141"/>
  <p:tag name="MH_LIBRARY" val="GRAPHIC"/>
  <p:tag name="MH_TYPE" val="SubTitle"/>
  <p:tag name="MH_ORDER" val="4"/>
</p:tagLst>
</file>

<file path=ppt/tags/tag68.xml><?xml version="1.0" encoding="utf-8"?>
<p:tagLst xmlns:p="http://schemas.openxmlformats.org/presentationml/2006/main">
  <p:tag name="MH" val="20151008135141"/>
  <p:tag name="MH_LIBRARY" val="GRAPHIC"/>
  <p:tag name="MH_TYPE" val="Other"/>
  <p:tag name="MH_ORDER" val="5"/>
</p:tagLst>
</file>

<file path=ppt/tags/tag69.xml><?xml version="1.0" encoding="utf-8"?>
<p:tagLst xmlns:p="http://schemas.openxmlformats.org/presentationml/2006/main">
  <p:tag name="MH" val="20151008135141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MH" val="20151008135141"/>
  <p:tag name="MH_LIBRARY" val="GRAPHIC"/>
  <p:tag name="MH_TYPE" val="Other"/>
  <p:tag name="MH_ORDER" val="1"/>
</p:tagLst>
</file>

<file path=ppt/tags/tag71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72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73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74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75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76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77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78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79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253.50433070866137,&quot;left&quot;:0,&quot;top&quot;:100.53173228346456,&quot;width&quot;:940.6126771653544}"/>
</p:tagLst>
</file>

<file path=ppt/tags/tag81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82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83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84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85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86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87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88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89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91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92.xml><?xml version="1.0" encoding="utf-8"?>
<p:tagLst xmlns:p="http://schemas.openxmlformats.org/presentationml/2006/main">
  <p:tag name="KSO_WM_DIAGRAM_VIRTUALLY_FRAME" val="{&quot;height&quot;:305.2426771653542,&quot;left&quot;:0,&quot;top&quot;:100.53173228346456,&quot;width&quot;:940.6126771653544}"/>
</p:tagLst>
</file>

<file path=ppt/tags/tag93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94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95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96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97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98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ags/tag99.xml><?xml version="1.0" encoding="utf-8"?>
<p:tagLst xmlns:p="http://schemas.openxmlformats.org/presentationml/2006/main">
  <p:tag name="KSO_WM_DIAGRAM_VIRTUALLY_FRAME" val="{&quot;height&quot;:245.94267716535424,&quot;left&quot;:0,&quot;top&quot;:100.53173228346456,&quot;width&quot;:940.6126771653544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演示</Application>
  <PresentationFormat>宽屏</PresentationFormat>
  <Paragraphs>225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Times New Roman</vt:lpstr>
      <vt:lpstr>楷体</vt:lpstr>
      <vt:lpstr>Lao UI</vt:lpstr>
      <vt:lpstr>AMGDT</vt:lpstr>
      <vt:lpstr>微软雅黑</vt:lpstr>
      <vt:lpstr>等线</vt:lpstr>
      <vt:lpstr>Calibri</vt:lpstr>
      <vt:lpstr>Kozuka Gothic Pr6N B</vt:lpstr>
      <vt:lpstr>Yu Gothic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KeiK.</cp:lastModifiedBy>
  <cp:revision>156</cp:revision>
  <dcterms:created xsi:type="dcterms:W3CDTF">2019-06-19T02:08:00Z</dcterms:created>
  <dcterms:modified xsi:type="dcterms:W3CDTF">2024-03-16T13:50:03Z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6C14A04BA9544CE8886E3DC7E15BD112_11</vt:lpwstr>
  </property>
</Properties>
</file>