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372" r:id="rId3"/>
    <p:sldId id="455" r:id="rId4"/>
    <p:sldId id="459" r:id="rId5"/>
    <p:sldId id="457" r:id="rId6"/>
    <p:sldId id="458" r:id="rId7"/>
    <p:sldId id="378" r:id="rId8"/>
    <p:sldId id="386" r:id="rId9"/>
    <p:sldId id="363" r:id="rId1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660066"/>
    <a:srgbClr val="6600FF"/>
    <a:srgbClr val="3333FF"/>
    <a:srgbClr val="6666FF"/>
    <a:srgbClr val="0066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3" autoAdjust="0"/>
    <p:restoredTop sz="93554" autoAdjust="0"/>
  </p:normalViewPr>
  <p:slideViewPr>
    <p:cSldViewPr>
      <p:cViewPr varScale="1">
        <p:scale>
          <a:sx n="71" d="100"/>
          <a:sy n="71" d="100"/>
        </p:scale>
        <p:origin x="994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2742" y="7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887" tIns="47444" rIns="94887" bIns="47444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4887" tIns="47444" rIns="94887" bIns="47444" rtlCol="0"/>
          <a:lstStyle>
            <a:lvl1pPr algn="r">
              <a:defRPr sz="1200"/>
            </a:lvl1pPr>
          </a:lstStyle>
          <a:p>
            <a:fld id="{C9D52EE9-1AFC-46DC-A690-7697F0C53593}" type="datetimeFigureOut">
              <a:rPr lang="zh-CN" altLang="en-US" smtClean="0"/>
              <a:pPr/>
              <a:t>2024/3/12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887" tIns="47444" rIns="94887" bIns="47444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4887" tIns="47444" rIns="94887" bIns="47444" rtlCol="0" anchor="b"/>
          <a:lstStyle>
            <a:lvl1pPr algn="r">
              <a:defRPr sz="1200"/>
            </a:lvl1pPr>
          </a:lstStyle>
          <a:p>
            <a:fld id="{15659ABA-B2AE-4EA8-A9A1-1E943E7A4F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699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887" tIns="47444" rIns="94887" bIns="474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4887" tIns="47444" rIns="94887" bIns="47444" rtlCol="0"/>
          <a:lstStyle>
            <a:lvl1pPr algn="r">
              <a:defRPr sz="1200"/>
            </a:lvl1pPr>
          </a:lstStyle>
          <a:p>
            <a:fld id="{B7923EEA-7051-4912-9424-949F339942D5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87" tIns="47444" rIns="94887" bIns="474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887" tIns="47444" rIns="94887" bIns="474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887" tIns="47444" rIns="94887" bIns="474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4887" tIns="47444" rIns="94887" bIns="47444" rtlCol="0" anchor="b"/>
          <a:lstStyle>
            <a:lvl1pPr algn="r">
              <a:defRPr sz="1200"/>
            </a:lvl1pPr>
          </a:lstStyle>
          <a:p>
            <a:fld id="{F0B1227F-4C66-4D65-B3F3-15EFF23329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45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1227F-4C66-4D65-B3F3-15EFF233293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35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电动车、早教机、新能源汽车</a:t>
            </a:r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1227F-4C66-4D65-B3F3-15EFF233293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78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（各选</a:t>
            </a:r>
            <a:r>
              <a:rPr lang="en-US" altLang="zh-CN" dirty="0"/>
              <a:t>5</a:t>
            </a:r>
            <a:r>
              <a:rPr lang="zh-CN" altLang="en-US" dirty="0"/>
              <a:t>组）加</a:t>
            </a:r>
            <a:r>
              <a:rPr lang="en-US" altLang="zh-CN" dirty="0"/>
              <a:t>1-2</a:t>
            </a:r>
            <a:r>
              <a:rPr lang="zh-CN" altLang="en-US" dirty="0"/>
              <a:t>分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1227F-4C66-4D65-B3F3-15EFF233293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02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8"/>
            <a:ext cx="8534400" cy="1470025"/>
          </a:xfrm>
          <a:ln cap="rnd"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2057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50000"/>
            </a:schemeClr>
          </a:solidFill>
        </p:spPr>
        <p:txBody>
          <a:bodyPr>
            <a:normAutofit/>
          </a:bodyPr>
          <a:lstStyle>
            <a:lvl1pPr>
              <a:defRPr lang="en-US" sz="4400" b="0" kern="1200" cap="none" spc="0" dirty="0">
                <a:ln w="0"/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>
              <a:defRPr sz="240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2pPr>
            <a:lvl3pPr>
              <a:defRPr sz="200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3pPr>
            <a:lvl4pPr>
              <a:defRPr sz="180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4pPr>
            <a:lvl5pPr>
              <a:defRPr sz="180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03773"/>
            <a:ext cx="9144000" cy="35423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algn="just"/>
            <a:r>
              <a:rPr lang="en-US" dirty="0"/>
              <a:t>HCI							                   Dr. Shuang LIANG, </a:t>
            </a:r>
            <a:r>
              <a:rPr lang="en-US" dirty="0" err="1"/>
              <a:t>TongJi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03773"/>
            <a:ext cx="9144000" cy="35423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algn="just"/>
            <a:r>
              <a:rPr lang="en-US" dirty="0"/>
              <a:t>HCI							                   Dr. Shuang LIANG, </a:t>
            </a:r>
            <a:r>
              <a:rPr lang="en-US" dirty="0" err="1"/>
              <a:t>TongJi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03773"/>
            <a:ext cx="9144000" cy="35423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algn="just"/>
            <a:r>
              <a:rPr lang="en-US" dirty="0"/>
              <a:t>HCI							                   Dr. Shuang LIANG, </a:t>
            </a:r>
            <a:r>
              <a:rPr lang="en-US" dirty="0" err="1"/>
              <a:t>TongJi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lang="en-US" sz="2800" kern="1200" dirty="0" smtClean="0">
          <a:solidFill>
            <a:schemeClr val="accent1">
              <a:lumMod val="50000"/>
            </a:schemeClr>
          </a:solidFill>
          <a:latin typeface="Calibri" pitchFamily="34" charset="0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lang="en-US" sz="2400" kern="1200" dirty="0" smtClean="0">
          <a:solidFill>
            <a:schemeClr val="accent1">
              <a:lumMod val="50000"/>
            </a:schemeClr>
          </a:solidFill>
          <a:latin typeface="Calibri" pitchFamily="34" charset="0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accent1">
              <a:lumMod val="50000"/>
            </a:schemeClr>
          </a:solidFill>
          <a:latin typeface="Calibri" pitchFamily="34" charset="0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lang="en-US" sz="1800" kern="1200" dirty="0" smtClean="0">
          <a:solidFill>
            <a:schemeClr val="accent1">
              <a:lumMod val="50000"/>
            </a:schemeClr>
          </a:solidFill>
          <a:latin typeface="Calibri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lang="en-US" sz="1800" kern="1200" dirty="0">
          <a:solidFill>
            <a:schemeClr val="accent1">
              <a:lumMod val="50000"/>
            </a:schemeClr>
          </a:solidFill>
          <a:latin typeface="Calibri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cs typeface="Latha" pitchFamily="2"/>
              </a:rPr>
              <a:t>HCI Survey</a:t>
            </a:r>
            <a:endParaRPr lang="en-US" dirty="0">
              <a:cs typeface="Lath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Dr. Shuang LIANG</a:t>
            </a:r>
          </a:p>
          <a:p>
            <a:endParaRPr lang="en-US" dirty="0"/>
          </a:p>
          <a:p>
            <a:r>
              <a:rPr lang="en-US" dirty="0"/>
              <a:t>School of Software Engineering</a:t>
            </a:r>
          </a:p>
          <a:p>
            <a:r>
              <a:rPr lang="en-US" dirty="0" err="1"/>
              <a:t>TongJi</a:t>
            </a:r>
            <a:r>
              <a:rPr lang="en-US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2984291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Items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目的</a:t>
            </a:r>
            <a:endParaRPr lang="en-US" altLang="zh-CN" dirty="0"/>
          </a:p>
          <a:p>
            <a:pPr lvl="1"/>
            <a:r>
              <a:rPr lang="zh-CN" altLang="en-US" dirty="0"/>
              <a:t>通过查阅和调研相关资料，理解人机交互的发展动态和趋势，了解中外学科前沿，加深对用户交互设计、用户体验评估、交互设备等的理解和认识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形式：</a:t>
            </a:r>
            <a:r>
              <a:rPr lang="en-US" altLang="zh-CN" dirty="0"/>
              <a:t>2</a:t>
            </a:r>
            <a:r>
              <a:rPr lang="zh-CN" altLang="en-US" dirty="0"/>
              <a:t>人一组，完成下列两项任务</a:t>
            </a:r>
            <a:endParaRPr lang="en-US" altLang="zh-CN" dirty="0"/>
          </a:p>
          <a:p>
            <a:pPr lvl="1"/>
            <a:r>
              <a:rPr lang="en-US" altLang="zh-CN" dirty="0"/>
              <a:t>1. Paper Reading</a:t>
            </a:r>
            <a:r>
              <a:rPr lang="zh-CN" altLang="en-US" dirty="0"/>
              <a:t>：</a:t>
            </a:r>
            <a:r>
              <a:rPr lang="en-US" altLang="zh-CN" dirty="0"/>
              <a:t>HCI</a:t>
            </a:r>
            <a:r>
              <a:rPr lang="zh-CN" altLang="en-US" dirty="0"/>
              <a:t>领域前沿文献阅读，做读书报告</a:t>
            </a:r>
            <a:endParaRPr lang="en-US" altLang="zh-CN" dirty="0"/>
          </a:p>
          <a:p>
            <a:pPr lvl="1"/>
            <a:r>
              <a:rPr lang="en-US" altLang="zh-CN" dirty="0"/>
              <a:t>2. Survey</a:t>
            </a:r>
            <a:r>
              <a:rPr lang="zh-CN" altLang="en-US" dirty="0"/>
              <a:t>：</a:t>
            </a:r>
            <a:r>
              <a:rPr lang="en-US" altLang="zh-CN" dirty="0"/>
              <a:t>HCI</a:t>
            </a:r>
            <a:r>
              <a:rPr lang="zh-CN" altLang="en-US" dirty="0"/>
              <a:t>领域技术调研，做调研报告</a:t>
            </a:r>
            <a:endParaRPr lang="en-US" altLang="zh-CN" dirty="0"/>
          </a:p>
          <a:p>
            <a:pPr lvl="1"/>
            <a:r>
              <a:rPr lang="zh-CN" altLang="en-US" dirty="0"/>
              <a:t>对上述任务的</a:t>
            </a:r>
            <a:r>
              <a:rPr lang="en-US" altLang="zh-CN" dirty="0"/>
              <a:t>ppt</a:t>
            </a:r>
            <a:r>
              <a:rPr lang="zh-CN" altLang="en-US" dirty="0"/>
              <a:t>课堂交流分享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just"/>
            <a:r>
              <a:rPr lang="en-US"/>
              <a:t>HCI							                   Dr. Shuang LIANG, TongJi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1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D5AB9-15D6-40BB-96B1-3A149C5F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Paper Readings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6AD27-8FD6-4CE0-8366-D8234EFF3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SIGCHI’ 2023</a:t>
            </a:r>
          </a:p>
          <a:p>
            <a:pPr lvl="1"/>
            <a:r>
              <a:rPr lang="en-US" altLang="zh-CN" sz="2000" dirty="0"/>
              <a:t>1. Going, Going, Gone: Exploring Intention Communication for Multi-User Locomotion in Virtual Reality</a:t>
            </a:r>
          </a:p>
          <a:p>
            <a:pPr lvl="1"/>
            <a:r>
              <a:rPr lang="en-US" altLang="zh-CN" sz="2000" dirty="0"/>
              <a:t>2. </a:t>
            </a:r>
            <a:r>
              <a:rPr lang="en-US" altLang="zh-CN" sz="2000" dirty="0" err="1"/>
              <a:t>SAWSense</a:t>
            </a:r>
            <a:r>
              <a:rPr lang="en-US" altLang="zh-CN" sz="2000" dirty="0"/>
              <a:t>: Using Surface Acoustic Waves for Surface-bound Event Recognition</a:t>
            </a:r>
          </a:p>
          <a:p>
            <a:pPr lvl="1"/>
            <a:r>
              <a:rPr lang="en-US" altLang="zh-CN" sz="2000" dirty="0"/>
              <a:t>3. AI for human assessment: What do professional assessors need?</a:t>
            </a:r>
          </a:p>
          <a:p>
            <a:pPr lvl="1"/>
            <a:r>
              <a:rPr lang="en-US" altLang="zh-CN" sz="2000" dirty="0"/>
              <a:t>4. Location-based AR Experiences for Social Justice: Case Studies, Lessons, and Open Challenges</a:t>
            </a:r>
          </a:p>
          <a:p>
            <a:pPr lvl="1"/>
            <a:r>
              <a:rPr lang="en-US" altLang="zh-CN" sz="2000" dirty="0"/>
              <a:t>5. “My Zelda Cane”: Strategies Used by Blind Players to Play Visual-Centric Digital Games</a:t>
            </a:r>
          </a:p>
          <a:p>
            <a:pPr lvl="1"/>
            <a:r>
              <a:rPr lang="en-US" altLang="zh-CN" sz="2000" dirty="0"/>
              <a:t>……</a:t>
            </a:r>
            <a:endParaRPr lang="en-US" altLang="zh-CN" sz="2400" dirty="0"/>
          </a:p>
          <a:p>
            <a:r>
              <a:rPr lang="en-US" altLang="zh-CN" sz="2400" dirty="0"/>
              <a:t>Choose one paper, read it, and give a short talk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7E321E-6FD6-4525-8F00-980E0AF93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just"/>
            <a:r>
              <a:rPr lang="en-US"/>
              <a:t>HCI							                   Dr. Shuang LIANG, TongJi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1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6ADF9-0B57-4E63-96C0-4D36A824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Submission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4FB4DB-D8A2-4EF0-9E09-9965017CB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根据整理出的资料，撰写一份读书报告</a:t>
            </a:r>
            <a:endParaRPr lang="en-US" altLang="zh-CN" dirty="0"/>
          </a:p>
          <a:p>
            <a:pPr lvl="1"/>
            <a:r>
              <a:rPr lang="zh-CN" altLang="en-US" dirty="0"/>
              <a:t>引言：介绍选定的研究方向的背景和重要性</a:t>
            </a:r>
            <a:endParaRPr lang="en-US" altLang="zh-CN" dirty="0"/>
          </a:p>
          <a:p>
            <a:pPr lvl="1"/>
            <a:r>
              <a:rPr lang="zh-CN" altLang="en-US" dirty="0"/>
              <a:t>相关工作：回顾与该研究方向相关的已有研究工作，总结其优点和不足</a:t>
            </a:r>
            <a:endParaRPr lang="en-US" altLang="zh-CN" dirty="0"/>
          </a:p>
          <a:p>
            <a:pPr lvl="1"/>
            <a:r>
              <a:rPr lang="zh-CN" altLang="en-US" dirty="0"/>
              <a:t>研究方法：介绍常用的研究方法和实验设计，讨论其适用性和局限性</a:t>
            </a:r>
            <a:endParaRPr lang="en-US" altLang="zh-CN" dirty="0"/>
          </a:p>
          <a:p>
            <a:pPr lvl="1"/>
            <a:r>
              <a:rPr lang="zh-CN" altLang="en-US" dirty="0"/>
              <a:t>实验结果：总结已有研究的实验结果和发现，分析其对研究方向的影响。对该研究方向进行评价和讨论，提出未来可能的发展方向和挑战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9933FF"/>
                </a:solidFill>
              </a:rPr>
              <a:t>你的感悟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FC247C-CE61-4E8C-B5FB-585003FCA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just"/>
            <a:r>
              <a:rPr lang="en-US"/>
              <a:t>HCI							                   Dr. Shuang LIANG, TongJi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7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3EDEE-2277-4BF3-93DB-BC8E9B07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Survey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2DB9A2-D727-4CFF-9EE5-C567E2D52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Possible Topics </a:t>
            </a:r>
          </a:p>
          <a:p>
            <a:pPr lvl="1">
              <a:spcBef>
                <a:spcPts val="1800"/>
              </a:spcBef>
            </a:pPr>
            <a:r>
              <a:rPr lang="en-US" altLang="zh-CN" dirty="0"/>
              <a:t>HCI</a:t>
            </a:r>
            <a:r>
              <a:rPr lang="zh-CN" altLang="en-US" dirty="0"/>
              <a:t>中外技术发展对比</a:t>
            </a:r>
            <a:endParaRPr lang="en-US" altLang="zh-CN" dirty="0"/>
          </a:p>
          <a:p>
            <a:pPr lvl="2"/>
            <a:r>
              <a:rPr lang="zh-CN" altLang="en-US" dirty="0"/>
              <a:t>了解中外在</a:t>
            </a:r>
            <a:r>
              <a:rPr lang="en-US" altLang="zh-CN" dirty="0"/>
              <a:t>HCI</a:t>
            </a:r>
            <a:r>
              <a:rPr lang="zh-CN" altLang="en-US" dirty="0"/>
              <a:t>（人机交互）领域的差距，包括学科发展、研究水平、产业应用和用户体验设计等方面</a:t>
            </a:r>
            <a:endParaRPr lang="en-US" altLang="zh-CN" dirty="0"/>
          </a:p>
          <a:p>
            <a:pPr lvl="1">
              <a:spcBef>
                <a:spcPts val="1800"/>
              </a:spcBef>
            </a:pPr>
            <a:r>
              <a:rPr lang="en-US" altLang="zh-CN" dirty="0"/>
              <a:t>Sora</a:t>
            </a:r>
            <a:r>
              <a:rPr lang="zh-CN" altLang="en-US" dirty="0"/>
              <a:t>和市面上同类产品的优缺点</a:t>
            </a:r>
            <a:endParaRPr lang="en-US" altLang="zh-CN" dirty="0"/>
          </a:p>
          <a:p>
            <a:pPr lvl="1">
              <a:spcBef>
                <a:spcPts val="1800"/>
              </a:spcBef>
            </a:pPr>
            <a:r>
              <a:rPr lang="en-US" altLang="zh-CN" dirty="0"/>
              <a:t>AI</a:t>
            </a:r>
            <a:r>
              <a:rPr lang="zh-CN" altLang="en-US" dirty="0"/>
              <a:t>之</a:t>
            </a:r>
            <a:r>
              <a:rPr lang="en-US" altLang="zh-CN" dirty="0"/>
              <a:t>HCI</a:t>
            </a:r>
          </a:p>
          <a:p>
            <a:pPr lvl="1">
              <a:spcBef>
                <a:spcPts val="1800"/>
              </a:spcBef>
            </a:pPr>
            <a:r>
              <a:rPr lang="en-US" altLang="zh-CN" dirty="0"/>
              <a:t>……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Choose one topic, carry out a survey, and give a short talk from your perspective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843387-C1BD-4CA5-88CE-796EC065B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just"/>
            <a:r>
              <a:rPr lang="en-US"/>
              <a:t>HCI							                   Dr. Shuang LIANG, TongJi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75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06D09-BDA2-4AD4-A13C-5F5B5C54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Submission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3B2D4-4275-446B-9D53-8FFE252F9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根据调研结果，撰写一份调研报告，结合实际数据和专家观点进行分析，并提出改进和发展的建议，</a:t>
            </a:r>
            <a:r>
              <a:rPr lang="zh-CN" altLang="en-US" dirty="0">
                <a:solidFill>
                  <a:srgbClr val="9933FF"/>
                </a:solidFill>
              </a:rPr>
              <a:t>要有自己的观点</a:t>
            </a:r>
            <a:r>
              <a:rPr lang="zh-CN" altLang="en-US" dirty="0"/>
              <a:t>（篇幅</a:t>
            </a:r>
            <a:r>
              <a:rPr lang="en-US" altLang="zh-CN" dirty="0"/>
              <a:t>5</a:t>
            </a:r>
            <a:r>
              <a:rPr lang="zh-CN" altLang="en-US" dirty="0"/>
              <a:t>页内）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注意事项</a:t>
            </a:r>
          </a:p>
          <a:p>
            <a:pPr lvl="1"/>
            <a:r>
              <a:rPr lang="zh-CN" altLang="en-US" dirty="0"/>
              <a:t>注重收集可靠的数据和信息，确保调研结果的准确性</a:t>
            </a:r>
          </a:p>
          <a:p>
            <a:pPr lvl="1"/>
            <a:r>
              <a:rPr lang="zh-CN" altLang="en-US" dirty="0"/>
              <a:t>结合实际情况，客观分析，并提出具体的建议</a:t>
            </a:r>
          </a:p>
          <a:p>
            <a:pPr lvl="1"/>
            <a:r>
              <a:rPr lang="zh-CN" altLang="en-US" dirty="0"/>
              <a:t>注意逻辑性和条理性，清晰表达调研结果和分析结论</a:t>
            </a:r>
          </a:p>
          <a:p>
            <a:pPr lvl="1"/>
            <a:r>
              <a:rPr lang="zh-CN" altLang="en-US" dirty="0"/>
              <a:t>可参考相关学术论文和研究报告，以及专业书籍，提高调研报告的可信度和权威性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802B1F-87BF-4548-B772-50378DFB4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just"/>
            <a:r>
              <a:rPr lang="en-US"/>
              <a:t>HCI							                   Dr. Shuang LIANG, TongJi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144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Turn in your work through</a:t>
            </a:r>
          </a:p>
          <a:p>
            <a:pPr lvl="1"/>
            <a:r>
              <a:rPr lang="en-US" altLang="zh-CN" dirty="0"/>
              <a:t>TA </a:t>
            </a:r>
          </a:p>
          <a:p>
            <a:pPr lvl="1"/>
            <a:r>
              <a:rPr lang="en-US" altLang="zh-CN" dirty="0"/>
              <a:t>Email subject: </a:t>
            </a:r>
            <a:r>
              <a:rPr lang="zh-CN" altLang="en-US" dirty="0"/>
              <a:t>“</a:t>
            </a:r>
            <a:r>
              <a:rPr lang="en-US" altLang="zh-CN" dirty="0" err="1"/>
              <a:t>hw#id</a:t>
            </a:r>
            <a:r>
              <a:rPr lang="en-US" altLang="zh-CN" dirty="0"/>
              <a:t>+</a:t>
            </a:r>
            <a:r>
              <a:rPr lang="zh-CN" altLang="en-US" dirty="0"/>
              <a:t>学号</a:t>
            </a:r>
            <a:r>
              <a:rPr lang="en-US" altLang="zh-CN" dirty="0"/>
              <a:t>1+</a:t>
            </a:r>
            <a:r>
              <a:rPr lang="zh-CN" altLang="en-US" dirty="0"/>
              <a:t>姓名</a:t>
            </a:r>
            <a:r>
              <a:rPr lang="en-US" altLang="zh-CN" dirty="0"/>
              <a:t>1+</a:t>
            </a:r>
            <a:r>
              <a:rPr lang="zh-CN" altLang="en-US" dirty="0"/>
              <a:t>学号</a:t>
            </a:r>
            <a:r>
              <a:rPr lang="en-US" altLang="zh-CN" dirty="0"/>
              <a:t>2+</a:t>
            </a:r>
            <a:r>
              <a:rPr lang="zh-CN" altLang="en-US" dirty="0"/>
              <a:t>姓名</a:t>
            </a:r>
            <a:r>
              <a:rPr lang="en-US" altLang="zh-CN" dirty="0"/>
              <a:t>2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en-US" altLang="zh-CN" dirty="0"/>
              <a:t>PS: multimedia files are accepted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Including but not limited to </a:t>
            </a:r>
          </a:p>
          <a:p>
            <a:pPr lvl="1"/>
            <a:r>
              <a:rPr lang="en-US" altLang="zh-CN" dirty="0"/>
              <a:t>Paper reading report</a:t>
            </a:r>
          </a:p>
          <a:p>
            <a:pPr lvl="1"/>
            <a:r>
              <a:rPr lang="en-US" altLang="zh-CN" dirty="0"/>
              <a:t>Survey report</a:t>
            </a:r>
          </a:p>
          <a:p>
            <a:pPr lvl="2"/>
            <a:r>
              <a:rPr lang="en-US" altLang="zh-CN" dirty="0"/>
              <a:t>Both from your point of view</a:t>
            </a:r>
          </a:p>
          <a:p>
            <a:endParaRPr lang="en-US" altLang="zh-CN" dirty="0"/>
          </a:p>
          <a:p>
            <a:r>
              <a:rPr lang="en-US" altLang="zh-CN" dirty="0"/>
              <a:t>Deadline</a:t>
            </a:r>
          </a:p>
          <a:p>
            <a:pPr lvl="1"/>
            <a:r>
              <a:rPr lang="en-US" altLang="zh-CN" dirty="0"/>
              <a:t>1 week</a:t>
            </a:r>
          </a:p>
          <a:p>
            <a:pPr lvl="1"/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just"/>
            <a:r>
              <a:rPr lang="en-US"/>
              <a:t>HCI							                   Dr. </a:t>
            </a:r>
            <a:r>
              <a:rPr lang="en-US" dirty="0"/>
              <a:t>Shuang LIANG, </a:t>
            </a:r>
            <a:r>
              <a:rPr lang="en-US" dirty="0" err="1"/>
              <a:t>TongJi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0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一个作业</a:t>
            </a:r>
            <a:r>
              <a:rPr lang="en-US" altLang="zh-CN" dirty="0"/>
              <a:t>10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晚交一天扣</a:t>
            </a:r>
            <a:r>
              <a:rPr lang="en-US" altLang="zh-CN" dirty="0"/>
              <a:t>1</a:t>
            </a:r>
            <a:r>
              <a:rPr lang="zh-CN" altLang="en-US" dirty="0"/>
              <a:t>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作业交流分享</a:t>
            </a:r>
            <a:endParaRPr lang="en-US" altLang="zh-CN" dirty="0"/>
          </a:p>
          <a:p>
            <a:pPr lvl="1"/>
            <a:r>
              <a:rPr lang="en-US" altLang="zh-CN" dirty="0"/>
              <a:t>Next class</a:t>
            </a:r>
          </a:p>
          <a:p>
            <a:pPr lvl="1"/>
            <a:r>
              <a:rPr lang="zh-CN" altLang="en-US" dirty="0"/>
              <a:t>随机生成顺序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just"/>
            <a:r>
              <a:rPr lang="en-US"/>
              <a:t>HCI							                   Dr. Shuang LIANG, TongJi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67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Let’s design</a:t>
            </a:r>
            <a:r>
              <a:rPr lang="en-US" dirty="0"/>
              <a:t>!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035" y="188640"/>
            <a:ext cx="5342906" cy="457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7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ook">
      <a:dk1>
        <a:sysClr val="windowText" lastClr="000000"/>
      </a:dk1>
      <a:lt1>
        <a:sysClr val="window" lastClr="FFFFFF"/>
      </a:lt1>
      <a:dk2>
        <a:srgbClr val="000082"/>
      </a:dk2>
      <a:lt2>
        <a:srgbClr val="F3F3FF"/>
      </a:lt2>
      <a:accent1>
        <a:srgbClr val="828200"/>
      </a:accent1>
      <a:accent2>
        <a:srgbClr val="1B582B"/>
      </a:accent2>
      <a:accent3>
        <a:srgbClr val="009FEC"/>
      </a:accent3>
      <a:accent4>
        <a:srgbClr val="00BDBD"/>
      </a:accent4>
      <a:accent5>
        <a:srgbClr val="7C5BAE"/>
      </a:accent5>
      <a:accent6>
        <a:srgbClr val="0055AA"/>
      </a:accent6>
      <a:hlink>
        <a:srgbClr val="FC9658"/>
      </a:hlink>
      <a:folHlink>
        <a:srgbClr val="E800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7997</TotalTime>
  <Words>654</Words>
  <Application>Microsoft Office PowerPoint</Application>
  <PresentationFormat>全屏显示(4:3)</PresentationFormat>
  <Paragraphs>78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Latha</vt:lpstr>
      <vt:lpstr>Office Theme</vt:lpstr>
      <vt:lpstr>HCI Survey</vt:lpstr>
      <vt:lpstr>General Items</vt:lpstr>
      <vt:lpstr>Paper Readings</vt:lpstr>
      <vt:lpstr>Submission</vt:lpstr>
      <vt:lpstr>Survey</vt:lpstr>
      <vt:lpstr>Submission</vt:lpstr>
      <vt:lpstr>Result</vt:lpstr>
      <vt:lpstr>Grading</vt:lpstr>
      <vt:lpstr>Let’s design!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Yichen Wei</dc:creator>
  <cp:lastModifiedBy>Ying SHEN</cp:lastModifiedBy>
  <cp:revision>245</cp:revision>
  <cp:lastPrinted>2015-03-19T02:58:08Z</cp:lastPrinted>
  <dcterms:created xsi:type="dcterms:W3CDTF">2006-08-16T00:00:00Z</dcterms:created>
  <dcterms:modified xsi:type="dcterms:W3CDTF">2024-03-12T08:33:53Z</dcterms:modified>
</cp:coreProperties>
</file>