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7" r:id="rId6"/>
    <p:sldId id="261" r:id="rId7"/>
    <p:sldId id="262" r:id="rId8"/>
    <p:sldId id="263" r:id="rId9"/>
    <p:sldId id="268" r:id="rId10"/>
    <p:sldId id="265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E1E8-66D7-43EC-BF6A-A570390A3E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DEAF-6612-4C35-BE36-8D23C36CD1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2192000" cy="4852970"/>
          </a:xfrm>
          <a:custGeom>
            <a:avLst/>
            <a:gdLst>
              <a:gd name="connsiteX0" fmla="*/ 0 w 12192000"/>
              <a:gd name="connsiteY0" fmla="*/ 0 h 4852970"/>
              <a:gd name="connsiteX1" fmla="*/ 12192000 w 12192000"/>
              <a:gd name="connsiteY1" fmla="*/ 0 h 4852970"/>
              <a:gd name="connsiteX2" fmla="*/ 12192000 w 12192000"/>
              <a:gd name="connsiteY2" fmla="*/ 3577730 h 4852970"/>
              <a:gd name="connsiteX3" fmla="*/ 12085722 w 12192000"/>
              <a:gd name="connsiteY3" fmla="*/ 3635995 h 4852970"/>
              <a:gd name="connsiteX4" fmla="*/ 6096000 w 12192000"/>
              <a:gd name="connsiteY4" fmla="*/ 4852970 h 4852970"/>
              <a:gd name="connsiteX5" fmla="*/ 106278 w 12192000"/>
              <a:gd name="connsiteY5" fmla="*/ 3635995 h 4852970"/>
              <a:gd name="connsiteX6" fmla="*/ 0 w 12192000"/>
              <a:gd name="connsiteY6" fmla="*/ 3577730 h 485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852970">
                <a:moveTo>
                  <a:pt x="0" y="0"/>
                </a:moveTo>
                <a:lnTo>
                  <a:pt x="12192000" y="0"/>
                </a:lnTo>
                <a:lnTo>
                  <a:pt x="12192000" y="3577730"/>
                </a:lnTo>
                <a:lnTo>
                  <a:pt x="12085722" y="3635995"/>
                </a:lnTo>
                <a:cubicBezTo>
                  <a:pt x="10662013" y="4379233"/>
                  <a:pt x="8507419" y="4852970"/>
                  <a:pt x="6096000" y="4852970"/>
                </a:cubicBezTo>
                <a:cubicBezTo>
                  <a:pt x="3684581" y="4852970"/>
                  <a:pt x="1529987" y="4379233"/>
                  <a:pt x="106278" y="3635995"/>
                </a:cubicBezTo>
                <a:lnTo>
                  <a:pt x="0" y="357773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10670"/>
            <a:ext cx="12192000" cy="4672011"/>
          </a:xfrm>
          <a:custGeom>
            <a:avLst/>
            <a:gdLst>
              <a:gd name="connsiteX0" fmla="*/ 0 w 12192000"/>
              <a:gd name="connsiteY0" fmla="*/ 0 h 4672011"/>
              <a:gd name="connsiteX1" fmla="*/ 12192000 w 12192000"/>
              <a:gd name="connsiteY1" fmla="*/ 0 h 4672011"/>
              <a:gd name="connsiteX2" fmla="*/ 12192000 w 12192000"/>
              <a:gd name="connsiteY2" fmla="*/ 3396771 h 4672011"/>
              <a:gd name="connsiteX3" fmla="*/ 12085722 w 12192000"/>
              <a:gd name="connsiteY3" fmla="*/ 3455036 h 4672011"/>
              <a:gd name="connsiteX4" fmla="*/ 6096000 w 12192000"/>
              <a:gd name="connsiteY4" fmla="*/ 4672011 h 4672011"/>
              <a:gd name="connsiteX5" fmla="*/ 106278 w 12192000"/>
              <a:gd name="connsiteY5" fmla="*/ 3455036 h 4672011"/>
              <a:gd name="connsiteX6" fmla="*/ 0 w 12192000"/>
              <a:gd name="connsiteY6" fmla="*/ 3396771 h 467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72011">
                <a:moveTo>
                  <a:pt x="0" y="0"/>
                </a:moveTo>
                <a:lnTo>
                  <a:pt x="12192000" y="0"/>
                </a:lnTo>
                <a:lnTo>
                  <a:pt x="12192000" y="3396771"/>
                </a:lnTo>
                <a:lnTo>
                  <a:pt x="12085722" y="3455036"/>
                </a:lnTo>
                <a:cubicBezTo>
                  <a:pt x="10662013" y="4198274"/>
                  <a:pt x="8507419" y="4672011"/>
                  <a:pt x="6096000" y="4672011"/>
                </a:cubicBezTo>
                <a:cubicBezTo>
                  <a:pt x="3684581" y="4672011"/>
                  <a:pt x="1529987" y="4198274"/>
                  <a:pt x="106278" y="3455036"/>
                </a:cubicBezTo>
                <a:lnTo>
                  <a:pt x="0" y="339677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owerpoint template design by DAJU_PPT正版来源小红书大橘PPT微信DAJU_PPT请勿抄袭搬运！盗版必究！"/>
          <p:cNvSpPr/>
          <p:nvPr/>
        </p:nvSpPr>
        <p:spPr>
          <a:xfrm>
            <a:off x="-373407" y="1721000"/>
            <a:ext cx="13237264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indent="0" algn="ctr" fontAlgn="base">
              <a:lnSpc>
                <a:spcPct val="150000"/>
              </a:lnSpc>
            </a:pPr>
            <a:r>
              <a:rPr lang="zh-CN" altLang="en-US" sz="6000" b="1" spc="600" dirty="0">
                <a:solidFill>
                  <a:schemeClr val="bg1"/>
                </a:solidFill>
                <a:latin typeface="+mj-ea"/>
                <a:ea typeface="+mj-ea"/>
              </a:rPr>
              <a:t>人工智能导论</a:t>
            </a:r>
            <a:endParaRPr lang="zh-CN" altLang="en-US" sz="4400" b="1" spc="600" dirty="0">
              <a:solidFill>
                <a:schemeClr val="bg1"/>
              </a:solidFill>
              <a:latin typeface="+mj-ea"/>
              <a:ea typeface="+mj-ea"/>
            </a:endParaRPr>
          </a:p>
          <a:p>
            <a:pPr indent="0" algn="ctr" fontAlgn="base">
              <a:lnSpc>
                <a:spcPct val="100000"/>
              </a:lnSpc>
            </a:pPr>
            <a:r>
              <a:rPr lang="zh-CN" altLang="en-US" sz="4400" spc="6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基于</a:t>
            </a:r>
            <a:r>
              <a:rPr lang="en-US" altLang="zh-CN" sz="4400" spc="6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DQN</a:t>
            </a:r>
            <a:r>
              <a:rPr lang="zh-CN" altLang="en-US" sz="4400" spc="6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算法的</a:t>
            </a:r>
            <a:r>
              <a:rPr lang="en-US" altLang="zh-CN" sz="4400" spc="6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ballcrash</a:t>
            </a:r>
            <a:r>
              <a:rPr lang="zh-CN" altLang="en-US" sz="4400" spc="6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游戏</a:t>
            </a:r>
            <a:endParaRPr lang="zh-CN" altLang="en-US" sz="4400" spc="6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5" name="powerpoint template design by DAJU_PPT正版来源小红书大橘PPT微信DAJU_PPT请勿抄袭搬运！盗版必究！"/>
          <p:cNvSpPr txBox="1"/>
          <p:nvPr/>
        </p:nvSpPr>
        <p:spPr>
          <a:xfrm>
            <a:off x="1836737" y="5364273"/>
            <a:ext cx="8239126" cy="95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2253744   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林觉凯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指导老师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曾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56" y="-2295021"/>
            <a:ext cx="6807414" cy="68074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2192000" cy="4852970"/>
          </a:xfrm>
          <a:custGeom>
            <a:avLst/>
            <a:gdLst>
              <a:gd name="connsiteX0" fmla="*/ 0 w 12192000"/>
              <a:gd name="connsiteY0" fmla="*/ 0 h 4852970"/>
              <a:gd name="connsiteX1" fmla="*/ 12192000 w 12192000"/>
              <a:gd name="connsiteY1" fmla="*/ 0 h 4852970"/>
              <a:gd name="connsiteX2" fmla="*/ 12192000 w 12192000"/>
              <a:gd name="connsiteY2" fmla="*/ 3577730 h 4852970"/>
              <a:gd name="connsiteX3" fmla="*/ 12085722 w 12192000"/>
              <a:gd name="connsiteY3" fmla="*/ 3635995 h 4852970"/>
              <a:gd name="connsiteX4" fmla="*/ 6096000 w 12192000"/>
              <a:gd name="connsiteY4" fmla="*/ 4852970 h 4852970"/>
              <a:gd name="connsiteX5" fmla="*/ 106278 w 12192000"/>
              <a:gd name="connsiteY5" fmla="*/ 3635995 h 4852970"/>
              <a:gd name="connsiteX6" fmla="*/ 0 w 12192000"/>
              <a:gd name="connsiteY6" fmla="*/ 3577730 h 485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852970">
                <a:moveTo>
                  <a:pt x="0" y="0"/>
                </a:moveTo>
                <a:lnTo>
                  <a:pt x="12192000" y="0"/>
                </a:lnTo>
                <a:lnTo>
                  <a:pt x="12192000" y="3577730"/>
                </a:lnTo>
                <a:lnTo>
                  <a:pt x="12085722" y="3635995"/>
                </a:lnTo>
                <a:cubicBezTo>
                  <a:pt x="10662013" y="4379233"/>
                  <a:pt x="8507419" y="4852970"/>
                  <a:pt x="6096000" y="4852970"/>
                </a:cubicBezTo>
                <a:cubicBezTo>
                  <a:pt x="3684581" y="4852970"/>
                  <a:pt x="1529987" y="4379233"/>
                  <a:pt x="106278" y="3635995"/>
                </a:cubicBezTo>
                <a:lnTo>
                  <a:pt x="0" y="357773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1"/>
            <a:ext cx="12192000" cy="4672011"/>
          </a:xfrm>
          <a:custGeom>
            <a:avLst/>
            <a:gdLst>
              <a:gd name="connsiteX0" fmla="*/ 0 w 12192000"/>
              <a:gd name="connsiteY0" fmla="*/ 0 h 4672011"/>
              <a:gd name="connsiteX1" fmla="*/ 12192000 w 12192000"/>
              <a:gd name="connsiteY1" fmla="*/ 0 h 4672011"/>
              <a:gd name="connsiteX2" fmla="*/ 12192000 w 12192000"/>
              <a:gd name="connsiteY2" fmla="*/ 3396771 h 4672011"/>
              <a:gd name="connsiteX3" fmla="*/ 12085722 w 12192000"/>
              <a:gd name="connsiteY3" fmla="*/ 3455036 h 4672011"/>
              <a:gd name="connsiteX4" fmla="*/ 6096000 w 12192000"/>
              <a:gd name="connsiteY4" fmla="*/ 4672011 h 4672011"/>
              <a:gd name="connsiteX5" fmla="*/ 106278 w 12192000"/>
              <a:gd name="connsiteY5" fmla="*/ 3455036 h 4672011"/>
              <a:gd name="connsiteX6" fmla="*/ 0 w 12192000"/>
              <a:gd name="connsiteY6" fmla="*/ 3396771 h 467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72011">
                <a:moveTo>
                  <a:pt x="0" y="0"/>
                </a:moveTo>
                <a:lnTo>
                  <a:pt x="12192000" y="0"/>
                </a:lnTo>
                <a:lnTo>
                  <a:pt x="12192000" y="3396771"/>
                </a:lnTo>
                <a:lnTo>
                  <a:pt x="12085722" y="3455036"/>
                </a:lnTo>
                <a:cubicBezTo>
                  <a:pt x="10662013" y="4198274"/>
                  <a:pt x="8507419" y="4672011"/>
                  <a:pt x="6096000" y="4672011"/>
                </a:cubicBezTo>
                <a:cubicBezTo>
                  <a:pt x="3684581" y="4672011"/>
                  <a:pt x="1529987" y="4198274"/>
                  <a:pt x="106278" y="3455036"/>
                </a:cubicBezTo>
                <a:lnTo>
                  <a:pt x="0" y="339677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13" y="-2398675"/>
            <a:ext cx="7070687" cy="707068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384225" y="2049573"/>
            <a:ext cx="6187510" cy="2585999"/>
            <a:chOff x="4258004" y="2576514"/>
            <a:chExt cx="3776335" cy="1578276"/>
          </a:xfrm>
        </p:grpSpPr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4258004" y="2805999"/>
              <a:ext cx="3160228" cy="95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 dirty="0">
                  <a:solidFill>
                    <a:srgbClr val="004F8A"/>
                  </a:solidFill>
                  <a:latin typeface="Arial" panose="020B0604020202020204" pitchFamily="34" charset="0"/>
                  <a:ea typeface="Kozuka Gothic Pr6N B" pitchFamily="34" charset="-128"/>
                  <a:cs typeface="Arial" panose="020B0604020202020204" pitchFamily="34" charset="0"/>
                </a:rPr>
                <a:t>THANKS</a:t>
              </a:r>
              <a:endParaRPr lang="en-US" altLang="zh-CN" sz="9600" dirty="0">
                <a:solidFill>
                  <a:srgbClr val="004F8A"/>
                </a:solidFill>
                <a:latin typeface="Arial" panose="020B0604020202020204" pitchFamily="34" charset="0"/>
                <a:ea typeface="Kozuka Gothic Pr6N B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空心弧 8"/>
            <p:cNvSpPr/>
            <p:nvPr>
              <p:custDataLst>
                <p:tags r:id="rId3"/>
              </p:custDataLst>
            </p:nvPr>
          </p:nvSpPr>
          <p:spPr bwMode="auto">
            <a:xfrm rot="7086271">
              <a:off x="6551614" y="2576514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004F8A"/>
            </a:solidFill>
            <a:ln w="3175"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600">
                <a:solidFill>
                  <a:schemeClr val="dk1"/>
                </a:solidFill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46826" y="3761039"/>
              <a:ext cx="3230555" cy="393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dist">
                <a:defRPr/>
              </a:pPr>
              <a:r>
                <a:rPr lang="zh-CN" altLang="en-US" sz="36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恳请老师</a:t>
              </a:r>
              <a:r>
                <a:rPr lang="zh-CN" altLang="en-US" sz="3600" dirty="0">
                  <a:solidFill>
                    <a:schemeClr val="dk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同学批评指正</a:t>
              </a:r>
              <a:endParaRPr lang="zh-CN" altLang="en-US" sz="3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powerpoint template design by DAJU_PPT正版来源小红书大橘PPT微信DAJU_PPT请勿抄袭搬运！盗版必究！"/>
          <p:cNvSpPr txBox="1"/>
          <p:nvPr/>
        </p:nvSpPr>
        <p:spPr>
          <a:xfrm>
            <a:off x="1836737" y="5364273"/>
            <a:ext cx="8239126" cy="95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2253744   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林觉凯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指导老师</a:t>
            </a: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曾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4672764" cy="6858000"/>
          </a:xfrm>
          <a:custGeom>
            <a:avLst/>
            <a:gdLst>
              <a:gd name="connsiteX0" fmla="*/ 0 w 4672764"/>
              <a:gd name="connsiteY0" fmla="*/ 0 h 6858000"/>
              <a:gd name="connsiteX1" fmla="*/ 3500871 w 4672764"/>
              <a:gd name="connsiteY1" fmla="*/ 0 h 6858000"/>
              <a:gd name="connsiteX2" fmla="*/ 3556359 w 4672764"/>
              <a:gd name="connsiteY2" fmla="*/ 67702 h 6858000"/>
              <a:gd name="connsiteX3" fmla="*/ 4672764 w 4672764"/>
              <a:gd name="connsiteY3" fmla="*/ 3429000 h 6858000"/>
              <a:gd name="connsiteX4" fmla="*/ 3556359 w 4672764"/>
              <a:gd name="connsiteY4" fmla="*/ 6790298 h 6858000"/>
              <a:gd name="connsiteX5" fmla="*/ 3500871 w 4672764"/>
              <a:gd name="connsiteY5" fmla="*/ 6858000 h 6858000"/>
              <a:gd name="connsiteX6" fmla="*/ 0 w 46727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72764" h="6858000">
                <a:moveTo>
                  <a:pt x="0" y="0"/>
                </a:moveTo>
                <a:lnTo>
                  <a:pt x="3500871" y="0"/>
                </a:lnTo>
                <a:lnTo>
                  <a:pt x="3556359" y="67702"/>
                </a:lnTo>
                <a:cubicBezTo>
                  <a:pt x="4250001" y="955482"/>
                  <a:pt x="4672764" y="2134810"/>
                  <a:pt x="4672764" y="3429000"/>
                </a:cubicBezTo>
                <a:cubicBezTo>
                  <a:pt x="4672764" y="4723191"/>
                  <a:pt x="4250001" y="5902518"/>
                  <a:pt x="3556359" y="6790298"/>
                </a:cubicBezTo>
                <a:lnTo>
                  <a:pt x="35008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owerpoint template design by DAJU_PPT正版来源小红书大橘PPT微信DAJU_PPT请勿抄袭搬运！盗版必究！"/>
          <p:cNvSpPr/>
          <p:nvPr/>
        </p:nvSpPr>
        <p:spPr>
          <a:xfrm>
            <a:off x="1" y="0"/>
            <a:ext cx="4502761" cy="6858000"/>
          </a:xfrm>
          <a:custGeom>
            <a:avLst/>
            <a:gdLst>
              <a:gd name="connsiteX0" fmla="*/ 0 w 4502761"/>
              <a:gd name="connsiteY0" fmla="*/ 0 h 6858000"/>
              <a:gd name="connsiteX1" fmla="*/ 3330868 w 4502761"/>
              <a:gd name="connsiteY1" fmla="*/ 0 h 6858000"/>
              <a:gd name="connsiteX2" fmla="*/ 3386356 w 4502761"/>
              <a:gd name="connsiteY2" fmla="*/ 67702 h 6858000"/>
              <a:gd name="connsiteX3" fmla="*/ 4502761 w 4502761"/>
              <a:gd name="connsiteY3" fmla="*/ 3429000 h 6858000"/>
              <a:gd name="connsiteX4" fmla="*/ 3386356 w 4502761"/>
              <a:gd name="connsiteY4" fmla="*/ 6790298 h 6858000"/>
              <a:gd name="connsiteX5" fmla="*/ 3330868 w 4502761"/>
              <a:gd name="connsiteY5" fmla="*/ 6858000 h 6858000"/>
              <a:gd name="connsiteX6" fmla="*/ 0 w 45027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761" h="6858000">
                <a:moveTo>
                  <a:pt x="0" y="0"/>
                </a:moveTo>
                <a:lnTo>
                  <a:pt x="3330868" y="0"/>
                </a:lnTo>
                <a:lnTo>
                  <a:pt x="3386356" y="67702"/>
                </a:lnTo>
                <a:cubicBezTo>
                  <a:pt x="4079998" y="955482"/>
                  <a:pt x="4502761" y="2134810"/>
                  <a:pt x="4502761" y="3429000"/>
                </a:cubicBezTo>
                <a:cubicBezTo>
                  <a:pt x="4502761" y="4723191"/>
                  <a:pt x="4079998" y="5902518"/>
                  <a:pt x="3386356" y="6790298"/>
                </a:cubicBezTo>
                <a:lnTo>
                  <a:pt x="333086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powerpoint template design by DAJU_PPT正版来源小红书大橘PPT微信DAJU_PPT请勿抄袭搬运！盗版必究！"/>
          <p:cNvGrpSpPr/>
          <p:nvPr/>
        </p:nvGrpSpPr>
        <p:grpSpPr>
          <a:xfrm>
            <a:off x="1245540" y="2818991"/>
            <a:ext cx="2011682" cy="1220019"/>
            <a:chOff x="1485240" y="2661526"/>
            <a:chExt cx="2011682" cy="1220019"/>
          </a:xfrm>
        </p:grpSpPr>
        <p:sp>
          <p:nvSpPr>
            <p:cNvPr id="6" name="powerpoint template design by DAJU_PPT正版来源小红书大橘PPT微信DAJU_PPT请勿抄袭搬运！盗版必究！-1"/>
            <p:cNvSpPr/>
            <p:nvPr/>
          </p:nvSpPr>
          <p:spPr>
            <a:xfrm>
              <a:off x="1798584" y="2661526"/>
              <a:ext cx="1384995" cy="8309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5400" b="1" dirty="0">
                  <a:solidFill>
                    <a:schemeClr val="bg1"/>
                  </a:solidFill>
                  <a:latin typeface="+mj-ea"/>
                  <a:ea typeface="+mj-ea"/>
                </a:rPr>
                <a:t>目录</a:t>
              </a:r>
              <a:endParaRPr lang="zh-CN" altLang="en-US" sz="5400" b="1" i="0" dirty="0">
                <a:solidFill>
                  <a:schemeClr val="bg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7" name="powerpoint template design by DAJU_PPT正版来源小红书大橘PPT微信DAJU_PPT请勿抄袭搬运！盗版必究！-2"/>
            <p:cNvSpPr/>
            <p:nvPr/>
          </p:nvSpPr>
          <p:spPr>
            <a:xfrm>
              <a:off x="1485240" y="3604546"/>
              <a:ext cx="201168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 dirty="0">
                  <a:solidFill>
                    <a:schemeClr val="bg1"/>
                  </a:solidFill>
                  <a:effectLst/>
                  <a:ea typeface="+mj-ea"/>
                </a:rPr>
                <a:t>CONTENT</a:t>
              </a:r>
              <a:endParaRPr lang="zh-CN" altLang="en-US" b="0" i="0" dirty="0">
                <a:solidFill>
                  <a:schemeClr val="bg1"/>
                </a:solidFill>
                <a:effectLst/>
                <a:ea typeface="+mj-ea"/>
              </a:endParaRPr>
            </a:p>
          </p:txBody>
        </p:sp>
      </p:grpSp>
      <p:grpSp>
        <p:nvGrpSpPr>
          <p:cNvPr id="33" name="powerpoint template design by DAJU_PPT正版来源小红书大橘PPT微信DAJU_PPT请勿抄袭搬运！盗版必究！"/>
          <p:cNvGrpSpPr/>
          <p:nvPr/>
        </p:nvGrpSpPr>
        <p:grpSpPr>
          <a:xfrm>
            <a:off x="2251381" y="1890484"/>
            <a:ext cx="0" cy="3077032"/>
            <a:chOff x="2251381" y="1387465"/>
            <a:chExt cx="0" cy="3077032"/>
          </a:xfrm>
        </p:grpSpPr>
        <p:cxnSp>
          <p:nvCxnSpPr>
            <p:cNvPr id="34" name="powerpoint template design by DAJU_PPT正版来源小红书大橘PPT微信DAJU_PPT请勿抄袭搬运！盗版必究！-1"/>
            <p:cNvCxnSpPr/>
            <p:nvPr/>
          </p:nvCxnSpPr>
          <p:spPr>
            <a:xfrm>
              <a:off x="2251381" y="1387465"/>
              <a:ext cx="0" cy="540000"/>
            </a:xfrm>
            <a:prstGeom prst="line">
              <a:avLst/>
            </a:prstGeom>
            <a:ln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owerpoint template design by DAJU_PPT正版来源小红书大橘PPT微信DAJU_PPT请勿抄袭搬运！盗版必究！-2"/>
            <p:cNvCxnSpPr/>
            <p:nvPr/>
          </p:nvCxnSpPr>
          <p:spPr>
            <a:xfrm flipV="1">
              <a:off x="2251381" y="3924497"/>
              <a:ext cx="0" cy="540000"/>
            </a:xfrm>
            <a:prstGeom prst="line">
              <a:avLst/>
            </a:prstGeom>
            <a:ln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31" y="-1165032"/>
            <a:ext cx="5263108" cy="5263108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5594758" y="1160756"/>
            <a:ext cx="6023837" cy="739628"/>
            <a:chOff x="6168163" y="1530928"/>
            <a:chExt cx="6023837" cy="739628"/>
          </a:xfrm>
        </p:grpSpPr>
        <p:sp>
          <p:nvSpPr>
            <p:cNvPr id="44" name="powerpoint template design by DAJU_PPT正版来源小红书大橘PPT微信DAJU_PPT请勿抄袭搬运！盗版必究！-1"/>
            <p:cNvSpPr/>
            <p:nvPr/>
          </p:nvSpPr>
          <p:spPr>
            <a:xfrm>
              <a:off x="6168163" y="1530928"/>
              <a:ext cx="6023837" cy="739628"/>
            </a:xfrm>
            <a:custGeom>
              <a:avLst/>
              <a:gdLst>
                <a:gd name="connsiteX0" fmla="*/ 369814 w 6023837"/>
                <a:gd name="connsiteY0" fmla="*/ 0 h 739628"/>
                <a:gd name="connsiteX1" fmla="*/ 6023837 w 6023837"/>
                <a:gd name="connsiteY1" fmla="*/ 0 h 739628"/>
                <a:gd name="connsiteX2" fmla="*/ 6023837 w 6023837"/>
                <a:gd name="connsiteY2" fmla="*/ 739628 h 739628"/>
                <a:gd name="connsiteX3" fmla="*/ 369814 w 6023837"/>
                <a:gd name="connsiteY3" fmla="*/ 739628 h 739628"/>
                <a:gd name="connsiteX4" fmla="*/ 0 w 6023837"/>
                <a:gd name="connsiteY4" fmla="*/ 369814 h 739628"/>
                <a:gd name="connsiteX5" fmla="*/ 369814 w 6023837"/>
                <a:gd name="connsiteY5" fmla="*/ 0 h 73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837" h="739628">
                  <a:moveTo>
                    <a:pt x="369814" y="0"/>
                  </a:moveTo>
                  <a:lnTo>
                    <a:pt x="6023837" y="0"/>
                  </a:lnTo>
                  <a:lnTo>
                    <a:pt x="6023837" y="739628"/>
                  </a:lnTo>
                  <a:lnTo>
                    <a:pt x="369814" y="739628"/>
                  </a:lnTo>
                  <a:cubicBezTo>
                    <a:pt x="165572" y="739628"/>
                    <a:pt x="0" y="574057"/>
                    <a:pt x="0" y="369814"/>
                  </a:cubicBezTo>
                  <a:cubicBezTo>
                    <a:pt x="0" y="165571"/>
                    <a:pt x="165572" y="0"/>
                    <a:pt x="36981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powerpoint template design by DAJU_PPT正版来源小红书大橘PPT微信DAJU_PPT请勿抄袭搬运！盗版必究！-5"/>
            <p:cNvSpPr txBox="1"/>
            <p:nvPr/>
          </p:nvSpPr>
          <p:spPr>
            <a:xfrm>
              <a:off x="7128325" y="1639132"/>
              <a:ext cx="3466327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latin typeface="+mj-ea"/>
                  <a:ea typeface="+mj-ea"/>
                </a:rPr>
                <a:t>项目</a:t>
              </a:r>
              <a:r>
                <a:rPr lang="zh-CN" altLang="en-US" sz="2800" b="1" spc="200" dirty="0">
                  <a:latin typeface="+mj-ea"/>
                  <a:ea typeface="+mj-ea"/>
                </a:rPr>
                <a:t>介绍</a:t>
              </a:r>
              <a:endParaRPr lang="zh-CN" altLang="en-US" sz="2800" b="1" spc="200" dirty="0">
                <a:latin typeface="+mj-ea"/>
                <a:ea typeface="+mj-ea"/>
              </a:endParaRPr>
            </a:p>
          </p:txBody>
        </p:sp>
        <p:sp>
          <p:nvSpPr>
            <p:cNvPr id="46" name="powerpoint template design by DAJU_PPT正版来源小红书大橘PPT微信DAJU_PPT请勿抄袭搬运！盗版必究！-6"/>
            <p:cNvSpPr/>
            <p:nvPr/>
          </p:nvSpPr>
          <p:spPr>
            <a:xfrm>
              <a:off x="6296686" y="1617413"/>
              <a:ext cx="566658" cy="56665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7" name="powerpoint template design by DAJU_PPT正版来源小红书大橘PPT微信DAJU_PPT请勿抄袭搬运！盗版必究！-7"/>
            <p:cNvSpPr/>
            <p:nvPr/>
          </p:nvSpPr>
          <p:spPr>
            <a:xfrm>
              <a:off x="6259584" y="1663678"/>
              <a:ext cx="640862" cy="47412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01743" y="3940114"/>
            <a:ext cx="6023837" cy="739628"/>
            <a:chOff x="6168163" y="3568606"/>
            <a:chExt cx="6023837" cy="739628"/>
          </a:xfrm>
        </p:grpSpPr>
        <p:sp>
          <p:nvSpPr>
            <p:cNvPr id="49" name="powerpoint template design by DAJU_PPT正版来源小红书大橘PPT微信DAJU_PPT请勿抄袭搬运！盗版必究！-2"/>
            <p:cNvSpPr/>
            <p:nvPr/>
          </p:nvSpPr>
          <p:spPr>
            <a:xfrm>
              <a:off x="6168163" y="3568606"/>
              <a:ext cx="6023837" cy="739628"/>
            </a:xfrm>
            <a:custGeom>
              <a:avLst/>
              <a:gdLst>
                <a:gd name="connsiteX0" fmla="*/ 369814 w 6023837"/>
                <a:gd name="connsiteY0" fmla="*/ 0 h 739628"/>
                <a:gd name="connsiteX1" fmla="*/ 6023837 w 6023837"/>
                <a:gd name="connsiteY1" fmla="*/ 0 h 739628"/>
                <a:gd name="connsiteX2" fmla="*/ 6023837 w 6023837"/>
                <a:gd name="connsiteY2" fmla="*/ 739628 h 739628"/>
                <a:gd name="connsiteX3" fmla="*/ 369814 w 6023837"/>
                <a:gd name="connsiteY3" fmla="*/ 739628 h 739628"/>
                <a:gd name="connsiteX4" fmla="*/ 0 w 6023837"/>
                <a:gd name="connsiteY4" fmla="*/ 369814 h 739628"/>
                <a:gd name="connsiteX5" fmla="*/ 369814 w 6023837"/>
                <a:gd name="connsiteY5" fmla="*/ 0 h 73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837" h="739628">
                  <a:moveTo>
                    <a:pt x="369814" y="0"/>
                  </a:moveTo>
                  <a:lnTo>
                    <a:pt x="6023837" y="0"/>
                  </a:lnTo>
                  <a:lnTo>
                    <a:pt x="6023837" y="739628"/>
                  </a:lnTo>
                  <a:lnTo>
                    <a:pt x="369814" y="739628"/>
                  </a:lnTo>
                  <a:cubicBezTo>
                    <a:pt x="165572" y="739628"/>
                    <a:pt x="0" y="574057"/>
                    <a:pt x="0" y="369814"/>
                  </a:cubicBezTo>
                  <a:cubicBezTo>
                    <a:pt x="0" y="165571"/>
                    <a:pt x="165572" y="0"/>
                    <a:pt x="36981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powerpoint template design by DAJU_PPT正版来源小红书大橘PPT微信DAJU_PPT请勿抄袭搬运！盗版必究！-8"/>
            <p:cNvSpPr txBox="1"/>
            <p:nvPr/>
          </p:nvSpPr>
          <p:spPr>
            <a:xfrm>
              <a:off x="7128325" y="3676810"/>
              <a:ext cx="346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b="1" spc="200" dirty="0">
                <a:latin typeface="+mj-ea"/>
                <a:ea typeface="+mj-ea"/>
              </a:endParaRPr>
            </a:p>
          </p:txBody>
        </p:sp>
        <p:sp>
          <p:nvSpPr>
            <p:cNvPr id="51" name="powerpoint template design by DAJU_PPT正版来源小红书大橘PPT微信DAJU_PPT请勿抄袭搬运！盗版必究！-9"/>
            <p:cNvSpPr/>
            <p:nvPr/>
          </p:nvSpPr>
          <p:spPr>
            <a:xfrm>
              <a:off x="6296686" y="3655091"/>
              <a:ext cx="566658" cy="56665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2" name="powerpoint template design by DAJU_PPT正版来源小红书大橘PPT微信DAJU_PPT请勿抄袭搬运！盗版必究！-10"/>
            <p:cNvSpPr/>
            <p:nvPr/>
          </p:nvSpPr>
          <p:spPr>
            <a:xfrm>
              <a:off x="6259584" y="3701356"/>
              <a:ext cx="640862" cy="47412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03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94759" y="2540910"/>
            <a:ext cx="6023836" cy="1061339"/>
            <a:chOff x="6168164" y="2549767"/>
            <a:chExt cx="6023836" cy="1061339"/>
          </a:xfrm>
        </p:grpSpPr>
        <p:sp>
          <p:nvSpPr>
            <p:cNvPr id="54" name="powerpoint template design by DAJU_PPT正版来源小红书大橘PPT微信DAJU_PPT请勿抄袭搬运！盗版必究！-3"/>
            <p:cNvSpPr/>
            <p:nvPr/>
          </p:nvSpPr>
          <p:spPr>
            <a:xfrm>
              <a:off x="6168164" y="2549767"/>
              <a:ext cx="6023836" cy="739628"/>
            </a:xfrm>
            <a:custGeom>
              <a:avLst/>
              <a:gdLst>
                <a:gd name="connsiteX0" fmla="*/ 369814 w 6023836"/>
                <a:gd name="connsiteY0" fmla="*/ 0 h 739628"/>
                <a:gd name="connsiteX1" fmla="*/ 6023836 w 6023836"/>
                <a:gd name="connsiteY1" fmla="*/ 0 h 739628"/>
                <a:gd name="connsiteX2" fmla="*/ 6023836 w 6023836"/>
                <a:gd name="connsiteY2" fmla="*/ 739628 h 739628"/>
                <a:gd name="connsiteX3" fmla="*/ 369814 w 6023836"/>
                <a:gd name="connsiteY3" fmla="*/ 739628 h 739628"/>
                <a:gd name="connsiteX4" fmla="*/ 0 w 6023836"/>
                <a:gd name="connsiteY4" fmla="*/ 369814 h 739628"/>
                <a:gd name="connsiteX5" fmla="*/ 369814 w 6023836"/>
                <a:gd name="connsiteY5" fmla="*/ 0 h 73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836" h="739628">
                  <a:moveTo>
                    <a:pt x="369814" y="0"/>
                  </a:moveTo>
                  <a:lnTo>
                    <a:pt x="6023836" y="0"/>
                  </a:lnTo>
                  <a:lnTo>
                    <a:pt x="6023836" y="739628"/>
                  </a:lnTo>
                  <a:lnTo>
                    <a:pt x="369814" y="739628"/>
                  </a:lnTo>
                  <a:cubicBezTo>
                    <a:pt x="165571" y="739628"/>
                    <a:pt x="0" y="574057"/>
                    <a:pt x="0" y="369814"/>
                  </a:cubicBezTo>
                  <a:cubicBezTo>
                    <a:pt x="0" y="165571"/>
                    <a:pt x="165571" y="0"/>
                    <a:pt x="36981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powerpoint template design by DAJU_PPT正版来源小红书大橘PPT微信DAJU_PPT请勿抄袭搬运！盗版必究！-11"/>
            <p:cNvSpPr txBox="1"/>
            <p:nvPr/>
          </p:nvSpPr>
          <p:spPr>
            <a:xfrm>
              <a:off x="7128324" y="2657971"/>
              <a:ext cx="4546887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latin typeface="+mj-ea"/>
                  <a:ea typeface="+mj-ea"/>
                </a:rPr>
                <a:t>算法</a:t>
              </a:r>
              <a:r>
                <a:rPr lang="zh-CN" altLang="en-US" sz="2800" b="1" spc="200" dirty="0">
                  <a:latin typeface="+mj-ea"/>
                  <a:ea typeface="+mj-ea"/>
                </a:rPr>
                <a:t>流程</a:t>
              </a:r>
              <a:endParaRPr lang="zh-CN" altLang="en-US" sz="2800" b="1" spc="200" dirty="0">
                <a:latin typeface="+mj-ea"/>
                <a:ea typeface="+mj-ea"/>
              </a:endParaRPr>
            </a:p>
            <a:p>
              <a:endParaRPr lang="zh-CN" altLang="en-US" sz="2800" b="1" spc="200" dirty="0">
                <a:latin typeface="+mj-ea"/>
                <a:ea typeface="+mj-ea"/>
              </a:endParaRPr>
            </a:p>
          </p:txBody>
        </p:sp>
        <p:sp>
          <p:nvSpPr>
            <p:cNvPr id="56" name="powerpoint template design by DAJU_PPT正版来源小红书大橘PPT微信DAJU_PPT请勿抄袭搬运！盗版必究！-12"/>
            <p:cNvSpPr/>
            <p:nvPr/>
          </p:nvSpPr>
          <p:spPr>
            <a:xfrm>
              <a:off x="6296686" y="2636252"/>
              <a:ext cx="566658" cy="56665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7" name="powerpoint template design by DAJU_PPT正版来源小红书大橘PPT微信DAJU_PPT请勿抄袭搬运！盗版必究！-13"/>
            <p:cNvSpPr/>
            <p:nvPr/>
          </p:nvSpPr>
          <p:spPr>
            <a:xfrm>
              <a:off x="6259584" y="2682517"/>
              <a:ext cx="640862" cy="47412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02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powerpoint template design by DAJU_PPT正版来源小红书大橘PPT微信DAJU_PPT请勿抄袭搬运！盗版必究！-11"/>
          <p:cNvSpPr txBox="1"/>
          <p:nvPr/>
        </p:nvSpPr>
        <p:spPr>
          <a:xfrm>
            <a:off x="6505575" y="4053840"/>
            <a:ext cx="3521710" cy="528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 spc="200" dirty="0">
                <a:latin typeface="+mj-ea"/>
                <a:ea typeface="+mj-ea"/>
                <a:sym typeface="+mn-ea"/>
              </a:rPr>
              <a:t>游戏结果</a:t>
            </a:r>
            <a:endParaRPr lang="zh-CN" altLang="en-US" sz="2800" b="1" spc="200" dirty="0">
              <a:latin typeface="+mj-ea"/>
              <a:ea typeface="+mj-ea"/>
            </a:endParaRPr>
          </a:p>
          <a:p>
            <a:endParaRPr lang="zh-CN" altLang="en-US" sz="2800" b="1" spc="200" dirty="0">
              <a:latin typeface="+mj-ea"/>
              <a:ea typeface="+mj-ea"/>
            </a:endParaRPr>
          </a:p>
          <a:p>
            <a:endParaRPr lang="zh-CN" altLang="en-US" sz="2800" b="1" spc="2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项目</a:t>
            </a:r>
            <a:r>
              <a:rPr lang="zh-CN" altLang="en-US" sz="3600" dirty="0"/>
              <a:t>介绍</a:t>
            </a:r>
            <a:endParaRPr lang="zh-CN" altLang="en-US" sz="3600" dirty="0"/>
          </a:p>
        </p:txBody>
      </p:sp>
      <p:sp>
        <p:nvSpPr>
          <p:cNvPr id="32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项目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3" name="powerpoint template design by DAJU_PPT正版来源小红书大橘PPT微信DAJU_PPT请勿抄袭搬运！盗版必究！"/>
          <p:cNvSpPr txBox="1"/>
          <p:nvPr/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游戏</a:t>
            </a:r>
            <a:r>
              <a:rPr lang="zh-CN" altLang="en-US" sz="1400" dirty="0">
                <a:latin typeface="+mj-ea"/>
                <a:ea typeface="+mj-ea"/>
              </a:rPr>
              <a:t>结果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4" name="powerpoint template design by DAJU_PPT正版来源小红书大橘PPT微信DAJU_PPT请勿抄袭搬运！盗版必究！"/>
          <p:cNvSpPr txBox="1"/>
          <p:nvPr/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算法</a:t>
            </a:r>
            <a:r>
              <a:rPr lang="zh-CN" altLang="en-US" sz="1400" dirty="0">
                <a:latin typeface="+mj-ea"/>
                <a:ea typeface="+mj-ea"/>
              </a:rPr>
              <a:t>流程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6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5" y="-1383665"/>
            <a:ext cx="4612640" cy="4612640"/>
          </a:xfrm>
          <a:prstGeom prst="rect">
            <a:avLst/>
          </a:prstGeom>
        </p:spPr>
      </p:pic>
      <p:sp>
        <p:nvSpPr>
          <p:cNvPr id="15" name="任意多边形 96"/>
          <p:cNvSpPr/>
          <p:nvPr/>
        </p:nvSpPr>
        <p:spPr>
          <a:xfrm>
            <a:off x="2117725" y="3314700"/>
            <a:ext cx="2713355" cy="81470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charset="-122"/>
              </a:rPr>
              <a:t>ballcrash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charset="0"/>
                <a:ea typeface="微软雅黑" panose="020B0503020204020204" charset="-122"/>
              </a:rPr>
              <a:t>游戏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任意多边形 99"/>
          <p:cNvSpPr/>
          <p:nvPr/>
        </p:nvSpPr>
        <p:spPr>
          <a:xfrm>
            <a:off x="2206625" y="1826260"/>
            <a:ext cx="2624455" cy="784225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50606F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0596" tIns="5080" rIns="320435" bIns="508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56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DQN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算法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93335" y="18548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DQN（Deep Q-Network）是一种将深度学习和强化学习相结合的算法，用于解决高维度状态空间中的决策问题。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93335" y="331470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ballcrash玩家通过控制小球的掉落位置，使其能够与其他相同种类的小球合并。当两个相同种类小球碰撞时，它们会合成一个更大的球。</a:t>
            </a:r>
            <a:endParaRPr lang="zh-CN" altLang="en-US"/>
          </a:p>
        </p:txBody>
      </p:sp>
      <p:sp>
        <p:nvSpPr>
          <p:cNvPr id="21" name="圆角矩形 40"/>
          <p:cNvSpPr/>
          <p:nvPr/>
        </p:nvSpPr>
        <p:spPr>
          <a:xfrm>
            <a:off x="2615565" y="5102860"/>
            <a:ext cx="8689340" cy="607060"/>
          </a:xfrm>
          <a:prstGeom prst="roundRect">
            <a:avLst>
              <a:gd name="adj" fmla="val 1993"/>
            </a:avLst>
          </a:prstGeom>
          <a:solidFill>
            <a:schemeClr val="accent1">
              <a:lumMod val="60000"/>
              <a:lumOff val="40000"/>
            </a:schemeClr>
          </a:solidFill>
          <a:ln w="34925" cmpd="thickThin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1"/>
          <a:p>
            <a:pPr eaLnBrk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</a:pPr>
            <a:r>
              <a:rPr lang="en-US" altLang="zh-CN" sz="1600" b="1" dirty="0">
                <a:solidFill>
                  <a:schemeClr val="tx1"/>
                </a:solidFill>
              </a:rPr>
              <a:t>本次项目通过网络上的参考相关资料，使用pygame复现该游戏，并且利用DQN算法进行训练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558" y="50396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项目</a:t>
            </a:r>
            <a:r>
              <a:rPr lang="zh-CN" altLang="en-US" sz="3600" dirty="0"/>
              <a:t>介绍</a:t>
            </a:r>
            <a:endParaRPr lang="zh-CN" altLang="en-US" sz="3600" dirty="0"/>
          </a:p>
        </p:txBody>
      </p:sp>
      <p:sp>
        <p:nvSpPr>
          <p:cNvPr id="32" name="powerpoint template design by DAJU_PPT正版来源小红书大橘PPT微信DAJU_PPT请勿抄袭搬运！盗版必究！"/>
          <p:cNvSpPr txBox="1"/>
          <p:nvPr/>
        </p:nvSpPr>
        <p:spPr>
          <a:xfrm>
            <a:off x="0" y="405719"/>
            <a:ext cx="1944547" cy="81490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no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项目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3" name="powerpoint template design by DAJU_PPT正版来源小红书大橘PPT微信DAJU_PPT请勿抄袭搬运！盗版必究！"/>
          <p:cNvSpPr txBox="1"/>
          <p:nvPr/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游戏</a:t>
            </a:r>
            <a:r>
              <a:rPr lang="zh-CN" altLang="en-US" sz="1400" dirty="0">
                <a:latin typeface="+mj-ea"/>
                <a:ea typeface="+mj-ea"/>
              </a:rPr>
              <a:t>结果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4" name="powerpoint template design by DAJU_PPT正版来源小红书大橘PPT微信DAJU_PPT请勿抄袭搬运！盗版必究！"/>
          <p:cNvSpPr txBox="1"/>
          <p:nvPr/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算法</a:t>
            </a:r>
            <a:r>
              <a:rPr lang="zh-CN" altLang="en-US" sz="1400" dirty="0">
                <a:latin typeface="+mj-ea"/>
                <a:ea typeface="+mj-ea"/>
              </a:rPr>
              <a:t>流程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6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5" y="-1383665"/>
            <a:ext cx="4612640" cy="461264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855460" y="2589530"/>
            <a:ext cx="48355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684530">
              <a:lnSpc>
                <a:spcPct val="150000"/>
              </a:lnSpc>
              <a:defRPr/>
            </a:pPr>
            <a:r>
              <a:rPr lang="zh-CN" altLang="en-US" dirty="0"/>
              <a:t>2253744_林觉凯_readme.pdf：本说明文档</a:t>
            </a:r>
            <a:endParaRPr lang="zh-CN" altLang="en-US" dirty="0"/>
          </a:p>
          <a:p>
            <a:pPr lvl="0" defTabSz="684530">
              <a:lnSpc>
                <a:spcPct val="150000"/>
              </a:lnSpc>
              <a:defRPr/>
            </a:pPr>
            <a:r>
              <a:rPr lang="zh-CN" altLang="en-US" dirty="0"/>
              <a:t>2253744_林觉凯_report.pptx：演讲PPT</a:t>
            </a:r>
            <a:endParaRPr lang="zh-CN" altLang="en-US" dirty="0"/>
          </a:p>
          <a:p>
            <a:pPr lvl="0" defTabSz="684530">
              <a:lnSpc>
                <a:spcPct val="150000"/>
              </a:lnSpc>
              <a:defRPr/>
            </a:pPr>
            <a:r>
              <a:rPr lang="zh-CN" altLang="en-US" dirty="0"/>
              <a:t>2253744_林觉凯_report.mp4：演讲视频</a:t>
            </a:r>
            <a:endParaRPr lang="zh-CN" altLang="en-US" dirty="0"/>
          </a:p>
          <a:p>
            <a:pPr lvl="0" defTabSz="684530">
              <a:lnSpc>
                <a:spcPct val="150000"/>
              </a:lnSpc>
              <a:defRPr/>
            </a:pPr>
            <a:r>
              <a:rPr lang="zh-CN" altLang="en-US" dirty="0"/>
              <a:t>image：存放游戏所需要的图片素材</a:t>
            </a:r>
            <a:endParaRPr lang="zh-CN" altLang="en-US" dirty="0"/>
          </a:p>
          <a:p>
            <a:pPr lvl="0" defTabSz="684530">
              <a:lnSpc>
                <a:spcPct val="150000"/>
              </a:lnSpc>
              <a:defRPr/>
            </a:pPr>
            <a:r>
              <a:rPr lang="zh-CN" altLang="en-US" dirty="0"/>
              <a:t>ballState.py、ballType.py、ballUi.py：有关游戏的UI、运行所需要的文件</a:t>
            </a:r>
            <a:endParaRPr lang="zh-CN" altLang="en-US" dirty="0"/>
          </a:p>
          <a:p>
            <a:pPr lvl="0" defTabSz="684530">
              <a:lnSpc>
                <a:spcPct val="150000"/>
              </a:lnSpc>
              <a:defRPr/>
            </a:pPr>
            <a:r>
              <a:rPr lang="zh-CN" altLang="en-US" dirty="0"/>
              <a:t>trainDQN.py：DQN算法的实现</a:t>
            </a:r>
            <a:endParaRPr lang="zh-CN" altLang="en-US" dirty="0"/>
          </a:p>
          <a:p>
            <a:pPr lvl="0" defTabSz="684530">
              <a:lnSpc>
                <a:spcPct val="150000"/>
              </a:lnSpc>
              <a:defRPr/>
            </a:pPr>
            <a:r>
              <a:rPr lang="zh-CN" altLang="en-US" dirty="0"/>
              <a:t>trainDQN.h5：过去的训练记录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74328" y="1598628"/>
            <a:ext cx="2251159" cy="7040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79398" y="1599898"/>
            <a:ext cx="2251159" cy="7040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0" dirty="0">
                <a:solidFill>
                  <a:sysClr val="windowText" lastClr="000000"/>
                </a:solidFill>
                <a:latin typeface="Lao UI"/>
              </a:rPr>
              <a:t>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ao UI"/>
              <a:ea typeface="微软雅黑" panose="020B050302020402020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33403" y="1732497"/>
            <a:ext cx="1573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0" dirty="0">
                <a:solidFill>
                  <a:schemeClr val="bg1"/>
                </a:solidFill>
                <a:latin typeface="Lao UI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latin typeface="Lao UI"/>
              </a:rPr>
              <a:t>项目</a:t>
            </a:r>
            <a:r>
              <a:rPr lang="zh-CN" altLang="en-US" sz="2400" b="0" dirty="0">
                <a:solidFill>
                  <a:schemeClr val="bg1"/>
                </a:solidFill>
                <a:latin typeface="Lao UI"/>
              </a:rPr>
              <a:t>文件</a:t>
            </a:r>
            <a:endParaRPr lang="zh-CN" altLang="en-US" sz="2400" b="0" dirty="0">
              <a:solidFill>
                <a:schemeClr val="bg1"/>
              </a:solidFill>
              <a:latin typeface="Lao U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17358" y="1703922"/>
            <a:ext cx="1573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0" dirty="0">
                <a:solidFill>
                  <a:schemeClr val="bg1"/>
                </a:solidFill>
                <a:latin typeface="Lao UI"/>
              </a:rPr>
              <a:t> </a:t>
            </a:r>
            <a:r>
              <a:rPr lang="zh-CN" altLang="en-US" sz="2400" b="0" dirty="0">
                <a:solidFill>
                  <a:schemeClr val="bg1"/>
                </a:solidFill>
                <a:latin typeface="Lao UI"/>
              </a:rPr>
              <a:t>项目</a:t>
            </a:r>
            <a:r>
              <a:rPr lang="zh-CN" altLang="en-US" sz="2400" b="0" dirty="0">
                <a:solidFill>
                  <a:schemeClr val="bg1"/>
                </a:solidFill>
                <a:latin typeface="Lao UI"/>
              </a:rPr>
              <a:t>准备</a:t>
            </a:r>
            <a:endParaRPr lang="zh-CN" altLang="en-US" sz="2400" b="0" dirty="0">
              <a:solidFill>
                <a:schemeClr val="bg1"/>
              </a:solidFill>
              <a:latin typeface="Lao UI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617855" y="1432703"/>
            <a:ext cx="11430" cy="3578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39340" y="2752090"/>
            <a:ext cx="4721225" cy="186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开发工具：Visual Studio Code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开发语言：</a:t>
            </a:r>
            <a:r>
              <a:rPr lang="en-US" altLang="zh-CN"/>
              <a:t>python </a:t>
            </a:r>
            <a:r>
              <a:rPr lang="zh-CN" altLang="en-US"/>
              <a:t>3.9.13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所安装库：pygame、numpy、keras...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  <p:bldP spid="2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78080" y="713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/>
          </a:p>
        </p:txBody>
      </p:sp>
      <p:sp>
        <p:nvSpPr>
          <p:cNvPr id="49" name="powerpoint template design by DAJU_PPT正版来源小红书大橘PPT微信DAJU_PPT请勿抄袭搬运！盗版必究！"/>
          <p:cNvSpPr txBox="1"/>
          <p:nvPr/>
        </p:nvSpPr>
        <p:spPr>
          <a:xfrm>
            <a:off x="-27669" y="2175850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游戏</a:t>
            </a:r>
            <a:r>
              <a:rPr lang="zh-CN" altLang="en-US" sz="1400" dirty="0">
                <a:latin typeface="+mj-ea"/>
                <a:ea typeface="+mj-ea"/>
              </a:rPr>
              <a:t>结果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0" name="powerpoint template design by DAJU_PPT正版来源小红书大橘PPT微信DAJU_PPT请勿抄袭搬运！盗版必究！"/>
          <p:cNvSpPr txBox="1"/>
          <p:nvPr/>
        </p:nvSpPr>
        <p:spPr>
          <a:xfrm>
            <a:off x="27669" y="1304816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52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werpoint template design by DAJU_PPT正版来源小红书大橘PPT微信DAJU_PPT请勿抄袭搬运！盗版必究！"/>
          <p:cNvSpPr txBox="1"/>
          <p:nvPr/>
        </p:nvSpPr>
        <p:spPr>
          <a:xfrm>
            <a:off x="55338" y="51970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项目</a:t>
            </a:r>
            <a:r>
              <a:rPr lang="zh-CN" altLang="en-US" sz="1400" dirty="0">
                <a:latin typeface="+mj-ea"/>
                <a:ea typeface="+mj-ea"/>
              </a:rPr>
              <a:t>介绍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60" name="powerpoint template design by DAJU_PPT正版来源小红书大橘PPT微信DAJU_PPT请勿抄袭搬运！盗版必究！"/>
          <p:cNvCxnSpPr/>
          <p:nvPr/>
        </p:nvCxnSpPr>
        <p:spPr>
          <a:xfrm>
            <a:off x="214161" y="1334615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1" y="1333746"/>
            <a:ext cx="1972217" cy="87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+mj-ea"/>
                <a:ea typeface="+mj-ea"/>
              </a:rPr>
              <a:t>算法</a:t>
            </a:r>
            <a:r>
              <a:rPr lang="zh-CN" altLang="en-US" sz="1800" b="1" dirty="0">
                <a:latin typeface="+mj-ea"/>
                <a:ea typeface="+mj-ea"/>
              </a:rPr>
              <a:t>流程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17558" y="50396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算法</a:t>
            </a:r>
            <a:r>
              <a:rPr lang="zh-CN" altLang="en-US" sz="3600" dirty="0"/>
              <a:t>流程</a:t>
            </a:r>
            <a:endParaRPr lang="zh-CN" altLang="en-US" sz="3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5" y="-1383665"/>
            <a:ext cx="4612640" cy="46126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67305" y="1564005"/>
            <a:ext cx="885698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建立神经网络模型</a:t>
            </a:r>
            <a:endParaRPr lang="zh-CN" altLang="en-US" sz="2400"/>
          </a:p>
          <a:p>
            <a:endParaRPr lang="zh-CN" altLang="en-US"/>
          </a:p>
          <a:p>
            <a:pPr indent="457200"/>
            <a:r>
              <a:rPr lang="zh-CN" altLang="en-US"/>
              <a:t>创建一个卷积神经网络模型，输入为游戏的图像状态，输出为每个动作的Q值。模型包含多个卷积层和全连接层，使用ReLU激活函数和Adam优化器进行编译。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715" y="2990850"/>
            <a:ext cx="6120130" cy="3605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78080" y="713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/>
          </a:p>
        </p:txBody>
      </p:sp>
      <p:sp>
        <p:nvSpPr>
          <p:cNvPr id="49" name="powerpoint template design by DAJU_PPT正版来源小红书大橘PPT微信DAJU_PPT请勿抄袭搬运！盗版必究！"/>
          <p:cNvSpPr txBox="1"/>
          <p:nvPr/>
        </p:nvSpPr>
        <p:spPr>
          <a:xfrm>
            <a:off x="-27669" y="2175850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游戏</a:t>
            </a:r>
            <a:r>
              <a:rPr lang="zh-CN" altLang="en-US" sz="1400" dirty="0">
                <a:latin typeface="+mj-ea"/>
                <a:ea typeface="+mj-ea"/>
              </a:rPr>
              <a:t>结果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0" name="powerpoint template design by DAJU_PPT正版来源小红书大橘PPT微信DAJU_PPT请勿抄袭搬运！盗版必究！"/>
          <p:cNvSpPr txBox="1"/>
          <p:nvPr/>
        </p:nvSpPr>
        <p:spPr>
          <a:xfrm>
            <a:off x="27669" y="1304816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52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werpoint template design by DAJU_PPT正版来源小红书大橘PPT微信DAJU_PPT请勿抄袭搬运！盗版必究！"/>
          <p:cNvSpPr txBox="1"/>
          <p:nvPr/>
        </p:nvSpPr>
        <p:spPr>
          <a:xfrm>
            <a:off x="55338" y="51970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项目</a:t>
            </a:r>
            <a:r>
              <a:rPr lang="zh-CN" altLang="en-US" sz="1400" dirty="0">
                <a:latin typeface="+mj-ea"/>
                <a:ea typeface="+mj-ea"/>
              </a:rPr>
              <a:t>介绍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60" name="powerpoint template design by DAJU_PPT正版来源小红书大橘PPT微信DAJU_PPT请勿抄袭搬运！盗版必究！"/>
          <p:cNvCxnSpPr/>
          <p:nvPr/>
        </p:nvCxnSpPr>
        <p:spPr>
          <a:xfrm>
            <a:off x="214161" y="1334615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1" y="1333746"/>
            <a:ext cx="1972217" cy="87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+mj-ea"/>
                <a:ea typeface="+mj-ea"/>
              </a:rPr>
              <a:t>算法</a:t>
            </a:r>
            <a:r>
              <a:rPr lang="zh-CN" altLang="en-US" sz="1800" b="1" dirty="0">
                <a:latin typeface="+mj-ea"/>
                <a:ea typeface="+mj-ea"/>
              </a:rPr>
              <a:t>流程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17558" y="50396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算法</a:t>
            </a:r>
            <a:r>
              <a:rPr lang="zh-CN" altLang="en-US" sz="3600" dirty="0"/>
              <a:t>流程</a:t>
            </a:r>
            <a:endParaRPr lang="zh-CN" altLang="en-US" sz="3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5" y="-1383665"/>
            <a:ext cx="4612640" cy="46126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69235" y="148209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初始化环境和参数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3048000" y="1998345"/>
            <a:ext cx="81934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num_actions：游戏中可执行的动作数量。</a:t>
            </a:r>
            <a:endParaRPr lang="zh-CN" altLang="en-US"/>
          </a:p>
          <a:p>
            <a:r>
              <a:rPr lang="zh-CN" altLang="en-US"/>
              <a:t>FINAL_EPSILON：探索概率的最终值，表示最终的随机动作选择概率。</a:t>
            </a:r>
            <a:endParaRPr lang="zh-CN" altLang="en-US"/>
          </a:p>
          <a:p>
            <a:r>
              <a:rPr lang="zh-CN" altLang="en-US"/>
              <a:t>INITIAL_EPSILON：探索概率的初始值。</a:t>
            </a:r>
            <a:endParaRPr lang="zh-CN" altLang="en-US"/>
          </a:p>
          <a:p>
            <a:r>
              <a:rPr lang="zh-CN" altLang="en-US"/>
              <a:t>replay_memory：经验回放池的大小，用于存储过去的经验。</a:t>
            </a:r>
            <a:endParaRPr lang="zh-CN" altLang="en-US"/>
          </a:p>
          <a:p>
            <a:r>
              <a:rPr lang="zh-CN" altLang="en-US"/>
              <a:t>discount：折扣因子，用于计算未来奖励的现值。</a:t>
            </a:r>
            <a:endParaRPr lang="zh-CN" altLang="en-US"/>
          </a:p>
          <a:p>
            <a:r>
              <a:rPr lang="zh-CN" altLang="en-US"/>
              <a:t>observe：观察阶段的时间步数，在此阶段内不进行训练。</a:t>
            </a:r>
            <a:endParaRPr lang="zh-CN" altLang="en-US"/>
          </a:p>
          <a:p>
            <a:r>
              <a:rPr lang="zh-CN" altLang="en-US"/>
              <a:t>explore：探索阶段的时间步数，在此阶段内逐渐减少epsilon。</a:t>
            </a:r>
            <a:endParaRPr lang="zh-CN" altLang="en-US"/>
          </a:p>
          <a:p>
            <a:r>
              <a:rPr lang="en-US" altLang="zh-CN"/>
              <a:t>...................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945" y="4361180"/>
            <a:ext cx="5420360" cy="2413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78080" y="713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/>
          </a:p>
        </p:txBody>
      </p:sp>
      <p:sp>
        <p:nvSpPr>
          <p:cNvPr id="49" name="powerpoint template design by DAJU_PPT正版来源小红书大橘PPT微信DAJU_PPT请勿抄袭搬运！盗版必究！"/>
          <p:cNvSpPr txBox="1"/>
          <p:nvPr/>
        </p:nvSpPr>
        <p:spPr>
          <a:xfrm>
            <a:off x="-27669" y="2175850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游戏</a:t>
            </a:r>
            <a:r>
              <a:rPr lang="zh-CN" altLang="en-US" sz="1400" dirty="0">
                <a:latin typeface="+mj-ea"/>
                <a:ea typeface="+mj-ea"/>
              </a:rPr>
              <a:t>结果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0" name="powerpoint template design by DAJU_PPT正版来源小红书大橘PPT微信DAJU_PPT请勿抄袭搬运！盗版必究！"/>
          <p:cNvSpPr txBox="1"/>
          <p:nvPr/>
        </p:nvSpPr>
        <p:spPr>
          <a:xfrm>
            <a:off x="27669" y="1304816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52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werpoint template design by DAJU_PPT正版来源小红书大橘PPT微信DAJU_PPT请勿抄袭搬运！盗版必究！"/>
          <p:cNvSpPr txBox="1"/>
          <p:nvPr/>
        </p:nvSpPr>
        <p:spPr>
          <a:xfrm>
            <a:off x="55338" y="51970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项目</a:t>
            </a:r>
            <a:r>
              <a:rPr lang="zh-CN" altLang="en-US" sz="1400" dirty="0">
                <a:latin typeface="+mj-ea"/>
                <a:ea typeface="+mj-ea"/>
              </a:rPr>
              <a:t>介绍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60" name="powerpoint template design by DAJU_PPT正版来源小红书大橘PPT微信DAJU_PPT请勿抄袭搬运！盗版必究！"/>
          <p:cNvCxnSpPr/>
          <p:nvPr/>
        </p:nvCxnSpPr>
        <p:spPr>
          <a:xfrm>
            <a:off x="214161" y="1334615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1" y="1333746"/>
            <a:ext cx="1972217" cy="87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+mj-ea"/>
                <a:ea typeface="+mj-ea"/>
              </a:rPr>
              <a:t>算法</a:t>
            </a:r>
            <a:r>
              <a:rPr lang="zh-CN" altLang="en-US" sz="1800" b="1" dirty="0">
                <a:latin typeface="+mj-ea"/>
                <a:ea typeface="+mj-ea"/>
              </a:rPr>
              <a:t>流程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17558" y="50396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算法</a:t>
            </a:r>
            <a:r>
              <a:rPr lang="zh-CN" altLang="en-US" sz="3600" dirty="0"/>
              <a:t>流程</a:t>
            </a:r>
            <a:endParaRPr lang="zh-CN" altLang="en-US" sz="3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5" y="-1383665"/>
            <a:ext cx="4612640" cy="46126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17725" y="1358265"/>
            <a:ext cx="10073640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3.</a:t>
            </a:r>
            <a:r>
              <a:rPr lang="zh-CN" altLang="en-US" sz="2400"/>
              <a:t>训练循环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/>
              <a:t>动作选择：使用ε-贪心策略选择动作。以ε的概率选择随机动作，以(1-ε)的概率选择Q值最大的动作。</a:t>
            </a:r>
            <a:endParaRPr lang="zh-CN" altLang="en-US"/>
          </a:p>
          <a:p>
            <a:r>
              <a:rPr lang="zh-CN" altLang="en-US"/>
              <a:t>执行动作：在游戏环境中执行选定的动作，并获取新的状态图像、奖励和生存标志。</a:t>
            </a:r>
            <a:endParaRPr lang="zh-CN" altLang="en-US"/>
          </a:p>
          <a:p>
            <a:r>
              <a:rPr lang="zh-CN" altLang="en-US"/>
              <a:t>预处理新的状态图像：对新的状态图像进行调整大小和归一化处理。</a:t>
            </a:r>
            <a:endParaRPr lang="zh-CN" altLang="en-US"/>
          </a:p>
          <a:p>
            <a:r>
              <a:rPr lang="zh-CN" altLang="en-US"/>
              <a:t>存储经验：将当前状态、动作、奖励、下一状态和生存标志存储到经验回放池中。</a:t>
            </a:r>
            <a:endParaRPr lang="zh-CN" altLang="en-US"/>
          </a:p>
          <a:p>
            <a:r>
              <a:rPr lang="zh-CN" altLang="en-US"/>
              <a:t>经验回放池管理：如果经验回放池超过指定容量，删除最旧的经验。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65" y="3573145"/>
            <a:ext cx="8267065" cy="326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78080" y="713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/>
          </a:p>
        </p:txBody>
      </p:sp>
      <p:sp>
        <p:nvSpPr>
          <p:cNvPr id="49" name="powerpoint template design by DAJU_PPT正版来源小红书大橘PPT微信DAJU_PPT请勿抄袭搬运！盗版必究！"/>
          <p:cNvSpPr txBox="1"/>
          <p:nvPr/>
        </p:nvSpPr>
        <p:spPr>
          <a:xfrm>
            <a:off x="-27669" y="2175850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游戏</a:t>
            </a:r>
            <a:r>
              <a:rPr lang="zh-CN" altLang="en-US" sz="1400" dirty="0">
                <a:latin typeface="+mj-ea"/>
                <a:ea typeface="+mj-ea"/>
              </a:rPr>
              <a:t>结果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0" name="powerpoint template design by DAJU_PPT正版来源小红书大橘PPT微信DAJU_PPT请勿抄袭搬运！盗版必究！"/>
          <p:cNvSpPr txBox="1"/>
          <p:nvPr/>
        </p:nvSpPr>
        <p:spPr>
          <a:xfrm>
            <a:off x="27669" y="1304816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52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werpoint template design by DAJU_PPT正版来源小红书大橘PPT微信DAJU_PPT请勿抄袭搬运！盗版必究！"/>
          <p:cNvSpPr txBox="1"/>
          <p:nvPr/>
        </p:nvSpPr>
        <p:spPr>
          <a:xfrm>
            <a:off x="55338" y="51970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项目</a:t>
            </a:r>
            <a:r>
              <a:rPr lang="zh-CN" altLang="en-US" sz="1400" dirty="0">
                <a:latin typeface="+mj-ea"/>
                <a:ea typeface="+mj-ea"/>
              </a:rPr>
              <a:t>介绍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60" name="powerpoint template design by DAJU_PPT正版来源小红书大橘PPT微信DAJU_PPT请勿抄袭搬运！盗版必究！"/>
          <p:cNvCxnSpPr/>
          <p:nvPr/>
        </p:nvCxnSpPr>
        <p:spPr>
          <a:xfrm>
            <a:off x="214161" y="1334615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1" y="1333746"/>
            <a:ext cx="1972217" cy="875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+mj-ea"/>
                <a:ea typeface="+mj-ea"/>
              </a:rPr>
              <a:t>算法</a:t>
            </a:r>
            <a:r>
              <a:rPr lang="zh-CN" altLang="en-US" sz="1800" b="1" dirty="0">
                <a:latin typeface="+mj-ea"/>
                <a:ea typeface="+mj-ea"/>
              </a:rPr>
              <a:t>流程</a:t>
            </a:r>
            <a:endParaRPr lang="zh-CN" altLang="en-US" sz="1800" b="1" dirty="0"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17558" y="50396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算法</a:t>
            </a:r>
            <a:r>
              <a:rPr lang="zh-CN" altLang="en-US" sz="3600" dirty="0"/>
              <a:t>流程</a:t>
            </a:r>
            <a:endParaRPr lang="zh-CN" altLang="en-US" sz="3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5" y="-1383665"/>
            <a:ext cx="4612640" cy="4612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0250" y="1311275"/>
            <a:ext cx="10318115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4.</a:t>
            </a:r>
            <a:r>
              <a:rPr lang="zh-CN" altLang="en-US" sz="2400"/>
              <a:t>经验回放与训练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/>
              <a:t>从经验回放池中取样本：在观察阶段之后，从经验回放池中随机取样小批量经验。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更新Q值：解压经验，分别获取当前状态、动作、奖励、下一状态和生存标志。拼接样本状态和下一状态。预测当前状态和下一状态的Q值。根据贝尔曼方程更新目标Q值。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模型训练：使用小批量经验对神经网络进行训练。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异常处理：捕捉并打印训练中的异常，继续训练。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05" y="3526155"/>
            <a:ext cx="7727315" cy="318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944547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2117558" y="1220627"/>
            <a:ext cx="5172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werpoint template design by DAJU_PPT正版来源小红书大橘PPT微信DAJU_PPT请勿抄袭搬运！盗版必究！"/>
          <p:cNvSpPr txBox="1"/>
          <p:nvPr/>
        </p:nvSpPr>
        <p:spPr>
          <a:xfrm>
            <a:off x="0" y="2147787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技术研发与已有成果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9" name="powerpoint template design by DAJU_PPT正版来源小红书大橘PPT微信DAJU_PPT请勿抄袭搬运！盗版必究！"/>
          <p:cNvSpPr txBox="1"/>
          <p:nvPr/>
        </p:nvSpPr>
        <p:spPr>
          <a:xfrm>
            <a:off x="0" y="127675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算法</a:t>
            </a:r>
            <a:r>
              <a:rPr lang="zh-CN" altLang="en-US" sz="1400" dirty="0">
                <a:latin typeface="+mj-ea"/>
                <a:ea typeface="+mj-ea"/>
              </a:rPr>
              <a:t>流程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22" name="powerpoint template design by DAJU_PPT正版来源小红书大橘PPT微信DAJU_PPT请勿抄袭搬运！盗版必究！"/>
          <p:cNvCxnSpPr/>
          <p:nvPr/>
        </p:nvCxnSpPr>
        <p:spPr>
          <a:xfrm>
            <a:off x="186492" y="211972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owerpoint template design by DAJU_PPT正版来源小红书大橘PPT微信DAJU_PPT请勿抄袭搬运！盗版必究！"/>
          <p:cNvCxnSpPr/>
          <p:nvPr/>
        </p:nvCxnSpPr>
        <p:spPr>
          <a:xfrm>
            <a:off x="186492" y="2990758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werpoint template design by DAJU_PPT正版来源小红书大橘PPT微信DAJU_PPT请勿抄袭搬运！盗版必究！"/>
          <p:cNvSpPr txBox="1"/>
          <p:nvPr/>
        </p:nvSpPr>
        <p:spPr>
          <a:xfrm>
            <a:off x="27669" y="445693"/>
            <a:ext cx="1944547" cy="81490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项目</a:t>
            </a:r>
            <a:r>
              <a:rPr lang="zh-CN" altLang="en-US" sz="1400" dirty="0">
                <a:latin typeface="+mj-ea"/>
                <a:ea typeface="+mj-ea"/>
              </a:rPr>
              <a:t>介绍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37" name="powerpoint template design by DAJU_PPT正版来源小红书大橘PPT微信DAJU_PPT请勿抄袭搬运！盗版必究！"/>
          <p:cNvCxnSpPr/>
          <p:nvPr/>
        </p:nvCxnSpPr>
        <p:spPr>
          <a:xfrm>
            <a:off x="214161" y="1288664"/>
            <a:ext cx="1571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-27669" y="2091661"/>
            <a:ext cx="1972216" cy="9271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游戏</a:t>
            </a:r>
            <a:r>
              <a:rPr lang="zh-CN" altLang="en-US" b="1" dirty="0">
                <a:latin typeface="+mj-ea"/>
                <a:ea typeface="+mj-ea"/>
              </a:rPr>
              <a:t>结果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5990" y="4457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dirty="0">
                <a:sym typeface="+mn-ea"/>
              </a:rPr>
              <a:t>游戏</a:t>
            </a:r>
            <a:r>
              <a:rPr lang="zh-CN" altLang="en-US" sz="3600" dirty="0">
                <a:sym typeface="+mn-ea"/>
              </a:rPr>
              <a:t>结果</a:t>
            </a:r>
            <a:endParaRPr lang="zh-CN" altLang="en-US" sz="3600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9599" b="89685" l="430" r="89685">
                        <a14:foregroundMark x1="8739" y1="43410" x2="14613" y2="51719"/>
                        <a14:foregroundMark x1="11032" y1="47994" x2="10172" y2="47135"/>
                        <a14:foregroundMark x1="11318" y1="43983" x2="9885" y2="53725"/>
                        <a14:foregroundMark x1="10029" y1="41547" x2="8739" y2="58166"/>
                        <a14:foregroundMark x1="16619" y1="43696" x2="16332" y2="46132"/>
                        <a14:foregroundMark x1="13897" y1="41977" x2="18338" y2="49140"/>
                        <a14:foregroundMark x1="19484" y1="45559" x2="21347" y2="51003"/>
                        <a14:foregroundMark x1="18625" y1="45559" x2="20344" y2="53868"/>
                        <a14:foregroundMark x1="19771" y1="45845" x2="19771" y2="45845"/>
                        <a14:foregroundMark x1="18625" y1="43696" x2="17765" y2="43266"/>
                        <a14:foregroundMark x1="16046" y1="41977" x2="15330" y2="41691"/>
                        <a14:foregroundMark x1="13610" y1="40544" x2="13610" y2="40544"/>
                        <a14:foregroundMark x1="7593" y1="40401" x2="7593" y2="40401"/>
                        <a14:foregroundMark x1="5301" y1="41977" x2="5444" y2="42407"/>
                        <a14:foregroundMark x1="7450" y1="41977" x2="7450" y2="41977"/>
                        <a14:foregroundMark x1="4298" y1="42550" x2="4298" y2="42550"/>
                        <a14:foregroundMark x1="5014" y1="41261" x2="5014" y2="41261"/>
                        <a14:foregroundMark x1="3009" y1="44986" x2="3009" y2="44986"/>
                        <a14:foregroundMark x1="2579" y1="46991" x2="2579" y2="47564"/>
                        <a14:foregroundMark x1="5444" y1="44699" x2="5444" y2="44699"/>
                        <a14:foregroundMark x1="5731" y1="44986" x2="5731" y2="44986"/>
                        <a14:foregroundMark x1="6590" y1="44556" x2="4441" y2="45559"/>
                        <a14:foregroundMark x1="7020" y1="41834" x2="7020" y2="41834"/>
                        <a14:foregroundMark x1="6304" y1="41547" x2="6304" y2="41547"/>
                        <a14:foregroundMark x1="6304" y1="41547" x2="6017" y2="41404"/>
                        <a14:foregroundMark x1="6017" y1="41261" x2="6017" y2="41261"/>
                        <a14:foregroundMark x1="5587" y1="41261" x2="5587" y2="41261"/>
                        <a14:foregroundMark x1="4871" y1="41547" x2="4728" y2="41834"/>
                        <a14:foregroundMark x1="4298" y1="42550" x2="4011" y2="43123"/>
                        <a14:foregroundMark x1="2865" y1="43266" x2="2865" y2="43696"/>
                        <a14:foregroundMark x1="2579" y1="43983" x2="2149" y2="44126"/>
                        <a14:foregroundMark x1="860" y1="44842" x2="860" y2="44842"/>
                        <a14:foregroundMark x1="3582" y1="44269" x2="3582" y2="44269"/>
                        <a14:foregroundMark x1="3582" y1="46275" x2="3582" y2="46705"/>
                        <a14:foregroundMark x1="4728" y1="46275" x2="5014" y2="48711"/>
                        <a14:foregroundMark x1="5587" y1="41404" x2="5587" y2="41404"/>
                        <a14:foregroundMark x1="6447" y1="41547" x2="4728" y2="41834"/>
                        <a14:foregroundMark x1="6160" y1="40831" x2="5874" y2="40831"/>
                        <a14:foregroundMark x1="6304" y1="42120" x2="5014" y2="42264"/>
                        <a14:foregroundMark x1="4585" y1="42120" x2="4585" y2="42120"/>
                        <a14:foregroundMark x1="4728" y1="42407" x2="4728" y2="42407"/>
                        <a14:foregroundMark x1="4728" y1="42264" x2="5158" y2="42264"/>
                        <a14:foregroundMark x1="6304" y1="41691" x2="6304" y2="41691"/>
                        <a14:foregroundMark x1="6447" y1="41547" x2="6447" y2="41547"/>
                        <a14:foregroundMark x1="5444" y1="41691" x2="4298" y2="42407"/>
                        <a14:foregroundMark x1="6017" y1="45559" x2="4441" y2="46562"/>
                        <a14:foregroundMark x1="1742" y1="52006" x2="1719" y2="52149"/>
                        <a14:foregroundMark x1="2352" y1="48281" x2="1742" y2="52006"/>
                        <a14:foregroundMark x1="2891" y1="44986" x2="2352" y2="48281"/>
                        <a14:foregroundMark x1="2915" y1="44842" x2="2891" y2="44986"/>
                        <a14:foregroundMark x1="2938" y1="44699" x2="2915" y2="44842"/>
                        <a14:foregroundMark x1="3009" y1="44269" x2="2938" y2="44699"/>
                        <a14:foregroundMark x1="430" y1="49570" x2="430" y2="49570"/>
                        <a14:foregroundMark x1="1146" y1="45989" x2="1146" y2="45989"/>
                        <a14:foregroundMark x1="1003" y1="45272" x2="1003" y2="45272"/>
                        <a14:backgroundMark x1="573" y1="44842" x2="573" y2="44842"/>
                        <a14:backgroundMark x1="860" y1="44699" x2="860" y2="44699"/>
                        <a14:backgroundMark x1="860" y1="44986" x2="860" y2="44986"/>
                        <a14:backgroundMark x1="0" y1="48281" x2="0" y2="48281"/>
                        <a14:backgroundMark x1="0" y1="52006" x2="0" y2="52006"/>
                        <a14:backgroundMark x1="0" y1="51576" x2="0" y2="5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95" y="-1383665"/>
            <a:ext cx="4612640" cy="4612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95" y="1932305"/>
            <a:ext cx="4670425" cy="819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9455" y="14998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训练的每一步都会打印出相关的</a:t>
            </a:r>
            <a:r>
              <a:rPr lang="zh-CN" altLang="en-US">
                <a:sym typeface="+mn-ea"/>
              </a:rPr>
              <a:t>参数信息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785" y="3684905"/>
            <a:ext cx="1497330" cy="310578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0" y="3684905"/>
            <a:ext cx="1521460" cy="3152140"/>
          </a:xfrm>
          <a:prstGeom prst="rect">
            <a:avLst/>
          </a:prstGeom>
        </p:spPr>
      </p:pic>
      <p:pic>
        <p:nvPicPr>
          <p:cNvPr id="8" name="图片 7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535" y="3685540"/>
            <a:ext cx="1525270" cy="3172460"/>
          </a:xfrm>
          <a:prstGeom prst="rect">
            <a:avLst/>
          </a:prstGeom>
        </p:spPr>
      </p:pic>
      <p:pic>
        <p:nvPicPr>
          <p:cNvPr id="9" name="图片 8" descr="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975" y="3685540"/>
            <a:ext cx="1523365" cy="31730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59455" y="2990850"/>
            <a:ext cx="76828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每次训练的结果都有所上升，先前的训练数据存储在</a:t>
            </a:r>
            <a:r>
              <a:rPr lang="en-US" altLang="zh-CN">
                <a:sym typeface="+mn-ea"/>
              </a:rPr>
              <a:t>trainDQN.h5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commondata" val="eyJoZGlkIjoiZTQ4MDRlMTQ1ZjQ5Mjk0YzgzZDY1Zjg1N2ZlMDQwYm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WPS 演示</Application>
  <PresentationFormat>宽屏</PresentationFormat>
  <Paragraphs>156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幼圆</vt:lpstr>
      <vt:lpstr>Lao UI</vt:lpstr>
      <vt:lpstr>AMGDT</vt:lpstr>
      <vt:lpstr>Kozuka Gothic Pr6N B</vt:lpstr>
      <vt:lpstr>Yu Gothic</vt:lpstr>
      <vt:lpstr>Times New Roman</vt:lpstr>
      <vt:lpstr>仿宋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KeiK.</cp:lastModifiedBy>
  <cp:revision>173</cp:revision>
  <dcterms:created xsi:type="dcterms:W3CDTF">2019-06-19T02:08:00Z</dcterms:created>
  <dcterms:modified xsi:type="dcterms:W3CDTF">2024-05-18T08:11:33Z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3770802A2640485E9F1CDB090661609F_11</vt:lpwstr>
  </property>
</Properties>
</file>