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Microsoft_______1.bin" ContentType="application/vnd.openxmlformats-officedocument.oleObject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58" r:id="rId25"/>
  </p:sldIdLst>
  <p:sldSz cx="9144000" cy="6858000" type="screen4x3"/>
  <p:notesSz cx="6867525" cy="99933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927" cy="499666"/>
          </a:xfrm>
          <a:prstGeom prst="rect">
            <a:avLst/>
          </a:prstGeom>
        </p:spPr>
        <p:txBody>
          <a:bodyPr vert="horz" lIns="96344" tIns="48172" rIns="96344" bIns="48172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90009" y="0"/>
            <a:ext cx="2975927" cy="499666"/>
          </a:xfrm>
          <a:prstGeom prst="rect">
            <a:avLst/>
          </a:prstGeom>
        </p:spPr>
        <p:txBody>
          <a:bodyPr vert="horz" lIns="96344" tIns="48172" rIns="96344" bIns="48172" rtlCol="0"/>
          <a:lstStyle>
            <a:lvl1pPr algn="r">
              <a:defRPr sz="1300"/>
            </a:lvl1pPr>
          </a:lstStyle>
          <a:p>
            <a:fld id="{F7EB4F13-F9A2-4262-90F6-4B2CCD12F783}" type="datetimeFigureOut">
              <a:rPr lang="zh-TW" altLang="en-US" smtClean="0"/>
              <a:t>15/11/23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9491913"/>
            <a:ext cx="2975927" cy="499666"/>
          </a:xfrm>
          <a:prstGeom prst="rect">
            <a:avLst/>
          </a:prstGeom>
        </p:spPr>
        <p:txBody>
          <a:bodyPr vert="horz" lIns="96344" tIns="48172" rIns="96344" bIns="48172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90009" y="9491913"/>
            <a:ext cx="2975927" cy="499666"/>
          </a:xfrm>
          <a:prstGeom prst="rect">
            <a:avLst/>
          </a:prstGeom>
        </p:spPr>
        <p:txBody>
          <a:bodyPr vert="horz" lIns="96344" tIns="48172" rIns="96344" bIns="48172" rtlCol="0" anchor="b"/>
          <a:lstStyle>
            <a:lvl1pPr algn="r">
              <a:defRPr sz="1300"/>
            </a:lvl1pPr>
          </a:lstStyle>
          <a:p>
            <a:fld id="{634728C2-A66A-483A-84C1-0D17FADE1A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1336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927" cy="499666"/>
          </a:xfrm>
          <a:prstGeom prst="rect">
            <a:avLst/>
          </a:prstGeom>
        </p:spPr>
        <p:txBody>
          <a:bodyPr vert="horz" lIns="96344" tIns="48172" rIns="96344" bIns="48172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90009" y="0"/>
            <a:ext cx="2975927" cy="499666"/>
          </a:xfrm>
          <a:prstGeom prst="rect">
            <a:avLst/>
          </a:prstGeom>
        </p:spPr>
        <p:txBody>
          <a:bodyPr vert="horz" lIns="96344" tIns="48172" rIns="96344" bIns="48172" rtlCol="0"/>
          <a:lstStyle>
            <a:lvl1pPr algn="r">
              <a:defRPr sz="1300"/>
            </a:lvl1pPr>
          </a:lstStyle>
          <a:p>
            <a:fld id="{C6011C8E-D448-40F2-8677-026B9D3DB4AB}" type="datetimeFigureOut">
              <a:rPr lang="zh-TW" altLang="en-US" smtClean="0"/>
              <a:pPr/>
              <a:t>15/11/23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50888"/>
            <a:ext cx="4994275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4" tIns="48172" rIns="96344" bIns="48172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6753" y="4746824"/>
            <a:ext cx="5494020" cy="4496991"/>
          </a:xfrm>
          <a:prstGeom prst="rect">
            <a:avLst/>
          </a:prstGeom>
        </p:spPr>
        <p:txBody>
          <a:bodyPr vert="horz" lIns="96344" tIns="48172" rIns="96344" bIns="48172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491913"/>
            <a:ext cx="2975927" cy="499666"/>
          </a:xfrm>
          <a:prstGeom prst="rect">
            <a:avLst/>
          </a:prstGeom>
        </p:spPr>
        <p:txBody>
          <a:bodyPr vert="horz" lIns="96344" tIns="48172" rIns="96344" bIns="48172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90009" y="9491913"/>
            <a:ext cx="2975927" cy="499666"/>
          </a:xfrm>
          <a:prstGeom prst="rect">
            <a:avLst/>
          </a:prstGeom>
        </p:spPr>
        <p:txBody>
          <a:bodyPr vert="horz" lIns="96344" tIns="48172" rIns="96344" bIns="48172" rtlCol="0" anchor="b"/>
          <a:lstStyle>
            <a:lvl1pPr algn="r">
              <a:defRPr sz="1300"/>
            </a:lvl1pPr>
          </a:lstStyle>
          <a:p>
            <a:fld id="{BB8E250A-6A2B-4FA3-AAD6-06387AA9E1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6896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E250A-6A2B-4FA3-AAD6-06387AA9E1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80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C244-AFE0-E944-89DE-257EA87E59A1}" type="datetime1">
              <a:rPr lang="zh-TW" altLang="en-US" smtClean="0"/>
              <a:t>15/11/23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5B6-DBE3-1141-B435-A599040C14E7}" type="datetime1">
              <a:rPr lang="zh-TW" altLang="en-US" smtClean="0"/>
              <a:t>15/11/23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77F9-F8E2-924D-AC57-F3688E7B34C4}" type="datetime1">
              <a:rPr lang="zh-TW" altLang="en-US" smtClean="0"/>
              <a:t>15/11/23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9343-73BD-E542-A9E7-9719AD3A914B}" type="datetime1">
              <a:rPr lang="zh-TW" altLang="en-US" smtClean="0"/>
              <a:t>15/11/23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2481-C8EF-8C4B-8D60-669EF6E6DF90}" type="datetime1">
              <a:rPr lang="zh-TW" altLang="en-US" smtClean="0"/>
              <a:t>15/11/23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6237-C0F8-1A49-907C-71E6B01640DF}" type="datetime1">
              <a:rPr lang="zh-TW" altLang="en-US" smtClean="0"/>
              <a:t>15/11/23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E15D-8CDF-C44A-B90F-ABF72BEC6C12}" type="datetime1">
              <a:rPr lang="zh-TW" altLang="en-US" smtClean="0"/>
              <a:t>15/11/23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601A-11B7-CE41-B265-1D3C288B1683}" type="datetime1">
              <a:rPr lang="zh-TW" altLang="en-US" smtClean="0"/>
              <a:t>15/11/23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4E23-40B3-524F-87A9-C1FE6F97D0B8}" type="datetime1">
              <a:rPr lang="zh-TW" altLang="en-US" smtClean="0"/>
              <a:t>15/11/23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F2E9-8C4B-E64B-B661-8D5557D49459}" type="datetime1">
              <a:rPr lang="zh-TW" altLang="en-US" smtClean="0"/>
              <a:t>15/11/23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C4EA-5A83-3442-A3D6-ED9E3032B6F6}" type="datetime1">
              <a:rPr lang="zh-TW" altLang="en-US" smtClean="0"/>
              <a:t>15/11/23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4168356-FA8E-F849-956E-5EB46F11CE6E}" type="datetime1">
              <a:rPr lang="zh-TW" altLang="en-US" smtClean="0"/>
              <a:t>15/11/23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DD2E52D-6C66-4B6B-BB2C-B7DD9FB7E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10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oleObject" Target="../embeddings/oleObject9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______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cap="none" dirty="0" smtClean="0"/>
              <a:t>Acoustics of Speech and </a:t>
            </a:r>
            <a:br>
              <a:rPr lang="en-US" altLang="zh-TW" sz="4000" cap="none" dirty="0" smtClean="0"/>
            </a:br>
            <a:r>
              <a:rPr lang="en-US" altLang="zh-TW" sz="4000" cap="none" dirty="0" smtClean="0"/>
              <a:t>Linear Prediction Modeling</a:t>
            </a:r>
            <a:endParaRPr lang="zh-TW" altLang="en-US" sz="4000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/>
              <a:t>EE6641 Analysis and Synthesis of Audio Signals</a:t>
            </a:r>
          </a:p>
          <a:p>
            <a:r>
              <a:rPr lang="en-US" altLang="zh-TW" sz="2400" dirty="0" smtClean="0"/>
              <a:t>Yi-</a:t>
            </a:r>
            <a:r>
              <a:rPr lang="en-US" altLang="zh-TW" sz="2400" dirty="0" err="1" smtClean="0"/>
              <a:t>Wen</a:t>
            </a:r>
            <a:r>
              <a:rPr lang="en-US" altLang="zh-TW" sz="2400" dirty="0" smtClean="0"/>
              <a:t> Liu</a:t>
            </a:r>
          </a:p>
          <a:p>
            <a:r>
              <a:rPr lang="en-US" altLang="zh-TW" dirty="0" smtClean="0"/>
              <a:t>Updated Nov</a:t>
            </a:r>
            <a:r>
              <a:rPr lang="en-US" altLang="zh-TW" sz="2400" dirty="0" smtClean="0"/>
              <a:t>. 24, 2015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Signal flow of the multi-tube model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10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2981645" y="1556792"/>
            <a:ext cx="3246539" cy="1409907"/>
            <a:chOff x="4885267" y="2379133"/>
            <a:chExt cx="3246539" cy="1409907"/>
          </a:xfrm>
        </p:grpSpPr>
        <p:sp>
          <p:nvSpPr>
            <p:cNvPr id="6" name="手繪多邊形 5"/>
            <p:cNvSpPr/>
            <p:nvPr/>
          </p:nvSpPr>
          <p:spPr>
            <a:xfrm>
              <a:off x="4885267" y="2379133"/>
              <a:ext cx="3234266" cy="448734"/>
            </a:xfrm>
            <a:custGeom>
              <a:avLst/>
              <a:gdLst>
                <a:gd name="connsiteX0" fmla="*/ 0 w 3234266"/>
                <a:gd name="connsiteY0" fmla="*/ 372534 h 448734"/>
                <a:gd name="connsiteX1" fmla="*/ 524933 w 3234266"/>
                <a:gd name="connsiteY1" fmla="*/ 372534 h 448734"/>
                <a:gd name="connsiteX2" fmla="*/ 524933 w 3234266"/>
                <a:gd name="connsiteY2" fmla="*/ 220134 h 448734"/>
                <a:gd name="connsiteX3" fmla="*/ 931333 w 3234266"/>
                <a:gd name="connsiteY3" fmla="*/ 220134 h 448734"/>
                <a:gd name="connsiteX4" fmla="*/ 931333 w 3234266"/>
                <a:gd name="connsiteY4" fmla="*/ 440267 h 448734"/>
                <a:gd name="connsiteX5" fmla="*/ 1286933 w 3234266"/>
                <a:gd name="connsiteY5" fmla="*/ 448734 h 448734"/>
                <a:gd name="connsiteX6" fmla="*/ 1286933 w 3234266"/>
                <a:gd name="connsiteY6" fmla="*/ 304800 h 448734"/>
                <a:gd name="connsiteX7" fmla="*/ 1794933 w 3234266"/>
                <a:gd name="connsiteY7" fmla="*/ 304800 h 448734"/>
                <a:gd name="connsiteX8" fmla="*/ 1786466 w 3234266"/>
                <a:gd name="connsiteY8" fmla="*/ 110067 h 448734"/>
                <a:gd name="connsiteX9" fmla="*/ 2269066 w 3234266"/>
                <a:gd name="connsiteY9" fmla="*/ 110067 h 448734"/>
                <a:gd name="connsiteX10" fmla="*/ 2269066 w 3234266"/>
                <a:gd name="connsiteY10" fmla="*/ 0 h 448734"/>
                <a:gd name="connsiteX11" fmla="*/ 2751666 w 3234266"/>
                <a:gd name="connsiteY11" fmla="*/ 0 h 448734"/>
                <a:gd name="connsiteX12" fmla="*/ 2751666 w 3234266"/>
                <a:gd name="connsiteY12" fmla="*/ 245534 h 448734"/>
                <a:gd name="connsiteX13" fmla="*/ 3234266 w 3234266"/>
                <a:gd name="connsiteY13" fmla="*/ 245534 h 448734"/>
                <a:gd name="connsiteX14" fmla="*/ 3234266 w 3234266"/>
                <a:gd name="connsiteY14" fmla="*/ 245534 h 448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4266" h="448734">
                  <a:moveTo>
                    <a:pt x="0" y="372534"/>
                  </a:moveTo>
                  <a:lnTo>
                    <a:pt x="524933" y="372534"/>
                  </a:lnTo>
                  <a:lnTo>
                    <a:pt x="524933" y="220134"/>
                  </a:lnTo>
                  <a:lnTo>
                    <a:pt x="931333" y="220134"/>
                  </a:lnTo>
                  <a:lnTo>
                    <a:pt x="931333" y="440267"/>
                  </a:lnTo>
                  <a:lnTo>
                    <a:pt x="1286933" y="448734"/>
                  </a:lnTo>
                  <a:lnTo>
                    <a:pt x="1286933" y="304800"/>
                  </a:lnTo>
                  <a:lnTo>
                    <a:pt x="1794933" y="304800"/>
                  </a:lnTo>
                  <a:lnTo>
                    <a:pt x="1786466" y="110067"/>
                  </a:lnTo>
                  <a:lnTo>
                    <a:pt x="2269066" y="110067"/>
                  </a:lnTo>
                  <a:lnTo>
                    <a:pt x="2269066" y="0"/>
                  </a:lnTo>
                  <a:lnTo>
                    <a:pt x="2751666" y="0"/>
                  </a:lnTo>
                  <a:lnTo>
                    <a:pt x="2751666" y="245534"/>
                  </a:lnTo>
                  <a:lnTo>
                    <a:pt x="3234266" y="245534"/>
                  </a:lnTo>
                  <a:lnTo>
                    <a:pt x="3234266" y="245534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 6"/>
            <p:cNvSpPr/>
            <p:nvPr/>
          </p:nvSpPr>
          <p:spPr>
            <a:xfrm>
              <a:off x="4893733" y="3175000"/>
              <a:ext cx="3217334" cy="330200"/>
            </a:xfrm>
            <a:custGeom>
              <a:avLst/>
              <a:gdLst>
                <a:gd name="connsiteX0" fmla="*/ 0 w 3217334"/>
                <a:gd name="connsiteY0" fmla="*/ 50800 h 330200"/>
                <a:gd name="connsiteX1" fmla="*/ 516467 w 3217334"/>
                <a:gd name="connsiteY1" fmla="*/ 59267 h 330200"/>
                <a:gd name="connsiteX2" fmla="*/ 516467 w 3217334"/>
                <a:gd name="connsiteY2" fmla="*/ 152400 h 330200"/>
                <a:gd name="connsiteX3" fmla="*/ 905934 w 3217334"/>
                <a:gd name="connsiteY3" fmla="*/ 152400 h 330200"/>
                <a:gd name="connsiteX4" fmla="*/ 905934 w 3217334"/>
                <a:gd name="connsiteY4" fmla="*/ 8467 h 330200"/>
                <a:gd name="connsiteX5" fmla="*/ 1286934 w 3217334"/>
                <a:gd name="connsiteY5" fmla="*/ 0 h 330200"/>
                <a:gd name="connsiteX6" fmla="*/ 1286934 w 3217334"/>
                <a:gd name="connsiteY6" fmla="*/ 101600 h 330200"/>
                <a:gd name="connsiteX7" fmla="*/ 1786467 w 3217334"/>
                <a:gd name="connsiteY7" fmla="*/ 110067 h 330200"/>
                <a:gd name="connsiteX8" fmla="*/ 1786467 w 3217334"/>
                <a:gd name="connsiteY8" fmla="*/ 245533 h 330200"/>
                <a:gd name="connsiteX9" fmla="*/ 2252134 w 3217334"/>
                <a:gd name="connsiteY9" fmla="*/ 245533 h 330200"/>
                <a:gd name="connsiteX10" fmla="*/ 2252134 w 3217334"/>
                <a:gd name="connsiteY10" fmla="*/ 321733 h 330200"/>
                <a:gd name="connsiteX11" fmla="*/ 2717800 w 3217334"/>
                <a:gd name="connsiteY11" fmla="*/ 330200 h 330200"/>
                <a:gd name="connsiteX12" fmla="*/ 2717800 w 3217334"/>
                <a:gd name="connsiteY12" fmla="*/ 135467 h 330200"/>
                <a:gd name="connsiteX13" fmla="*/ 3217334 w 3217334"/>
                <a:gd name="connsiteY13" fmla="*/ 143933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17334" h="330200">
                  <a:moveTo>
                    <a:pt x="0" y="50800"/>
                  </a:moveTo>
                  <a:lnTo>
                    <a:pt x="516467" y="59267"/>
                  </a:lnTo>
                  <a:lnTo>
                    <a:pt x="516467" y="152400"/>
                  </a:lnTo>
                  <a:lnTo>
                    <a:pt x="905934" y="152400"/>
                  </a:lnTo>
                  <a:lnTo>
                    <a:pt x="905934" y="8467"/>
                  </a:lnTo>
                  <a:lnTo>
                    <a:pt x="1286934" y="0"/>
                  </a:lnTo>
                  <a:lnTo>
                    <a:pt x="1286934" y="101600"/>
                  </a:lnTo>
                  <a:lnTo>
                    <a:pt x="1786467" y="110067"/>
                  </a:lnTo>
                  <a:lnTo>
                    <a:pt x="1786467" y="245533"/>
                  </a:lnTo>
                  <a:lnTo>
                    <a:pt x="2252134" y="245533"/>
                  </a:lnTo>
                  <a:lnTo>
                    <a:pt x="2252134" y="321733"/>
                  </a:lnTo>
                  <a:lnTo>
                    <a:pt x="2717800" y="330200"/>
                  </a:lnTo>
                  <a:lnTo>
                    <a:pt x="2717800" y="135467"/>
                  </a:lnTo>
                  <a:lnTo>
                    <a:pt x="3217334" y="143933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004048" y="3347700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Z</a:t>
              </a:r>
              <a:r>
                <a:rPr lang="en-US" altLang="zh-TW" baseline="-25000" dirty="0" smtClean="0"/>
                <a:t>1</a:t>
              </a:r>
              <a:endParaRPr lang="zh-TW" altLang="en-US" baseline="-250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497530" y="3356992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Z</a:t>
              </a:r>
              <a:r>
                <a:rPr lang="en-US" altLang="zh-TW" baseline="-25000" dirty="0" smtClean="0"/>
                <a:t>2</a:t>
              </a:r>
              <a:endParaRPr lang="zh-TW" altLang="en-US" baseline="-25000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740352" y="341970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Z</a:t>
              </a:r>
              <a:r>
                <a:rPr lang="en-US" altLang="zh-TW" baseline="-25000" dirty="0" smtClean="0"/>
                <a:t>N</a:t>
              </a:r>
              <a:endParaRPr lang="zh-TW" altLang="en-US" baseline="-250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220072" y="278092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</a:t>
              </a:r>
              <a:r>
                <a:rPr lang="en-US" altLang="zh-TW" baseline="-25000" dirty="0" smtClean="0"/>
                <a:t>12</a:t>
              </a:r>
              <a:endParaRPr lang="zh-TW" altLang="en-US" baseline="-250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652120" y="278092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</a:t>
              </a:r>
              <a:r>
                <a:rPr lang="en-US" altLang="zh-TW" baseline="-25000" dirty="0" smtClean="0"/>
                <a:t>23</a:t>
              </a:r>
              <a:endParaRPr lang="zh-TW" altLang="en-US" baseline="-25000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452320" y="2780928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</a:t>
              </a:r>
              <a:r>
                <a:rPr lang="en-US" altLang="zh-TW" baseline="-25000" dirty="0" smtClean="0"/>
                <a:t>N-1,N</a:t>
              </a:r>
              <a:endParaRPr lang="zh-TW" altLang="en-US" baseline="-250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340660" y="2636912"/>
              <a:ext cx="636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/>
                <a:t>. . .</a:t>
              </a:r>
              <a:endParaRPr lang="zh-TW" altLang="en-US" sz="2800" b="1" dirty="0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1259632" y="3717032"/>
            <a:ext cx="981261" cy="4409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u</a:t>
            </a:r>
            <a:r>
              <a:rPr lang="en-US" altLang="zh-TW" baseline="-25000" dirty="0" smtClean="0"/>
              <a:t>1</a:t>
            </a:r>
            <a:r>
              <a:rPr lang="en-US" altLang="zh-TW" baseline="30000" dirty="0" smtClean="0"/>
              <a:t>+</a:t>
            </a:r>
            <a:r>
              <a:rPr lang="en-US" altLang="zh-TW" dirty="0" smtClean="0"/>
              <a:t>[n]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259632" y="4941168"/>
            <a:ext cx="817718" cy="44092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u</a:t>
            </a:r>
            <a:r>
              <a:rPr lang="en-US" altLang="zh-TW" baseline="-25000" dirty="0" smtClean="0"/>
              <a:t>1</a:t>
            </a:r>
            <a:r>
              <a:rPr lang="en-US" altLang="zh-TW" sz="2400" baseline="30000" dirty="0" smtClean="0"/>
              <a:t>-</a:t>
            </a:r>
            <a:r>
              <a:rPr lang="en-US" altLang="zh-TW" dirty="0" smtClean="0"/>
              <a:t>[n]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057392" y="3420124"/>
            <a:ext cx="1226577" cy="44092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u</a:t>
            </a:r>
            <a:r>
              <a:rPr lang="en-US" altLang="zh-TW" baseline="-25000" dirty="0" smtClean="0"/>
              <a:t>2</a:t>
            </a:r>
            <a:r>
              <a:rPr lang="en-US" altLang="zh-TW" baseline="30000" dirty="0" smtClean="0"/>
              <a:t>+</a:t>
            </a:r>
            <a:r>
              <a:rPr lang="en-US" altLang="zh-TW" dirty="0" smtClean="0"/>
              <a:t>[n]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21487" y="5157192"/>
            <a:ext cx="1226577" cy="44092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u</a:t>
            </a:r>
            <a:r>
              <a:rPr lang="en-US" altLang="zh-TW" baseline="-25000" dirty="0" smtClean="0"/>
              <a:t>2</a:t>
            </a:r>
            <a:r>
              <a:rPr lang="en-US" altLang="zh-TW" sz="2400" baseline="30000" dirty="0" smtClean="0"/>
              <a:t>-</a:t>
            </a:r>
            <a:r>
              <a:rPr lang="en-US" altLang="zh-TW" dirty="0" smtClean="0"/>
              <a:t>[n]</a:t>
            </a:r>
            <a:endParaRPr lang="zh-TW" altLang="en-US" dirty="0"/>
          </a:p>
        </p:txBody>
      </p:sp>
      <p:sp>
        <p:nvSpPr>
          <p:cNvPr id="22" name="流程圖: 或 21"/>
          <p:cNvSpPr/>
          <p:nvPr/>
        </p:nvSpPr>
        <p:spPr>
          <a:xfrm>
            <a:off x="2392232" y="5048395"/>
            <a:ext cx="163544" cy="171932"/>
          </a:xfrm>
          <a:prstGeom prst="flowChar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或 22"/>
          <p:cNvSpPr/>
          <p:nvPr/>
        </p:nvSpPr>
        <p:spPr>
          <a:xfrm>
            <a:off x="2990264" y="3844872"/>
            <a:ext cx="163544" cy="171932"/>
          </a:xfrm>
          <a:prstGeom prst="flowChar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>
            <a:endCxn id="23" idx="2"/>
          </p:cNvCxnSpPr>
          <p:nvPr/>
        </p:nvCxnSpPr>
        <p:spPr>
          <a:xfrm flipV="1">
            <a:off x="1979712" y="3930838"/>
            <a:ext cx="1010552" cy="2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5" name="直線單箭頭接點 24"/>
          <p:cNvCxnSpPr>
            <a:stCxn id="23" idx="6"/>
          </p:cNvCxnSpPr>
          <p:nvPr/>
        </p:nvCxnSpPr>
        <p:spPr>
          <a:xfrm>
            <a:off x="3153808" y="3930838"/>
            <a:ext cx="899489" cy="1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6" name="直線單箭頭接點 25"/>
          <p:cNvCxnSpPr>
            <a:stCxn id="35" idx="1"/>
            <a:endCxn id="22" idx="6"/>
          </p:cNvCxnSpPr>
          <p:nvPr/>
        </p:nvCxnSpPr>
        <p:spPr>
          <a:xfrm rot="10800000" flipV="1">
            <a:off x="2555776" y="5116541"/>
            <a:ext cx="864096" cy="17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7" name="直線單箭頭接點 26"/>
          <p:cNvCxnSpPr>
            <a:stCxn id="22" idx="2"/>
          </p:cNvCxnSpPr>
          <p:nvPr/>
        </p:nvCxnSpPr>
        <p:spPr>
          <a:xfrm rot="10800000">
            <a:off x="1901602" y="5134361"/>
            <a:ext cx="490631" cy="1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8" name="肘形接點 27"/>
          <p:cNvCxnSpPr>
            <a:stCxn id="35" idx="1"/>
            <a:endCxn id="23" idx="4"/>
          </p:cNvCxnSpPr>
          <p:nvPr/>
        </p:nvCxnSpPr>
        <p:spPr>
          <a:xfrm rot="10800000">
            <a:off x="3072036" y="4016804"/>
            <a:ext cx="347836" cy="10997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9" name="圖案 33"/>
          <p:cNvCxnSpPr>
            <a:endCxn id="22" idx="0"/>
          </p:cNvCxnSpPr>
          <p:nvPr/>
        </p:nvCxnSpPr>
        <p:spPr>
          <a:xfrm rot="16200000" flipH="1">
            <a:off x="1751682" y="4326073"/>
            <a:ext cx="1117556" cy="327087"/>
          </a:xfrm>
          <a:prstGeom prst="bentConnector3">
            <a:avLst>
              <a:gd name="adj1" fmla="val 255"/>
            </a:avLst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254320" y="350100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1+r</a:t>
            </a:r>
            <a:r>
              <a:rPr lang="en-US" altLang="zh-TW" baseline="-25000" dirty="0" smtClean="0"/>
              <a:t>12</a:t>
            </a:r>
            <a:endParaRPr lang="zh-TW" altLang="en-US" baseline="-25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986074" y="444663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-r</a:t>
            </a:r>
            <a:r>
              <a:rPr lang="en-US" altLang="zh-TW" baseline="-25000" dirty="0" smtClean="0"/>
              <a:t>12</a:t>
            </a:r>
            <a:endParaRPr lang="zh-TW" altLang="en-US" baseline="-25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625344" y="443553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en-US" altLang="zh-TW" baseline="-25000" dirty="0" smtClean="0"/>
              <a:t>12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2343818" y="5220325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1-r</a:t>
            </a:r>
            <a:r>
              <a:rPr lang="en-US" altLang="zh-TW" baseline="-25000" dirty="0" smtClean="0"/>
              <a:t>12</a:t>
            </a:r>
            <a:endParaRPr lang="zh-TW" altLang="en-US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779912" y="3717032"/>
            <a:ext cx="50405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Symbol" pitchFamily="18" charset="2"/>
              </a:rPr>
              <a:t>t</a:t>
            </a:r>
            <a:r>
              <a:rPr lang="en-US" altLang="zh-TW" baseline="-25000" dirty="0" smtClean="0">
                <a:latin typeface="Symbol" pitchFamily="18" charset="2"/>
              </a:rPr>
              <a:t>2</a:t>
            </a:r>
            <a:endParaRPr lang="zh-TW" altLang="en-US" baseline="-25000" dirty="0">
              <a:latin typeface="Symbol" pitchFamily="18" charset="2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419872" y="4931876"/>
            <a:ext cx="50405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Symbol" pitchFamily="18" charset="2"/>
              </a:rPr>
              <a:t>t</a:t>
            </a:r>
            <a:r>
              <a:rPr lang="en-US" altLang="zh-TW" baseline="-25000" dirty="0" smtClean="0">
                <a:latin typeface="Symbol" pitchFamily="18" charset="2"/>
              </a:rPr>
              <a:t>2</a:t>
            </a:r>
            <a:endParaRPr lang="zh-TW" altLang="en-US" baseline="-25000" dirty="0">
              <a:latin typeface="Symbol" pitchFamily="18" charset="2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580112" y="3501008"/>
            <a:ext cx="1226576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u</a:t>
            </a:r>
            <a:r>
              <a:rPr lang="en-US" altLang="zh-TW" baseline="-25000" dirty="0" smtClean="0"/>
              <a:t>3</a:t>
            </a:r>
            <a:r>
              <a:rPr lang="en-US" altLang="zh-TW" baseline="30000" dirty="0" smtClean="0"/>
              <a:t>+</a:t>
            </a:r>
            <a:r>
              <a:rPr lang="en-US" altLang="zh-TW" dirty="0" smtClean="0"/>
              <a:t>[n]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948264" y="4941168"/>
            <a:ext cx="1226576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u</a:t>
            </a:r>
            <a:r>
              <a:rPr lang="en-US" altLang="zh-TW" baseline="-25000" dirty="0" smtClean="0"/>
              <a:t>3</a:t>
            </a:r>
            <a:r>
              <a:rPr lang="en-US" altLang="zh-TW" sz="2400" baseline="30000" dirty="0" smtClean="0"/>
              <a:t>-</a:t>
            </a:r>
            <a:r>
              <a:rPr lang="en-US" altLang="zh-TW" dirty="0" smtClean="0"/>
              <a:t>[n]</a:t>
            </a:r>
            <a:endParaRPr lang="zh-TW" altLang="en-US" dirty="0"/>
          </a:p>
        </p:txBody>
      </p:sp>
      <p:sp>
        <p:nvSpPr>
          <p:cNvPr id="43" name="流程圖: 或 42"/>
          <p:cNvSpPr/>
          <p:nvPr/>
        </p:nvSpPr>
        <p:spPr>
          <a:xfrm>
            <a:off x="4716016" y="5032800"/>
            <a:ext cx="163544" cy="171932"/>
          </a:xfrm>
          <a:prstGeom prst="flowChar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流程圖: 或 43"/>
          <p:cNvSpPr/>
          <p:nvPr/>
        </p:nvSpPr>
        <p:spPr>
          <a:xfrm>
            <a:off x="5292080" y="3823200"/>
            <a:ext cx="163544" cy="171932"/>
          </a:xfrm>
          <a:prstGeom prst="flowChar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/>
          <p:cNvCxnSpPr>
            <a:stCxn id="34" idx="3"/>
            <a:endCxn id="44" idx="2"/>
          </p:cNvCxnSpPr>
          <p:nvPr/>
        </p:nvCxnSpPr>
        <p:spPr>
          <a:xfrm>
            <a:off x="4283968" y="3901698"/>
            <a:ext cx="1008112" cy="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6" name="直線單箭頭接點 45"/>
          <p:cNvCxnSpPr>
            <a:stCxn id="44" idx="6"/>
            <a:endCxn id="82" idx="1"/>
          </p:cNvCxnSpPr>
          <p:nvPr/>
        </p:nvCxnSpPr>
        <p:spPr>
          <a:xfrm flipV="1">
            <a:off x="5455624" y="3901698"/>
            <a:ext cx="916576" cy="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7" name="直線單箭頭接點 46"/>
          <p:cNvCxnSpPr>
            <a:stCxn id="75" idx="1"/>
            <a:endCxn id="43" idx="6"/>
          </p:cNvCxnSpPr>
          <p:nvPr/>
        </p:nvCxnSpPr>
        <p:spPr>
          <a:xfrm rot="10800000">
            <a:off x="4879560" y="5118766"/>
            <a:ext cx="916576" cy="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8" name="直線單箭頭接點 47"/>
          <p:cNvCxnSpPr>
            <a:stCxn id="43" idx="2"/>
            <a:endCxn id="35" idx="3"/>
          </p:cNvCxnSpPr>
          <p:nvPr/>
        </p:nvCxnSpPr>
        <p:spPr>
          <a:xfrm rot="10800000">
            <a:off x="3923928" y="5116542"/>
            <a:ext cx="792088" cy="2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9" name="肘形接點 27"/>
          <p:cNvCxnSpPr>
            <a:stCxn id="75" idx="1"/>
            <a:endCxn id="44" idx="4"/>
          </p:cNvCxnSpPr>
          <p:nvPr/>
        </p:nvCxnSpPr>
        <p:spPr>
          <a:xfrm rot="10800000">
            <a:off x="5373852" y="3995132"/>
            <a:ext cx="422284" cy="113070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0" name="圖案 33"/>
          <p:cNvCxnSpPr>
            <a:stCxn id="34" idx="3"/>
            <a:endCxn id="43" idx="0"/>
          </p:cNvCxnSpPr>
          <p:nvPr/>
        </p:nvCxnSpPr>
        <p:spPr>
          <a:xfrm>
            <a:off x="4283968" y="3901698"/>
            <a:ext cx="513820" cy="113110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1" name="文字方塊 50"/>
          <p:cNvSpPr txBox="1"/>
          <p:nvPr/>
        </p:nvSpPr>
        <p:spPr>
          <a:xfrm>
            <a:off x="4499992" y="350100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1+r</a:t>
            </a:r>
            <a:r>
              <a:rPr lang="en-US" altLang="zh-TW" baseline="-25000" dirty="0" smtClean="0"/>
              <a:t>23</a:t>
            </a:r>
            <a:endParaRPr lang="zh-TW" altLang="en-US" baseline="-250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774858" y="444663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-r</a:t>
            </a:r>
            <a:r>
              <a:rPr lang="en-US" altLang="zh-TW" baseline="-25000" dirty="0" smtClean="0"/>
              <a:t>23</a:t>
            </a:r>
            <a:endParaRPr lang="zh-TW" altLang="en-US" baseline="-250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364088" y="443711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en-US" altLang="zh-TW" baseline="-25000" dirty="0" smtClean="0"/>
              <a:t>23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5132601" y="514790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1-r</a:t>
            </a:r>
            <a:r>
              <a:rPr lang="en-US" altLang="zh-TW" baseline="-25000" dirty="0" smtClean="0"/>
              <a:t>23</a:t>
            </a:r>
            <a:endParaRPr lang="zh-TW" altLang="en-US" baseline="-250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5796136" y="4941168"/>
            <a:ext cx="50405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Symbol" pitchFamily="18" charset="2"/>
              </a:rPr>
              <a:t>t</a:t>
            </a:r>
            <a:r>
              <a:rPr lang="en-US" altLang="zh-TW" baseline="-25000" dirty="0" smtClean="0">
                <a:latin typeface="Symbol" pitchFamily="18" charset="2"/>
              </a:rPr>
              <a:t>3</a:t>
            </a:r>
            <a:endParaRPr lang="zh-TW" altLang="en-US" baseline="-25000" dirty="0">
              <a:latin typeface="Symbol" pitchFamily="18" charset="2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372200" y="3717032"/>
            <a:ext cx="50405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Symbol" pitchFamily="18" charset="2"/>
              </a:rPr>
              <a:t>t</a:t>
            </a:r>
            <a:r>
              <a:rPr lang="en-US" altLang="zh-TW" baseline="-25000" dirty="0" smtClean="0">
                <a:latin typeface="Symbol" pitchFamily="18" charset="2"/>
              </a:rPr>
              <a:t>3</a:t>
            </a:r>
            <a:endParaRPr lang="zh-TW" altLang="en-US" baseline="-25000" dirty="0">
              <a:latin typeface="Symbol" pitchFamily="18" charset="2"/>
            </a:endParaRPr>
          </a:p>
        </p:txBody>
      </p:sp>
      <p:cxnSp>
        <p:nvCxnSpPr>
          <p:cNvPr id="89" name="直線單箭頭接點 88"/>
          <p:cNvCxnSpPr>
            <a:stCxn id="42" idx="1"/>
            <a:endCxn id="75" idx="3"/>
          </p:cNvCxnSpPr>
          <p:nvPr/>
        </p:nvCxnSpPr>
        <p:spPr>
          <a:xfrm rot="10800000">
            <a:off x="6300192" y="5125834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82" idx="3"/>
          </p:cNvCxnSpPr>
          <p:nvPr/>
        </p:nvCxnSpPr>
        <p:spPr>
          <a:xfrm flipV="1">
            <a:off x="6876256" y="389240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0" name="文字方塊 99"/>
          <p:cNvSpPr txBox="1"/>
          <p:nvPr/>
        </p:nvSpPr>
        <p:spPr>
          <a:xfrm>
            <a:off x="7236296" y="3933056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and so on…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4000" dirty="0" smtClean="0"/>
              <a:t>Source modeling</a:t>
            </a:r>
            <a:endParaRPr lang="zh-TW" altLang="en-US" sz="4000" dirty="0"/>
          </a:p>
        </p:txBody>
      </p:sp>
      <p:pic>
        <p:nvPicPr>
          <p:cNvPr id="70" name="內容版面配置區 4" descr="vocal_schematic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9552" y="414670"/>
            <a:ext cx="2653288" cy="308633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z="1400" smtClean="0"/>
              <a:pPr/>
              <a:t>11</a:t>
            </a:fld>
            <a:endParaRPr lang="zh-TW" altLang="en-US" sz="1400"/>
          </a:p>
        </p:txBody>
      </p:sp>
      <p:sp>
        <p:nvSpPr>
          <p:cNvPr id="5" name="文字方塊 4"/>
          <p:cNvSpPr txBox="1"/>
          <p:nvPr/>
        </p:nvSpPr>
        <p:spPr>
          <a:xfrm>
            <a:off x="2869201" y="1792490"/>
            <a:ext cx="802467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/>
              <a:t>u</a:t>
            </a:r>
            <a:r>
              <a:rPr lang="en-US" altLang="zh-TW" sz="1400" baseline="-25000" dirty="0" smtClean="0"/>
              <a:t>1</a:t>
            </a:r>
            <a:r>
              <a:rPr lang="en-US" altLang="zh-TW" sz="1400" baseline="30000" dirty="0" smtClean="0"/>
              <a:t>+</a:t>
            </a:r>
            <a:r>
              <a:rPr lang="en-US" altLang="zh-TW" sz="1400" dirty="0" smtClean="0"/>
              <a:t>[n]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69201" y="2764259"/>
            <a:ext cx="668723" cy="30777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/>
              <a:t>u</a:t>
            </a:r>
            <a:r>
              <a:rPr lang="en-US" altLang="zh-TW" sz="1400" baseline="-25000" dirty="0" smtClean="0"/>
              <a:t>1</a:t>
            </a:r>
            <a:r>
              <a:rPr lang="en-US" altLang="zh-TW" sz="1400" baseline="30000" dirty="0" smtClean="0"/>
              <a:t>-</a:t>
            </a:r>
            <a:r>
              <a:rPr lang="en-US" altLang="zh-TW" sz="1400" dirty="0" smtClean="0"/>
              <a:t>[n]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339394" y="1556792"/>
            <a:ext cx="1003084" cy="30777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/>
              <a:t>u</a:t>
            </a:r>
            <a:r>
              <a:rPr lang="en-US" altLang="zh-TW" sz="1400" baseline="-25000" dirty="0" smtClean="0"/>
              <a:t>2</a:t>
            </a:r>
            <a:r>
              <a:rPr lang="en-US" altLang="zh-TW" sz="1400" baseline="30000" dirty="0" smtClean="0"/>
              <a:t>+</a:t>
            </a:r>
            <a:r>
              <a:rPr lang="en-US" altLang="zh-TW" sz="1400" dirty="0" smtClean="0"/>
              <a:t>[n]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46043" y="2935747"/>
            <a:ext cx="1003084" cy="30777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/>
              <a:t>u</a:t>
            </a:r>
            <a:r>
              <a:rPr lang="en-US" altLang="zh-TW" sz="1400" baseline="-25000" dirty="0" smtClean="0"/>
              <a:t>2</a:t>
            </a:r>
            <a:r>
              <a:rPr lang="en-US" altLang="zh-TW" sz="1400" baseline="30000" dirty="0" smtClean="0"/>
              <a:t>-</a:t>
            </a:r>
            <a:r>
              <a:rPr lang="en-US" altLang="zh-TW" sz="1400" dirty="0" smtClean="0"/>
              <a:t>[n]</a:t>
            </a:r>
            <a:endParaRPr lang="zh-TW" altLang="en-US" sz="1400" dirty="0"/>
          </a:p>
        </p:txBody>
      </p:sp>
      <p:sp>
        <p:nvSpPr>
          <p:cNvPr id="9" name="流程圖: 或 8"/>
          <p:cNvSpPr/>
          <p:nvPr/>
        </p:nvSpPr>
        <p:spPr>
          <a:xfrm>
            <a:off x="3795431" y="2849380"/>
            <a:ext cx="133745" cy="136487"/>
          </a:xfrm>
          <a:prstGeom prst="flowChar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10" name="流程圖: 或 9"/>
          <p:cNvSpPr/>
          <p:nvPr/>
        </p:nvSpPr>
        <p:spPr>
          <a:xfrm>
            <a:off x="4284497" y="1893974"/>
            <a:ext cx="133745" cy="136487"/>
          </a:xfrm>
          <a:prstGeom prst="flowChar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11" name="直線單箭頭接點 10"/>
          <p:cNvCxnSpPr>
            <a:endCxn id="10" idx="2"/>
          </p:cNvCxnSpPr>
          <p:nvPr/>
        </p:nvCxnSpPr>
        <p:spPr>
          <a:xfrm flipV="1">
            <a:off x="3458076" y="1962218"/>
            <a:ext cx="826421" cy="17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" name="直線單箭頭接點 11"/>
          <p:cNvCxnSpPr>
            <a:stCxn id="10" idx="6"/>
          </p:cNvCxnSpPr>
          <p:nvPr/>
        </p:nvCxnSpPr>
        <p:spPr>
          <a:xfrm>
            <a:off x="4418242" y="1962218"/>
            <a:ext cx="735594" cy="1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" name="直線單箭頭接點 12"/>
          <p:cNvCxnSpPr>
            <a:stCxn id="22" idx="1"/>
            <a:endCxn id="9" idx="6"/>
          </p:cNvCxnSpPr>
          <p:nvPr/>
        </p:nvCxnSpPr>
        <p:spPr>
          <a:xfrm rot="10800000" flipV="1">
            <a:off x="3929177" y="2910770"/>
            <a:ext cx="706651" cy="6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" name="直線單箭頭接點 13"/>
          <p:cNvCxnSpPr>
            <a:stCxn id="9" idx="2"/>
          </p:cNvCxnSpPr>
          <p:nvPr/>
        </p:nvCxnSpPr>
        <p:spPr>
          <a:xfrm rot="10800000">
            <a:off x="3394198" y="2917623"/>
            <a:ext cx="401234" cy="1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" name="肘形接點 27"/>
          <p:cNvCxnSpPr>
            <a:stCxn id="22" idx="1"/>
            <a:endCxn id="10" idx="4"/>
          </p:cNvCxnSpPr>
          <p:nvPr/>
        </p:nvCxnSpPr>
        <p:spPr>
          <a:xfrm rot="10800000">
            <a:off x="4351371" y="2030461"/>
            <a:ext cx="284457" cy="88031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" name="圖案 33"/>
          <p:cNvCxnSpPr>
            <a:endCxn id="9" idx="0"/>
          </p:cNvCxnSpPr>
          <p:nvPr/>
        </p:nvCxnSpPr>
        <p:spPr>
          <a:xfrm rot="16200000" flipH="1">
            <a:off x="3284978" y="2272054"/>
            <a:ext cx="887162" cy="267489"/>
          </a:xfrm>
          <a:prstGeom prst="bentConnector3">
            <a:avLst>
              <a:gd name="adj1" fmla="val 255"/>
            </a:avLst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682648" y="162100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1+r</a:t>
            </a:r>
            <a:r>
              <a:rPr lang="en-US" altLang="zh-TW" sz="1400" baseline="-25000" dirty="0" smtClean="0"/>
              <a:t>12</a:t>
            </a:r>
            <a:endParaRPr lang="zh-TW" altLang="en-US" sz="1400" baseline="-25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463279" y="2371678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-r</a:t>
            </a:r>
            <a:r>
              <a:rPr lang="en-US" altLang="zh-TW" sz="1400" baseline="-25000" dirty="0" smtClean="0"/>
              <a:t>12</a:t>
            </a:r>
            <a:endParaRPr lang="zh-TW" altLang="en-US" sz="1400" baseline="-25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986068" y="236287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r</a:t>
            </a:r>
            <a:r>
              <a:rPr lang="en-US" altLang="zh-TW" sz="1400" baseline="-25000" dirty="0" smtClean="0"/>
              <a:t>12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3755839" y="2985865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1-r</a:t>
            </a:r>
            <a:r>
              <a:rPr lang="en-US" altLang="zh-TW" sz="1400" baseline="-25000" dirty="0" smtClean="0"/>
              <a:t>12</a:t>
            </a:r>
            <a:endParaRPr lang="zh-TW" altLang="en-US" sz="1400" baseline="-25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930264" y="1792490"/>
            <a:ext cx="412213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Symbol" pitchFamily="18" charset="2"/>
              </a:rPr>
              <a:t>t</a:t>
            </a:r>
            <a:r>
              <a:rPr lang="en-US" altLang="zh-TW" sz="1400" baseline="-25000" dirty="0" smtClean="0">
                <a:latin typeface="Symbol" pitchFamily="18" charset="2"/>
              </a:rPr>
              <a:t>2</a:t>
            </a:r>
            <a:endParaRPr lang="zh-TW" altLang="en-US" sz="1400" baseline="-25000" dirty="0">
              <a:latin typeface="Symbol" pitchFamily="18" charset="2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635827" y="2756882"/>
            <a:ext cx="412213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Symbol" pitchFamily="18" charset="2"/>
              </a:rPr>
              <a:t>t</a:t>
            </a:r>
            <a:r>
              <a:rPr lang="en-US" altLang="zh-TW" sz="1400" baseline="-25000" dirty="0" smtClean="0">
                <a:latin typeface="Symbol" pitchFamily="18" charset="2"/>
              </a:rPr>
              <a:t>2</a:t>
            </a:r>
            <a:endParaRPr lang="zh-TW" altLang="en-US" sz="1400" baseline="-25000" dirty="0">
              <a:latin typeface="Symbol" pitchFamily="18" charset="2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402452" y="1621001"/>
            <a:ext cx="1003083" cy="30777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/>
              <a:t>u</a:t>
            </a:r>
            <a:r>
              <a:rPr lang="en-US" altLang="zh-TW" sz="1400" baseline="-25000" dirty="0" smtClean="0"/>
              <a:t>3</a:t>
            </a:r>
            <a:r>
              <a:rPr lang="en-US" altLang="zh-TW" sz="1400" baseline="30000" dirty="0" smtClean="0"/>
              <a:t>+</a:t>
            </a:r>
            <a:r>
              <a:rPr lang="en-US" altLang="zh-TW" sz="1400" dirty="0" smtClean="0"/>
              <a:t>[n]</a:t>
            </a:r>
            <a:endParaRPr lang="zh-TW" altLang="en-US" sz="1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521315" y="2764259"/>
            <a:ext cx="1003083" cy="30777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/>
              <a:t>u</a:t>
            </a:r>
            <a:r>
              <a:rPr lang="en-US" altLang="zh-TW" sz="1400" baseline="-25000" dirty="0" smtClean="0"/>
              <a:t>3</a:t>
            </a:r>
            <a:r>
              <a:rPr lang="en-US" altLang="zh-TW" sz="1400" baseline="30000" dirty="0" smtClean="0"/>
              <a:t>-</a:t>
            </a:r>
            <a:r>
              <a:rPr lang="en-US" altLang="zh-TW" sz="1400" dirty="0" smtClean="0"/>
              <a:t>[n]</a:t>
            </a:r>
            <a:endParaRPr lang="zh-TW" altLang="en-US" sz="1400" dirty="0"/>
          </a:p>
        </p:txBody>
      </p:sp>
      <p:sp>
        <p:nvSpPr>
          <p:cNvPr id="25" name="流程圖: 或 24"/>
          <p:cNvSpPr/>
          <p:nvPr/>
        </p:nvSpPr>
        <p:spPr>
          <a:xfrm>
            <a:off x="5695802" y="2837000"/>
            <a:ext cx="133745" cy="136487"/>
          </a:xfrm>
          <a:prstGeom prst="flowChar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6" name="流程圖: 或 25"/>
          <p:cNvSpPr/>
          <p:nvPr/>
        </p:nvSpPr>
        <p:spPr>
          <a:xfrm>
            <a:off x="6166902" y="1876770"/>
            <a:ext cx="133745" cy="136487"/>
          </a:xfrm>
          <a:prstGeom prst="flowChar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27" name="直線單箭頭接點 26"/>
          <p:cNvCxnSpPr>
            <a:stCxn id="21" idx="3"/>
            <a:endCxn id="26" idx="2"/>
          </p:cNvCxnSpPr>
          <p:nvPr/>
        </p:nvCxnSpPr>
        <p:spPr>
          <a:xfrm flipV="1">
            <a:off x="5342477" y="1945014"/>
            <a:ext cx="824425" cy="1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8" name="直線單箭頭接點 27"/>
          <p:cNvCxnSpPr>
            <a:stCxn id="26" idx="6"/>
            <a:endCxn id="38" idx="1"/>
          </p:cNvCxnSpPr>
          <p:nvPr/>
        </p:nvCxnSpPr>
        <p:spPr>
          <a:xfrm>
            <a:off x="6300647" y="1945014"/>
            <a:ext cx="749568" cy="1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9" name="直線單箭頭接點 28"/>
          <p:cNvCxnSpPr>
            <a:stCxn id="37" idx="1"/>
            <a:endCxn id="25" idx="6"/>
          </p:cNvCxnSpPr>
          <p:nvPr/>
        </p:nvCxnSpPr>
        <p:spPr>
          <a:xfrm rot="10800000">
            <a:off x="5829547" y="2905244"/>
            <a:ext cx="749568" cy="12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0" name="直線單箭頭接點 29"/>
          <p:cNvCxnSpPr>
            <a:stCxn id="25" idx="2"/>
            <a:endCxn id="22" idx="3"/>
          </p:cNvCxnSpPr>
          <p:nvPr/>
        </p:nvCxnSpPr>
        <p:spPr>
          <a:xfrm rot="10800000" flipV="1">
            <a:off x="5048040" y="2905243"/>
            <a:ext cx="647762" cy="5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1" name="肘形接點 27"/>
          <p:cNvCxnSpPr>
            <a:stCxn id="37" idx="1"/>
            <a:endCxn id="26" idx="4"/>
          </p:cNvCxnSpPr>
          <p:nvPr/>
        </p:nvCxnSpPr>
        <p:spPr>
          <a:xfrm rot="10800000">
            <a:off x="6233775" y="2013258"/>
            <a:ext cx="345340" cy="90489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" name="圖案 33"/>
          <p:cNvCxnSpPr>
            <a:stCxn id="21" idx="3"/>
            <a:endCxn id="25" idx="0"/>
          </p:cNvCxnSpPr>
          <p:nvPr/>
        </p:nvCxnSpPr>
        <p:spPr>
          <a:xfrm>
            <a:off x="5342477" y="1946379"/>
            <a:ext cx="420198" cy="89062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3" name="文字方塊 32"/>
          <p:cNvSpPr txBox="1"/>
          <p:nvPr/>
        </p:nvSpPr>
        <p:spPr>
          <a:xfrm>
            <a:off x="5519139" y="162100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1+r</a:t>
            </a:r>
            <a:r>
              <a:rPr lang="en-US" altLang="zh-TW" sz="1400" baseline="-25000" dirty="0" smtClean="0"/>
              <a:t>23</a:t>
            </a:r>
            <a:endParaRPr lang="zh-TW" altLang="en-US" sz="14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743922" y="2371677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-r</a:t>
            </a:r>
            <a:r>
              <a:rPr lang="en-US" altLang="zh-TW" sz="1400" baseline="-25000" dirty="0" smtClean="0"/>
              <a:t>23</a:t>
            </a:r>
            <a:endParaRPr lang="zh-TW" altLang="en-US" sz="14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225789" y="236411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r</a:t>
            </a:r>
            <a:r>
              <a:rPr lang="en-US" altLang="zh-TW" sz="1400" baseline="-25000" dirty="0" smtClean="0"/>
              <a:t>23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6036481" y="2928371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1-r</a:t>
            </a:r>
            <a:r>
              <a:rPr lang="en-US" altLang="zh-TW" sz="1400" baseline="-25000" dirty="0" smtClean="0"/>
              <a:t>23</a:t>
            </a:r>
            <a:endParaRPr lang="zh-TW" altLang="en-US" sz="1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579115" y="2764259"/>
            <a:ext cx="412213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Symbol" pitchFamily="18" charset="2"/>
              </a:rPr>
              <a:t>t</a:t>
            </a:r>
            <a:r>
              <a:rPr lang="en-US" altLang="zh-TW" sz="1400" baseline="-25000" dirty="0" smtClean="0">
                <a:latin typeface="Symbol" pitchFamily="18" charset="2"/>
              </a:rPr>
              <a:t>3</a:t>
            </a:r>
            <a:endParaRPr lang="zh-TW" altLang="en-US" sz="1400" baseline="-25000" dirty="0">
              <a:latin typeface="Symbol" pitchFamily="18" charset="2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050215" y="1792490"/>
            <a:ext cx="412213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Symbol" pitchFamily="18" charset="2"/>
              </a:rPr>
              <a:t>t</a:t>
            </a:r>
            <a:r>
              <a:rPr lang="en-US" altLang="zh-TW" sz="1400" baseline="-25000" dirty="0" smtClean="0">
                <a:latin typeface="Symbol" pitchFamily="18" charset="2"/>
              </a:rPr>
              <a:t>3</a:t>
            </a:r>
            <a:endParaRPr lang="zh-TW" altLang="en-US" sz="1400" baseline="-25000" dirty="0">
              <a:latin typeface="Symbol" pitchFamily="18" charset="2"/>
            </a:endParaRPr>
          </a:p>
        </p:txBody>
      </p:sp>
      <p:cxnSp>
        <p:nvCxnSpPr>
          <p:cNvPr id="39" name="直線單箭頭接點 38"/>
          <p:cNvCxnSpPr>
            <a:stCxn id="24" idx="1"/>
            <a:endCxn id="37" idx="3"/>
          </p:cNvCxnSpPr>
          <p:nvPr/>
        </p:nvCxnSpPr>
        <p:spPr>
          <a:xfrm rot="10800000">
            <a:off x="6991329" y="2918148"/>
            <a:ext cx="52998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8" idx="3"/>
          </p:cNvCxnSpPr>
          <p:nvPr/>
        </p:nvCxnSpPr>
        <p:spPr>
          <a:xfrm flipV="1">
            <a:off x="7462428" y="1931709"/>
            <a:ext cx="647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467598" y="1963978"/>
            <a:ext cx="1136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and so on…</a:t>
            </a:r>
            <a:endParaRPr lang="zh-TW" altLang="en-US" sz="16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115616" y="342900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Source impedance:</a:t>
            </a:r>
            <a:endParaRPr lang="zh-TW" altLang="en-US" b="1" dirty="0"/>
          </a:p>
        </p:txBody>
      </p:sp>
      <p:graphicFrame>
        <p:nvGraphicFramePr>
          <p:cNvPr id="44" name="物件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510525"/>
              </p:ext>
            </p:extLst>
          </p:nvPr>
        </p:nvGraphicFramePr>
        <p:xfrm>
          <a:off x="1187624" y="4005064"/>
          <a:ext cx="181914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方程式" r:id="rId4" imgW="1015920" imgH="241200" progId="Equation.3">
                  <p:embed/>
                </p:oleObj>
              </mc:Choice>
              <mc:Fallback>
                <p:oleObj name="方程式" r:id="rId4" imgW="101592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005064"/>
                        <a:ext cx="1819149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文字方塊 44"/>
          <p:cNvSpPr txBox="1"/>
          <p:nvPr/>
        </p:nvSpPr>
        <p:spPr>
          <a:xfrm>
            <a:off x="1115616" y="44278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Source Reflectance:</a:t>
            </a:r>
          </a:p>
        </p:txBody>
      </p:sp>
      <p:graphicFrame>
        <p:nvGraphicFramePr>
          <p:cNvPr id="46" name="物件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435473"/>
              </p:ext>
            </p:extLst>
          </p:nvPr>
        </p:nvGraphicFramePr>
        <p:xfrm>
          <a:off x="1619672" y="5002429"/>
          <a:ext cx="1368152" cy="1306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方程式" r:id="rId6" imgW="850680" imgH="812520" progId="Equation.3">
                  <p:embed/>
                </p:oleObj>
              </mc:Choice>
              <mc:Fallback>
                <p:oleObj name="方程式" r:id="rId6" imgW="850680" imgH="8125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002429"/>
                        <a:ext cx="1368152" cy="13068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字方塊 46"/>
          <p:cNvSpPr txBox="1"/>
          <p:nvPr/>
        </p:nvSpPr>
        <p:spPr>
          <a:xfrm>
            <a:off x="3635896" y="4365104"/>
            <a:ext cx="1007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err="1" smtClean="0"/>
              <a:t>u</a:t>
            </a:r>
            <a:r>
              <a:rPr lang="en-US" altLang="zh-TW" baseline="-25000" dirty="0" err="1" smtClean="0"/>
              <a:t>G</a:t>
            </a:r>
            <a:r>
              <a:rPr lang="en-US" altLang="zh-TW" dirty="0" smtClean="0"/>
              <a:t>[n]</a:t>
            </a:r>
          </a:p>
          <a:p>
            <a:pPr algn="r"/>
            <a:r>
              <a:rPr lang="en-US" altLang="zh-TW" dirty="0" smtClean="0"/>
              <a:t>volume</a:t>
            </a:r>
          </a:p>
          <a:p>
            <a:pPr algn="r"/>
            <a:r>
              <a:rPr lang="en-US" altLang="zh-TW" dirty="0" smtClean="0"/>
              <a:t>velocity</a:t>
            </a:r>
          </a:p>
          <a:p>
            <a:pPr algn="r"/>
            <a:r>
              <a:rPr lang="en-US" altLang="zh-TW" dirty="0" smtClean="0"/>
              <a:t>at </a:t>
            </a:r>
            <a:r>
              <a:rPr lang="en-US" altLang="zh-TW" i="1" dirty="0" smtClean="0"/>
              <a:t>glottis</a:t>
            </a:r>
            <a:endParaRPr lang="zh-TW" altLang="en-US" i="1" baseline="-250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012160" y="3861048"/>
            <a:ext cx="802467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/>
              <a:t>u</a:t>
            </a:r>
            <a:r>
              <a:rPr lang="en-US" altLang="zh-TW" sz="1400" baseline="-25000" dirty="0" smtClean="0"/>
              <a:t>1</a:t>
            </a:r>
            <a:r>
              <a:rPr lang="en-US" altLang="zh-TW" sz="1400" baseline="30000" dirty="0" smtClean="0"/>
              <a:t>+</a:t>
            </a:r>
            <a:r>
              <a:rPr lang="en-US" altLang="zh-TW" sz="1400" dirty="0" smtClean="0"/>
              <a:t>[n]</a:t>
            </a:r>
            <a:endParaRPr lang="zh-TW" altLang="en-US" sz="1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482353" y="3924398"/>
            <a:ext cx="1003084" cy="30777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/>
              <a:t>u</a:t>
            </a:r>
            <a:r>
              <a:rPr lang="en-US" altLang="zh-TW" sz="1400" baseline="-25000" dirty="0" smtClean="0"/>
              <a:t>2</a:t>
            </a:r>
            <a:r>
              <a:rPr lang="en-US" altLang="zh-TW" sz="1400" baseline="30000" dirty="0" smtClean="0"/>
              <a:t>+</a:t>
            </a:r>
            <a:r>
              <a:rPr lang="en-US" altLang="zh-TW" sz="1400" dirty="0" smtClean="0"/>
              <a:t>[n]</a:t>
            </a:r>
            <a:endParaRPr lang="zh-TW" altLang="en-US" sz="1400" dirty="0"/>
          </a:p>
        </p:txBody>
      </p:sp>
      <p:sp>
        <p:nvSpPr>
          <p:cNvPr id="51" name="流程圖: 或 50"/>
          <p:cNvSpPr/>
          <p:nvPr/>
        </p:nvSpPr>
        <p:spPr>
          <a:xfrm>
            <a:off x="6938390" y="5216986"/>
            <a:ext cx="133745" cy="136487"/>
          </a:xfrm>
          <a:prstGeom prst="flowChar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流程圖: 或 51"/>
          <p:cNvSpPr/>
          <p:nvPr/>
        </p:nvSpPr>
        <p:spPr>
          <a:xfrm>
            <a:off x="7427456" y="4261580"/>
            <a:ext cx="133745" cy="136487"/>
          </a:xfrm>
          <a:prstGeom prst="flowChar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53" name="直線單箭頭接點 52"/>
          <p:cNvCxnSpPr>
            <a:stCxn id="72" idx="3"/>
            <a:endCxn id="52" idx="2"/>
          </p:cNvCxnSpPr>
          <p:nvPr/>
        </p:nvCxnSpPr>
        <p:spPr>
          <a:xfrm flipV="1">
            <a:off x="6516216" y="4329824"/>
            <a:ext cx="911240" cy="25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4" name="直線單箭頭接點 53"/>
          <p:cNvCxnSpPr>
            <a:stCxn id="52" idx="6"/>
          </p:cNvCxnSpPr>
          <p:nvPr/>
        </p:nvCxnSpPr>
        <p:spPr>
          <a:xfrm>
            <a:off x="7561201" y="4329824"/>
            <a:ext cx="735594" cy="1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5" name="直線單箭頭接點 54"/>
          <p:cNvCxnSpPr>
            <a:stCxn id="64" idx="1"/>
            <a:endCxn id="51" idx="6"/>
          </p:cNvCxnSpPr>
          <p:nvPr/>
        </p:nvCxnSpPr>
        <p:spPr>
          <a:xfrm rot="10800000" flipV="1">
            <a:off x="7072136" y="5278376"/>
            <a:ext cx="706651" cy="6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直線單箭頭接點 55"/>
          <p:cNvCxnSpPr>
            <a:stCxn id="51" idx="2"/>
          </p:cNvCxnSpPr>
          <p:nvPr/>
        </p:nvCxnSpPr>
        <p:spPr>
          <a:xfrm rot="10800000">
            <a:off x="6537157" y="5285229"/>
            <a:ext cx="401234" cy="1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7" name="肘形接點 27"/>
          <p:cNvCxnSpPr>
            <a:stCxn id="64" idx="1"/>
            <a:endCxn id="52" idx="4"/>
          </p:cNvCxnSpPr>
          <p:nvPr/>
        </p:nvCxnSpPr>
        <p:spPr>
          <a:xfrm rot="10800000">
            <a:off x="7494330" y="4398067"/>
            <a:ext cx="284457" cy="88031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8" name="圖案 33"/>
          <p:cNvCxnSpPr>
            <a:stCxn id="72" idx="3"/>
            <a:endCxn id="51" idx="0"/>
          </p:cNvCxnSpPr>
          <p:nvPr/>
        </p:nvCxnSpPr>
        <p:spPr>
          <a:xfrm>
            <a:off x="6516216" y="4355232"/>
            <a:ext cx="489047" cy="8617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9" name="文字方塊 58"/>
          <p:cNvSpPr txBox="1"/>
          <p:nvPr/>
        </p:nvSpPr>
        <p:spPr>
          <a:xfrm>
            <a:off x="6825607" y="398860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1+r</a:t>
            </a:r>
            <a:r>
              <a:rPr lang="en-US" altLang="zh-TW" sz="1400" baseline="-25000" dirty="0" smtClean="0"/>
              <a:t>12</a:t>
            </a:r>
            <a:endParaRPr lang="zh-TW" altLang="en-US" sz="1400" baseline="-250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6606238" y="4739284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-r</a:t>
            </a:r>
            <a:r>
              <a:rPr lang="en-US" altLang="zh-TW" sz="1400" baseline="-25000" dirty="0" smtClean="0"/>
              <a:t>12</a:t>
            </a:r>
            <a:endParaRPr lang="zh-TW" altLang="en-US" sz="1400" baseline="-250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129027" y="473047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r</a:t>
            </a:r>
            <a:r>
              <a:rPr lang="en-US" altLang="zh-TW" sz="1400" baseline="-25000" dirty="0" smtClean="0"/>
              <a:t>12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6898798" y="5353471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1-r</a:t>
            </a:r>
            <a:r>
              <a:rPr lang="en-US" altLang="zh-TW" sz="1400" baseline="-25000" dirty="0" smtClean="0"/>
              <a:t>12</a:t>
            </a:r>
            <a:endParaRPr lang="zh-TW" altLang="en-US" sz="1400" baseline="-25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7778786" y="5124488"/>
            <a:ext cx="412213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Symbol" pitchFamily="18" charset="2"/>
              </a:rPr>
              <a:t>t</a:t>
            </a:r>
            <a:r>
              <a:rPr lang="en-US" altLang="zh-TW" sz="1400" baseline="-25000" dirty="0" smtClean="0">
                <a:latin typeface="Symbol" pitchFamily="18" charset="2"/>
              </a:rPr>
              <a:t>2</a:t>
            </a:r>
            <a:endParaRPr lang="zh-TW" altLang="en-US" sz="1400" baseline="-25000" dirty="0">
              <a:latin typeface="Symbol" pitchFamily="18" charset="2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837365" y="4356446"/>
            <a:ext cx="47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…</a:t>
            </a:r>
            <a:endParaRPr lang="zh-TW" altLang="en-US" b="1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6104003" y="5085184"/>
            <a:ext cx="412213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Symbol" pitchFamily="18" charset="2"/>
              </a:rPr>
              <a:t>t</a:t>
            </a:r>
            <a:r>
              <a:rPr lang="en-US" altLang="zh-TW" sz="1400" baseline="-25000" dirty="0" smtClean="0">
                <a:latin typeface="Symbol" pitchFamily="18" charset="2"/>
              </a:rPr>
              <a:t>1</a:t>
            </a:r>
            <a:endParaRPr lang="zh-TW" altLang="en-US" sz="1400" baseline="-25000" dirty="0">
              <a:latin typeface="Symbol" pitchFamily="18" charset="2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>
            <a:off x="4067944" y="4365104"/>
            <a:ext cx="14401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流程圖: 或 68"/>
          <p:cNvSpPr/>
          <p:nvPr/>
        </p:nvSpPr>
        <p:spPr>
          <a:xfrm>
            <a:off x="5508104" y="4293096"/>
            <a:ext cx="133745" cy="136487"/>
          </a:xfrm>
          <a:prstGeom prst="flowChar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71" name="圖案 70"/>
          <p:cNvCxnSpPr>
            <a:stCxn id="66" idx="1"/>
            <a:endCxn id="69" idx="4"/>
          </p:cNvCxnSpPr>
          <p:nvPr/>
        </p:nvCxnSpPr>
        <p:spPr>
          <a:xfrm rot="10800000">
            <a:off x="5574977" y="4429583"/>
            <a:ext cx="529026" cy="80949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6104003" y="4201343"/>
            <a:ext cx="412213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latin typeface="Symbol" pitchFamily="18" charset="2"/>
              </a:rPr>
              <a:t>t</a:t>
            </a:r>
            <a:r>
              <a:rPr lang="en-US" altLang="zh-TW" sz="1400" baseline="-25000" dirty="0" smtClean="0">
                <a:latin typeface="Symbol" pitchFamily="18" charset="2"/>
              </a:rPr>
              <a:t>1</a:t>
            </a:r>
            <a:endParaRPr lang="zh-TW" altLang="en-US" sz="1400" baseline="-25000" dirty="0">
              <a:latin typeface="Symbol" pitchFamily="18" charset="2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644008" y="393305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(1+r</a:t>
            </a:r>
            <a:r>
              <a:rPr lang="en-US" altLang="zh-TW" baseline="-25000" dirty="0" smtClean="0"/>
              <a:t>G</a:t>
            </a:r>
            <a:r>
              <a:rPr lang="en-US" altLang="zh-TW" dirty="0" smtClean="0"/>
              <a:t>)/2</a:t>
            </a:r>
            <a:endParaRPr lang="zh-TW" altLang="en-US" dirty="0"/>
          </a:p>
        </p:txBody>
      </p:sp>
      <p:cxnSp>
        <p:nvCxnSpPr>
          <p:cNvPr id="75" name="直線單箭頭接點 74"/>
          <p:cNvCxnSpPr>
            <a:stCxn id="69" idx="6"/>
            <a:endCxn id="72" idx="1"/>
          </p:cNvCxnSpPr>
          <p:nvPr/>
        </p:nvCxnSpPr>
        <p:spPr>
          <a:xfrm flipV="1">
            <a:off x="5641849" y="4355232"/>
            <a:ext cx="462154" cy="6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539552" y="1124744"/>
            <a:ext cx="648072" cy="432048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5577552" y="458112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G</a:t>
            </a:r>
            <a:endParaRPr lang="zh-TW" altLang="en-US" baseline="-25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Load modeling</a:t>
            </a:r>
            <a:endParaRPr lang="zh-TW" altLang="en-US" dirty="0"/>
          </a:p>
        </p:txBody>
      </p:sp>
      <p:pic>
        <p:nvPicPr>
          <p:cNvPr id="29" name="內容版面配置區 4" descr="vocal_schematic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67544" y="404664"/>
            <a:ext cx="2941320" cy="342138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67544" y="3933056"/>
            <a:ext cx="2721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Load impedance</a:t>
            </a:r>
            <a:r>
              <a:rPr lang="en-US" altLang="zh-TW" sz="2000" dirty="0" smtClean="0"/>
              <a:t> due to </a:t>
            </a:r>
            <a:br>
              <a:rPr lang="en-US" altLang="zh-TW" sz="2000" dirty="0" smtClean="0"/>
            </a:br>
            <a:r>
              <a:rPr lang="en-US" altLang="zh-TW" sz="2000" dirty="0" smtClean="0"/>
              <a:t>radiation from lips:</a:t>
            </a: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/>
        </p:nvGraphicFramePr>
        <p:xfrm>
          <a:off x="971600" y="4653136"/>
          <a:ext cx="175219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方程式" r:id="rId4" imgW="927000" imgH="228600" progId="Equation.3">
                  <p:embed/>
                </p:oleObj>
              </mc:Choice>
              <mc:Fallback>
                <p:oleObj name="方程式" r:id="rId4" imgW="9270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653136"/>
                        <a:ext cx="1752195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136037" y="1475492"/>
            <a:ext cx="1003084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u</a:t>
            </a:r>
            <a:r>
              <a:rPr lang="en-US" altLang="zh-TW" baseline="-25000" dirty="0" err="1" smtClean="0"/>
              <a:t>N</a:t>
            </a:r>
            <a:r>
              <a:rPr lang="en-US" altLang="zh-TW" baseline="30000" dirty="0" smtClean="0"/>
              <a:t>+</a:t>
            </a:r>
            <a:r>
              <a:rPr lang="en-US" altLang="zh-TW" dirty="0" smtClean="0"/>
              <a:t>[n]</a:t>
            </a:r>
            <a:endParaRPr lang="zh-TW" altLang="en-US" dirty="0"/>
          </a:p>
        </p:txBody>
      </p:sp>
      <p:sp>
        <p:nvSpPr>
          <p:cNvPr id="8" name="流程圖: 或 7"/>
          <p:cNvSpPr/>
          <p:nvPr/>
        </p:nvSpPr>
        <p:spPr>
          <a:xfrm>
            <a:off x="4592074" y="2768080"/>
            <a:ext cx="153890" cy="147572"/>
          </a:xfrm>
          <a:prstGeom prst="flowChar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或 8"/>
          <p:cNvSpPr/>
          <p:nvPr/>
        </p:nvSpPr>
        <p:spPr>
          <a:xfrm>
            <a:off x="5081140" y="1812674"/>
            <a:ext cx="168880" cy="166874"/>
          </a:xfrm>
          <a:prstGeom prst="flowChar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endCxn id="9" idx="2"/>
          </p:cNvCxnSpPr>
          <p:nvPr/>
        </p:nvCxnSpPr>
        <p:spPr>
          <a:xfrm flipV="1">
            <a:off x="4169900" y="1896111"/>
            <a:ext cx="911240" cy="10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1" name="直線單箭頭接點 10"/>
          <p:cNvCxnSpPr>
            <a:stCxn id="9" idx="6"/>
          </p:cNvCxnSpPr>
          <p:nvPr/>
        </p:nvCxnSpPr>
        <p:spPr>
          <a:xfrm flipV="1">
            <a:off x="5250020" y="1882423"/>
            <a:ext cx="7004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" name="直線單箭頭接點 11"/>
          <p:cNvCxnSpPr>
            <a:stCxn id="20" idx="1"/>
            <a:endCxn id="8" idx="6"/>
          </p:cNvCxnSpPr>
          <p:nvPr/>
        </p:nvCxnSpPr>
        <p:spPr>
          <a:xfrm rot="10800000" flipV="1">
            <a:off x="4745964" y="284186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" name="直線單箭頭接點 12"/>
          <p:cNvCxnSpPr>
            <a:stCxn id="8" idx="2"/>
          </p:cNvCxnSpPr>
          <p:nvPr/>
        </p:nvCxnSpPr>
        <p:spPr>
          <a:xfrm rot="10800000">
            <a:off x="4190844" y="2836324"/>
            <a:ext cx="401231" cy="5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" name="肘形接點 27"/>
          <p:cNvCxnSpPr>
            <a:endCxn id="9" idx="4"/>
          </p:cNvCxnSpPr>
          <p:nvPr/>
        </p:nvCxnSpPr>
        <p:spPr>
          <a:xfrm rot="16200000" flipV="1">
            <a:off x="5108836" y="2054387"/>
            <a:ext cx="846000" cy="732512"/>
          </a:xfrm>
          <a:prstGeom prst="bentConnector3">
            <a:avLst>
              <a:gd name="adj1" fmla="val 1988"/>
            </a:avLst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" name="圖案 33"/>
          <p:cNvCxnSpPr>
            <a:endCxn id="8" idx="0"/>
          </p:cNvCxnSpPr>
          <p:nvPr/>
        </p:nvCxnSpPr>
        <p:spPr>
          <a:xfrm rot="16200000" flipH="1">
            <a:off x="3998899" y="2093080"/>
            <a:ext cx="846000" cy="504000"/>
          </a:xfrm>
          <a:prstGeom prst="bentConnector3">
            <a:avLst>
              <a:gd name="adj1" fmla="val -2072"/>
            </a:avLst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313916" y="147549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1+r</a:t>
            </a:r>
            <a:r>
              <a:rPr lang="en-US" altLang="zh-TW" baseline="-25000" dirty="0" smtClean="0"/>
              <a:t>N-1</a:t>
            </a:r>
            <a:endParaRPr lang="zh-TW" altLang="en-US" baseline="-25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981520" y="212356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-r</a:t>
            </a:r>
            <a:r>
              <a:rPr lang="en-US" altLang="zh-TW" baseline="-25000" dirty="0" smtClean="0"/>
              <a:t>N-1,N</a:t>
            </a:r>
            <a:endParaRPr lang="zh-TW" altLang="en-US" baseline="-25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205656" y="219557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r>
              <a:rPr lang="en-US" altLang="zh-TW" baseline="-25000" dirty="0" smtClean="0"/>
              <a:t>N-1,N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4895065" y="277163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1-r</a:t>
            </a:r>
            <a:r>
              <a:rPr lang="en-US" altLang="zh-TW" baseline="-25000" dirty="0" smtClean="0"/>
              <a:t>N-1,N</a:t>
            </a:r>
            <a:endParaRPr lang="zh-TW" altLang="en-US" baseline="-25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898092" y="2627620"/>
            <a:ext cx="41221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>
                <a:latin typeface="Symbol" pitchFamily="18" charset="2"/>
              </a:rPr>
              <a:t>t</a:t>
            </a:r>
            <a:r>
              <a:rPr lang="en-US" altLang="zh-TW" baseline="-25000" dirty="0" err="1" smtClean="0">
                <a:latin typeface="Symbol" pitchFamily="18" charset="2"/>
              </a:rPr>
              <a:t>N</a:t>
            </a:r>
            <a:endParaRPr lang="zh-TW" altLang="en-US" baseline="-25000" dirty="0">
              <a:latin typeface="Symbol" pitchFamily="18" charset="2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563888" y="21328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…</a:t>
            </a:r>
            <a:endParaRPr lang="zh-TW" altLang="en-US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945571" y="1691516"/>
            <a:ext cx="41221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>
                <a:latin typeface="Symbol" pitchFamily="18" charset="2"/>
              </a:rPr>
              <a:t>t</a:t>
            </a:r>
            <a:r>
              <a:rPr lang="en-US" altLang="zh-TW" baseline="-25000" dirty="0" err="1" smtClean="0">
                <a:latin typeface="Symbol" pitchFamily="18" charset="2"/>
              </a:rPr>
              <a:t>N</a:t>
            </a:r>
            <a:endParaRPr lang="zh-TW" altLang="en-US" baseline="-25000" dirty="0">
              <a:latin typeface="Symbol" pitchFamily="18" charset="2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899592" y="5157192"/>
            <a:ext cx="2009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Load reflectance:</a:t>
            </a:r>
          </a:p>
        </p:txBody>
      </p:sp>
      <p:graphicFrame>
        <p:nvGraphicFramePr>
          <p:cNvPr id="36" name="物件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391450"/>
              </p:ext>
            </p:extLst>
          </p:nvPr>
        </p:nvGraphicFramePr>
        <p:xfrm>
          <a:off x="971600" y="5517232"/>
          <a:ext cx="160817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6" imgW="850680" imgH="457200" progId="Equation.3">
                  <p:embed/>
                </p:oleObj>
              </mc:Choice>
              <mc:Fallback>
                <p:oleObj name="Equation" r:id="rId6" imgW="85068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517232"/>
                        <a:ext cx="1608179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肘形接點 37"/>
          <p:cNvCxnSpPr>
            <a:stCxn id="34" idx="3"/>
            <a:endCxn id="20" idx="3"/>
          </p:cNvCxnSpPr>
          <p:nvPr/>
        </p:nvCxnSpPr>
        <p:spPr>
          <a:xfrm flipH="1">
            <a:off x="6310305" y="1876182"/>
            <a:ext cx="47479" cy="936104"/>
          </a:xfrm>
          <a:prstGeom prst="bentConnector3">
            <a:avLst>
              <a:gd name="adj1" fmla="val -135526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6357784" y="188056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7005856" y="2483604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-</a:t>
            </a:r>
            <a:r>
              <a:rPr lang="en-US" altLang="zh-TW" sz="2400" dirty="0" err="1" smtClean="0"/>
              <a:t>r</a:t>
            </a:r>
            <a:r>
              <a:rPr lang="en-US" altLang="zh-TW" sz="2400" baseline="-25000" dirty="0" err="1" smtClean="0"/>
              <a:t>N</a:t>
            </a:r>
            <a:endParaRPr lang="zh-TW" altLang="en-US" sz="2400" baseline="-250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7005856" y="1331476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1+r</a:t>
            </a:r>
            <a:r>
              <a:rPr lang="en-US" altLang="zh-TW" sz="2400" baseline="-25000" dirty="0" smtClean="0"/>
              <a:t>N</a:t>
            </a:r>
            <a:endParaRPr lang="zh-TW" altLang="en-US" sz="2400" baseline="-25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3563888" y="3717032"/>
            <a:ext cx="5256584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Frequency-dependence analysis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 smtClean="0">
                <a:latin typeface="+mj-lt"/>
                <a:ea typeface="新細明體"/>
              </a:rPr>
              <a:t>Frequency decrease </a:t>
            </a:r>
          </a:p>
          <a:p>
            <a:r>
              <a:rPr lang="en-US" altLang="zh-TW" sz="2000" dirty="0" smtClean="0">
                <a:latin typeface="+mj-lt"/>
                <a:ea typeface="新細明體"/>
              </a:rPr>
              <a:t>	=&gt; </a:t>
            </a:r>
            <a:r>
              <a:rPr lang="en-US" altLang="zh-TW" sz="2000" i="1" dirty="0" err="1" smtClean="0">
                <a:latin typeface="+mj-lt"/>
                <a:ea typeface="新細明體"/>
              </a:rPr>
              <a:t>Z</a:t>
            </a:r>
            <a:r>
              <a:rPr lang="en-US" altLang="zh-TW" sz="2000" baseline="-25000" dirty="0" err="1" smtClean="0">
                <a:latin typeface="+mj-lt"/>
                <a:ea typeface="新細明體"/>
              </a:rPr>
              <a:t>r</a:t>
            </a:r>
            <a:r>
              <a:rPr lang="en-US" altLang="zh-TW" sz="2000" dirty="0" smtClean="0">
                <a:latin typeface="+mj-lt"/>
                <a:ea typeface="新細明體"/>
              </a:rPr>
              <a:t> approaches 0 </a:t>
            </a:r>
            <a:r>
              <a:rPr lang="en-US" altLang="zh-TW" sz="2000" dirty="0" smtClean="0">
                <a:latin typeface="+mj-lt"/>
                <a:ea typeface="新細明體"/>
              </a:rPr>
              <a:t/>
            </a:r>
            <a:br>
              <a:rPr lang="en-US" altLang="zh-TW" sz="2000" dirty="0" smtClean="0">
                <a:latin typeface="+mj-lt"/>
                <a:ea typeface="新細明體"/>
              </a:rPr>
            </a:br>
            <a:r>
              <a:rPr lang="en-US" altLang="zh-TW" sz="2000" dirty="0" smtClean="0">
                <a:latin typeface="+mj-lt"/>
                <a:ea typeface="新細明體"/>
              </a:rPr>
              <a:t>	=</a:t>
            </a:r>
            <a:r>
              <a:rPr lang="en-US" altLang="zh-TW" sz="2000" dirty="0" smtClean="0">
                <a:latin typeface="+mj-lt"/>
                <a:ea typeface="新細明體"/>
              </a:rPr>
              <a:t>&gt; </a:t>
            </a:r>
            <a:r>
              <a:rPr lang="en-US" altLang="zh-TW" sz="2000" i="1" dirty="0" err="1" smtClean="0">
                <a:latin typeface="+mj-lt"/>
                <a:ea typeface="新細明體"/>
              </a:rPr>
              <a:t>r</a:t>
            </a:r>
            <a:r>
              <a:rPr lang="en-US" altLang="zh-TW" sz="2000" baseline="-25000" dirty="0" err="1" smtClean="0">
                <a:latin typeface="+mj-lt"/>
                <a:ea typeface="新細明體"/>
              </a:rPr>
              <a:t>N</a:t>
            </a:r>
            <a:r>
              <a:rPr lang="en-US" altLang="zh-TW" sz="2000" baseline="-25000" dirty="0" smtClean="0">
                <a:latin typeface="+mj-lt"/>
                <a:ea typeface="新細明體"/>
              </a:rPr>
              <a:t> </a:t>
            </a:r>
            <a:r>
              <a:rPr lang="zh-TW" altLang="en-US" sz="2000" dirty="0" smtClean="0">
                <a:latin typeface="+mj-lt"/>
                <a:ea typeface="新細明體"/>
              </a:rPr>
              <a:t> </a:t>
            </a:r>
            <a:r>
              <a:rPr lang="en-US" altLang="zh-TW" sz="2000" dirty="0" smtClean="0">
                <a:latin typeface="+mj-lt"/>
                <a:ea typeface="新細明體"/>
              </a:rPr>
              <a:t>approaches 1, </a:t>
            </a:r>
          </a:p>
          <a:p>
            <a:r>
              <a:rPr lang="en-US" altLang="zh-TW" sz="2000" dirty="0" smtClean="0">
                <a:latin typeface="+mj-lt"/>
                <a:ea typeface="新細明體"/>
              </a:rPr>
              <a:t>which means output acoustic pressure</a:t>
            </a:r>
            <a:br>
              <a:rPr lang="en-US" altLang="zh-TW" sz="2000" dirty="0" smtClean="0">
                <a:latin typeface="+mj-lt"/>
                <a:ea typeface="新細明體"/>
              </a:rPr>
            </a:br>
            <a:r>
              <a:rPr lang="en-US" altLang="zh-TW" sz="2000" dirty="0" smtClean="0">
                <a:latin typeface="+mj-lt"/>
                <a:ea typeface="新細明體"/>
              </a:rPr>
              <a:t> approaches 0.</a:t>
            </a:r>
          </a:p>
          <a:p>
            <a:endParaRPr lang="en-US" altLang="zh-TW" sz="2000" dirty="0" smtClean="0">
              <a:latin typeface="+mj-lt"/>
              <a:ea typeface="新細明體"/>
            </a:endParaRPr>
          </a:p>
          <a:p>
            <a:r>
              <a:rPr lang="en-US" altLang="zh-TW" sz="2000" dirty="0" smtClean="0">
                <a:latin typeface="+mj-lt"/>
                <a:ea typeface="新細明體"/>
              </a:rPr>
              <a:t>Frequency increases </a:t>
            </a:r>
          </a:p>
          <a:p>
            <a:r>
              <a:rPr lang="en-US" altLang="zh-TW" sz="2000" dirty="0" smtClean="0">
                <a:latin typeface="+mj-lt"/>
                <a:ea typeface="新細明體"/>
              </a:rPr>
              <a:t>	=&gt; </a:t>
            </a:r>
            <a:r>
              <a:rPr lang="en-US" altLang="zh-TW" sz="2000" i="1" dirty="0" err="1" smtClean="0">
                <a:latin typeface="+mj-lt"/>
                <a:ea typeface="新細明體"/>
              </a:rPr>
              <a:t>r</a:t>
            </a:r>
            <a:r>
              <a:rPr lang="en-US" altLang="zh-TW" sz="2000" baseline="-25000" dirty="0" err="1" smtClean="0">
                <a:latin typeface="+mj-lt"/>
                <a:ea typeface="新細明體"/>
              </a:rPr>
              <a:t>N</a:t>
            </a:r>
            <a:r>
              <a:rPr lang="en-US" altLang="zh-TW" sz="2000" dirty="0" smtClean="0">
                <a:latin typeface="+mj-lt"/>
                <a:ea typeface="新細明體"/>
              </a:rPr>
              <a:t> approaches a constant. </a:t>
            </a:r>
          </a:p>
        </p:txBody>
      </p:sp>
      <p:sp>
        <p:nvSpPr>
          <p:cNvPr id="30" name="矩形 29"/>
          <p:cNvSpPr/>
          <p:nvPr/>
        </p:nvSpPr>
        <p:spPr>
          <a:xfrm>
            <a:off x="2843808" y="1052736"/>
            <a:ext cx="504056" cy="432048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TW" sz="2800" dirty="0" smtClean="0"/>
              <a:t>The entire multi-tube model with source and load</a:t>
            </a:r>
            <a:endParaRPr lang="zh-TW" altLang="en-US" sz="2800" dirty="0"/>
          </a:p>
        </p:txBody>
      </p:sp>
      <p:pic>
        <p:nvPicPr>
          <p:cNvPr id="107" name="內容版面配置區 4" descr="vocal_schematic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905922"/>
            <a:ext cx="2664296" cy="309914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7841" y="4581128"/>
            <a:ext cx="1007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err="1" smtClean="0"/>
              <a:t>u</a:t>
            </a:r>
            <a:r>
              <a:rPr lang="en-US" altLang="zh-TW" baseline="-25000" dirty="0" err="1" smtClean="0"/>
              <a:t>in</a:t>
            </a:r>
            <a:r>
              <a:rPr lang="en-US" altLang="zh-TW" dirty="0" smtClean="0"/>
              <a:t>[n]</a:t>
            </a:r>
          </a:p>
          <a:p>
            <a:pPr algn="r"/>
            <a:r>
              <a:rPr lang="en-US" altLang="zh-TW" dirty="0" smtClean="0"/>
              <a:t>volume</a:t>
            </a:r>
          </a:p>
          <a:p>
            <a:pPr algn="r"/>
            <a:r>
              <a:rPr lang="en-US" altLang="zh-TW" dirty="0" smtClean="0"/>
              <a:t>velocity</a:t>
            </a:r>
          </a:p>
          <a:p>
            <a:pPr algn="r"/>
            <a:r>
              <a:rPr lang="en-US" altLang="zh-TW" dirty="0" smtClean="0"/>
              <a:t>at </a:t>
            </a:r>
            <a:r>
              <a:rPr lang="en-US" altLang="zh-TW" i="1" dirty="0" smtClean="0"/>
              <a:t>glottis</a:t>
            </a:r>
            <a:endParaRPr lang="zh-TW" altLang="en-US" i="1" baseline="-250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7956376" y="4653136"/>
            <a:ext cx="1106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u</a:t>
            </a:r>
            <a:r>
              <a:rPr lang="en-US" altLang="zh-TW" baseline="-25000" dirty="0" err="1" smtClean="0"/>
              <a:t>out</a:t>
            </a:r>
            <a:r>
              <a:rPr lang="en-US" altLang="zh-TW" dirty="0" smtClean="0"/>
              <a:t>[n]</a:t>
            </a:r>
          </a:p>
          <a:p>
            <a:r>
              <a:rPr lang="en-US" altLang="zh-TW" dirty="0" smtClean="0"/>
              <a:t>Radiation</a:t>
            </a:r>
            <a:r>
              <a:rPr lang="en-US" altLang="zh-TW" baseline="30000" dirty="0" smtClean="0"/>
              <a:t/>
            </a:r>
            <a:br>
              <a:rPr lang="en-US" altLang="zh-TW" baseline="30000" dirty="0" smtClean="0"/>
            </a:br>
            <a:r>
              <a:rPr lang="en-US" altLang="zh-TW" dirty="0" smtClean="0"/>
              <a:t>from lips</a:t>
            </a:r>
          </a:p>
        </p:txBody>
      </p:sp>
      <p:sp>
        <p:nvSpPr>
          <p:cNvPr id="108" name="圓角矩形 107"/>
          <p:cNvSpPr/>
          <p:nvPr/>
        </p:nvSpPr>
        <p:spPr>
          <a:xfrm>
            <a:off x="1043608" y="1412776"/>
            <a:ext cx="2304256" cy="648072"/>
          </a:xfrm>
          <a:prstGeom prst="roundRect">
            <a:avLst/>
          </a:pr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1" name="群組 110"/>
          <p:cNvGrpSpPr/>
          <p:nvPr/>
        </p:nvGrpSpPr>
        <p:grpSpPr>
          <a:xfrm>
            <a:off x="4493813" y="2132856"/>
            <a:ext cx="3246539" cy="1409907"/>
            <a:chOff x="4885267" y="2379133"/>
            <a:chExt cx="3246539" cy="1409907"/>
          </a:xfrm>
        </p:grpSpPr>
        <p:sp>
          <p:nvSpPr>
            <p:cNvPr id="112" name="手繪多邊形 111"/>
            <p:cNvSpPr/>
            <p:nvPr/>
          </p:nvSpPr>
          <p:spPr>
            <a:xfrm>
              <a:off x="4885267" y="2379133"/>
              <a:ext cx="3234266" cy="448734"/>
            </a:xfrm>
            <a:custGeom>
              <a:avLst/>
              <a:gdLst>
                <a:gd name="connsiteX0" fmla="*/ 0 w 3234266"/>
                <a:gd name="connsiteY0" fmla="*/ 372534 h 448734"/>
                <a:gd name="connsiteX1" fmla="*/ 524933 w 3234266"/>
                <a:gd name="connsiteY1" fmla="*/ 372534 h 448734"/>
                <a:gd name="connsiteX2" fmla="*/ 524933 w 3234266"/>
                <a:gd name="connsiteY2" fmla="*/ 220134 h 448734"/>
                <a:gd name="connsiteX3" fmla="*/ 931333 w 3234266"/>
                <a:gd name="connsiteY3" fmla="*/ 220134 h 448734"/>
                <a:gd name="connsiteX4" fmla="*/ 931333 w 3234266"/>
                <a:gd name="connsiteY4" fmla="*/ 440267 h 448734"/>
                <a:gd name="connsiteX5" fmla="*/ 1286933 w 3234266"/>
                <a:gd name="connsiteY5" fmla="*/ 448734 h 448734"/>
                <a:gd name="connsiteX6" fmla="*/ 1286933 w 3234266"/>
                <a:gd name="connsiteY6" fmla="*/ 304800 h 448734"/>
                <a:gd name="connsiteX7" fmla="*/ 1794933 w 3234266"/>
                <a:gd name="connsiteY7" fmla="*/ 304800 h 448734"/>
                <a:gd name="connsiteX8" fmla="*/ 1786466 w 3234266"/>
                <a:gd name="connsiteY8" fmla="*/ 110067 h 448734"/>
                <a:gd name="connsiteX9" fmla="*/ 2269066 w 3234266"/>
                <a:gd name="connsiteY9" fmla="*/ 110067 h 448734"/>
                <a:gd name="connsiteX10" fmla="*/ 2269066 w 3234266"/>
                <a:gd name="connsiteY10" fmla="*/ 0 h 448734"/>
                <a:gd name="connsiteX11" fmla="*/ 2751666 w 3234266"/>
                <a:gd name="connsiteY11" fmla="*/ 0 h 448734"/>
                <a:gd name="connsiteX12" fmla="*/ 2751666 w 3234266"/>
                <a:gd name="connsiteY12" fmla="*/ 245534 h 448734"/>
                <a:gd name="connsiteX13" fmla="*/ 3234266 w 3234266"/>
                <a:gd name="connsiteY13" fmla="*/ 245534 h 448734"/>
                <a:gd name="connsiteX14" fmla="*/ 3234266 w 3234266"/>
                <a:gd name="connsiteY14" fmla="*/ 245534 h 448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4266" h="448734">
                  <a:moveTo>
                    <a:pt x="0" y="372534"/>
                  </a:moveTo>
                  <a:lnTo>
                    <a:pt x="524933" y="372534"/>
                  </a:lnTo>
                  <a:lnTo>
                    <a:pt x="524933" y="220134"/>
                  </a:lnTo>
                  <a:lnTo>
                    <a:pt x="931333" y="220134"/>
                  </a:lnTo>
                  <a:lnTo>
                    <a:pt x="931333" y="440267"/>
                  </a:lnTo>
                  <a:lnTo>
                    <a:pt x="1286933" y="448734"/>
                  </a:lnTo>
                  <a:lnTo>
                    <a:pt x="1286933" y="304800"/>
                  </a:lnTo>
                  <a:lnTo>
                    <a:pt x="1794933" y="304800"/>
                  </a:lnTo>
                  <a:lnTo>
                    <a:pt x="1786466" y="110067"/>
                  </a:lnTo>
                  <a:lnTo>
                    <a:pt x="2269066" y="110067"/>
                  </a:lnTo>
                  <a:lnTo>
                    <a:pt x="2269066" y="0"/>
                  </a:lnTo>
                  <a:lnTo>
                    <a:pt x="2751666" y="0"/>
                  </a:lnTo>
                  <a:lnTo>
                    <a:pt x="2751666" y="245534"/>
                  </a:lnTo>
                  <a:lnTo>
                    <a:pt x="3234266" y="245534"/>
                  </a:lnTo>
                  <a:lnTo>
                    <a:pt x="3234266" y="245534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手繪多邊形 112"/>
            <p:cNvSpPr/>
            <p:nvPr/>
          </p:nvSpPr>
          <p:spPr>
            <a:xfrm>
              <a:off x="4893733" y="3175000"/>
              <a:ext cx="3217334" cy="330200"/>
            </a:xfrm>
            <a:custGeom>
              <a:avLst/>
              <a:gdLst>
                <a:gd name="connsiteX0" fmla="*/ 0 w 3217334"/>
                <a:gd name="connsiteY0" fmla="*/ 50800 h 330200"/>
                <a:gd name="connsiteX1" fmla="*/ 516467 w 3217334"/>
                <a:gd name="connsiteY1" fmla="*/ 59267 h 330200"/>
                <a:gd name="connsiteX2" fmla="*/ 516467 w 3217334"/>
                <a:gd name="connsiteY2" fmla="*/ 152400 h 330200"/>
                <a:gd name="connsiteX3" fmla="*/ 905934 w 3217334"/>
                <a:gd name="connsiteY3" fmla="*/ 152400 h 330200"/>
                <a:gd name="connsiteX4" fmla="*/ 905934 w 3217334"/>
                <a:gd name="connsiteY4" fmla="*/ 8467 h 330200"/>
                <a:gd name="connsiteX5" fmla="*/ 1286934 w 3217334"/>
                <a:gd name="connsiteY5" fmla="*/ 0 h 330200"/>
                <a:gd name="connsiteX6" fmla="*/ 1286934 w 3217334"/>
                <a:gd name="connsiteY6" fmla="*/ 101600 h 330200"/>
                <a:gd name="connsiteX7" fmla="*/ 1786467 w 3217334"/>
                <a:gd name="connsiteY7" fmla="*/ 110067 h 330200"/>
                <a:gd name="connsiteX8" fmla="*/ 1786467 w 3217334"/>
                <a:gd name="connsiteY8" fmla="*/ 245533 h 330200"/>
                <a:gd name="connsiteX9" fmla="*/ 2252134 w 3217334"/>
                <a:gd name="connsiteY9" fmla="*/ 245533 h 330200"/>
                <a:gd name="connsiteX10" fmla="*/ 2252134 w 3217334"/>
                <a:gd name="connsiteY10" fmla="*/ 321733 h 330200"/>
                <a:gd name="connsiteX11" fmla="*/ 2717800 w 3217334"/>
                <a:gd name="connsiteY11" fmla="*/ 330200 h 330200"/>
                <a:gd name="connsiteX12" fmla="*/ 2717800 w 3217334"/>
                <a:gd name="connsiteY12" fmla="*/ 135467 h 330200"/>
                <a:gd name="connsiteX13" fmla="*/ 3217334 w 3217334"/>
                <a:gd name="connsiteY13" fmla="*/ 143933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17334" h="330200">
                  <a:moveTo>
                    <a:pt x="0" y="50800"/>
                  </a:moveTo>
                  <a:lnTo>
                    <a:pt x="516467" y="59267"/>
                  </a:lnTo>
                  <a:lnTo>
                    <a:pt x="516467" y="152400"/>
                  </a:lnTo>
                  <a:lnTo>
                    <a:pt x="905934" y="152400"/>
                  </a:lnTo>
                  <a:lnTo>
                    <a:pt x="905934" y="8467"/>
                  </a:lnTo>
                  <a:lnTo>
                    <a:pt x="1286934" y="0"/>
                  </a:lnTo>
                  <a:lnTo>
                    <a:pt x="1286934" y="101600"/>
                  </a:lnTo>
                  <a:lnTo>
                    <a:pt x="1786467" y="110067"/>
                  </a:lnTo>
                  <a:lnTo>
                    <a:pt x="1786467" y="245533"/>
                  </a:lnTo>
                  <a:lnTo>
                    <a:pt x="2252134" y="245533"/>
                  </a:lnTo>
                  <a:lnTo>
                    <a:pt x="2252134" y="321733"/>
                  </a:lnTo>
                  <a:lnTo>
                    <a:pt x="2717800" y="330200"/>
                  </a:lnTo>
                  <a:lnTo>
                    <a:pt x="2717800" y="135467"/>
                  </a:lnTo>
                  <a:lnTo>
                    <a:pt x="3217334" y="143933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文字方塊 113"/>
            <p:cNvSpPr txBox="1"/>
            <p:nvPr/>
          </p:nvSpPr>
          <p:spPr>
            <a:xfrm>
              <a:off x="5004048" y="3347700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Z</a:t>
              </a:r>
              <a:r>
                <a:rPr lang="en-US" altLang="zh-TW" baseline="-25000" dirty="0" smtClean="0"/>
                <a:t>1</a:t>
              </a:r>
              <a:endParaRPr lang="zh-TW" altLang="en-US" baseline="-25000" dirty="0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5497530" y="3356992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Z</a:t>
              </a:r>
              <a:r>
                <a:rPr lang="en-US" altLang="zh-TW" baseline="-25000" dirty="0" smtClean="0"/>
                <a:t>2</a:t>
              </a:r>
              <a:endParaRPr lang="zh-TW" altLang="en-US" baseline="-25000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7740352" y="341970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Z</a:t>
              </a:r>
              <a:r>
                <a:rPr lang="en-US" altLang="zh-TW" baseline="-25000" dirty="0" smtClean="0"/>
                <a:t>N</a:t>
              </a:r>
              <a:endParaRPr lang="zh-TW" altLang="en-US" baseline="-25000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5220072" y="278092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</a:t>
              </a:r>
              <a:r>
                <a:rPr lang="en-US" altLang="zh-TW" baseline="-25000" dirty="0" smtClean="0"/>
                <a:t>12</a:t>
              </a:r>
              <a:endParaRPr lang="zh-TW" altLang="en-US" baseline="-25000" dirty="0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5652120" y="278092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</a:t>
              </a:r>
              <a:r>
                <a:rPr lang="en-US" altLang="zh-TW" baseline="-25000" dirty="0" smtClean="0"/>
                <a:t>23</a:t>
              </a:r>
              <a:endParaRPr lang="zh-TW" altLang="en-US" baseline="-25000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7452320" y="2780928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</a:t>
              </a:r>
              <a:r>
                <a:rPr lang="en-US" altLang="zh-TW" baseline="-25000" dirty="0" smtClean="0"/>
                <a:t>N-1,N</a:t>
              </a:r>
              <a:endParaRPr lang="zh-TW" altLang="en-US" baseline="-25000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6340660" y="2636912"/>
              <a:ext cx="636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/>
                <a:t>. . .</a:t>
              </a:r>
              <a:endParaRPr lang="zh-TW" altLang="en-US" sz="2800" b="1" dirty="0"/>
            </a:p>
          </p:txBody>
        </p:sp>
      </p:grpSp>
      <p:grpSp>
        <p:nvGrpSpPr>
          <p:cNvPr id="134" name="群組 133"/>
          <p:cNvGrpSpPr/>
          <p:nvPr/>
        </p:nvGrpSpPr>
        <p:grpSpPr>
          <a:xfrm>
            <a:off x="323528" y="4005064"/>
            <a:ext cx="7920880" cy="1883240"/>
            <a:chOff x="323528" y="4005064"/>
            <a:chExt cx="7920880" cy="1883240"/>
          </a:xfrm>
        </p:grpSpPr>
        <p:sp>
          <p:nvSpPr>
            <p:cNvPr id="9" name="流程圖: 或 8"/>
            <p:cNvSpPr/>
            <p:nvPr/>
          </p:nvSpPr>
          <p:spPr>
            <a:xfrm>
              <a:off x="3193974" y="5413265"/>
              <a:ext cx="133745" cy="136487"/>
            </a:xfrm>
            <a:prstGeom prst="flowChartOr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0" name="流程圖: 或 9"/>
            <p:cNvSpPr/>
            <p:nvPr/>
          </p:nvSpPr>
          <p:spPr>
            <a:xfrm>
              <a:off x="3683040" y="4457859"/>
              <a:ext cx="133745" cy="136487"/>
            </a:xfrm>
            <a:prstGeom prst="flowChartOr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V="1">
              <a:off x="2771800" y="4554000"/>
              <a:ext cx="91124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直線單箭頭接點 11"/>
            <p:cNvCxnSpPr>
              <a:stCxn id="10" idx="6"/>
            </p:cNvCxnSpPr>
            <p:nvPr/>
          </p:nvCxnSpPr>
          <p:spPr>
            <a:xfrm>
              <a:off x="3816785" y="4526103"/>
              <a:ext cx="324000" cy="1505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直線單箭頭接點 12"/>
            <p:cNvCxnSpPr>
              <a:stCxn id="21" idx="1"/>
              <a:endCxn id="9" idx="6"/>
            </p:cNvCxnSpPr>
            <p:nvPr/>
          </p:nvCxnSpPr>
          <p:spPr>
            <a:xfrm rot="10800000" flipV="1">
              <a:off x="3327720" y="5474655"/>
              <a:ext cx="706651" cy="685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9" idx="2"/>
            </p:cNvCxnSpPr>
            <p:nvPr/>
          </p:nvCxnSpPr>
          <p:spPr>
            <a:xfrm rot="10800000">
              <a:off x="2792741" y="5481508"/>
              <a:ext cx="401234" cy="1505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肘形接點 27"/>
            <p:cNvCxnSpPr>
              <a:stCxn id="21" idx="1"/>
              <a:endCxn id="10" idx="4"/>
            </p:cNvCxnSpPr>
            <p:nvPr/>
          </p:nvCxnSpPr>
          <p:spPr>
            <a:xfrm rot="10800000">
              <a:off x="3749914" y="4594346"/>
              <a:ext cx="284457" cy="88031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圖案 33"/>
            <p:cNvCxnSpPr>
              <a:stCxn id="27" idx="3"/>
              <a:endCxn id="9" idx="0"/>
            </p:cNvCxnSpPr>
            <p:nvPr/>
          </p:nvCxnSpPr>
          <p:spPr>
            <a:xfrm>
              <a:off x="2771800" y="4551511"/>
              <a:ext cx="489047" cy="861754"/>
            </a:xfrm>
            <a:prstGeom prst="bentConnector2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2987824" y="4242574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1+r</a:t>
              </a:r>
              <a:r>
                <a:rPr lang="en-US" altLang="zh-TW" sz="1600" baseline="-25000" dirty="0" smtClean="0"/>
                <a:t>12</a:t>
              </a:r>
              <a:endParaRPr lang="zh-TW" altLang="en-US" sz="1600" baseline="-250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861822" y="4935563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-r</a:t>
              </a:r>
              <a:r>
                <a:rPr lang="en-US" altLang="zh-TW" sz="1600" baseline="-25000" dirty="0" smtClean="0"/>
                <a:t>12</a:t>
              </a:r>
              <a:endParaRPr lang="zh-TW" altLang="en-US" sz="1600" baseline="-250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384611" y="4926755"/>
              <a:ext cx="394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r</a:t>
              </a:r>
              <a:r>
                <a:rPr lang="en-US" altLang="zh-TW" sz="1600" baseline="-25000" dirty="0" smtClean="0"/>
                <a:t>12</a:t>
              </a: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154382" y="5549750"/>
              <a:ext cx="5613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1-r</a:t>
              </a:r>
              <a:r>
                <a:rPr lang="en-US" altLang="zh-TW" sz="1600" baseline="-25000" dirty="0" smtClean="0"/>
                <a:t>12</a:t>
              </a:r>
              <a:endParaRPr lang="zh-TW" altLang="en-US" sz="1600" baseline="-250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034370" y="5320767"/>
              <a:ext cx="412213" cy="307777"/>
            </a:xfrm>
            <a:prstGeom prst="rect">
              <a:avLst/>
            </a:prstGeom>
            <a:ln w="63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Symbol" pitchFamily="18" charset="2"/>
                </a:rPr>
                <a:t>t</a:t>
              </a:r>
              <a:r>
                <a:rPr lang="en-US" altLang="zh-TW" sz="1400" baseline="-25000" dirty="0" smtClean="0">
                  <a:latin typeface="Symbol" pitchFamily="18" charset="2"/>
                </a:rPr>
                <a:t>2</a:t>
              </a:r>
              <a:endParaRPr lang="zh-TW" altLang="en-US" sz="1400" baseline="-25000" dirty="0">
                <a:latin typeface="Symbol" pitchFamily="18" charset="2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359587" y="5281463"/>
              <a:ext cx="412213" cy="307777"/>
            </a:xfrm>
            <a:prstGeom prst="rect">
              <a:avLst/>
            </a:prstGeom>
            <a:ln w="63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Symbol" pitchFamily="18" charset="2"/>
                </a:rPr>
                <a:t>t</a:t>
              </a:r>
              <a:r>
                <a:rPr lang="en-US" altLang="zh-TW" sz="1400" baseline="-25000" dirty="0" smtClean="0">
                  <a:latin typeface="Symbol" pitchFamily="18" charset="2"/>
                </a:rPr>
                <a:t>1</a:t>
              </a:r>
              <a:endParaRPr lang="zh-TW" altLang="en-US" sz="1400" baseline="-25000" dirty="0">
                <a:latin typeface="Symbol" pitchFamily="18" charset="2"/>
              </a:endParaRPr>
            </a:p>
          </p:txBody>
        </p:sp>
        <p:cxnSp>
          <p:nvCxnSpPr>
            <p:cNvPr id="24" name="直線單箭頭接點 23"/>
            <p:cNvCxnSpPr/>
            <p:nvPr/>
          </p:nvCxnSpPr>
          <p:spPr>
            <a:xfrm>
              <a:off x="323528" y="4561383"/>
              <a:ext cx="144016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流程圖: 或 24"/>
            <p:cNvSpPr/>
            <p:nvPr/>
          </p:nvSpPr>
          <p:spPr>
            <a:xfrm>
              <a:off x="1763688" y="4489375"/>
              <a:ext cx="133745" cy="136487"/>
            </a:xfrm>
            <a:prstGeom prst="flowChar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cxnSp>
          <p:nvCxnSpPr>
            <p:cNvPr id="26" name="圖案 25"/>
            <p:cNvCxnSpPr>
              <a:stCxn id="23" idx="1"/>
              <a:endCxn id="25" idx="4"/>
            </p:cNvCxnSpPr>
            <p:nvPr/>
          </p:nvCxnSpPr>
          <p:spPr>
            <a:xfrm rot="10800000">
              <a:off x="1830561" y="4625862"/>
              <a:ext cx="529026" cy="80949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2359587" y="4397622"/>
              <a:ext cx="412213" cy="307777"/>
            </a:xfrm>
            <a:prstGeom prst="rect">
              <a:avLst/>
            </a:prstGeom>
            <a:ln w="63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Symbol" pitchFamily="18" charset="2"/>
                </a:rPr>
                <a:t>t</a:t>
              </a:r>
              <a:r>
                <a:rPr lang="en-US" altLang="zh-TW" sz="1400" baseline="-25000" dirty="0" smtClean="0">
                  <a:latin typeface="Symbol" pitchFamily="18" charset="2"/>
                </a:rPr>
                <a:t>1</a:t>
              </a:r>
              <a:endParaRPr lang="zh-TW" altLang="en-US" sz="1400" baseline="-25000" dirty="0">
                <a:latin typeface="Symbol" pitchFamily="18" charset="2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049777" y="4170566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(1+r</a:t>
              </a:r>
              <a:r>
                <a:rPr lang="en-US" altLang="zh-TW" sz="1600" baseline="-25000" dirty="0" smtClean="0"/>
                <a:t>G</a:t>
              </a:r>
              <a:r>
                <a:rPr lang="en-US" altLang="zh-TW" sz="1600" dirty="0" smtClean="0"/>
                <a:t>)/2</a:t>
              </a:r>
              <a:endParaRPr lang="zh-TW" altLang="en-US" sz="1600" dirty="0"/>
            </a:p>
          </p:txBody>
        </p:sp>
        <p:cxnSp>
          <p:nvCxnSpPr>
            <p:cNvPr id="29" name="直線單箭頭接點 28"/>
            <p:cNvCxnSpPr>
              <a:stCxn id="25" idx="6"/>
              <a:endCxn id="27" idx="1"/>
            </p:cNvCxnSpPr>
            <p:nvPr/>
          </p:nvCxnSpPr>
          <p:spPr>
            <a:xfrm flipV="1">
              <a:off x="1897433" y="4551511"/>
              <a:ext cx="462154" cy="610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1833136" y="4777407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r</a:t>
              </a:r>
              <a:r>
                <a:rPr lang="en-US" altLang="zh-TW" baseline="-25000" dirty="0" err="1" smtClean="0"/>
                <a:t>G</a:t>
              </a:r>
              <a:endParaRPr lang="zh-TW" altLang="en-US" baseline="-25000" dirty="0"/>
            </a:p>
          </p:txBody>
        </p:sp>
        <p:sp>
          <p:nvSpPr>
            <p:cNvPr id="69" name="流程圖: 或 68"/>
            <p:cNvSpPr/>
            <p:nvPr/>
          </p:nvSpPr>
          <p:spPr>
            <a:xfrm>
              <a:off x="5254562" y="5412631"/>
              <a:ext cx="153890" cy="147572"/>
            </a:xfrm>
            <a:prstGeom prst="flowChartOr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流程圖: 或 69"/>
            <p:cNvSpPr/>
            <p:nvPr/>
          </p:nvSpPr>
          <p:spPr>
            <a:xfrm>
              <a:off x="5743628" y="4457225"/>
              <a:ext cx="168880" cy="166874"/>
            </a:xfrm>
            <a:prstGeom prst="flowChartOr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1" name="直線單箭頭接點 70"/>
            <p:cNvCxnSpPr>
              <a:endCxn id="70" idx="2"/>
            </p:cNvCxnSpPr>
            <p:nvPr/>
          </p:nvCxnSpPr>
          <p:spPr>
            <a:xfrm flipV="1">
              <a:off x="4832388" y="4540662"/>
              <a:ext cx="911240" cy="1021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直線單箭頭接點 71"/>
            <p:cNvCxnSpPr>
              <a:stCxn id="70" idx="6"/>
            </p:cNvCxnSpPr>
            <p:nvPr/>
          </p:nvCxnSpPr>
          <p:spPr>
            <a:xfrm flipV="1">
              <a:off x="5912508" y="4526974"/>
              <a:ext cx="700459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直線單箭頭接點 72"/>
            <p:cNvCxnSpPr>
              <a:stCxn id="81" idx="1"/>
              <a:endCxn id="69" idx="6"/>
            </p:cNvCxnSpPr>
            <p:nvPr/>
          </p:nvCxnSpPr>
          <p:spPr>
            <a:xfrm rot="10800000" flipV="1">
              <a:off x="5408452" y="5486417"/>
              <a:ext cx="1152128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直線單箭頭接點 73"/>
            <p:cNvCxnSpPr>
              <a:stCxn id="69" idx="2"/>
            </p:cNvCxnSpPr>
            <p:nvPr/>
          </p:nvCxnSpPr>
          <p:spPr>
            <a:xfrm rot="10800000">
              <a:off x="4853332" y="5480875"/>
              <a:ext cx="401231" cy="554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肘形接點 27"/>
            <p:cNvCxnSpPr/>
            <p:nvPr/>
          </p:nvCxnSpPr>
          <p:spPr>
            <a:xfrm rot="16200000" flipV="1">
              <a:off x="5762324" y="4708081"/>
              <a:ext cx="864000" cy="732512"/>
            </a:xfrm>
            <a:prstGeom prst="bentConnector3">
              <a:avLst>
                <a:gd name="adj1" fmla="val 1988"/>
              </a:avLst>
            </a:prstGeom>
            <a:ln w="1270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圖案 33"/>
            <p:cNvCxnSpPr>
              <a:endCxn id="69" idx="0"/>
            </p:cNvCxnSpPr>
            <p:nvPr/>
          </p:nvCxnSpPr>
          <p:spPr>
            <a:xfrm rot="16200000" flipH="1">
              <a:off x="4661387" y="4737631"/>
              <a:ext cx="846000" cy="504000"/>
            </a:xfrm>
            <a:prstGeom prst="bentConnector3">
              <a:avLst>
                <a:gd name="adj1" fmla="val -2072"/>
              </a:avLst>
            </a:prstGeom>
            <a:ln w="12700"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7" name="文字方塊 76"/>
            <p:cNvSpPr txBox="1"/>
            <p:nvPr/>
          </p:nvSpPr>
          <p:spPr>
            <a:xfrm>
              <a:off x="4976404" y="412004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1+r</a:t>
              </a:r>
              <a:r>
                <a:rPr lang="en-US" altLang="zh-TW" baseline="-25000" dirty="0" smtClean="0"/>
                <a:t>N-1</a:t>
              </a:r>
              <a:endParaRPr lang="zh-TW" altLang="en-US" baseline="-25000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4644008" y="4768115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-r</a:t>
              </a:r>
              <a:r>
                <a:rPr lang="en-US" altLang="zh-TW" baseline="-25000" dirty="0" smtClean="0"/>
                <a:t>N-1,N</a:t>
              </a:r>
              <a:endParaRPr lang="zh-TW" altLang="en-US" baseline="-25000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5868144" y="484012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</a:t>
              </a:r>
              <a:r>
                <a:rPr lang="en-US" altLang="zh-TW" baseline="-25000" dirty="0" smtClean="0"/>
                <a:t>N-1,N</a:t>
              </a: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5557553" y="5416187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1-r</a:t>
              </a:r>
              <a:r>
                <a:rPr lang="en-US" altLang="zh-TW" baseline="-25000" dirty="0" smtClean="0"/>
                <a:t>N-1,N</a:t>
              </a:r>
              <a:endParaRPr lang="zh-TW" altLang="en-US" baseline="-25000" dirty="0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6560580" y="5272171"/>
              <a:ext cx="412213" cy="369332"/>
            </a:xfrm>
            <a:prstGeom prst="rect">
              <a:avLst/>
            </a:prstGeom>
            <a:ln w="63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 smtClean="0">
                  <a:latin typeface="Symbol" pitchFamily="18" charset="2"/>
                </a:rPr>
                <a:t>t</a:t>
              </a:r>
              <a:r>
                <a:rPr lang="en-US" altLang="zh-TW" baseline="-25000" dirty="0" err="1" smtClean="0">
                  <a:latin typeface="Symbol" pitchFamily="18" charset="2"/>
                </a:rPr>
                <a:t>N</a:t>
              </a:r>
              <a:endParaRPr lang="zh-TW" altLang="en-US" baseline="-25000" dirty="0">
                <a:latin typeface="Symbol" pitchFamily="18" charset="2"/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4572000" y="422108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…</a:t>
              </a:r>
              <a:endParaRPr lang="zh-TW" altLang="en-US" b="1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608059" y="4336067"/>
              <a:ext cx="412213" cy="369332"/>
            </a:xfrm>
            <a:prstGeom prst="rect">
              <a:avLst/>
            </a:prstGeom>
            <a:ln w="63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 smtClean="0">
                  <a:latin typeface="Symbol" pitchFamily="18" charset="2"/>
                </a:rPr>
                <a:t>t</a:t>
              </a:r>
              <a:r>
                <a:rPr lang="en-US" altLang="zh-TW" baseline="-25000" dirty="0" err="1" smtClean="0">
                  <a:latin typeface="Symbol" pitchFamily="18" charset="2"/>
                </a:rPr>
                <a:t>N</a:t>
              </a:r>
              <a:endParaRPr lang="zh-TW" altLang="en-US" baseline="-25000" dirty="0">
                <a:latin typeface="Symbol" pitchFamily="18" charset="2"/>
              </a:endParaRPr>
            </a:p>
          </p:txBody>
        </p:sp>
        <p:cxnSp>
          <p:nvCxnSpPr>
            <p:cNvPr id="84" name="肘形接點 83"/>
            <p:cNvCxnSpPr>
              <a:stCxn id="83" idx="3"/>
              <a:endCxn id="81" idx="3"/>
            </p:cNvCxnSpPr>
            <p:nvPr/>
          </p:nvCxnSpPr>
          <p:spPr>
            <a:xfrm flipH="1">
              <a:off x="6972793" y="4520733"/>
              <a:ext cx="47479" cy="936104"/>
            </a:xfrm>
            <a:prstGeom prst="bentConnector3">
              <a:avLst>
                <a:gd name="adj1" fmla="val -624133"/>
              </a:avLst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/>
            <p:nvPr/>
          </p:nvCxnSpPr>
          <p:spPr>
            <a:xfrm flipV="1">
              <a:off x="7020272" y="4525115"/>
              <a:ext cx="122413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文字方塊 85"/>
            <p:cNvSpPr txBox="1"/>
            <p:nvPr/>
          </p:nvSpPr>
          <p:spPr>
            <a:xfrm>
              <a:off x="7236296" y="5406895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-</a:t>
              </a:r>
              <a:r>
                <a:rPr lang="en-US" altLang="zh-TW" dirty="0" err="1" smtClean="0"/>
                <a:t>r</a:t>
              </a:r>
              <a:r>
                <a:rPr lang="en-US" altLang="zh-TW" baseline="-25000" dirty="0" err="1" smtClean="0"/>
                <a:t>N</a:t>
              </a:r>
              <a:endParaRPr lang="zh-TW" altLang="en-US" baseline="-25000" dirty="0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7164288" y="4182759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1+r</a:t>
              </a:r>
              <a:r>
                <a:rPr lang="en-US" altLang="zh-TW" baseline="-25000" dirty="0" smtClean="0"/>
                <a:t>N</a:t>
              </a:r>
              <a:endParaRPr lang="zh-TW" altLang="en-US" baseline="-25000" dirty="0"/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4511860" y="5272171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…</a:t>
              </a:r>
              <a:endParaRPr lang="zh-TW" altLang="en-US" b="1" dirty="0"/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4139952" y="4417367"/>
              <a:ext cx="412213" cy="307777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Symbol" pitchFamily="18" charset="2"/>
                </a:rPr>
                <a:t>t</a:t>
              </a:r>
              <a:r>
                <a:rPr lang="en-US" altLang="zh-TW" sz="1400" baseline="-25000" dirty="0" smtClean="0">
                  <a:latin typeface="Symbol" pitchFamily="18" charset="2"/>
                </a:rPr>
                <a:t>2</a:t>
              </a:r>
              <a:endParaRPr lang="zh-TW" altLang="en-US" sz="1400" baseline="-25000" dirty="0">
                <a:latin typeface="Symbol" pitchFamily="18" charset="2"/>
              </a:endParaRPr>
            </a:p>
          </p:txBody>
        </p:sp>
        <p:sp>
          <p:nvSpPr>
            <p:cNvPr id="133" name="圓角矩形 132"/>
            <p:cNvSpPr/>
            <p:nvPr/>
          </p:nvSpPr>
          <p:spPr>
            <a:xfrm>
              <a:off x="1043608" y="4005064"/>
              <a:ext cx="6768752" cy="1872208"/>
            </a:xfrm>
            <a:prstGeom prst="roundRect">
              <a:avLst/>
            </a:prstGeom>
            <a:solidFill>
              <a:schemeClr val="accent3">
                <a:alpha val="32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2" name="矩形 61"/>
          <p:cNvSpPr/>
          <p:nvPr/>
        </p:nvSpPr>
        <p:spPr>
          <a:xfrm>
            <a:off x="3275856" y="1484784"/>
            <a:ext cx="504056" cy="432048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1331640" y="1916832"/>
            <a:ext cx="648072" cy="432048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Linear prediction: Vocal tract as an </a:t>
            </a:r>
            <a:br>
              <a:rPr lang="en-US" altLang="zh-TW" dirty="0" smtClean="0"/>
            </a:br>
            <a:r>
              <a:rPr lang="en-US" altLang="zh-TW" dirty="0" smtClean="0"/>
              <a:t>all-pole IIR filter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5" name="內容版面配置區 4" descr="vocal_schematic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553994"/>
            <a:ext cx="2664296" cy="3099142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899592" y="1988840"/>
            <a:ext cx="2016224" cy="648072"/>
          </a:xfrm>
          <a:prstGeom prst="roundRect">
            <a:avLst/>
          </a:pr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multi-tube-mod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3968" y="1916832"/>
            <a:ext cx="4381158" cy="101454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205635" y="2636912"/>
            <a:ext cx="1518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e[n]</a:t>
            </a:r>
          </a:p>
          <a:p>
            <a:r>
              <a:rPr lang="en-US" altLang="zh-TW" dirty="0" smtClean="0"/>
              <a:t>glottal source;</a:t>
            </a:r>
          </a:p>
          <a:p>
            <a:r>
              <a:rPr lang="en-US" altLang="zh-TW" dirty="0" smtClean="0"/>
              <a:t>excitation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956376" y="2924944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x[n]</a:t>
            </a:r>
          </a:p>
          <a:p>
            <a:r>
              <a:rPr lang="en-US" altLang="zh-TW" dirty="0" smtClean="0"/>
              <a:t>output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347864" y="3707740"/>
            <a:ext cx="3737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We can write x[n] in terms of e[n]:</a:t>
            </a:r>
            <a:endParaRPr lang="zh-TW" altLang="en-US" sz="2000" dirty="0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322045"/>
              </p:ext>
            </p:extLst>
          </p:nvPr>
        </p:nvGraphicFramePr>
        <p:xfrm>
          <a:off x="3280043" y="4221162"/>
          <a:ext cx="4179620" cy="10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方程式" r:id="rId5" imgW="1790640" imgH="431640" progId="Equation.3">
                  <p:embed/>
                </p:oleObj>
              </mc:Choice>
              <mc:Fallback>
                <p:oleObj name="方程式" r:id="rId5" imgW="179064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0043" y="4221162"/>
                        <a:ext cx="4179620" cy="10080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2843808" y="5301208"/>
            <a:ext cx="53630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000" dirty="0" smtClean="0"/>
              <a:t> This equation is called a </a:t>
            </a:r>
            <a:r>
              <a:rPr lang="en-US" altLang="zh-TW" sz="2000" b="1" dirty="0" smtClean="0"/>
              <a:t>linear prediction model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P </a:t>
            </a:r>
            <a:r>
              <a:rPr lang="en-US" altLang="zh-TW" sz="2000" dirty="0" smtClean="0"/>
              <a:t> is the order of prediction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a</a:t>
            </a:r>
            <a:r>
              <a:rPr lang="en-US" altLang="zh-TW" sz="2000" baseline="-25000" dirty="0" err="1" smtClean="0"/>
              <a:t>k</a:t>
            </a:r>
            <a:r>
              <a:rPr lang="en-US" altLang="zh-TW" sz="2000" dirty="0" err="1" smtClean="0"/>
              <a:t>’s</a:t>
            </a:r>
            <a:r>
              <a:rPr lang="en-US" altLang="zh-TW" sz="2000" dirty="0" smtClean="0"/>
              <a:t> are the linear prediction coefficients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Speech analysis and synthesis </a:t>
            </a:r>
            <a:br>
              <a:rPr lang="en-US" altLang="zh-TW" dirty="0" smtClean="0"/>
            </a:br>
            <a:r>
              <a:rPr lang="en-US" altLang="zh-TW" dirty="0" smtClean="0"/>
              <a:t>based on LP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711349"/>
            <a:ext cx="3754760" cy="452596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Analysis:</a:t>
            </a:r>
          </a:p>
          <a:p>
            <a:pPr lvl="1"/>
            <a:r>
              <a:rPr lang="en-US" altLang="zh-TW" sz="2000" dirty="0" smtClean="0"/>
              <a:t>record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[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]</a:t>
            </a:r>
          </a:p>
          <a:p>
            <a:pPr lvl="1"/>
            <a:r>
              <a:rPr lang="en-US" altLang="zh-TW" sz="2000" dirty="0" smtClean="0"/>
              <a:t> estimate </a:t>
            </a:r>
            <a:r>
              <a:rPr lang="en-US" altLang="zh-TW" sz="2000" i="1" dirty="0" err="1" smtClean="0"/>
              <a:t>a</a:t>
            </a:r>
            <a:r>
              <a:rPr lang="en-US" altLang="zh-TW" sz="2000" i="1" baseline="-25000" dirty="0" err="1" smtClean="0"/>
              <a:t>k</a:t>
            </a:r>
            <a:r>
              <a:rPr lang="en-US" altLang="zh-TW" sz="2000" dirty="0" err="1" smtClean="0"/>
              <a:t>’s</a:t>
            </a:r>
            <a:r>
              <a:rPr lang="en-US" altLang="zh-TW" sz="2000" dirty="0" smtClean="0"/>
              <a:t> that gives best prediction of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[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]</a:t>
            </a:r>
          </a:p>
          <a:p>
            <a:pPr lvl="1"/>
            <a:r>
              <a:rPr lang="en-US" altLang="zh-TW" sz="2000" dirty="0" smtClean="0"/>
              <a:t>Best prediction is formulated as a </a:t>
            </a:r>
            <a:r>
              <a:rPr lang="en-US" altLang="zh-TW" sz="2000" i="1" dirty="0" smtClean="0"/>
              <a:t>least-square problem</a:t>
            </a:r>
            <a:r>
              <a:rPr lang="en-US" altLang="zh-TW" sz="2000" dirty="0" smtClean="0"/>
              <a:t>*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Synthesis: </a:t>
            </a:r>
            <a:r>
              <a:rPr lang="en-US" altLang="zh-TW" sz="2000" dirty="0" smtClean="0"/>
              <a:t>Create 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[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], synthesize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[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] in real-time.</a:t>
            </a:r>
          </a:p>
          <a:p>
            <a:pPr lvl="1" algn="just"/>
            <a:r>
              <a:rPr lang="en-US" altLang="zh-TW" sz="1600" dirty="0" err="1" smtClean="0"/>
              <a:t>Reflectances</a:t>
            </a:r>
            <a:r>
              <a:rPr lang="en-US" altLang="zh-TW" sz="1600" dirty="0" smtClean="0"/>
              <a:t> and LP coefficients are related via the </a:t>
            </a:r>
            <a:r>
              <a:rPr lang="en-US" altLang="zh-TW" sz="1600" i="1" dirty="0" smtClean="0"/>
              <a:t>Levinson-Durbin recursive formula</a:t>
            </a:r>
            <a:r>
              <a:rPr lang="en-US" altLang="zh-TW" sz="1600" dirty="0" smtClean="0"/>
              <a:t>.</a:t>
            </a:r>
          </a:p>
          <a:p>
            <a:pPr lvl="1"/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5" name="圖片 4" descr="multi-tube-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5229200"/>
            <a:ext cx="4381158" cy="101454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277643" y="4365104"/>
            <a:ext cx="1518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glottal source;</a:t>
            </a:r>
          </a:p>
          <a:p>
            <a:r>
              <a:rPr lang="en-US" altLang="zh-TW" dirty="0" smtClean="0"/>
              <a:t>excitation</a:t>
            </a:r>
          </a:p>
          <a:p>
            <a:r>
              <a:rPr lang="en-US" altLang="zh-TW" dirty="0" smtClean="0"/>
              <a:t>e[n]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956376" y="4509120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output</a:t>
            </a:r>
          </a:p>
          <a:p>
            <a:r>
              <a:rPr lang="en-US" altLang="zh-TW" dirty="0" smtClean="0"/>
              <a:t>x[n]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822825" y="2349500"/>
          <a:ext cx="32845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方程式" r:id="rId4" imgW="1790640" imgH="431640" progId="Equation.3">
                  <p:embed/>
                </p:oleObj>
              </mc:Choice>
              <mc:Fallback>
                <p:oleObj name="方程式" r:id="rId4" imgW="17906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825" y="2349500"/>
                        <a:ext cx="3284538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LP analysis: </a:t>
            </a:r>
            <a:br>
              <a:rPr lang="en-US" altLang="zh-TW" dirty="0" smtClean="0"/>
            </a:br>
            <a:r>
              <a:rPr lang="en-US" altLang="zh-TW" dirty="0" smtClean="0"/>
              <a:t>a least-square formulation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937229"/>
              </p:ext>
            </p:extLst>
          </p:nvPr>
        </p:nvGraphicFramePr>
        <p:xfrm>
          <a:off x="423863" y="3333750"/>
          <a:ext cx="286543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方程式" r:id="rId3" imgW="1562100" imgH="457200" progId="Equation.3">
                  <p:embed/>
                </p:oleObj>
              </mc:Choice>
              <mc:Fallback>
                <p:oleObj name="方程式" r:id="rId3" imgW="15621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3333750"/>
                        <a:ext cx="2865437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323528" y="1756360"/>
            <a:ext cx="360040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Find {</a:t>
            </a:r>
            <a:r>
              <a:rPr lang="en-US" altLang="zh-TW" sz="2000" dirty="0" err="1" smtClean="0"/>
              <a:t>a</a:t>
            </a:r>
            <a:r>
              <a:rPr lang="en-US" altLang="zh-TW" sz="2000" baseline="-25000" dirty="0" err="1" smtClean="0"/>
              <a:t>k</a:t>
            </a:r>
            <a:r>
              <a:rPr lang="en-US" altLang="zh-TW" sz="2000" dirty="0" smtClean="0"/>
              <a:t>}, k = 1, 2, …, P</a:t>
            </a:r>
          </a:p>
          <a:p>
            <a:endParaRPr lang="en-US" altLang="zh-TW" sz="2000" baseline="-25000" dirty="0" smtClean="0"/>
          </a:p>
          <a:p>
            <a:r>
              <a:rPr lang="en-US" altLang="zh-TW" sz="2000" baseline="30000" dirty="0" smtClean="0"/>
              <a:t> </a:t>
            </a:r>
            <a:r>
              <a:rPr lang="en-US" altLang="zh-TW" sz="2000" dirty="0" smtClean="0"/>
              <a:t> so as to minimize the sum of square of </a:t>
            </a:r>
            <a:r>
              <a:rPr lang="en-US" altLang="zh-TW" sz="2000" b="1" dirty="0" smtClean="0"/>
              <a:t>prediction error </a:t>
            </a:r>
            <a:r>
              <a:rPr lang="en-US" altLang="zh-TW" sz="2000" dirty="0" smtClean="0"/>
              <a:t>e[n], defined as below,</a:t>
            </a:r>
            <a:endParaRPr lang="zh-TW" altLang="en-US" sz="2000" baseline="30000" dirty="0"/>
          </a:p>
        </p:txBody>
      </p:sp>
      <p:grpSp>
        <p:nvGrpSpPr>
          <p:cNvPr id="22" name="群組 21"/>
          <p:cNvGrpSpPr/>
          <p:nvPr/>
        </p:nvGrpSpPr>
        <p:grpSpPr>
          <a:xfrm>
            <a:off x="3851920" y="1556792"/>
            <a:ext cx="4752528" cy="3096344"/>
            <a:chOff x="3851920" y="1556792"/>
            <a:chExt cx="4752528" cy="3096344"/>
          </a:xfrm>
        </p:grpSpPr>
        <p:sp>
          <p:nvSpPr>
            <p:cNvPr id="12" name="文字方塊 11"/>
            <p:cNvSpPr txBox="1"/>
            <p:nvPr/>
          </p:nvSpPr>
          <p:spPr>
            <a:xfrm>
              <a:off x="4572000" y="1556792"/>
              <a:ext cx="30023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Can be formulated as a matrix</a:t>
              </a:r>
            </a:p>
            <a:p>
              <a:r>
                <a:rPr lang="en-US" altLang="zh-TW" dirty="0" smtClean="0"/>
                <a:t>inverse problem: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995936" y="2564904"/>
              <a:ext cx="2304256" cy="2088232"/>
            </a:xfrm>
            <a:prstGeom prst="rect">
              <a:avLst/>
            </a:prstGeom>
            <a:solidFill>
              <a:srgbClr val="D5D28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x[1] x[2]  …  …  x[P]</a:t>
              </a:r>
            </a:p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x[2] x[3]  …  …  x[P+1]</a:t>
              </a:r>
            </a:p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x[L] x[L+1] …   x[P+L]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6516216" y="2852936"/>
              <a:ext cx="432048" cy="15121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</a:t>
              </a:r>
              <a:r>
                <a:rPr lang="en-US" altLang="zh-TW" baseline="-25000" dirty="0" smtClean="0"/>
                <a:t>1</a:t>
              </a:r>
            </a:p>
            <a:p>
              <a:pPr algn="ctr"/>
              <a:r>
                <a:rPr lang="en-US" altLang="zh-TW" dirty="0" smtClean="0"/>
                <a:t>a</a:t>
              </a:r>
              <a:r>
                <a:rPr lang="en-US" altLang="zh-TW" baseline="-25000" dirty="0" smtClean="0"/>
                <a:t>2</a:t>
              </a:r>
              <a:endParaRPr lang="zh-TW" altLang="en-US" baseline="-25000" dirty="0" smtClean="0"/>
            </a:p>
            <a:p>
              <a:pPr algn="ctr"/>
              <a:r>
                <a:rPr lang="en-US" altLang="zh-TW" baseline="-25000" dirty="0" smtClean="0"/>
                <a:t>.</a:t>
              </a:r>
            </a:p>
            <a:p>
              <a:pPr algn="ctr"/>
              <a:r>
                <a:rPr lang="en-US" altLang="zh-TW" baseline="-25000" dirty="0" smtClean="0"/>
                <a:t>.</a:t>
              </a:r>
            </a:p>
            <a:p>
              <a:pPr algn="ctr"/>
              <a:r>
                <a:rPr lang="en-US" altLang="zh-TW" baseline="-25000" dirty="0" smtClean="0"/>
                <a:t>.</a:t>
              </a:r>
            </a:p>
            <a:p>
              <a:pPr algn="ctr"/>
              <a:r>
                <a:rPr lang="en-US" altLang="zh-TW" dirty="0" err="1" smtClean="0"/>
                <a:t>a</a:t>
              </a:r>
              <a:r>
                <a:rPr lang="en-US" altLang="zh-TW" baseline="-25000" dirty="0" err="1" smtClean="0"/>
                <a:t>P</a:t>
              </a:r>
              <a:endParaRPr lang="zh-TW" altLang="en-US" baseline="-25000" dirty="0" smtClean="0"/>
            </a:p>
            <a:p>
              <a:pPr algn="ctr"/>
              <a:endParaRPr lang="zh-TW" altLang="en-US" baseline="-250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092280" y="3140968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latin typeface="Arial"/>
                  <a:cs typeface="Arial"/>
                </a:rPr>
                <a:t>≈</a:t>
              </a:r>
              <a:endParaRPr lang="zh-TW" altLang="en-US" sz="28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596336" y="2564904"/>
              <a:ext cx="1008112" cy="2088232"/>
            </a:xfrm>
            <a:prstGeom prst="rect">
              <a:avLst/>
            </a:prstGeom>
            <a:solidFill>
              <a:srgbClr val="D5D286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292934"/>
                  </a:solidFill>
                </a:rPr>
                <a:t>x[P+1]</a:t>
              </a:r>
            </a:p>
            <a:p>
              <a:pPr algn="ctr"/>
              <a:r>
                <a:rPr lang="en-US" altLang="zh-TW" dirty="0" smtClean="0">
                  <a:solidFill>
                    <a:srgbClr val="292934"/>
                  </a:solidFill>
                </a:rPr>
                <a:t>x[P+2]</a:t>
              </a:r>
            </a:p>
            <a:p>
              <a:pPr algn="ctr"/>
              <a:r>
                <a:rPr lang="en-US" altLang="zh-TW" dirty="0" smtClean="0">
                  <a:solidFill>
                    <a:srgbClr val="292934"/>
                  </a:solidFill>
                </a:rPr>
                <a:t>.</a:t>
              </a:r>
            </a:p>
            <a:p>
              <a:pPr algn="ctr"/>
              <a:r>
                <a:rPr lang="en-US" altLang="zh-TW" dirty="0" smtClean="0">
                  <a:solidFill>
                    <a:srgbClr val="292934"/>
                  </a:solidFill>
                </a:rPr>
                <a:t>.</a:t>
              </a:r>
            </a:p>
            <a:p>
              <a:pPr algn="ctr"/>
              <a:r>
                <a:rPr lang="en-US" altLang="zh-TW" dirty="0" smtClean="0">
                  <a:solidFill>
                    <a:srgbClr val="292934"/>
                  </a:solidFill>
                </a:rPr>
                <a:t>.</a:t>
              </a:r>
            </a:p>
            <a:p>
              <a:pPr algn="ctr"/>
              <a:r>
                <a:rPr lang="en-US" altLang="zh-TW" dirty="0" smtClean="0">
                  <a:solidFill>
                    <a:srgbClr val="292934"/>
                  </a:solidFill>
                </a:rPr>
                <a:t>x[P+L]</a:t>
              </a:r>
              <a:endParaRPr lang="zh-TW" altLang="en-US" dirty="0">
                <a:solidFill>
                  <a:srgbClr val="292934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364088" y="22048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K</a:t>
              </a:r>
              <a:endParaRPr lang="zh-TW" altLang="en-US" b="1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588224" y="2420888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a</a:t>
              </a:r>
              <a:endParaRPr lang="zh-TW" altLang="en-US" b="1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884368" y="213285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b</a:t>
              </a:r>
              <a:endParaRPr lang="zh-TW" altLang="en-US" b="1" dirty="0"/>
            </a:p>
          </p:txBody>
        </p:sp>
        <p:sp>
          <p:nvSpPr>
            <p:cNvPr id="20" name="向右箭號 19"/>
            <p:cNvSpPr/>
            <p:nvPr/>
          </p:nvSpPr>
          <p:spPr>
            <a:xfrm>
              <a:off x="3851920" y="1844824"/>
              <a:ext cx="576064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4608067" y="4941168"/>
            <a:ext cx="2052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Solution:</a:t>
            </a:r>
          </a:p>
          <a:p>
            <a:r>
              <a:rPr lang="en-US" altLang="zh-TW" sz="2400" b="1" dirty="0" smtClean="0"/>
              <a:t>a = (K</a:t>
            </a:r>
            <a:r>
              <a:rPr lang="en-US" altLang="zh-TW" sz="2400" b="1" baseline="30000" dirty="0" smtClean="0"/>
              <a:t>T</a:t>
            </a:r>
            <a:r>
              <a:rPr lang="en-US" altLang="zh-TW" sz="2400" b="1" dirty="0" smtClean="0"/>
              <a:t>K)</a:t>
            </a:r>
            <a:r>
              <a:rPr lang="en-US" altLang="zh-TW" sz="2400" baseline="30000" dirty="0" smtClean="0"/>
              <a:t>-1</a:t>
            </a:r>
            <a:r>
              <a:rPr lang="en-US" altLang="zh-TW" sz="2400" b="1" dirty="0" smtClean="0"/>
              <a:t>(</a:t>
            </a:r>
            <a:r>
              <a:rPr lang="en-US" altLang="zh-TW" sz="2400" b="1" dirty="0" err="1" smtClean="0"/>
              <a:t>K</a:t>
            </a:r>
            <a:r>
              <a:rPr lang="en-US" altLang="zh-TW" sz="2400" b="1" baseline="30000" dirty="0" err="1" smtClean="0"/>
              <a:t>T</a:t>
            </a:r>
            <a:r>
              <a:rPr lang="en-US" altLang="zh-TW" sz="2400" b="1" dirty="0" err="1" smtClean="0"/>
              <a:t>b</a:t>
            </a:r>
            <a:r>
              <a:rPr lang="en-US" altLang="zh-TW" sz="2400" b="1" dirty="0" smtClean="0"/>
              <a:t>)</a:t>
            </a:r>
            <a:endParaRPr lang="zh-TW" alt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 least-square solver: </a:t>
            </a:r>
            <a:br>
              <a:rPr lang="en-US" altLang="zh-TW" dirty="0" smtClean="0"/>
            </a:br>
            <a:r>
              <a:rPr lang="en-US" altLang="zh-TW" sz="3600" b="1" dirty="0" smtClean="0"/>
              <a:t>MATLAB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292934"/>
                </a:solidFill>
              </a:rPr>
              <a:t>lpc</a:t>
            </a:r>
            <a:r>
              <a:rPr lang="en-US" altLang="zh-TW" dirty="0" smtClean="0">
                <a:solidFill>
                  <a:srgbClr val="292934"/>
                </a:solidFill>
              </a:rPr>
              <a:t>()</a:t>
            </a:r>
            <a:r>
              <a:rPr lang="en-US" altLang="zh-TW" dirty="0" smtClean="0"/>
              <a:t>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LPC  Linear Predictor Coefficients.</a:t>
            </a: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A = LPC(X,N) finds the coefficients, </a:t>
            </a: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A=[ 1 A(2) ... A(N+1) ], of an Nth order forward linear predictor.</a:t>
            </a: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Xp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(n) = -A(2)*X(n-1) - A(3)*X(n-2) - ... -				A(N+1)*X(n-N)</a:t>
            </a: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such that the sum of the squares of the errors</a:t>
            </a: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   err(n) = X(n) -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Xp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(n)</a:t>
            </a: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is minimized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.</a:t>
            </a:r>
            <a:endParaRPr lang="zh-TW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Remarks on least-square prediction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resulting prediction error </a:t>
            </a:r>
            <a:r>
              <a:rPr lang="en-US" altLang="zh-TW" i="1" dirty="0" smtClean="0"/>
              <a:t>e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 is </a:t>
            </a:r>
            <a:r>
              <a:rPr lang="en-US" altLang="zh-TW" i="1" dirty="0" smtClean="0"/>
              <a:t>spectrally maximally flat</a:t>
            </a:r>
          </a:p>
          <a:p>
            <a:pPr lvl="1"/>
            <a:r>
              <a:rPr lang="en-US" altLang="zh-TW" dirty="0" smtClean="0"/>
              <a:t>The prediction “whitens” the signal</a:t>
            </a:r>
          </a:p>
          <a:p>
            <a:pPr lvl="1"/>
            <a:r>
              <a:rPr lang="en-US" altLang="zh-TW" sz="2000" dirty="0" smtClean="0"/>
              <a:t>Makes sense, for the white noise is uncorrelated from sample to sample, which makes it impossible to predict further.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In practice, because of spectral roll-off, one needs to </a:t>
            </a:r>
            <a:r>
              <a:rPr lang="en-US" altLang="zh-TW" sz="2400" i="1" dirty="0" smtClean="0"/>
              <a:t>pre-emphasize</a:t>
            </a:r>
            <a:r>
              <a:rPr lang="en-US" altLang="zh-TW" sz="2400" dirty="0" smtClean="0"/>
              <a:t>* before LP analysis.</a:t>
            </a:r>
          </a:p>
          <a:p>
            <a:pPr>
              <a:buNone/>
            </a:pP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Pre-emphasis and de-emphasis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07704" y="1844824"/>
            <a:ext cx="1440160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FIR pre-emphasis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67918" y="249289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y[n]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endCxn id="5" idx="1"/>
          </p:cNvCxnSpPr>
          <p:nvPr/>
        </p:nvCxnSpPr>
        <p:spPr>
          <a:xfrm>
            <a:off x="611560" y="2348880"/>
            <a:ext cx="12961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矩形 11"/>
          <p:cNvSpPr/>
          <p:nvPr/>
        </p:nvSpPr>
        <p:spPr>
          <a:xfrm>
            <a:off x="4211960" y="1844824"/>
            <a:ext cx="1440160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Linear Prediction</a:t>
            </a:r>
          </a:p>
          <a:p>
            <a:pPr algn="ctr"/>
            <a:r>
              <a:rPr lang="en-US" altLang="zh-TW" dirty="0" smtClean="0"/>
              <a:t>Analysis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5" idx="3"/>
            <a:endCxn id="12" idx="1"/>
          </p:cNvCxnSpPr>
          <p:nvPr/>
        </p:nvCxnSpPr>
        <p:spPr>
          <a:xfrm>
            <a:off x="3347864" y="2348880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直線單箭頭接點 15"/>
          <p:cNvCxnSpPr>
            <a:stCxn id="12" idx="3"/>
          </p:cNvCxnSpPr>
          <p:nvPr/>
        </p:nvCxnSpPr>
        <p:spPr>
          <a:xfrm>
            <a:off x="5652120" y="2348880"/>
            <a:ext cx="12241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563888" y="249289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x[n]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300192" y="2483604"/>
            <a:ext cx="229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e[n]: estimated source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403648" y="3212976"/>
            <a:ext cx="244329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x[n] = y[n] – 0.95 y[n-1]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907704" y="4643844"/>
            <a:ext cx="1440160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Multi-tube synthesis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067918" y="529191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e[n]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endCxn id="20" idx="1"/>
          </p:cNvCxnSpPr>
          <p:nvPr/>
        </p:nvCxnSpPr>
        <p:spPr>
          <a:xfrm>
            <a:off x="611560" y="5147900"/>
            <a:ext cx="12961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矩形 22"/>
          <p:cNvSpPr/>
          <p:nvPr/>
        </p:nvSpPr>
        <p:spPr>
          <a:xfrm>
            <a:off x="4211960" y="4643844"/>
            <a:ext cx="1440160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IIR </a:t>
            </a:r>
            <a:br>
              <a:rPr lang="en-US" altLang="zh-TW" dirty="0" smtClean="0"/>
            </a:br>
            <a:r>
              <a:rPr lang="en-US" altLang="zh-TW" dirty="0" smtClean="0"/>
              <a:t>De-emphasis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0" idx="3"/>
            <a:endCxn id="23" idx="1"/>
          </p:cNvCxnSpPr>
          <p:nvPr/>
        </p:nvCxnSpPr>
        <p:spPr>
          <a:xfrm>
            <a:off x="3347864" y="5147900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直線單箭頭接點 24"/>
          <p:cNvCxnSpPr>
            <a:stCxn id="23" idx="3"/>
          </p:cNvCxnSpPr>
          <p:nvPr/>
        </p:nvCxnSpPr>
        <p:spPr>
          <a:xfrm>
            <a:off x="5652120" y="5147900"/>
            <a:ext cx="12241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563888" y="529191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x[n]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300192" y="528262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y[n]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143451" y="5867980"/>
            <a:ext cx="258878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y[n] = 0.95 y[n-1] + x[n]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355976" y="291565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find {a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… </a:t>
            </a:r>
            <a:r>
              <a:rPr lang="en-US" altLang="zh-TW" dirty="0" err="1" smtClean="0"/>
              <a:t>a</a:t>
            </a:r>
            <a:r>
              <a:rPr lang="en-US" altLang="zh-TW" baseline="-25000" dirty="0" err="1" smtClean="0"/>
              <a:t>P</a:t>
            </a:r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Acoustics</a:t>
            </a:r>
          </a:p>
          <a:p>
            <a:pPr lvl="1"/>
            <a:r>
              <a:rPr lang="en-US" altLang="zh-TW" dirty="0" smtClean="0"/>
              <a:t>Impedance, reflectance, multi-tube modeling</a:t>
            </a:r>
          </a:p>
          <a:p>
            <a:r>
              <a:rPr lang="en-US" altLang="zh-TW" dirty="0" smtClean="0"/>
              <a:t>Linear prediction (LP)</a:t>
            </a:r>
          </a:p>
          <a:p>
            <a:pPr lvl="1"/>
            <a:r>
              <a:rPr lang="en-US" altLang="zh-TW" dirty="0" smtClean="0"/>
              <a:t>Relation to  acoustics</a:t>
            </a:r>
          </a:p>
          <a:p>
            <a:pPr lvl="1"/>
            <a:r>
              <a:rPr lang="en-US" altLang="zh-TW" dirty="0" smtClean="0"/>
              <a:t>LP and spectral analysis</a:t>
            </a:r>
          </a:p>
          <a:p>
            <a:pPr lvl="2"/>
            <a:r>
              <a:rPr lang="en-US" altLang="zh-TW" dirty="0" smtClean="0"/>
              <a:t>Least-square formulation</a:t>
            </a:r>
          </a:p>
          <a:p>
            <a:pPr lvl="2"/>
            <a:r>
              <a:rPr lang="en-US" altLang="zh-TW" dirty="0" smtClean="0"/>
              <a:t>Formants: resonant peaks</a:t>
            </a:r>
          </a:p>
          <a:p>
            <a:pPr lvl="1"/>
            <a:r>
              <a:rPr lang="en-US" altLang="zh-TW" dirty="0" smtClean="0"/>
              <a:t>LP and speech synthesis</a:t>
            </a:r>
          </a:p>
          <a:p>
            <a:pPr lvl="1"/>
            <a:r>
              <a:rPr lang="en-US" altLang="zh-TW" dirty="0" smtClean="0"/>
              <a:t>LP and speech recognition</a:t>
            </a:r>
          </a:p>
          <a:p>
            <a:pPr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Source-filter separation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2764904"/>
          </a:xfrm>
        </p:spPr>
        <p:txBody>
          <a:bodyPr>
            <a:noAutofit/>
          </a:bodyPr>
          <a:lstStyle/>
          <a:p>
            <a:r>
              <a:rPr lang="en-US" altLang="zh-TW" sz="2400" dirty="0">
                <a:ea typeface="新細明體" pitchFamily="18" charset="-120"/>
              </a:rPr>
              <a:t>Find {a</a:t>
            </a:r>
            <a:r>
              <a:rPr lang="en-US" altLang="zh-TW" sz="2400" baseline="-25000" dirty="0">
                <a:ea typeface="新細明體" pitchFamily="18" charset="-120"/>
              </a:rPr>
              <a:t>1</a:t>
            </a:r>
            <a:r>
              <a:rPr lang="en-US" altLang="zh-TW" sz="2400" dirty="0">
                <a:ea typeface="新細明體" pitchFamily="18" charset="-120"/>
              </a:rPr>
              <a:t>,..</a:t>
            </a:r>
            <a:r>
              <a:rPr lang="en-US" altLang="zh-TW" sz="2400" dirty="0" err="1" smtClean="0">
                <a:ea typeface="新細明體" pitchFamily="18" charset="-120"/>
              </a:rPr>
              <a:t>a</a:t>
            </a:r>
            <a:r>
              <a:rPr lang="en-US" altLang="zh-TW" sz="2400" baseline="-25000" dirty="0" err="1" smtClean="0">
                <a:ea typeface="新細明體" pitchFamily="18" charset="-120"/>
              </a:rPr>
              <a:t>P</a:t>
            </a:r>
            <a:r>
              <a:rPr lang="en-US" altLang="zh-TW" sz="2400" dirty="0" smtClean="0">
                <a:ea typeface="新細明體" pitchFamily="18" charset="-120"/>
              </a:rPr>
              <a:t>} </a:t>
            </a:r>
            <a:r>
              <a:rPr lang="en-US" altLang="zh-TW" sz="2400" dirty="0">
                <a:ea typeface="新細明體" pitchFamily="18" charset="-120"/>
              </a:rPr>
              <a:t>such that energy of e[n] is minimized. 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Turns out that such e[n] will be </a:t>
            </a:r>
            <a:r>
              <a:rPr lang="en-US" altLang="zh-TW" sz="2000" dirty="0" smtClean="0">
                <a:ea typeface="新細明體" pitchFamily="18" charset="-120"/>
              </a:rPr>
              <a:t>maximally spectrally </a:t>
            </a:r>
            <a:r>
              <a:rPr lang="en-US" altLang="zh-TW" sz="2000" dirty="0">
                <a:ea typeface="新細明體" pitchFamily="18" charset="-120"/>
              </a:rPr>
              <a:t>flat.</a:t>
            </a:r>
          </a:p>
          <a:p>
            <a:r>
              <a:rPr lang="en-US" altLang="zh-TW" sz="2400" dirty="0" smtClean="0">
                <a:ea typeface="新細明體" pitchFamily="18" charset="-120"/>
              </a:rPr>
              <a:t>This </a:t>
            </a:r>
            <a:r>
              <a:rPr lang="en-US" altLang="zh-TW" sz="2400" dirty="0">
                <a:ea typeface="新細明體" pitchFamily="18" charset="-120"/>
              </a:rPr>
              <a:t>provides a </a:t>
            </a:r>
            <a:r>
              <a:rPr lang="en-US" altLang="zh-TW" sz="2400" b="1" dirty="0">
                <a:ea typeface="新細明體" pitchFamily="18" charset="-120"/>
              </a:rPr>
              <a:t>source-filter separation</a:t>
            </a:r>
            <a:r>
              <a:rPr lang="en-US" altLang="zh-TW" sz="2400" dirty="0">
                <a:ea typeface="新細明體" pitchFamily="18" charset="-120"/>
              </a:rPr>
              <a:t>:</a:t>
            </a:r>
          </a:p>
          <a:p>
            <a:pPr lvl="1"/>
            <a:r>
              <a:rPr lang="en-US" altLang="zh-TW" sz="2000" dirty="0" smtClean="0">
                <a:ea typeface="新細明體" pitchFamily="18" charset="-120"/>
              </a:rPr>
              <a:t>{a</a:t>
            </a:r>
            <a:r>
              <a:rPr lang="en-US" altLang="zh-TW" sz="2000" baseline="-25000" dirty="0" smtClean="0">
                <a:ea typeface="新細明體" pitchFamily="18" charset="-120"/>
              </a:rPr>
              <a:t>1</a:t>
            </a:r>
            <a:r>
              <a:rPr lang="en-US" altLang="zh-TW" sz="2000" dirty="0" smtClean="0">
                <a:ea typeface="新細明體" pitchFamily="18" charset="-120"/>
              </a:rPr>
              <a:t>,..</a:t>
            </a:r>
            <a:r>
              <a:rPr lang="en-US" altLang="zh-TW" sz="2000" dirty="0" err="1" smtClean="0">
                <a:ea typeface="新細明體" pitchFamily="18" charset="-120"/>
              </a:rPr>
              <a:t>a</a:t>
            </a:r>
            <a:r>
              <a:rPr lang="en-US" altLang="zh-TW" sz="2000" baseline="-25000" dirty="0" err="1" smtClean="0">
                <a:ea typeface="新細明體" pitchFamily="18" charset="-120"/>
              </a:rPr>
              <a:t>P</a:t>
            </a:r>
            <a:r>
              <a:rPr lang="en-US" altLang="zh-TW" sz="2000" dirty="0" smtClean="0">
                <a:ea typeface="新細明體" pitchFamily="18" charset="-120"/>
              </a:rPr>
              <a:t>}: vocal-tract filter</a:t>
            </a:r>
          </a:p>
          <a:p>
            <a:pPr lvl="1"/>
            <a:r>
              <a:rPr lang="en-US" altLang="zh-TW" sz="2000" dirty="0" smtClean="0">
                <a:ea typeface="新細明體" pitchFamily="18" charset="-120"/>
              </a:rPr>
              <a:t>e[n</a:t>
            </a:r>
            <a:r>
              <a:rPr lang="en-US" altLang="zh-TW" sz="2000" dirty="0">
                <a:ea typeface="新細明體" pitchFamily="18" charset="-120"/>
              </a:rPr>
              <a:t>]: glottal source = {voiced, unvoiced</a:t>
            </a:r>
            <a:r>
              <a:rPr lang="en-US" altLang="zh-TW" sz="2000" dirty="0" smtClean="0">
                <a:ea typeface="新細明體" pitchFamily="18" charset="-120"/>
              </a:rPr>
              <a:t>}</a:t>
            </a:r>
          </a:p>
          <a:p>
            <a:pPr lvl="2"/>
            <a:r>
              <a:rPr lang="en-US" altLang="zh-TW" sz="1800" dirty="0" smtClean="0">
                <a:ea typeface="新細明體" pitchFamily="18" charset="-120"/>
              </a:rPr>
              <a:t>When voiced, use pulse train</a:t>
            </a:r>
          </a:p>
          <a:p>
            <a:pPr lvl="2"/>
            <a:r>
              <a:rPr lang="en-US" altLang="zh-TW" sz="1800" dirty="0" smtClean="0">
                <a:ea typeface="新細明體" pitchFamily="18" charset="-120"/>
              </a:rPr>
              <a:t>When unvoiced, use white noise</a:t>
            </a:r>
            <a:endParaRPr lang="en-US" altLang="zh-TW" sz="1400" dirty="0">
              <a:ea typeface="新細明體" pitchFamily="18" charset="-120"/>
            </a:endParaRPr>
          </a:p>
          <a:p>
            <a:pPr lvl="1"/>
            <a:endParaRPr lang="en-US" altLang="zh-TW" sz="2000" dirty="0" smtClean="0">
              <a:ea typeface="新細明體" pitchFamily="18" charset="-120"/>
            </a:endParaRPr>
          </a:p>
          <a:p>
            <a:pPr>
              <a:buFontTx/>
              <a:buNone/>
            </a:pP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107E-8CCD-41B8-A0E5-05F280EB9754}" type="slidenum">
              <a:rPr lang="en-US" altLang="zh-TW"/>
              <a:pPr/>
              <a:t>20</a:t>
            </a:fld>
            <a:endParaRPr lang="en-US" altLang="zh-TW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964161" y="5013176"/>
            <a:ext cx="3448050" cy="1098550"/>
            <a:chOff x="1190" y="2711"/>
            <a:chExt cx="2172" cy="692"/>
          </a:xfrm>
        </p:grpSpPr>
        <p:sp>
          <p:nvSpPr>
            <p:cNvPr id="150532" name="Text Box 4"/>
            <p:cNvSpPr txBox="1">
              <a:spLocks noChangeArrowheads="1"/>
            </p:cNvSpPr>
            <p:nvPr/>
          </p:nvSpPr>
          <p:spPr bwMode="auto">
            <a:xfrm>
              <a:off x="2016" y="2736"/>
              <a:ext cx="11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TW" altLang="zh-TW"/>
            </a:p>
          </p:txBody>
        </p:sp>
        <p:sp>
          <p:nvSpPr>
            <p:cNvPr id="150533" name="Text Box 5"/>
            <p:cNvSpPr txBox="1">
              <a:spLocks noChangeArrowheads="1"/>
            </p:cNvSpPr>
            <p:nvPr/>
          </p:nvSpPr>
          <p:spPr bwMode="auto">
            <a:xfrm>
              <a:off x="1824" y="2736"/>
              <a:ext cx="1104" cy="4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dirty="0">
                  <a:ea typeface="新細明體" pitchFamily="18" charset="-120"/>
                </a:rPr>
                <a:t>All-pole filter</a:t>
              </a:r>
              <a:br>
                <a:rPr lang="en-US" altLang="zh-TW" dirty="0">
                  <a:ea typeface="新細明體" pitchFamily="18" charset="-120"/>
                </a:rPr>
              </a:br>
              <a:r>
                <a:rPr lang="en-US" altLang="zh-TW" sz="2000" dirty="0">
                  <a:ea typeface="新細明體" pitchFamily="18" charset="-120"/>
                </a:rPr>
                <a:t>{a</a:t>
              </a:r>
              <a:r>
                <a:rPr lang="en-US" altLang="zh-TW" sz="2000" baseline="-25000" dirty="0">
                  <a:ea typeface="新細明體" pitchFamily="18" charset="-120"/>
                </a:rPr>
                <a:t>1</a:t>
              </a:r>
              <a:r>
                <a:rPr lang="en-US" altLang="zh-TW" sz="2000" dirty="0">
                  <a:ea typeface="新細明體" pitchFamily="18" charset="-120"/>
                </a:rPr>
                <a:t>,..</a:t>
              </a:r>
              <a:r>
                <a:rPr lang="en-US" altLang="zh-TW" sz="2000" dirty="0" err="1" smtClean="0">
                  <a:ea typeface="新細明體" pitchFamily="18" charset="-120"/>
                </a:rPr>
                <a:t>a</a:t>
              </a:r>
              <a:r>
                <a:rPr lang="en-US" altLang="zh-TW" sz="2000" baseline="-25000" dirty="0" err="1" smtClean="0">
                  <a:ea typeface="新細明體" pitchFamily="18" charset="-120"/>
                </a:rPr>
                <a:t>P</a:t>
              </a:r>
              <a:r>
                <a:rPr lang="en-US" altLang="zh-TW" sz="2000" dirty="0" smtClean="0">
                  <a:ea typeface="新細明體" pitchFamily="18" charset="-120"/>
                </a:rPr>
                <a:t>}</a:t>
              </a:r>
              <a:endParaRPr lang="en-US" altLang="zh-TW" sz="2000" dirty="0">
                <a:ea typeface="新細明體" pitchFamily="18" charset="-120"/>
              </a:endParaRPr>
            </a:p>
          </p:txBody>
        </p:sp>
        <p:sp>
          <p:nvSpPr>
            <p:cNvPr id="150534" name="Line 6"/>
            <p:cNvSpPr>
              <a:spLocks noChangeShapeType="1"/>
            </p:cNvSpPr>
            <p:nvPr/>
          </p:nvSpPr>
          <p:spPr bwMode="auto">
            <a:xfrm>
              <a:off x="1200" y="2976"/>
              <a:ext cx="62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50535" name="Text Box 7"/>
            <p:cNvSpPr txBox="1">
              <a:spLocks noChangeArrowheads="1"/>
            </p:cNvSpPr>
            <p:nvPr/>
          </p:nvSpPr>
          <p:spPr bwMode="auto">
            <a:xfrm>
              <a:off x="1286" y="2745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e[n]</a:t>
              </a:r>
            </a:p>
          </p:txBody>
        </p:sp>
        <p:sp>
          <p:nvSpPr>
            <p:cNvPr id="150536" name="Text Box 8"/>
            <p:cNvSpPr txBox="1">
              <a:spLocks noChangeArrowheads="1"/>
            </p:cNvSpPr>
            <p:nvPr/>
          </p:nvSpPr>
          <p:spPr bwMode="auto">
            <a:xfrm>
              <a:off x="1190" y="2999"/>
              <a:ext cx="54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Glottal</a:t>
              </a:r>
            </a:p>
            <a:p>
              <a:r>
                <a:rPr lang="en-US" altLang="zh-TW">
                  <a:ea typeface="新細明體" pitchFamily="18" charset="-120"/>
                </a:rPr>
                <a:t>source</a:t>
              </a:r>
            </a:p>
          </p:txBody>
        </p:sp>
        <p:sp>
          <p:nvSpPr>
            <p:cNvPr id="150537" name="Line 9"/>
            <p:cNvSpPr>
              <a:spLocks noChangeShapeType="1"/>
            </p:cNvSpPr>
            <p:nvPr/>
          </p:nvSpPr>
          <p:spPr bwMode="auto">
            <a:xfrm>
              <a:off x="2928" y="2976"/>
              <a:ext cx="43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50538" name="Text Box 10"/>
            <p:cNvSpPr txBox="1">
              <a:spLocks noChangeArrowheads="1"/>
            </p:cNvSpPr>
            <p:nvPr/>
          </p:nvSpPr>
          <p:spPr bwMode="auto">
            <a:xfrm>
              <a:off x="3014" y="2711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s[n]</a:t>
              </a:r>
            </a:p>
          </p:txBody>
        </p:sp>
      </p:grp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6841182" y="5535662"/>
            <a:ext cx="161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itchFamily="18" charset="-120"/>
              </a:rPr>
              <a:t>Speech signal</a:t>
            </a:r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5240982" y="5817022"/>
            <a:ext cx="1263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itchFamily="18" charset="-120"/>
              </a:rPr>
              <a:t>Vocal tract</a:t>
            </a:r>
          </a:p>
        </p:txBody>
      </p:sp>
      <p:grpSp>
        <p:nvGrpSpPr>
          <p:cNvPr id="33" name="群組 32"/>
          <p:cNvGrpSpPr/>
          <p:nvPr/>
        </p:nvGrpSpPr>
        <p:grpSpPr>
          <a:xfrm>
            <a:off x="1619672" y="4798893"/>
            <a:ext cx="2360364" cy="1582435"/>
            <a:chOff x="1619672" y="4798893"/>
            <a:chExt cx="2360364" cy="1582435"/>
          </a:xfrm>
        </p:grpSpPr>
        <p:sp>
          <p:nvSpPr>
            <p:cNvPr id="15" name="文字方塊 14"/>
            <p:cNvSpPr txBox="1"/>
            <p:nvPr/>
          </p:nvSpPr>
          <p:spPr>
            <a:xfrm>
              <a:off x="1763688" y="4798893"/>
              <a:ext cx="1296144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 smtClean="0"/>
                <a:t>Noise generator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619672" y="5734997"/>
              <a:ext cx="1440160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altLang="zh-TW" dirty="0" smtClean="0"/>
                <a:t>Pulse-train generator</a:t>
              </a:r>
              <a:endParaRPr lang="zh-TW" altLang="en-US" dirty="0"/>
            </a:p>
          </p:txBody>
        </p:sp>
        <p:cxnSp>
          <p:nvCxnSpPr>
            <p:cNvPr id="19" name="直線接點 18"/>
            <p:cNvCxnSpPr>
              <a:stCxn id="15" idx="3"/>
            </p:cNvCxnSpPr>
            <p:nvPr/>
          </p:nvCxnSpPr>
          <p:spPr>
            <a:xfrm>
              <a:off x="3059832" y="5122059"/>
              <a:ext cx="576064" cy="0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7" idx="3"/>
            </p:cNvCxnSpPr>
            <p:nvPr/>
          </p:nvCxnSpPr>
          <p:spPr>
            <a:xfrm flipV="1">
              <a:off x="3059832" y="6021288"/>
              <a:ext cx="576064" cy="0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150534" idx="0"/>
            </p:cNvCxnSpPr>
            <p:nvPr/>
          </p:nvCxnSpPr>
          <p:spPr>
            <a:xfrm rot="5400000">
              <a:off x="3586262" y="5483498"/>
              <a:ext cx="443408" cy="3441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手繪多邊形 31"/>
            <p:cNvSpPr/>
            <p:nvPr/>
          </p:nvSpPr>
          <p:spPr>
            <a:xfrm>
              <a:off x="3635896" y="5229200"/>
              <a:ext cx="300567" cy="601133"/>
            </a:xfrm>
            <a:custGeom>
              <a:avLst/>
              <a:gdLst>
                <a:gd name="connsiteX0" fmla="*/ 300567 w 300567"/>
                <a:gd name="connsiteY0" fmla="*/ 601133 h 601133"/>
                <a:gd name="connsiteX1" fmla="*/ 88900 w 300567"/>
                <a:gd name="connsiteY1" fmla="*/ 508000 h 601133"/>
                <a:gd name="connsiteX2" fmla="*/ 4233 w 300567"/>
                <a:gd name="connsiteY2" fmla="*/ 321733 h 601133"/>
                <a:gd name="connsiteX3" fmla="*/ 63500 w 300567"/>
                <a:gd name="connsiteY3" fmla="*/ 110066 h 601133"/>
                <a:gd name="connsiteX4" fmla="*/ 198967 w 300567"/>
                <a:gd name="connsiteY4" fmla="*/ 0 h 60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567" h="601133">
                  <a:moveTo>
                    <a:pt x="300567" y="601133"/>
                  </a:moveTo>
                  <a:cubicBezTo>
                    <a:pt x="219428" y="577850"/>
                    <a:pt x="138289" y="554567"/>
                    <a:pt x="88900" y="508000"/>
                  </a:cubicBezTo>
                  <a:cubicBezTo>
                    <a:pt x="39511" y="461433"/>
                    <a:pt x="8466" y="388055"/>
                    <a:pt x="4233" y="321733"/>
                  </a:cubicBezTo>
                  <a:cubicBezTo>
                    <a:pt x="0" y="255411"/>
                    <a:pt x="31044" y="163688"/>
                    <a:pt x="63500" y="110066"/>
                  </a:cubicBezTo>
                  <a:cubicBezTo>
                    <a:pt x="95956" y="56444"/>
                    <a:pt x="147461" y="28222"/>
                    <a:pt x="198967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More on </a:t>
            </a:r>
            <a:r>
              <a:rPr lang="en-US" altLang="zh-TW" dirty="0" smtClean="0">
                <a:ea typeface="新細明體" pitchFamily="18" charset="-120"/>
              </a:rPr>
              <a:t>LP</a:t>
            </a:r>
            <a:endParaRPr lang="en-US" altLang="zh-TW" sz="4000" dirty="0">
              <a:ea typeface="新細明體" pitchFamily="18" charset="-120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TW" sz="2400" b="1" dirty="0">
                <a:ea typeface="新細明體" pitchFamily="18" charset="-120"/>
              </a:rPr>
              <a:t>Speech synthesis</a:t>
            </a:r>
            <a:r>
              <a:rPr lang="en-US" altLang="zh-TW" sz="2400" dirty="0">
                <a:ea typeface="新細明體" pitchFamily="18" charset="-120"/>
              </a:rPr>
              <a:t>: By replacing e[n] with a template, speech compression achieves &lt;8k bits/s.</a:t>
            </a:r>
          </a:p>
          <a:p>
            <a:pPr lvl="1">
              <a:spcBef>
                <a:spcPct val="0"/>
              </a:spcBef>
            </a:pPr>
            <a:r>
              <a:rPr lang="en-US" altLang="zh-TW" sz="2000" dirty="0">
                <a:ea typeface="新細明體" pitchFamily="18" charset="-120"/>
              </a:rPr>
              <a:t>Codebook excited linear prediction (CELP)</a:t>
            </a:r>
          </a:p>
          <a:p>
            <a:pPr lvl="1">
              <a:spcBef>
                <a:spcPct val="0"/>
              </a:spcBef>
            </a:pPr>
            <a:r>
              <a:rPr lang="en-US" altLang="zh-TW" sz="2000" dirty="0">
                <a:ea typeface="新細明體" pitchFamily="18" charset="-120"/>
              </a:rPr>
              <a:t>key technology for voice over internet and wireless networks.</a:t>
            </a:r>
          </a:p>
          <a:p>
            <a:r>
              <a:rPr lang="en-US" altLang="zh-TW" sz="2400" b="1" dirty="0">
                <a:ea typeface="新細明體" pitchFamily="18" charset="-120"/>
              </a:rPr>
              <a:t>Speech recognition</a:t>
            </a:r>
            <a:r>
              <a:rPr lang="en-US" altLang="zh-TW" sz="2400" dirty="0">
                <a:ea typeface="新細明體" pitchFamily="18" charset="-120"/>
              </a:rPr>
              <a:t>: From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{a</a:t>
            </a:r>
            <a:r>
              <a:rPr lang="en-US" altLang="zh-TW" sz="2400" baseline="-25000" dirty="0">
                <a:ea typeface="新細明體" pitchFamily="18" charset="-120"/>
              </a:rPr>
              <a:t>1</a:t>
            </a:r>
            <a:r>
              <a:rPr lang="en-US" altLang="zh-TW" sz="2400" dirty="0">
                <a:ea typeface="新細明體" pitchFamily="18" charset="-120"/>
              </a:rPr>
              <a:t>,..</a:t>
            </a:r>
            <a:r>
              <a:rPr lang="en-US" altLang="zh-TW" sz="2400" dirty="0" err="1" smtClean="0">
                <a:ea typeface="新細明體" pitchFamily="18" charset="-120"/>
              </a:rPr>
              <a:t>a</a:t>
            </a:r>
            <a:r>
              <a:rPr lang="en-US" altLang="zh-TW" sz="2400" baseline="-25000" dirty="0" err="1" smtClean="0">
                <a:ea typeface="新細明體" pitchFamily="18" charset="-120"/>
              </a:rPr>
              <a:t>P</a:t>
            </a:r>
            <a:r>
              <a:rPr lang="en-US" altLang="zh-TW" sz="2400" dirty="0" smtClean="0">
                <a:ea typeface="新細明體" pitchFamily="18" charset="-120"/>
              </a:rPr>
              <a:t>}, </a:t>
            </a:r>
            <a:r>
              <a:rPr lang="en-US" altLang="zh-TW" sz="2400" dirty="0">
                <a:ea typeface="新細明體" pitchFamily="18" charset="-120"/>
              </a:rPr>
              <a:t>we can estimate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Vocal tract constriction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Frequency-envelope; formant structure.</a:t>
            </a:r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16216" y="6309320"/>
            <a:ext cx="2133600" cy="365125"/>
          </a:xfrm>
        </p:spPr>
        <p:txBody>
          <a:bodyPr/>
          <a:lstStyle/>
          <a:p>
            <a:fld id="{160E2F4A-81A8-43A2-B76B-B9618EF0B556}" type="slidenum">
              <a:rPr lang="en-US" altLang="zh-TW"/>
              <a:pPr/>
              <a:t>21</a:t>
            </a:fld>
            <a:endParaRPr lang="en-US" altLang="zh-TW"/>
          </a:p>
        </p:txBody>
      </p: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1889125" y="4550569"/>
            <a:ext cx="3448050" cy="1098550"/>
            <a:chOff x="1190" y="2711"/>
            <a:chExt cx="2172" cy="692"/>
          </a:xfrm>
        </p:grpSpPr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2016" y="2736"/>
              <a:ext cx="11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TW" altLang="zh-TW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1824" y="2736"/>
              <a:ext cx="1104" cy="4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dirty="0">
                  <a:ea typeface="新細明體" pitchFamily="18" charset="-120"/>
                </a:rPr>
                <a:t>All-pole filter</a:t>
              </a:r>
              <a:br>
                <a:rPr lang="en-US" altLang="zh-TW" dirty="0">
                  <a:ea typeface="新細明體" pitchFamily="18" charset="-120"/>
                </a:rPr>
              </a:br>
              <a:r>
                <a:rPr lang="en-US" altLang="zh-TW" sz="2000" dirty="0">
                  <a:ea typeface="新細明體" pitchFamily="18" charset="-120"/>
                </a:rPr>
                <a:t>{a</a:t>
              </a:r>
              <a:r>
                <a:rPr lang="en-US" altLang="zh-TW" sz="2000" baseline="-25000" dirty="0">
                  <a:ea typeface="新細明體" pitchFamily="18" charset="-120"/>
                </a:rPr>
                <a:t>1</a:t>
              </a:r>
              <a:r>
                <a:rPr lang="en-US" altLang="zh-TW" sz="2000" dirty="0">
                  <a:ea typeface="新細明體" pitchFamily="18" charset="-120"/>
                </a:rPr>
                <a:t>,..</a:t>
              </a:r>
              <a:r>
                <a:rPr lang="en-US" altLang="zh-TW" sz="2000" dirty="0" err="1" smtClean="0">
                  <a:ea typeface="新細明體" pitchFamily="18" charset="-120"/>
                </a:rPr>
                <a:t>a</a:t>
              </a:r>
              <a:r>
                <a:rPr lang="en-US" altLang="zh-TW" sz="2000" baseline="-25000" dirty="0" err="1" smtClean="0">
                  <a:ea typeface="新細明體" pitchFamily="18" charset="-120"/>
                </a:rPr>
                <a:t>P</a:t>
              </a:r>
              <a:r>
                <a:rPr lang="en-US" altLang="zh-TW" sz="2000" dirty="0" smtClean="0">
                  <a:ea typeface="新細明體" pitchFamily="18" charset="-120"/>
                </a:rPr>
                <a:t>}</a:t>
              </a:r>
              <a:endParaRPr lang="en-US" altLang="zh-TW" sz="2000" dirty="0">
                <a:ea typeface="新細明體" pitchFamily="18" charset="-120"/>
              </a:endParaRPr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1200" y="29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1286" y="2745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e[n]</a:t>
              </a:r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1190" y="2999"/>
              <a:ext cx="54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Glottal</a:t>
              </a:r>
            </a:p>
            <a:p>
              <a:r>
                <a:rPr lang="en-US" altLang="zh-TW">
                  <a:ea typeface="新細明體" pitchFamily="18" charset="-120"/>
                </a:rPr>
                <a:t>source</a:t>
              </a: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2928" y="29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3014" y="2711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s[n]</a:t>
              </a:r>
            </a:p>
          </p:txBody>
        </p:sp>
      </p:grp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4784725" y="4931569"/>
            <a:ext cx="161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Speech signal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3184525" y="5366544"/>
            <a:ext cx="1263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Vocal tract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1FC1-2085-49B4-B570-F744572EF90E}" type="slidenum">
              <a:rPr lang="en-US" altLang="zh-TW"/>
              <a:pPr/>
              <a:t>22</a:t>
            </a:fld>
            <a:endParaRPr lang="en-US" altLang="zh-TW"/>
          </a:p>
        </p:txBody>
      </p:sp>
      <p:pic>
        <p:nvPicPr>
          <p:cNvPr id="1525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105" y="980728"/>
            <a:ext cx="49053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9512" y="2564904"/>
            <a:ext cx="3242320" cy="990245"/>
            <a:chOff x="1190" y="2711"/>
            <a:chExt cx="2170" cy="703"/>
          </a:xfrm>
        </p:grpSpPr>
        <p:sp>
          <p:nvSpPr>
            <p:cNvPr id="152584" name="Text Box 8"/>
            <p:cNvSpPr txBox="1">
              <a:spLocks noChangeArrowheads="1"/>
            </p:cNvSpPr>
            <p:nvPr/>
          </p:nvSpPr>
          <p:spPr bwMode="auto">
            <a:xfrm>
              <a:off x="2016" y="2736"/>
              <a:ext cx="110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TW" altLang="zh-TW" sz="1600"/>
            </a:p>
          </p:txBody>
        </p:sp>
        <p:sp>
          <p:nvSpPr>
            <p:cNvPr id="152585" name="Text Box 9"/>
            <p:cNvSpPr txBox="1">
              <a:spLocks noChangeArrowheads="1"/>
            </p:cNvSpPr>
            <p:nvPr/>
          </p:nvSpPr>
          <p:spPr bwMode="auto">
            <a:xfrm>
              <a:off x="1824" y="2736"/>
              <a:ext cx="1104" cy="4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600" dirty="0">
                  <a:ea typeface="新細明體" pitchFamily="18" charset="-120"/>
                </a:rPr>
                <a:t>All-pole filter</a:t>
              </a:r>
              <a:br>
                <a:rPr lang="en-US" altLang="zh-TW" sz="1600" dirty="0">
                  <a:ea typeface="新細明體" pitchFamily="18" charset="-120"/>
                </a:rPr>
              </a:br>
              <a:r>
                <a:rPr lang="en-US" altLang="zh-TW" sz="1600" b="1" dirty="0">
                  <a:solidFill>
                    <a:srgbClr val="FF3300"/>
                  </a:solidFill>
                  <a:ea typeface="新細明體" pitchFamily="18" charset="-120"/>
                </a:rPr>
                <a:t>{a</a:t>
              </a:r>
              <a:r>
                <a:rPr lang="en-US" altLang="zh-TW" sz="1600" b="1" baseline="-25000" dirty="0">
                  <a:solidFill>
                    <a:srgbClr val="FF3300"/>
                  </a:solidFill>
                  <a:ea typeface="新細明體" pitchFamily="18" charset="-120"/>
                </a:rPr>
                <a:t>1</a:t>
              </a:r>
              <a:r>
                <a:rPr lang="en-US" altLang="zh-TW" sz="1600" b="1" dirty="0">
                  <a:solidFill>
                    <a:srgbClr val="FF3300"/>
                  </a:solidFill>
                  <a:ea typeface="新細明體" pitchFamily="18" charset="-120"/>
                </a:rPr>
                <a:t>,..</a:t>
              </a:r>
              <a:r>
                <a:rPr lang="en-US" altLang="zh-TW" sz="1600" b="1" dirty="0" err="1" smtClean="0">
                  <a:solidFill>
                    <a:srgbClr val="FF3300"/>
                  </a:solidFill>
                  <a:ea typeface="新細明體" pitchFamily="18" charset="-120"/>
                </a:rPr>
                <a:t>a</a:t>
              </a:r>
              <a:r>
                <a:rPr lang="en-US" altLang="zh-TW" sz="1600" b="1" baseline="-25000" dirty="0" err="1" smtClean="0">
                  <a:solidFill>
                    <a:srgbClr val="FF3300"/>
                  </a:solidFill>
                  <a:ea typeface="新細明體" pitchFamily="18" charset="-120"/>
                </a:rPr>
                <a:t>P</a:t>
              </a:r>
              <a:r>
                <a:rPr lang="en-US" altLang="zh-TW" sz="1600" b="1" dirty="0" smtClean="0">
                  <a:solidFill>
                    <a:srgbClr val="FF3300"/>
                  </a:solidFill>
                  <a:ea typeface="新細明體" pitchFamily="18" charset="-120"/>
                </a:rPr>
                <a:t>}</a:t>
              </a:r>
              <a:endParaRPr lang="en-US" altLang="zh-TW" sz="1600" b="1" dirty="0">
                <a:solidFill>
                  <a:srgbClr val="FF3300"/>
                </a:solidFill>
                <a:ea typeface="新細明體" pitchFamily="18" charset="-120"/>
              </a:endParaRPr>
            </a:p>
          </p:txBody>
        </p:sp>
        <p:sp>
          <p:nvSpPr>
            <p:cNvPr id="152586" name="Line 10"/>
            <p:cNvSpPr>
              <a:spLocks noChangeShapeType="1"/>
            </p:cNvSpPr>
            <p:nvPr/>
          </p:nvSpPr>
          <p:spPr bwMode="auto">
            <a:xfrm>
              <a:off x="1200" y="29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 sz="1600"/>
            </a:p>
          </p:txBody>
        </p:sp>
        <p:sp>
          <p:nvSpPr>
            <p:cNvPr id="152587" name="Text Box 11"/>
            <p:cNvSpPr txBox="1">
              <a:spLocks noChangeArrowheads="1"/>
            </p:cNvSpPr>
            <p:nvPr/>
          </p:nvSpPr>
          <p:spPr bwMode="auto">
            <a:xfrm>
              <a:off x="1286" y="2745"/>
              <a:ext cx="34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600">
                  <a:ea typeface="新細明體" pitchFamily="18" charset="-120"/>
                </a:rPr>
                <a:t>e[n]</a:t>
              </a:r>
            </a:p>
          </p:txBody>
        </p:sp>
        <p:sp>
          <p:nvSpPr>
            <p:cNvPr id="152588" name="Text Box 12"/>
            <p:cNvSpPr txBox="1">
              <a:spLocks noChangeArrowheads="1"/>
            </p:cNvSpPr>
            <p:nvPr/>
          </p:nvSpPr>
          <p:spPr bwMode="auto">
            <a:xfrm>
              <a:off x="1190" y="2999"/>
              <a:ext cx="500" cy="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600">
                  <a:ea typeface="新細明體" pitchFamily="18" charset="-120"/>
                </a:rPr>
                <a:t>Glottal</a:t>
              </a:r>
            </a:p>
            <a:p>
              <a:r>
                <a:rPr lang="en-US" altLang="zh-TW" sz="1600">
                  <a:ea typeface="新細明體" pitchFamily="18" charset="-120"/>
                </a:rPr>
                <a:t>source</a:t>
              </a:r>
            </a:p>
          </p:txBody>
        </p:sp>
        <p:sp>
          <p:nvSpPr>
            <p:cNvPr id="152589" name="Line 13"/>
            <p:cNvSpPr>
              <a:spLocks noChangeShapeType="1"/>
            </p:cNvSpPr>
            <p:nvPr/>
          </p:nvSpPr>
          <p:spPr bwMode="auto">
            <a:xfrm>
              <a:off x="2928" y="29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 sz="1600"/>
            </a:p>
          </p:txBody>
        </p:sp>
        <p:sp>
          <p:nvSpPr>
            <p:cNvPr id="152590" name="Text Box 14"/>
            <p:cNvSpPr txBox="1">
              <a:spLocks noChangeArrowheads="1"/>
            </p:cNvSpPr>
            <p:nvPr/>
          </p:nvSpPr>
          <p:spPr bwMode="auto">
            <a:xfrm>
              <a:off x="3014" y="2711"/>
              <a:ext cx="33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1600" dirty="0" smtClean="0">
                  <a:ea typeface="新細明體" pitchFamily="18" charset="-120"/>
                </a:rPr>
                <a:t>x[n</a:t>
              </a:r>
              <a:r>
                <a:rPr lang="en-US" altLang="zh-TW" sz="1600" dirty="0">
                  <a:ea typeface="新細明體" pitchFamily="18" charset="-120"/>
                </a:rPr>
                <a:t>]</a:t>
              </a:r>
            </a:p>
          </p:txBody>
        </p:sp>
      </p:grpSp>
      <p:sp>
        <p:nvSpPr>
          <p:cNvPr id="152594" name="Text Box 18"/>
          <p:cNvSpPr txBox="1">
            <a:spLocks noChangeArrowheads="1"/>
          </p:cNvSpPr>
          <p:nvPr/>
        </p:nvSpPr>
        <p:spPr bwMode="auto">
          <a:xfrm>
            <a:off x="3665015" y="197954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 smtClean="0">
                <a:ea typeface="新細明體" pitchFamily="18" charset="-120"/>
              </a:rPr>
              <a:t>x[n</a:t>
            </a:r>
            <a:r>
              <a:rPr lang="en-US" altLang="zh-TW" dirty="0">
                <a:ea typeface="新細明體" pitchFamily="18" charset="-120"/>
              </a:rPr>
              <a:t>]</a:t>
            </a:r>
          </a:p>
        </p:txBody>
      </p:sp>
      <p:sp>
        <p:nvSpPr>
          <p:cNvPr id="152595" name="Text Box 19"/>
          <p:cNvSpPr txBox="1">
            <a:spLocks noChangeArrowheads="1"/>
          </p:cNvSpPr>
          <p:nvPr/>
        </p:nvSpPr>
        <p:spPr bwMode="auto">
          <a:xfrm>
            <a:off x="3635896" y="30845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itchFamily="18" charset="-120"/>
              </a:rPr>
              <a:t>e[n]</a:t>
            </a:r>
          </a:p>
        </p:txBody>
      </p:sp>
      <p:sp>
        <p:nvSpPr>
          <p:cNvPr id="152597" name="Text Box 21"/>
          <p:cNvSpPr txBox="1">
            <a:spLocks noChangeArrowheads="1"/>
          </p:cNvSpPr>
          <p:nvPr/>
        </p:nvSpPr>
        <p:spPr bwMode="auto">
          <a:xfrm>
            <a:off x="3554535" y="4151313"/>
            <a:ext cx="606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itchFamily="18" charset="-120"/>
              </a:rPr>
              <a:t>X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l-GR" dirty="0">
                <a:cs typeface="Arial" pitchFamily="34" charset="0"/>
              </a:rPr>
              <a:t>ω</a:t>
            </a:r>
            <a:r>
              <a:rPr lang="en-US" altLang="zh-TW" dirty="0">
                <a:ea typeface="新細明體" pitchFamily="18" charset="-120"/>
                <a:cs typeface="Arial" pitchFamily="34" charset="0"/>
              </a:rPr>
              <a:t>)</a:t>
            </a:r>
            <a:endParaRPr lang="el-GR" dirty="0">
              <a:cs typeface="Arial" pitchFamily="34" charset="0"/>
            </a:endParaRPr>
          </a:p>
        </p:txBody>
      </p:sp>
      <p:sp>
        <p:nvSpPr>
          <p:cNvPr id="152598" name="Text Box 22"/>
          <p:cNvSpPr txBox="1">
            <a:spLocks noChangeArrowheads="1"/>
          </p:cNvSpPr>
          <p:nvPr/>
        </p:nvSpPr>
        <p:spPr bwMode="auto">
          <a:xfrm>
            <a:off x="3545210" y="5195888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itchFamily="18" charset="-120"/>
              </a:rPr>
              <a:t>E(</a:t>
            </a:r>
            <a:r>
              <a:rPr lang="el-GR" dirty="0">
                <a:cs typeface="Arial" pitchFamily="34" charset="0"/>
              </a:rPr>
              <a:t>ω</a:t>
            </a:r>
            <a:r>
              <a:rPr lang="en-US" altLang="zh-TW" dirty="0">
                <a:ea typeface="新細明體" pitchFamily="18" charset="-120"/>
                <a:cs typeface="Arial" pitchFamily="34" charset="0"/>
              </a:rPr>
              <a:t>)</a:t>
            </a:r>
            <a:endParaRPr lang="el-GR" dirty="0">
              <a:cs typeface="Arial" pitchFamily="34" charset="0"/>
            </a:endParaRPr>
          </a:p>
        </p:txBody>
      </p:sp>
      <p:sp>
        <p:nvSpPr>
          <p:cNvPr id="152599" name="Text Box 23"/>
          <p:cNvSpPr txBox="1">
            <a:spLocks noChangeArrowheads="1"/>
          </p:cNvSpPr>
          <p:nvPr/>
        </p:nvSpPr>
        <p:spPr bwMode="auto">
          <a:xfrm>
            <a:off x="381000" y="5737225"/>
            <a:ext cx="28209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hlink"/>
                </a:solidFill>
                <a:ea typeface="新細明體" pitchFamily="18" charset="-120"/>
              </a:rPr>
              <a:t>Adapted from </a:t>
            </a:r>
            <a:r>
              <a:rPr lang="en-US" altLang="zh-TW" sz="1200" dirty="0" err="1">
                <a:solidFill>
                  <a:schemeClr val="hlink"/>
                </a:solidFill>
                <a:ea typeface="新細明體" pitchFamily="18" charset="-120"/>
              </a:rPr>
              <a:t>Rabiner</a:t>
            </a:r>
            <a:r>
              <a:rPr lang="en-US" altLang="zh-TW" sz="1200" dirty="0">
                <a:solidFill>
                  <a:schemeClr val="hlink"/>
                </a:solidFill>
                <a:ea typeface="新細明體" pitchFamily="18" charset="-120"/>
              </a:rPr>
              <a:t> &amp; </a:t>
            </a:r>
            <a:r>
              <a:rPr lang="en-US" altLang="zh-TW" sz="1200" dirty="0" err="1">
                <a:solidFill>
                  <a:schemeClr val="hlink"/>
                </a:solidFill>
                <a:ea typeface="新細明體" pitchFamily="18" charset="-120"/>
              </a:rPr>
              <a:t>Juang</a:t>
            </a:r>
            <a:r>
              <a:rPr lang="en-US" altLang="zh-TW" sz="1200" dirty="0">
                <a:solidFill>
                  <a:schemeClr val="hlink"/>
                </a:solidFill>
                <a:ea typeface="新細明體" pitchFamily="18" charset="-120"/>
              </a:rPr>
              <a:t>, p. 108.</a:t>
            </a:r>
          </a:p>
        </p:txBody>
      </p:sp>
      <p:sp>
        <p:nvSpPr>
          <p:cNvPr id="152600" name="Freeform 24"/>
          <p:cNvSpPr>
            <a:spLocks/>
          </p:cNvSpPr>
          <p:nvPr/>
        </p:nvSpPr>
        <p:spPr bwMode="auto">
          <a:xfrm>
            <a:off x="4499992" y="3933056"/>
            <a:ext cx="3956050" cy="623887"/>
          </a:xfrm>
          <a:custGeom>
            <a:avLst/>
            <a:gdLst/>
            <a:ahLst/>
            <a:cxnLst>
              <a:cxn ang="0">
                <a:pos x="2492" y="393"/>
              </a:cxn>
              <a:cxn ang="0">
                <a:pos x="2178" y="347"/>
              </a:cxn>
              <a:cxn ang="0">
                <a:pos x="2086" y="299"/>
              </a:cxn>
              <a:cxn ang="0">
                <a:pos x="2022" y="259"/>
              </a:cxn>
              <a:cxn ang="0">
                <a:pos x="1822" y="239"/>
              </a:cxn>
              <a:cxn ang="0">
                <a:pos x="1718" y="191"/>
              </a:cxn>
              <a:cxn ang="0">
                <a:pos x="1656" y="236"/>
              </a:cxn>
              <a:cxn ang="0">
                <a:pos x="1591" y="254"/>
              </a:cxn>
              <a:cxn ang="0">
                <a:pos x="1321" y="245"/>
              </a:cxn>
              <a:cxn ang="0">
                <a:pos x="1250" y="187"/>
              </a:cxn>
              <a:cxn ang="0">
                <a:pos x="1150" y="95"/>
              </a:cxn>
              <a:cxn ang="0">
                <a:pos x="1024" y="87"/>
              </a:cxn>
              <a:cxn ang="0">
                <a:pos x="913" y="152"/>
              </a:cxn>
              <a:cxn ang="0">
                <a:pos x="820" y="170"/>
              </a:cxn>
              <a:cxn ang="0">
                <a:pos x="390" y="167"/>
              </a:cxn>
              <a:cxn ang="0">
                <a:pos x="238" y="119"/>
              </a:cxn>
              <a:cxn ang="0">
                <a:pos x="206" y="19"/>
              </a:cxn>
              <a:cxn ang="0">
                <a:pos x="123" y="3"/>
              </a:cxn>
              <a:cxn ang="0">
                <a:pos x="95" y="22"/>
              </a:cxn>
              <a:cxn ang="0">
                <a:pos x="67" y="31"/>
              </a:cxn>
              <a:cxn ang="0">
                <a:pos x="58" y="59"/>
              </a:cxn>
              <a:cxn ang="0">
                <a:pos x="30" y="87"/>
              </a:cxn>
              <a:cxn ang="0">
                <a:pos x="2" y="143"/>
              </a:cxn>
              <a:cxn ang="0">
                <a:pos x="2" y="133"/>
              </a:cxn>
            </a:cxnLst>
            <a:rect l="0" t="0" r="r" b="b"/>
            <a:pathLst>
              <a:path w="2492" h="393">
                <a:moveTo>
                  <a:pt x="2492" y="393"/>
                </a:moveTo>
                <a:cubicBezTo>
                  <a:pt x="2384" y="390"/>
                  <a:pt x="2286" y="360"/>
                  <a:pt x="2178" y="347"/>
                </a:cubicBezTo>
                <a:cubicBezTo>
                  <a:pt x="2175" y="347"/>
                  <a:pt x="2101" y="309"/>
                  <a:pt x="2086" y="299"/>
                </a:cubicBezTo>
                <a:cubicBezTo>
                  <a:pt x="2068" y="287"/>
                  <a:pt x="2022" y="259"/>
                  <a:pt x="2022" y="259"/>
                </a:cubicBezTo>
                <a:cubicBezTo>
                  <a:pt x="1961" y="169"/>
                  <a:pt x="1910" y="243"/>
                  <a:pt x="1822" y="239"/>
                </a:cubicBezTo>
                <a:cubicBezTo>
                  <a:pt x="1807" y="236"/>
                  <a:pt x="1754" y="199"/>
                  <a:pt x="1718" y="191"/>
                </a:cubicBezTo>
                <a:cubicBezTo>
                  <a:pt x="1707" y="193"/>
                  <a:pt x="1666" y="232"/>
                  <a:pt x="1656" y="236"/>
                </a:cubicBezTo>
                <a:cubicBezTo>
                  <a:pt x="1635" y="245"/>
                  <a:pt x="1612" y="247"/>
                  <a:pt x="1591" y="254"/>
                </a:cubicBezTo>
                <a:cubicBezTo>
                  <a:pt x="1501" y="251"/>
                  <a:pt x="1411" y="250"/>
                  <a:pt x="1321" y="245"/>
                </a:cubicBezTo>
                <a:cubicBezTo>
                  <a:pt x="1289" y="243"/>
                  <a:pt x="1250" y="187"/>
                  <a:pt x="1250" y="187"/>
                </a:cubicBezTo>
                <a:cubicBezTo>
                  <a:pt x="1213" y="150"/>
                  <a:pt x="1187" y="132"/>
                  <a:pt x="1150" y="95"/>
                </a:cubicBezTo>
                <a:cubicBezTo>
                  <a:pt x="1128" y="73"/>
                  <a:pt x="1055" y="91"/>
                  <a:pt x="1024" y="87"/>
                </a:cubicBezTo>
                <a:cubicBezTo>
                  <a:pt x="970" y="70"/>
                  <a:pt x="951" y="113"/>
                  <a:pt x="913" y="152"/>
                </a:cubicBezTo>
                <a:cubicBezTo>
                  <a:pt x="891" y="175"/>
                  <a:pt x="851" y="166"/>
                  <a:pt x="820" y="170"/>
                </a:cubicBezTo>
                <a:cubicBezTo>
                  <a:pt x="634" y="167"/>
                  <a:pt x="576" y="176"/>
                  <a:pt x="390" y="167"/>
                </a:cubicBezTo>
                <a:cubicBezTo>
                  <a:pt x="367" y="166"/>
                  <a:pt x="249" y="132"/>
                  <a:pt x="238" y="119"/>
                </a:cubicBezTo>
                <a:cubicBezTo>
                  <a:pt x="220" y="99"/>
                  <a:pt x="221" y="41"/>
                  <a:pt x="206" y="19"/>
                </a:cubicBezTo>
                <a:cubicBezTo>
                  <a:pt x="194" y="0"/>
                  <a:pt x="123" y="3"/>
                  <a:pt x="123" y="3"/>
                </a:cubicBezTo>
                <a:cubicBezTo>
                  <a:pt x="114" y="9"/>
                  <a:pt x="105" y="17"/>
                  <a:pt x="95" y="22"/>
                </a:cubicBezTo>
                <a:cubicBezTo>
                  <a:pt x="86" y="26"/>
                  <a:pt x="74" y="24"/>
                  <a:pt x="67" y="31"/>
                </a:cubicBezTo>
                <a:cubicBezTo>
                  <a:pt x="60" y="38"/>
                  <a:pt x="63" y="51"/>
                  <a:pt x="58" y="59"/>
                </a:cubicBezTo>
                <a:cubicBezTo>
                  <a:pt x="51" y="70"/>
                  <a:pt x="39" y="78"/>
                  <a:pt x="30" y="87"/>
                </a:cubicBezTo>
                <a:cubicBezTo>
                  <a:pt x="23" y="110"/>
                  <a:pt x="21" y="125"/>
                  <a:pt x="2" y="143"/>
                </a:cubicBezTo>
                <a:cubicBezTo>
                  <a:pt x="0" y="145"/>
                  <a:pt x="2" y="136"/>
                  <a:pt x="2" y="133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2" name="物件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793307"/>
              </p:ext>
            </p:extLst>
          </p:nvPr>
        </p:nvGraphicFramePr>
        <p:xfrm>
          <a:off x="1043608" y="3501008"/>
          <a:ext cx="2398308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方程式" r:id="rId4" imgW="1218960" imgH="622080" progId="Equation.3">
                  <p:embed/>
                </p:oleObj>
              </mc:Choice>
              <mc:Fallback>
                <p:oleObj name="方程式" r:id="rId4" imgW="1218960" imgH="622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501008"/>
                        <a:ext cx="2398308" cy="122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251520" y="404664"/>
            <a:ext cx="798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tx2"/>
                </a:solidFill>
              </a:rPr>
              <a:t>LP finds an all-pole filter that provides spectral smoothing</a:t>
            </a:r>
            <a:endParaRPr lang="zh-TW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105" y="-1251520"/>
            <a:ext cx="49053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-468560" y="-1323528"/>
            <a:ext cx="9793088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rot="5400000">
            <a:off x="4391583" y="1160351"/>
            <a:ext cx="792088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>
            <a:off x="5651326" y="1339974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rot="5400000">
            <a:off x="5867350" y="1267966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847854" y="12687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360022" y="12687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f3</a:t>
            </a:r>
            <a:endParaRPr lang="zh-TW" altLang="en-US" i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783958" y="12687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f2</a:t>
            </a:r>
            <a:endParaRPr lang="zh-TW" altLang="en-US" dirty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831269"/>
              </p:ext>
            </p:extLst>
          </p:nvPr>
        </p:nvGraphicFramePr>
        <p:xfrm>
          <a:off x="1028700" y="2041525"/>
          <a:ext cx="17208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方程式" r:id="rId4" imgW="1143000" imgH="647700" progId="Equation.3">
                  <p:embed/>
                </p:oleObj>
              </mc:Choice>
              <mc:Fallback>
                <p:oleObj name="方程式" r:id="rId4" imgW="1143000" imgH="647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041525"/>
                        <a:ext cx="172085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2195736" y="2915652"/>
            <a:ext cx="186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formant filter</a:t>
            </a:r>
            <a:endParaRPr lang="zh-TW" altLang="en-US" dirty="0"/>
          </a:p>
        </p:txBody>
      </p:sp>
      <p:cxnSp>
        <p:nvCxnSpPr>
          <p:cNvPr id="18" name="圖案 17"/>
          <p:cNvCxnSpPr/>
          <p:nvPr/>
        </p:nvCxnSpPr>
        <p:spPr>
          <a:xfrm rot="10800000">
            <a:off x="3131840" y="3294275"/>
            <a:ext cx="1084654" cy="4227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5" idx="0"/>
          </p:cNvCxnSpPr>
          <p:nvPr/>
        </p:nvCxnSpPr>
        <p:spPr>
          <a:xfrm rot="5400000" flipH="1" flipV="1">
            <a:off x="3329918" y="2033610"/>
            <a:ext cx="679430" cy="108465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211960" y="243017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 </a:t>
            </a:r>
            <a:endParaRPr lang="zh-TW" altLang="en-US" dirty="0"/>
          </a:p>
        </p:txBody>
      </p:sp>
      <p:grpSp>
        <p:nvGrpSpPr>
          <p:cNvPr id="45" name="群組 44"/>
          <p:cNvGrpSpPr/>
          <p:nvPr/>
        </p:nvGrpSpPr>
        <p:grpSpPr>
          <a:xfrm>
            <a:off x="971600" y="4221088"/>
            <a:ext cx="3195878" cy="2436653"/>
            <a:chOff x="899592" y="980728"/>
            <a:chExt cx="3557612" cy="2640671"/>
          </a:xfrm>
        </p:grpSpPr>
        <p:cxnSp>
          <p:nvCxnSpPr>
            <p:cNvPr id="27" name="直線單箭頭接點 26"/>
            <p:cNvCxnSpPr/>
            <p:nvPr/>
          </p:nvCxnSpPr>
          <p:spPr>
            <a:xfrm rot="10800000">
              <a:off x="971600" y="1340768"/>
              <a:ext cx="280831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 rot="5400000">
              <a:off x="2771800" y="2348880"/>
              <a:ext cx="201622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2141499" y="980728"/>
              <a:ext cx="653463" cy="366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C00000"/>
                  </a:solidFill>
                </a:rPr>
                <a:t>f2-f1</a:t>
              </a:r>
              <a:endParaRPr lang="zh-TW" alt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3923928" y="2123565"/>
              <a:ext cx="391150" cy="366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C00000"/>
                  </a:solidFill>
                </a:rPr>
                <a:t>f1</a:t>
              </a:r>
              <a:endParaRPr lang="zh-TW" alt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3892260" y="1340768"/>
              <a:ext cx="553535" cy="366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300</a:t>
              </a:r>
              <a:endParaRPr lang="zh-TW" altLang="en-US" sz="16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851920" y="2987661"/>
              <a:ext cx="605284" cy="63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900 </a:t>
              </a:r>
              <a:br>
                <a:rPr lang="en-US" altLang="zh-TW" sz="1600" dirty="0" smtClean="0"/>
              </a:br>
              <a:r>
                <a:rPr lang="en-US" altLang="zh-TW" sz="1600" dirty="0" smtClean="0"/>
                <a:t>Hz</a:t>
              </a:r>
              <a:endParaRPr lang="zh-TW" altLang="en-US" sz="16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460212" y="980728"/>
              <a:ext cx="553535" cy="366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300</a:t>
              </a:r>
              <a:endParaRPr lang="zh-TW" altLang="en-US" sz="1600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899592" y="980728"/>
              <a:ext cx="669523" cy="366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2000</a:t>
              </a:r>
              <a:endParaRPr lang="zh-TW" altLang="en-US" sz="1600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043608" y="1412776"/>
              <a:ext cx="915776" cy="366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err="1" smtClean="0"/>
                <a:t>i</a:t>
              </a:r>
              <a:r>
                <a:rPr lang="en-US" altLang="zh-TW" sz="1600" dirty="0" smtClean="0"/>
                <a:t> (heed)</a:t>
              </a:r>
              <a:endParaRPr lang="zh-TW" altLang="en-US" sz="1600" dirty="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1403648" y="1916832"/>
              <a:ext cx="808710" cy="366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Arial"/>
                  <a:cs typeface="Arial"/>
                </a:rPr>
                <a:t>ɪ (hid)</a:t>
              </a:r>
              <a:endParaRPr lang="zh-TW" altLang="en-US" sz="1600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1763688" y="2492896"/>
              <a:ext cx="1035335" cy="366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Arial"/>
                  <a:cs typeface="Arial"/>
                </a:rPr>
                <a:t>ɛ (head)</a:t>
              </a:r>
              <a:endParaRPr lang="zh-TW" altLang="en-US" sz="1600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2915816" y="306896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Arial"/>
                  <a:cs typeface="Arial"/>
                </a:rPr>
                <a:t>ɑ (lot)</a:t>
              </a:r>
              <a:endParaRPr lang="zh-TW" altLang="en-US" sz="16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131839" y="2636912"/>
              <a:ext cx="878304" cy="366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Arial"/>
                  <a:cs typeface="Arial"/>
                </a:rPr>
                <a:t>ɔ (law)</a:t>
              </a:r>
              <a:endParaRPr lang="zh-TW" altLang="en-US" sz="16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843808" y="2060848"/>
              <a:ext cx="971095" cy="366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Arial"/>
                  <a:cs typeface="Arial"/>
                </a:rPr>
                <a:t>ʊ (look)</a:t>
              </a:r>
              <a:endParaRPr lang="zh-TW" altLang="en-US" sz="1600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2915816" y="1556792"/>
              <a:ext cx="1094220" cy="366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Arial"/>
                  <a:cs typeface="Arial"/>
                </a:rPr>
                <a:t>u (loose)</a:t>
              </a:r>
              <a:endParaRPr lang="zh-TW" altLang="en-US" sz="1600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1907704" y="2924944"/>
              <a:ext cx="692721" cy="3669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(had)</a:t>
              </a:r>
              <a:endParaRPr lang="zh-TW" altLang="en-US" sz="1600" dirty="0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5724128" y="4643844"/>
            <a:ext cx="2966490" cy="1674768"/>
            <a:chOff x="5724128" y="4643844"/>
            <a:chExt cx="2966490" cy="1674768"/>
          </a:xfrm>
        </p:grpSpPr>
        <p:sp>
          <p:nvSpPr>
            <p:cNvPr id="57" name="手繪多邊形 56"/>
            <p:cNvSpPr/>
            <p:nvPr/>
          </p:nvSpPr>
          <p:spPr>
            <a:xfrm>
              <a:off x="5960853" y="5063706"/>
              <a:ext cx="1992702" cy="1043796"/>
            </a:xfrm>
            <a:custGeom>
              <a:avLst/>
              <a:gdLst>
                <a:gd name="connsiteX0" fmla="*/ 0 w 1992702"/>
                <a:gd name="connsiteY0" fmla="*/ 0 h 1043796"/>
                <a:gd name="connsiteX1" fmla="*/ 1975449 w 1992702"/>
                <a:gd name="connsiteY1" fmla="*/ 0 h 1043796"/>
                <a:gd name="connsiteX2" fmla="*/ 1992702 w 1992702"/>
                <a:gd name="connsiteY2" fmla="*/ 1043796 h 1043796"/>
                <a:gd name="connsiteX3" fmla="*/ 793630 w 1992702"/>
                <a:gd name="connsiteY3" fmla="*/ 1043796 h 1043796"/>
                <a:gd name="connsiteX4" fmla="*/ 0 w 1992702"/>
                <a:gd name="connsiteY4" fmla="*/ 0 h 1043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2702" h="1043796">
                  <a:moveTo>
                    <a:pt x="0" y="0"/>
                  </a:moveTo>
                  <a:lnTo>
                    <a:pt x="1975449" y="0"/>
                  </a:lnTo>
                  <a:lnTo>
                    <a:pt x="1992702" y="1043796"/>
                  </a:lnTo>
                  <a:lnTo>
                    <a:pt x="793630" y="1043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8" name="直線單箭頭接點 47"/>
            <p:cNvCxnSpPr/>
            <p:nvPr/>
          </p:nvCxnSpPr>
          <p:spPr>
            <a:xfrm rot="10800000">
              <a:off x="5724128" y="4869160"/>
              <a:ext cx="237626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rot="5400000">
              <a:off x="7416316" y="5553236"/>
              <a:ext cx="13681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字方塊 50"/>
            <p:cNvSpPr txBox="1"/>
            <p:nvPr/>
          </p:nvSpPr>
          <p:spPr>
            <a:xfrm>
              <a:off x="6602158" y="5219908"/>
              <a:ext cx="12822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dirty="0" smtClean="0"/>
                <a:t>Articulation</a:t>
              </a:r>
            </a:p>
            <a:p>
              <a:pPr algn="r"/>
              <a:r>
                <a:rPr lang="en-US" altLang="zh-TW" dirty="0" smtClean="0"/>
                <a:t>space</a:t>
              </a:r>
              <a:endParaRPr lang="zh-TW" altLang="en-US" dirty="0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796136" y="4643844"/>
              <a:ext cx="650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front</a:t>
              </a:r>
              <a:endParaRPr lang="zh-TW" altLang="en-US" dirty="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7308304" y="4643844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back</a:t>
              </a:r>
              <a:endParaRPr lang="zh-TW" altLang="en-US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8100392" y="5003884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high</a:t>
              </a:r>
              <a:endParaRPr lang="zh-TW" altLang="en-US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8100392" y="5949280"/>
              <a:ext cx="523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low</a:t>
              </a:r>
              <a:endParaRPr lang="zh-TW" altLang="en-US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TW" sz="3200" b="1" i="1" dirty="0" smtClean="0"/>
              <a:t>Formant</a:t>
            </a:r>
            <a:r>
              <a:rPr lang="en-US" altLang="zh-TW" sz="3200" dirty="0" smtClean="0"/>
              <a:t> frequencies and speech production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王小川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語音訊號處理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三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版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2009)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全華出版社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/>
              <a:t>S. </a:t>
            </a:r>
            <a:r>
              <a:rPr lang="en-US" altLang="zh-TW" sz="2400" dirty="0" err="1" smtClean="0"/>
              <a:t>Vaseghi</a:t>
            </a:r>
            <a:r>
              <a:rPr lang="en-US" altLang="zh-TW" sz="2400" dirty="0" smtClean="0"/>
              <a:t> (2007). Multimedia signal processing: theory and applications in speech, music, and communications. London: Wiley.</a:t>
            </a:r>
          </a:p>
          <a:p>
            <a:r>
              <a:rPr lang="en-US" altLang="zh-TW" sz="2400" dirty="0" smtClean="0"/>
              <a:t>T. </a:t>
            </a:r>
            <a:r>
              <a:rPr lang="en-US" altLang="zh-TW" sz="2400" dirty="0" err="1" smtClean="0"/>
              <a:t>Quatieri</a:t>
            </a:r>
            <a:r>
              <a:rPr lang="en-US" altLang="zh-TW" sz="2400" dirty="0" smtClean="0"/>
              <a:t> (2001). Discrete-time speech signal processing: principles and practice.  Prentice-Hall.</a:t>
            </a:r>
          </a:p>
          <a:p>
            <a:r>
              <a:rPr lang="en-US" altLang="zh-TW" sz="2400" dirty="0" smtClean="0"/>
              <a:t>L. </a:t>
            </a:r>
            <a:r>
              <a:rPr lang="en-US" altLang="zh-TW" sz="2400" dirty="0" err="1" smtClean="0"/>
              <a:t>Rabiner</a:t>
            </a:r>
            <a:r>
              <a:rPr lang="en-US" altLang="zh-TW" sz="2400" dirty="0" smtClean="0"/>
              <a:t> and B.-H. </a:t>
            </a:r>
            <a:r>
              <a:rPr lang="en-US" altLang="zh-TW" sz="2400" dirty="0" err="1" smtClean="0"/>
              <a:t>Juang</a:t>
            </a:r>
            <a:r>
              <a:rPr lang="en-US" altLang="zh-TW" sz="2400" dirty="0" smtClean="0"/>
              <a:t>. (1993). Fundamentals of speech recognition. Prentice-Hall.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Acoustics: the impedance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Canonical acoustic variables are</a:t>
            </a:r>
          </a:p>
          <a:p>
            <a:pPr lvl="1"/>
            <a:r>
              <a:rPr lang="en-US" altLang="zh-TW" sz="2400" dirty="0" smtClean="0"/>
              <a:t>Acoustic pressure P(</a:t>
            </a:r>
            <a:r>
              <a:rPr lang="en-US" altLang="zh-TW" sz="2400" dirty="0" err="1" smtClean="0"/>
              <a:t>x,t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400" dirty="0" smtClean="0"/>
              <a:t>Volume velocity U(</a:t>
            </a:r>
            <a:r>
              <a:rPr lang="en-US" altLang="zh-TW" sz="2400" dirty="0" err="1" smtClean="0"/>
              <a:t>x,t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400" dirty="0" smtClean="0"/>
              <a:t>Z = P/U is the </a:t>
            </a:r>
            <a:r>
              <a:rPr lang="en-US" altLang="zh-TW" sz="2400" b="1" dirty="0" smtClean="0"/>
              <a:t>characteristic </a:t>
            </a:r>
            <a:r>
              <a:rPr lang="en-US" altLang="zh-TW" sz="2400" b="1" dirty="0" smtClean="0"/>
              <a:t>impedance</a:t>
            </a:r>
          </a:p>
          <a:p>
            <a:pPr marL="274320" lvl="1" indent="0">
              <a:buNone/>
            </a:pPr>
            <a:r>
              <a:rPr lang="en-US" altLang="zh-TW" sz="2400" b="1" dirty="0"/>
              <a:t>	</a:t>
            </a:r>
            <a:r>
              <a:rPr lang="en-US" altLang="zh-TW" sz="2400" b="1" dirty="0" smtClean="0"/>
              <a:t>(and, how about Q = PU?)</a:t>
            </a:r>
          </a:p>
          <a:p>
            <a:pPr marL="274320" lvl="1" indent="0">
              <a:buNone/>
            </a:pPr>
            <a:endParaRPr lang="en-US" altLang="zh-TW" sz="2400" b="1" dirty="0" smtClean="0"/>
          </a:p>
          <a:p>
            <a:pPr lvl="1"/>
            <a:r>
              <a:rPr lang="en-US" altLang="zh-TW" sz="2400" dirty="0" smtClean="0"/>
              <a:t>Based on continuity and Newton’s law, </a:t>
            </a:r>
            <a:r>
              <a:rPr lang="en-US" altLang="zh-TW" sz="2400" dirty="0" smtClean="0">
                <a:solidFill>
                  <a:srgbClr val="C00000"/>
                </a:solidFill>
              </a:rPr>
              <a:t>Z = </a:t>
            </a:r>
            <a:r>
              <a:rPr lang="en-US" altLang="zh-TW" sz="2400" dirty="0" err="1" smtClean="0">
                <a:solidFill>
                  <a:srgbClr val="C00000"/>
                </a:solidFill>
                <a:latin typeface="Symbol" pitchFamily="18" charset="2"/>
              </a:rPr>
              <a:t>r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c</a:t>
            </a:r>
            <a:r>
              <a:rPr lang="en-US" altLang="zh-TW" sz="2400" dirty="0" smtClean="0">
                <a:solidFill>
                  <a:srgbClr val="C00000"/>
                </a:solidFill>
              </a:rPr>
              <a:t>/A</a:t>
            </a:r>
          </a:p>
          <a:p>
            <a:pPr lvl="2"/>
            <a:r>
              <a:rPr lang="en-US" altLang="zh-TW" sz="2000" dirty="0" smtClean="0">
                <a:solidFill>
                  <a:srgbClr val="C00000"/>
                </a:solidFill>
                <a:latin typeface="Symbol" pitchFamily="18" charset="2"/>
              </a:rPr>
              <a:t>r: </a:t>
            </a:r>
            <a:r>
              <a:rPr lang="en-US" altLang="zh-TW" sz="2000" dirty="0" smtClean="0"/>
              <a:t>Density of air</a:t>
            </a:r>
          </a:p>
          <a:p>
            <a:pPr lvl="2"/>
            <a:r>
              <a:rPr lang="en-US" altLang="zh-TW" sz="2000" dirty="0" smtClean="0">
                <a:solidFill>
                  <a:srgbClr val="C00000"/>
                </a:solidFill>
              </a:rPr>
              <a:t>c: </a:t>
            </a:r>
            <a:r>
              <a:rPr lang="en-US" altLang="zh-TW" sz="2000" dirty="0" smtClean="0"/>
              <a:t>Speed of sound (~</a:t>
            </a:r>
            <a:r>
              <a:rPr lang="en-US" altLang="zh-TW" sz="2000" dirty="0" smtClean="0"/>
              <a:t>340 </a:t>
            </a:r>
            <a:r>
              <a:rPr lang="en-US" altLang="zh-TW" sz="2000" dirty="0" smtClean="0"/>
              <a:t>m/s or 1 ft/ms)</a:t>
            </a:r>
          </a:p>
          <a:p>
            <a:pPr lvl="2"/>
            <a:r>
              <a:rPr lang="en-US" altLang="zh-TW" sz="2000" dirty="0" smtClean="0">
                <a:solidFill>
                  <a:srgbClr val="C00000"/>
                </a:solidFill>
              </a:rPr>
              <a:t>A: </a:t>
            </a:r>
            <a:r>
              <a:rPr lang="en-US" altLang="zh-TW" sz="2000" dirty="0" smtClean="0"/>
              <a:t>Cross-section area</a:t>
            </a:r>
          </a:p>
          <a:p>
            <a:pPr lvl="1">
              <a:buNone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on </a:t>
            </a:r>
            <a:r>
              <a:rPr lang="en-US" altLang="zh-TW" dirty="0" smtClean="0">
                <a:solidFill>
                  <a:srgbClr val="C00000"/>
                </a:solidFill>
              </a:rPr>
              <a:t>Z = </a:t>
            </a:r>
            <a:r>
              <a:rPr lang="en-US" altLang="zh-TW" dirty="0" err="1" smtClean="0">
                <a:solidFill>
                  <a:srgbClr val="C00000"/>
                </a:solidFill>
                <a:latin typeface="Symbol" pitchFamily="18" charset="2"/>
              </a:rPr>
              <a:t>r</a:t>
            </a:r>
            <a:r>
              <a:rPr lang="en-US" altLang="zh-TW" dirty="0" err="1" smtClean="0">
                <a:solidFill>
                  <a:srgbClr val="C00000"/>
                </a:solidFill>
              </a:rPr>
              <a:t>c</a:t>
            </a:r>
            <a:r>
              <a:rPr lang="en-US" altLang="zh-TW" dirty="0" smtClean="0">
                <a:solidFill>
                  <a:srgbClr val="C00000"/>
                </a:solidFill>
              </a:rPr>
              <a:t>/A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ea typeface="標楷體" pitchFamily="65" charset="-120"/>
              </a:rPr>
              <a:t>The characteristic impedance is frequency-independent (?!)</a:t>
            </a:r>
          </a:p>
          <a:p>
            <a:endParaRPr lang="en-US" altLang="zh-TW" sz="2800" dirty="0" smtClean="0">
              <a:ea typeface="標楷體" pitchFamily="65" charset="-120"/>
            </a:endParaRPr>
          </a:p>
          <a:p>
            <a:r>
              <a:rPr lang="en-US" altLang="zh-TW" sz="2800" dirty="0" smtClean="0">
                <a:ea typeface="標楷體" pitchFamily="65" charset="-120"/>
              </a:rPr>
              <a:t>This formula does not consider</a:t>
            </a:r>
          </a:p>
          <a:p>
            <a:pPr lvl="1"/>
            <a:r>
              <a:rPr lang="en-US" altLang="zh-TW" sz="2400" dirty="0" smtClean="0">
                <a:ea typeface="標楷體" pitchFamily="65" charset="-120"/>
              </a:rPr>
              <a:t>Dissipative loss</a:t>
            </a:r>
          </a:p>
          <a:p>
            <a:pPr lvl="2"/>
            <a:r>
              <a:rPr lang="en-US" altLang="zh-TW" sz="2000" dirty="0" smtClean="0">
                <a:ea typeface="標楷體" pitchFamily="65" charset="-120"/>
              </a:rPr>
              <a:t>Friction </a:t>
            </a:r>
            <a:r>
              <a:rPr lang="zh-TW" altLang="en-US" sz="2000" dirty="0" smtClean="0">
                <a:ea typeface="標楷體" pitchFamily="65" charset="-120"/>
              </a:rPr>
              <a:t>摩擦力</a:t>
            </a:r>
            <a:endParaRPr lang="en-US" altLang="zh-TW" sz="2000" dirty="0" smtClean="0">
              <a:ea typeface="標楷體" pitchFamily="65" charset="-120"/>
            </a:endParaRPr>
          </a:p>
          <a:p>
            <a:pPr lvl="2"/>
            <a:r>
              <a:rPr lang="en-US" altLang="zh-TW" sz="2000" dirty="0" smtClean="0">
                <a:ea typeface="標楷體" pitchFamily="65" charset="-120"/>
              </a:rPr>
              <a:t>Viscosity</a:t>
            </a:r>
            <a:r>
              <a:rPr lang="zh-TW" altLang="en-US" sz="2000" dirty="0" smtClean="0">
                <a:ea typeface="標楷體" pitchFamily="65" charset="-120"/>
              </a:rPr>
              <a:t> 黏滯性</a:t>
            </a:r>
            <a:endParaRPr lang="en-US" altLang="zh-TW" sz="2000" dirty="0" smtClean="0">
              <a:ea typeface="標楷體" pitchFamily="65" charset="-120"/>
            </a:endParaRPr>
          </a:p>
          <a:p>
            <a:pPr lvl="1"/>
            <a:r>
              <a:rPr lang="en-US" altLang="zh-TW" sz="2400" dirty="0" smtClean="0">
                <a:ea typeface="標楷體" pitchFamily="65" charset="-120"/>
              </a:rPr>
              <a:t>Propagation modes</a:t>
            </a:r>
          </a:p>
          <a:p>
            <a:pPr lvl="1"/>
            <a:r>
              <a:rPr lang="en-US" altLang="zh-TW" sz="2400" dirty="0" smtClean="0">
                <a:ea typeface="標楷體" pitchFamily="65" charset="-120"/>
              </a:rPr>
              <a:t>Turbulence</a:t>
            </a:r>
            <a:r>
              <a:rPr lang="zh-TW" altLang="en-US" sz="2400" dirty="0" smtClean="0">
                <a:ea typeface="標楷體" pitchFamily="65" charset="-120"/>
              </a:rPr>
              <a:t> 紊流</a:t>
            </a:r>
            <a:endParaRPr lang="en-US" altLang="zh-TW" sz="2400" dirty="0" smtClean="0">
              <a:ea typeface="標楷體" pitchFamily="65" charset="-120"/>
            </a:endParaRPr>
          </a:p>
          <a:p>
            <a:pPr lvl="1"/>
            <a:r>
              <a:rPr lang="en-US" altLang="zh-TW" sz="2400" dirty="0" smtClean="0">
                <a:ea typeface="標楷體" pitchFamily="65" charset="-120"/>
              </a:rPr>
              <a:t>Other nonlinear effects</a:t>
            </a:r>
          </a:p>
          <a:p>
            <a:pPr>
              <a:buNone/>
            </a:pPr>
            <a:endParaRPr lang="en-US" altLang="zh-TW" sz="2800" dirty="0" smtClean="0">
              <a:ea typeface="標楷體" pitchFamily="65" charset="-120"/>
            </a:endParaRPr>
          </a:p>
          <a:p>
            <a:pPr lvl="1"/>
            <a:endParaRPr lang="zh-TW" altLang="en-US" sz="2400" dirty="0"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Continuity, impedance mismatch, and acoustic reflectance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Now consider acoustic wave propagation through the boundary between two tubes</a:t>
            </a:r>
          </a:p>
          <a:p>
            <a:r>
              <a:rPr lang="en-US" altLang="zh-TW" dirty="0" smtClean="0"/>
              <a:t>Due to </a:t>
            </a:r>
            <a:r>
              <a:rPr lang="en-US" altLang="zh-TW" b="1" dirty="0" smtClean="0"/>
              <a:t>impedance mismatch</a:t>
            </a:r>
            <a:r>
              <a:rPr lang="en-US" altLang="zh-TW" dirty="0" smtClean="0"/>
              <a:t>, a portion of the wave is  reflected  and a portion crosses the boundary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2061275" y="3735092"/>
            <a:ext cx="4711484" cy="371959"/>
          </a:xfrm>
          <a:custGeom>
            <a:avLst/>
            <a:gdLst>
              <a:gd name="connsiteX0" fmla="*/ 0 w 4711484"/>
              <a:gd name="connsiteY0" fmla="*/ 0 h 371959"/>
              <a:gd name="connsiteX1" fmla="*/ 2076772 w 4711484"/>
              <a:gd name="connsiteY1" fmla="*/ 0 h 371959"/>
              <a:gd name="connsiteX2" fmla="*/ 2076772 w 4711484"/>
              <a:gd name="connsiteY2" fmla="*/ 371959 h 371959"/>
              <a:gd name="connsiteX3" fmla="*/ 4711484 w 4711484"/>
              <a:gd name="connsiteY3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1484" h="371959">
                <a:moveTo>
                  <a:pt x="0" y="0"/>
                </a:moveTo>
                <a:lnTo>
                  <a:pt x="2076772" y="0"/>
                </a:lnTo>
                <a:lnTo>
                  <a:pt x="2076772" y="371959"/>
                </a:lnTo>
                <a:lnTo>
                  <a:pt x="4711484" y="37195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2123728" y="5301209"/>
            <a:ext cx="4639476" cy="360040"/>
          </a:xfrm>
          <a:custGeom>
            <a:avLst/>
            <a:gdLst>
              <a:gd name="connsiteX0" fmla="*/ 0 w 4711484"/>
              <a:gd name="connsiteY0" fmla="*/ 0 h 371959"/>
              <a:gd name="connsiteX1" fmla="*/ 2076772 w 4711484"/>
              <a:gd name="connsiteY1" fmla="*/ 0 h 371959"/>
              <a:gd name="connsiteX2" fmla="*/ 2076772 w 4711484"/>
              <a:gd name="connsiteY2" fmla="*/ 371959 h 371959"/>
              <a:gd name="connsiteX3" fmla="*/ 4711484 w 4711484"/>
              <a:gd name="connsiteY3" fmla="*/ 371959 h 371959"/>
              <a:gd name="connsiteX0" fmla="*/ 0 w 4711484"/>
              <a:gd name="connsiteY0" fmla="*/ 0 h 731999"/>
              <a:gd name="connsiteX1" fmla="*/ 2088232 w 4711484"/>
              <a:gd name="connsiteY1" fmla="*/ 731999 h 731999"/>
              <a:gd name="connsiteX2" fmla="*/ 2076772 w 4711484"/>
              <a:gd name="connsiteY2" fmla="*/ 371959 h 731999"/>
              <a:gd name="connsiteX3" fmla="*/ 4711484 w 4711484"/>
              <a:gd name="connsiteY3" fmla="*/ 371959 h 731999"/>
              <a:gd name="connsiteX0" fmla="*/ 0 w 4639476"/>
              <a:gd name="connsiteY0" fmla="*/ 360040 h 360040"/>
              <a:gd name="connsiteX1" fmla="*/ 2016224 w 4639476"/>
              <a:gd name="connsiteY1" fmla="*/ 360040 h 360040"/>
              <a:gd name="connsiteX2" fmla="*/ 2004764 w 4639476"/>
              <a:gd name="connsiteY2" fmla="*/ 0 h 360040"/>
              <a:gd name="connsiteX3" fmla="*/ 4639476 w 4639476"/>
              <a:gd name="connsiteY3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9476" h="360040">
                <a:moveTo>
                  <a:pt x="0" y="360040"/>
                </a:moveTo>
                <a:lnTo>
                  <a:pt x="2016224" y="360040"/>
                </a:lnTo>
                <a:lnTo>
                  <a:pt x="2004764" y="0"/>
                </a:lnTo>
                <a:lnTo>
                  <a:pt x="4639476" y="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771800" y="3933056"/>
            <a:ext cx="67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P</a:t>
            </a:r>
            <a:r>
              <a:rPr lang="en-US" altLang="zh-TW" sz="3200" baseline="-25000" dirty="0" smtClean="0"/>
              <a:t>1</a:t>
            </a:r>
            <a:r>
              <a:rPr lang="en-US" altLang="zh-TW" sz="3200" baseline="30000" dirty="0" smtClean="0"/>
              <a:t>+</a:t>
            </a:r>
            <a:endParaRPr lang="zh-TW" altLang="en-US" sz="3200" baseline="300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987824" y="4581128"/>
            <a:ext cx="11521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/>
        </p:nvGrpSpPr>
        <p:grpSpPr>
          <a:xfrm>
            <a:off x="2771800" y="4068361"/>
            <a:ext cx="2520280" cy="1520879"/>
            <a:chOff x="2771800" y="4068361"/>
            <a:chExt cx="2520280" cy="1520879"/>
          </a:xfrm>
        </p:grpSpPr>
        <p:sp>
          <p:nvSpPr>
            <p:cNvPr id="10" name="文字方塊 9"/>
            <p:cNvSpPr txBox="1"/>
            <p:nvPr/>
          </p:nvSpPr>
          <p:spPr>
            <a:xfrm>
              <a:off x="4572000" y="4068361"/>
              <a:ext cx="6719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/>
                <a:t>P</a:t>
              </a:r>
              <a:r>
                <a:rPr lang="en-US" altLang="zh-TW" sz="3200" baseline="-25000" dirty="0"/>
                <a:t>2</a:t>
              </a:r>
              <a:r>
                <a:rPr lang="en-US" altLang="zh-TW" sz="3200" baseline="30000" dirty="0" smtClean="0"/>
                <a:t>+</a:t>
              </a:r>
              <a:endParaRPr lang="zh-TW" altLang="en-US" sz="3200" baseline="30000" dirty="0"/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4139952" y="4795564"/>
              <a:ext cx="11521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2771800" y="5004465"/>
              <a:ext cx="6511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/>
                <a:t>P</a:t>
              </a:r>
              <a:r>
                <a:rPr lang="en-US" altLang="zh-TW" sz="3200" baseline="-25000" dirty="0" smtClean="0"/>
                <a:t>1</a:t>
              </a:r>
              <a:r>
                <a:rPr lang="en-US" altLang="zh-TW" sz="4400" b="1" baseline="30000" dirty="0"/>
                <a:t>-</a:t>
              </a:r>
              <a:endParaRPr lang="zh-TW" altLang="en-US" sz="3200" b="1" baseline="30000" dirty="0"/>
            </a:p>
          </p:txBody>
        </p:sp>
        <p:cxnSp>
          <p:nvCxnSpPr>
            <p:cNvPr id="14" name="直線單箭頭接點 13"/>
            <p:cNvCxnSpPr/>
            <p:nvPr/>
          </p:nvCxnSpPr>
          <p:spPr>
            <a:xfrm rot="10800000">
              <a:off x="3563888" y="4941168"/>
              <a:ext cx="57606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Acoustic pressure </a:t>
            </a:r>
            <a:br>
              <a:rPr lang="en-US" altLang="zh-TW" dirty="0" smtClean="0"/>
            </a:br>
            <a:r>
              <a:rPr lang="en-US" altLang="zh-TW" dirty="0" smtClean="0"/>
              <a:t>reflectance and transmittance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Reflectance </a:t>
            </a:r>
            <a:r>
              <a:rPr lang="en-US" altLang="zh-TW" sz="2800" i="1" dirty="0" smtClean="0"/>
              <a:t>R</a:t>
            </a:r>
            <a:r>
              <a:rPr lang="en-US" altLang="zh-TW" sz="2800" dirty="0" smtClean="0"/>
              <a:t> can be defined as P</a:t>
            </a:r>
            <a:r>
              <a:rPr lang="en-US" altLang="zh-TW" sz="2800" baseline="-25000" dirty="0" smtClean="0"/>
              <a:t>1</a:t>
            </a:r>
            <a:r>
              <a:rPr lang="en-US" altLang="zh-TW" sz="4000" baseline="30000" dirty="0" smtClean="0"/>
              <a:t>-</a:t>
            </a:r>
            <a:r>
              <a:rPr lang="en-US" altLang="zh-TW" sz="2800" dirty="0" smtClean="0"/>
              <a:t>/P</a:t>
            </a:r>
            <a:r>
              <a:rPr lang="en-US" altLang="zh-TW" sz="2800" baseline="-25000" dirty="0" smtClean="0"/>
              <a:t>1</a:t>
            </a:r>
            <a:r>
              <a:rPr lang="en-US" altLang="zh-TW" sz="2800" baseline="30000" dirty="0" smtClean="0"/>
              <a:t>+</a:t>
            </a:r>
          </a:p>
          <a:p>
            <a:r>
              <a:rPr lang="en-US" altLang="zh-TW" sz="2800" dirty="0" smtClean="0"/>
              <a:t>Based on continuity, we can show that</a:t>
            </a:r>
          </a:p>
          <a:p>
            <a:pPr lvl="1">
              <a:buNone/>
            </a:pPr>
            <a:r>
              <a:rPr lang="en-US" altLang="zh-TW" sz="2400" dirty="0" smtClean="0">
                <a:solidFill>
                  <a:srgbClr val="C00000"/>
                </a:solidFill>
              </a:rPr>
              <a:t>	r</a:t>
            </a:r>
            <a:r>
              <a:rPr lang="en-US" altLang="zh-TW" sz="2400" baseline="-25000" dirty="0" smtClean="0">
                <a:solidFill>
                  <a:srgbClr val="C00000"/>
                </a:solidFill>
              </a:rPr>
              <a:t>12</a:t>
            </a:r>
            <a:r>
              <a:rPr lang="en-US" altLang="zh-TW" sz="2400" dirty="0" smtClean="0">
                <a:solidFill>
                  <a:srgbClr val="C00000"/>
                </a:solidFill>
              </a:rPr>
              <a:t> = (Z</a:t>
            </a:r>
            <a:r>
              <a:rPr lang="en-US" altLang="zh-TW" sz="2400" baseline="-25000" dirty="0" smtClean="0">
                <a:solidFill>
                  <a:srgbClr val="C00000"/>
                </a:solidFill>
              </a:rPr>
              <a:t>1</a:t>
            </a:r>
            <a:r>
              <a:rPr lang="en-US" altLang="zh-TW" sz="2400" dirty="0" smtClean="0">
                <a:solidFill>
                  <a:srgbClr val="C00000"/>
                </a:solidFill>
              </a:rPr>
              <a:t>-Z</a:t>
            </a:r>
            <a:r>
              <a:rPr lang="en-US" altLang="zh-TW" sz="2400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TW" sz="2400" dirty="0" smtClean="0">
                <a:solidFill>
                  <a:srgbClr val="C00000"/>
                </a:solidFill>
              </a:rPr>
              <a:t>)/(Z</a:t>
            </a:r>
            <a:r>
              <a:rPr lang="en-US" altLang="zh-TW" sz="2400" baseline="-25000" dirty="0" smtClean="0">
                <a:solidFill>
                  <a:srgbClr val="C00000"/>
                </a:solidFill>
              </a:rPr>
              <a:t>1</a:t>
            </a:r>
            <a:r>
              <a:rPr lang="en-US" altLang="zh-TW" sz="2400" dirty="0" smtClean="0">
                <a:solidFill>
                  <a:srgbClr val="C00000"/>
                </a:solidFill>
              </a:rPr>
              <a:t>+Z</a:t>
            </a:r>
            <a:r>
              <a:rPr lang="en-US" altLang="zh-TW" sz="2400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TW" sz="2400" dirty="0" smtClean="0">
                <a:solidFill>
                  <a:srgbClr val="C00000"/>
                </a:solidFill>
              </a:rPr>
              <a:t>)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en-US" altLang="zh-TW" dirty="0" smtClean="0"/>
              <a:t>T = 1-r is called the transmittance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</a:p>
          <a:p>
            <a:pPr lvl="1">
              <a:buNone/>
            </a:pPr>
            <a:r>
              <a:rPr lang="en-US" altLang="zh-TW" sz="2400" dirty="0" smtClean="0"/>
              <a:t> </a:t>
            </a:r>
            <a:endParaRPr lang="zh-TW" altLang="en-US" sz="2400" baseline="-25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2061275" y="4023123"/>
            <a:ext cx="4711484" cy="371959"/>
          </a:xfrm>
          <a:custGeom>
            <a:avLst/>
            <a:gdLst>
              <a:gd name="connsiteX0" fmla="*/ 0 w 4711484"/>
              <a:gd name="connsiteY0" fmla="*/ 0 h 371959"/>
              <a:gd name="connsiteX1" fmla="*/ 2076772 w 4711484"/>
              <a:gd name="connsiteY1" fmla="*/ 0 h 371959"/>
              <a:gd name="connsiteX2" fmla="*/ 2076772 w 4711484"/>
              <a:gd name="connsiteY2" fmla="*/ 371959 h 371959"/>
              <a:gd name="connsiteX3" fmla="*/ 4711484 w 4711484"/>
              <a:gd name="connsiteY3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1484" h="371959">
                <a:moveTo>
                  <a:pt x="0" y="0"/>
                </a:moveTo>
                <a:lnTo>
                  <a:pt x="2076772" y="0"/>
                </a:lnTo>
                <a:lnTo>
                  <a:pt x="2076772" y="371959"/>
                </a:lnTo>
                <a:lnTo>
                  <a:pt x="4711484" y="37195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2123728" y="5589240"/>
            <a:ext cx="4639476" cy="360040"/>
          </a:xfrm>
          <a:custGeom>
            <a:avLst/>
            <a:gdLst>
              <a:gd name="connsiteX0" fmla="*/ 0 w 4711484"/>
              <a:gd name="connsiteY0" fmla="*/ 0 h 371959"/>
              <a:gd name="connsiteX1" fmla="*/ 2076772 w 4711484"/>
              <a:gd name="connsiteY1" fmla="*/ 0 h 371959"/>
              <a:gd name="connsiteX2" fmla="*/ 2076772 w 4711484"/>
              <a:gd name="connsiteY2" fmla="*/ 371959 h 371959"/>
              <a:gd name="connsiteX3" fmla="*/ 4711484 w 4711484"/>
              <a:gd name="connsiteY3" fmla="*/ 371959 h 371959"/>
              <a:gd name="connsiteX0" fmla="*/ 0 w 4711484"/>
              <a:gd name="connsiteY0" fmla="*/ 0 h 731999"/>
              <a:gd name="connsiteX1" fmla="*/ 2088232 w 4711484"/>
              <a:gd name="connsiteY1" fmla="*/ 731999 h 731999"/>
              <a:gd name="connsiteX2" fmla="*/ 2076772 w 4711484"/>
              <a:gd name="connsiteY2" fmla="*/ 371959 h 731999"/>
              <a:gd name="connsiteX3" fmla="*/ 4711484 w 4711484"/>
              <a:gd name="connsiteY3" fmla="*/ 371959 h 731999"/>
              <a:gd name="connsiteX0" fmla="*/ 0 w 4639476"/>
              <a:gd name="connsiteY0" fmla="*/ 360040 h 360040"/>
              <a:gd name="connsiteX1" fmla="*/ 2016224 w 4639476"/>
              <a:gd name="connsiteY1" fmla="*/ 360040 h 360040"/>
              <a:gd name="connsiteX2" fmla="*/ 2004764 w 4639476"/>
              <a:gd name="connsiteY2" fmla="*/ 0 h 360040"/>
              <a:gd name="connsiteX3" fmla="*/ 4639476 w 4639476"/>
              <a:gd name="connsiteY3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9476" h="360040">
                <a:moveTo>
                  <a:pt x="0" y="360040"/>
                </a:moveTo>
                <a:lnTo>
                  <a:pt x="2016224" y="360040"/>
                </a:lnTo>
                <a:lnTo>
                  <a:pt x="2004764" y="0"/>
                </a:lnTo>
                <a:lnTo>
                  <a:pt x="4639476" y="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771800" y="4221087"/>
            <a:ext cx="67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P</a:t>
            </a:r>
            <a:r>
              <a:rPr lang="en-US" altLang="zh-TW" sz="3200" baseline="-25000" dirty="0" smtClean="0"/>
              <a:t>1</a:t>
            </a:r>
            <a:r>
              <a:rPr lang="en-US" altLang="zh-TW" sz="3200" baseline="30000" dirty="0" smtClean="0"/>
              <a:t>+</a:t>
            </a:r>
            <a:endParaRPr lang="zh-TW" altLang="en-US" sz="3200" baseline="300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2987824" y="4869159"/>
            <a:ext cx="11521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572000" y="4356392"/>
            <a:ext cx="671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P</a:t>
            </a:r>
            <a:r>
              <a:rPr lang="en-US" altLang="zh-TW" sz="3200" baseline="-25000" dirty="0"/>
              <a:t>2</a:t>
            </a:r>
            <a:r>
              <a:rPr lang="en-US" altLang="zh-TW" sz="3200" baseline="30000" dirty="0" smtClean="0"/>
              <a:t>+</a:t>
            </a:r>
            <a:endParaRPr lang="zh-TW" altLang="en-US" sz="3200" baseline="300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139952" y="5083595"/>
            <a:ext cx="11521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771800" y="5292496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P</a:t>
            </a:r>
            <a:r>
              <a:rPr lang="en-US" altLang="zh-TW" sz="3200" baseline="-25000" dirty="0" smtClean="0"/>
              <a:t>1</a:t>
            </a:r>
            <a:r>
              <a:rPr lang="en-US" altLang="zh-TW" sz="4400" b="1" baseline="30000" dirty="0"/>
              <a:t>-</a:t>
            </a:r>
            <a:endParaRPr lang="zh-TW" altLang="en-US" sz="3200" b="1" baseline="30000" dirty="0"/>
          </a:p>
        </p:txBody>
      </p:sp>
      <p:cxnSp>
        <p:nvCxnSpPr>
          <p:cNvPr id="13" name="直線單箭頭接點 12"/>
          <p:cNvCxnSpPr/>
          <p:nvPr/>
        </p:nvCxnSpPr>
        <p:spPr>
          <a:xfrm rot="10800000">
            <a:off x="3563888" y="5229199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Two-port formulation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Now consider reflected waves as a linear combination of left- and right- going incident waves</a:t>
            </a:r>
          </a:p>
          <a:p>
            <a:pPr lvl="1"/>
            <a:r>
              <a:rPr lang="en-US" altLang="zh-TW" sz="2400" dirty="0" smtClean="0"/>
              <a:t>use volume velocity </a:t>
            </a:r>
            <a:r>
              <a:rPr lang="en-US" altLang="zh-TW" sz="2400" i="1" dirty="0" smtClean="0"/>
              <a:t>U</a:t>
            </a:r>
            <a:r>
              <a:rPr lang="en-US" altLang="zh-TW" sz="2400" dirty="0" smtClean="0"/>
              <a:t> as the input-output variable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16216" y="6309320"/>
            <a:ext cx="2133600" cy="365125"/>
          </a:xfrm>
        </p:spPr>
        <p:txBody>
          <a:bodyPr/>
          <a:lstStyle/>
          <a:p>
            <a:fld id="{9DD2E52D-6C66-4B6B-BB2C-B7DD9FB7EE1A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1187624" y="4455171"/>
            <a:ext cx="4711484" cy="371959"/>
          </a:xfrm>
          <a:custGeom>
            <a:avLst/>
            <a:gdLst>
              <a:gd name="connsiteX0" fmla="*/ 0 w 4711484"/>
              <a:gd name="connsiteY0" fmla="*/ 0 h 371959"/>
              <a:gd name="connsiteX1" fmla="*/ 2076772 w 4711484"/>
              <a:gd name="connsiteY1" fmla="*/ 0 h 371959"/>
              <a:gd name="connsiteX2" fmla="*/ 2076772 w 4711484"/>
              <a:gd name="connsiteY2" fmla="*/ 371959 h 371959"/>
              <a:gd name="connsiteX3" fmla="*/ 4711484 w 4711484"/>
              <a:gd name="connsiteY3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1484" h="371959">
                <a:moveTo>
                  <a:pt x="0" y="0"/>
                </a:moveTo>
                <a:lnTo>
                  <a:pt x="2076772" y="0"/>
                </a:lnTo>
                <a:lnTo>
                  <a:pt x="2076772" y="371959"/>
                </a:lnTo>
                <a:lnTo>
                  <a:pt x="4711484" y="371959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1250077" y="6021288"/>
            <a:ext cx="4639476" cy="360040"/>
          </a:xfrm>
          <a:custGeom>
            <a:avLst/>
            <a:gdLst>
              <a:gd name="connsiteX0" fmla="*/ 0 w 4711484"/>
              <a:gd name="connsiteY0" fmla="*/ 0 h 371959"/>
              <a:gd name="connsiteX1" fmla="*/ 2076772 w 4711484"/>
              <a:gd name="connsiteY1" fmla="*/ 0 h 371959"/>
              <a:gd name="connsiteX2" fmla="*/ 2076772 w 4711484"/>
              <a:gd name="connsiteY2" fmla="*/ 371959 h 371959"/>
              <a:gd name="connsiteX3" fmla="*/ 4711484 w 4711484"/>
              <a:gd name="connsiteY3" fmla="*/ 371959 h 371959"/>
              <a:gd name="connsiteX0" fmla="*/ 0 w 4711484"/>
              <a:gd name="connsiteY0" fmla="*/ 0 h 731999"/>
              <a:gd name="connsiteX1" fmla="*/ 2088232 w 4711484"/>
              <a:gd name="connsiteY1" fmla="*/ 731999 h 731999"/>
              <a:gd name="connsiteX2" fmla="*/ 2076772 w 4711484"/>
              <a:gd name="connsiteY2" fmla="*/ 371959 h 731999"/>
              <a:gd name="connsiteX3" fmla="*/ 4711484 w 4711484"/>
              <a:gd name="connsiteY3" fmla="*/ 371959 h 731999"/>
              <a:gd name="connsiteX0" fmla="*/ 0 w 4639476"/>
              <a:gd name="connsiteY0" fmla="*/ 360040 h 360040"/>
              <a:gd name="connsiteX1" fmla="*/ 2016224 w 4639476"/>
              <a:gd name="connsiteY1" fmla="*/ 360040 h 360040"/>
              <a:gd name="connsiteX2" fmla="*/ 2004764 w 4639476"/>
              <a:gd name="connsiteY2" fmla="*/ 0 h 360040"/>
              <a:gd name="connsiteX3" fmla="*/ 4639476 w 4639476"/>
              <a:gd name="connsiteY3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9476" h="360040">
                <a:moveTo>
                  <a:pt x="0" y="360040"/>
                </a:moveTo>
                <a:lnTo>
                  <a:pt x="2016224" y="360040"/>
                </a:lnTo>
                <a:lnTo>
                  <a:pt x="2004764" y="0"/>
                </a:lnTo>
                <a:lnTo>
                  <a:pt x="4639476" y="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898149" y="4653135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U</a:t>
            </a:r>
            <a:r>
              <a:rPr lang="en-US" altLang="zh-TW" sz="3200" baseline="-25000" dirty="0" smtClean="0"/>
              <a:t>1</a:t>
            </a:r>
            <a:r>
              <a:rPr lang="en-US" altLang="zh-TW" sz="3200" baseline="30000" dirty="0" smtClean="0"/>
              <a:t>+</a:t>
            </a:r>
            <a:endParaRPr lang="zh-TW" altLang="en-US" sz="3200" baseline="300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2114173" y="5301207"/>
            <a:ext cx="11521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698349" y="478844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U</a:t>
            </a:r>
            <a:r>
              <a:rPr lang="en-US" altLang="zh-TW" sz="3200" baseline="-25000" dirty="0" smtClean="0"/>
              <a:t>2</a:t>
            </a:r>
            <a:r>
              <a:rPr lang="en-US" altLang="zh-TW" sz="3200" baseline="30000" dirty="0" smtClean="0"/>
              <a:t>+</a:t>
            </a:r>
            <a:endParaRPr lang="zh-TW" altLang="en-US" sz="3200" baseline="300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266301" y="5445224"/>
            <a:ext cx="11521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907704" y="5724544"/>
            <a:ext cx="702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U</a:t>
            </a:r>
            <a:r>
              <a:rPr lang="en-US" altLang="zh-TW" sz="3200" baseline="-25000" dirty="0" smtClean="0"/>
              <a:t>1</a:t>
            </a:r>
            <a:r>
              <a:rPr lang="en-US" altLang="zh-TW" sz="4400" b="1" baseline="30000" dirty="0" smtClean="0"/>
              <a:t>-</a:t>
            </a:r>
            <a:endParaRPr lang="zh-TW" altLang="en-US" sz="3200" b="1" baseline="30000" dirty="0"/>
          </a:p>
        </p:txBody>
      </p:sp>
      <p:cxnSp>
        <p:nvCxnSpPr>
          <p:cNvPr id="13" name="直線單箭頭接點 12"/>
          <p:cNvCxnSpPr/>
          <p:nvPr/>
        </p:nvCxnSpPr>
        <p:spPr>
          <a:xfrm rot="10800000">
            <a:off x="2690237" y="5805264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rot="10800000">
            <a:off x="3275857" y="5661248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157596" y="5445224"/>
            <a:ext cx="702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U</a:t>
            </a:r>
            <a:r>
              <a:rPr lang="en-US" altLang="zh-TW" sz="3200" baseline="-25000" dirty="0" smtClean="0"/>
              <a:t>2</a:t>
            </a:r>
            <a:r>
              <a:rPr lang="en-US" altLang="zh-TW" sz="4400" b="1" baseline="30000" dirty="0" smtClean="0"/>
              <a:t>-</a:t>
            </a:r>
            <a:endParaRPr lang="zh-TW" altLang="en-US" sz="3200" b="1" baseline="30000" dirty="0"/>
          </a:p>
        </p:txBody>
      </p:sp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250728"/>
              </p:ext>
            </p:extLst>
          </p:nvPr>
        </p:nvGraphicFramePr>
        <p:xfrm>
          <a:off x="3707904" y="2924944"/>
          <a:ext cx="5110308" cy="1581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方程式" r:id="rId3" imgW="1968500" imgH="609600" progId="Equation.3">
                  <p:embed/>
                </p:oleObj>
              </mc:Choice>
              <mc:Fallback>
                <p:oleObj name="方程式" r:id="rId3" imgW="1968500" imgH="60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924944"/>
                        <a:ext cx="5110308" cy="15818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2627784" y="3212976"/>
            <a:ext cx="10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we have:</a:t>
            </a:r>
            <a:endParaRPr lang="zh-TW" altLang="en-US" dirty="0"/>
          </a:p>
        </p:txBody>
      </p:sp>
      <p:sp>
        <p:nvSpPr>
          <p:cNvPr id="19" name="投影片編號版面配置區 3"/>
          <p:cNvSpPr txBox="1">
            <a:spLocks/>
          </p:cNvSpPr>
          <p:nvPr/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D2E52D-6C66-4B6B-BB2C-B7DD9FB7EE1A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Signal-flow graph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770188" y="1412875"/>
          <a:ext cx="36385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方程式" r:id="rId3" imgW="1625400" imgH="482400" progId="Equation.3">
                  <p:embed/>
                </p:oleObj>
              </mc:Choice>
              <mc:Fallback>
                <p:oleObj name="方程式" r:id="rId3" imgW="162540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1412875"/>
                        <a:ext cx="363855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" name="群組 61"/>
          <p:cNvGrpSpPr/>
          <p:nvPr/>
        </p:nvGrpSpPr>
        <p:grpSpPr>
          <a:xfrm>
            <a:off x="2483768" y="2708920"/>
            <a:ext cx="4754968" cy="2088649"/>
            <a:chOff x="2699792" y="2636912"/>
            <a:chExt cx="4187211" cy="1749525"/>
          </a:xfrm>
        </p:grpSpPr>
        <p:sp>
          <p:nvSpPr>
            <p:cNvPr id="6" name="文字方塊 5"/>
            <p:cNvSpPr txBox="1"/>
            <p:nvPr/>
          </p:nvSpPr>
          <p:spPr>
            <a:xfrm>
              <a:off x="2771800" y="2780928"/>
              <a:ext cx="864096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u</a:t>
              </a:r>
              <a:r>
                <a:rPr lang="en-US" altLang="zh-TW" baseline="-25000" dirty="0" smtClean="0"/>
                <a:t>1</a:t>
              </a:r>
              <a:r>
                <a:rPr lang="en-US" altLang="zh-TW" baseline="30000" dirty="0" smtClean="0"/>
                <a:t>+</a:t>
              </a:r>
              <a:r>
                <a:rPr lang="en-US" altLang="zh-TW" dirty="0" smtClean="0"/>
                <a:t>[n]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699792" y="3851756"/>
              <a:ext cx="72008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u</a:t>
              </a:r>
              <a:r>
                <a:rPr lang="en-US" altLang="zh-TW" baseline="-25000" dirty="0" smtClean="0"/>
                <a:t>1</a:t>
              </a:r>
              <a:r>
                <a:rPr lang="en-US" altLang="zh-TW" sz="2400" baseline="30000" dirty="0" smtClean="0"/>
                <a:t>-</a:t>
              </a:r>
              <a:r>
                <a:rPr lang="en-US" altLang="zh-TW" dirty="0" smtClean="0"/>
                <a:t>[n]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806883" y="2780928"/>
              <a:ext cx="108012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u</a:t>
              </a:r>
              <a:r>
                <a:rPr lang="en-US" altLang="zh-TW" baseline="-25000" dirty="0" smtClean="0"/>
                <a:t>2</a:t>
              </a:r>
              <a:r>
                <a:rPr lang="en-US" altLang="zh-TW" baseline="30000" dirty="0" smtClean="0"/>
                <a:t>+</a:t>
              </a:r>
              <a:r>
                <a:rPr lang="en-US" altLang="zh-TW" dirty="0" smtClean="0"/>
                <a:t>[n]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796136" y="3851756"/>
              <a:ext cx="108012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u</a:t>
              </a:r>
              <a:r>
                <a:rPr lang="en-US" altLang="zh-TW" baseline="-25000" dirty="0" smtClean="0"/>
                <a:t>2</a:t>
              </a:r>
              <a:r>
                <a:rPr lang="en-US" altLang="zh-TW" sz="2400" baseline="30000" dirty="0" smtClean="0"/>
                <a:t>-</a:t>
              </a:r>
              <a:r>
                <a:rPr lang="en-US" altLang="zh-TW" dirty="0" smtClean="0"/>
                <a:t>[n]</a:t>
              </a:r>
              <a:endParaRPr lang="zh-TW" altLang="en-US" dirty="0"/>
            </a:p>
          </p:txBody>
        </p:sp>
        <p:sp>
          <p:nvSpPr>
            <p:cNvPr id="10" name="流程圖: 或 9"/>
            <p:cNvSpPr/>
            <p:nvPr/>
          </p:nvSpPr>
          <p:spPr>
            <a:xfrm>
              <a:off x="3923928" y="3933056"/>
              <a:ext cx="144016" cy="144016"/>
            </a:xfrm>
            <a:prstGeom prst="flowChartOr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流程圖: 或 10"/>
            <p:cNvSpPr/>
            <p:nvPr/>
          </p:nvSpPr>
          <p:spPr>
            <a:xfrm>
              <a:off x="4860032" y="2924944"/>
              <a:ext cx="144016" cy="144016"/>
            </a:xfrm>
            <a:prstGeom prst="flowChartOr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" name="直線單箭頭接點 18"/>
            <p:cNvCxnSpPr>
              <a:endCxn id="11" idx="2"/>
            </p:cNvCxnSpPr>
            <p:nvPr/>
          </p:nvCxnSpPr>
          <p:spPr>
            <a:xfrm>
              <a:off x="3491880" y="2996952"/>
              <a:ext cx="13681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直線單箭頭接點 20"/>
            <p:cNvCxnSpPr>
              <a:stCxn id="11" idx="6"/>
            </p:cNvCxnSpPr>
            <p:nvPr/>
          </p:nvCxnSpPr>
          <p:spPr>
            <a:xfrm>
              <a:off x="5004048" y="2996952"/>
              <a:ext cx="7920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6" name="直線單箭頭接點 25"/>
            <p:cNvCxnSpPr>
              <a:endCxn id="10" idx="6"/>
            </p:cNvCxnSpPr>
            <p:nvPr/>
          </p:nvCxnSpPr>
          <p:spPr>
            <a:xfrm rot="10800000">
              <a:off x="4067944" y="4005064"/>
              <a:ext cx="165618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8" name="直線單箭頭接點 27"/>
            <p:cNvCxnSpPr>
              <a:stCxn id="10" idx="2"/>
            </p:cNvCxnSpPr>
            <p:nvPr/>
          </p:nvCxnSpPr>
          <p:spPr>
            <a:xfrm rot="10800000">
              <a:off x="3491880" y="4005064"/>
              <a:ext cx="43204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1" name="肘形接點 30"/>
            <p:cNvCxnSpPr>
              <a:endCxn id="11" idx="4"/>
            </p:cNvCxnSpPr>
            <p:nvPr/>
          </p:nvCxnSpPr>
          <p:spPr>
            <a:xfrm rot="16200000" flipV="1">
              <a:off x="4860032" y="3140968"/>
              <a:ext cx="936104" cy="792088"/>
            </a:xfrm>
            <a:prstGeom prst="bentConnector3">
              <a:avLst>
                <a:gd name="adj1" fmla="val 255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4" name="圖案 33"/>
            <p:cNvCxnSpPr>
              <a:endCxn id="10" idx="0"/>
            </p:cNvCxnSpPr>
            <p:nvPr/>
          </p:nvCxnSpPr>
          <p:spPr>
            <a:xfrm rot="16200000" flipH="1">
              <a:off x="3383868" y="3320988"/>
              <a:ext cx="936104" cy="288032"/>
            </a:xfrm>
            <a:prstGeom prst="bentConnector3">
              <a:avLst>
                <a:gd name="adj1" fmla="val 255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37" name="文字方塊 36"/>
            <p:cNvSpPr txBox="1"/>
            <p:nvPr/>
          </p:nvSpPr>
          <p:spPr>
            <a:xfrm>
              <a:off x="4211960" y="2636912"/>
              <a:ext cx="437879" cy="30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1+r</a:t>
              </a:r>
              <a:endParaRPr lang="zh-TW" altLang="en-US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975744" y="3429000"/>
              <a:ext cx="295306" cy="30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-r</a:t>
              </a:r>
              <a:endParaRPr lang="zh-TW" altLang="en-US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4932040" y="3419708"/>
              <a:ext cx="233196" cy="30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</a:t>
              </a: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4290772" y="4077072"/>
              <a:ext cx="398354" cy="30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1-r</a:t>
              </a:r>
              <a:endParaRPr lang="zh-TW" altLang="en-US" dirty="0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2915816" y="5175251"/>
            <a:ext cx="3528392" cy="1206077"/>
            <a:chOff x="1187624" y="4869160"/>
            <a:chExt cx="4711484" cy="1926157"/>
          </a:xfrm>
        </p:grpSpPr>
        <p:sp>
          <p:nvSpPr>
            <p:cNvPr id="51" name="手繪多邊形 50"/>
            <p:cNvSpPr/>
            <p:nvPr/>
          </p:nvSpPr>
          <p:spPr>
            <a:xfrm>
              <a:off x="1187624" y="4869160"/>
              <a:ext cx="4711484" cy="371959"/>
            </a:xfrm>
            <a:custGeom>
              <a:avLst/>
              <a:gdLst>
                <a:gd name="connsiteX0" fmla="*/ 0 w 4711484"/>
                <a:gd name="connsiteY0" fmla="*/ 0 h 371959"/>
                <a:gd name="connsiteX1" fmla="*/ 2076772 w 4711484"/>
                <a:gd name="connsiteY1" fmla="*/ 0 h 371959"/>
                <a:gd name="connsiteX2" fmla="*/ 2076772 w 4711484"/>
                <a:gd name="connsiteY2" fmla="*/ 371959 h 371959"/>
                <a:gd name="connsiteX3" fmla="*/ 4711484 w 4711484"/>
                <a:gd name="connsiteY3" fmla="*/ 371959 h 37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1484" h="371959">
                  <a:moveTo>
                    <a:pt x="0" y="0"/>
                  </a:moveTo>
                  <a:lnTo>
                    <a:pt x="2076772" y="0"/>
                  </a:lnTo>
                  <a:lnTo>
                    <a:pt x="2076772" y="371959"/>
                  </a:lnTo>
                  <a:lnTo>
                    <a:pt x="4711484" y="371959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52" name="手繪多邊形 51"/>
            <p:cNvSpPr/>
            <p:nvPr/>
          </p:nvSpPr>
          <p:spPr>
            <a:xfrm>
              <a:off x="1250077" y="6435277"/>
              <a:ext cx="4639476" cy="360040"/>
            </a:xfrm>
            <a:custGeom>
              <a:avLst/>
              <a:gdLst>
                <a:gd name="connsiteX0" fmla="*/ 0 w 4711484"/>
                <a:gd name="connsiteY0" fmla="*/ 0 h 371959"/>
                <a:gd name="connsiteX1" fmla="*/ 2076772 w 4711484"/>
                <a:gd name="connsiteY1" fmla="*/ 0 h 371959"/>
                <a:gd name="connsiteX2" fmla="*/ 2076772 w 4711484"/>
                <a:gd name="connsiteY2" fmla="*/ 371959 h 371959"/>
                <a:gd name="connsiteX3" fmla="*/ 4711484 w 4711484"/>
                <a:gd name="connsiteY3" fmla="*/ 371959 h 371959"/>
                <a:gd name="connsiteX0" fmla="*/ 0 w 4711484"/>
                <a:gd name="connsiteY0" fmla="*/ 0 h 731999"/>
                <a:gd name="connsiteX1" fmla="*/ 2088232 w 4711484"/>
                <a:gd name="connsiteY1" fmla="*/ 731999 h 731999"/>
                <a:gd name="connsiteX2" fmla="*/ 2076772 w 4711484"/>
                <a:gd name="connsiteY2" fmla="*/ 371959 h 731999"/>
                <a:gd name="connsiteX3" fmla="*/ 4711484 w 4711484"/>
                <a:gd name="connsiteY3" fmla="*/ 371959 h 731999"/>
                <a:gd name="connsiteX0" fmla="*/ 0 w 4639476"/>
                <a:gd name="connsiteY0" fmla="*/ 360040 h 360040"/>
                <a:gd name="connsiteX1" fmla="*/ 2016224 w 4639476"/>
                <a:gd name="connsiteY1" fmla="*/ 360040 h 360040"/>
                <a:gd name="connsiteX2" fmla="*/ 2004764 w 4639476"/>
                <a:gd name="connsiteY2" fmla="*/ 0 h 360040"/>
                <a:gd name="connsiteX3" fmla="*/ 4639476 w 4639476"/>
                <a:gd name="connsiteY3" fmla="*/ 0 h 36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39476" h="360040">
                  <a:moveTo>
                    <a:pt x="0" y="360040"/>
                  </a:moveTo>
                  <a:lnTo>
                    <a:pt x="2016224" y="360040"/>
                  </a:lnTo>
                  <a:lnTo>
                    <a:pt x="2004764" y="0"/>
                  </a:lnTo>
                  <a:lnTo>
                    <a:pt x="4639476" y="0"/>
                  </a:lnTo>
                </a:path>
              </a:pathLst>
            </a:cu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1898148" y="5067125"/>
              <a:ext cx="604050" cy="540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U</a:t>
              </a:r>
              <a:r>
                <a:rPr lang="en-US" altLang="zh-TW" sz="1600" baseline="-25000" dirty="0" smtClean="0"/>
                <a:t>1</a:t>
              </a:r>
              <a:r>
                <a:rPr lang="en-US" altLang="zh-TW" sz="1600" baseline="30000" dirty="0" smtClean="0"/>
                <a:t>+</a:t>
              </a:r>
              <a:endParaRPr lang="zh-TW" altLang="en-US" sz="1600" baseline="30000" dirty="0"/>
            </a:p>
          </p:txBody>
        </p:sp>
        <p:cxnSp>
          <p:nvCxnSpPr>
            <p:cNvPr id="54" name="直線單箭頭接點 53"/>
            <p:cNvCxnSpPr/>
            <p:nvPr/>
          </p:nvCxnSpPr>
          <p:spPr>
            <a:xfrm>
              <a:off x="2114173" y="5715196"/>
              <a:ext cx="11521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文字方塊 54"/>
            <p:cNvSpPr txBox="1"/>
            <p:nvPr/>
          </p:nvSpPr>
          <p:spPr>
            <a:xfrm>
              <a:off x="3698350" y="5202429"/>
              <a:ext cx="604050" cy="540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U</a:t>
              </a:r>
              <a:r>
                <a:rPr lang="en-US" altLang="zh-TW" sz="1600" baseline="-25000" dirty="0" smtClean="0"/>
                <a:t>2</a:t>
              </a:r>
              <a:r>
                <a:rPr lang="en-US" altLang="zh-TW" sz="1600" baseline="30000" dirty="0" smtClean="0"/>
                <a:t>+</a:t>
              </a:r>
              <a:endParaRPr lang="zh-TW" altLang="en-US" sz="1600" baseline="30000" dirty="0"/>
            </a:p>
          </p:txBody>
        </p:sp>
        <p:cxnSp>
          <p:nvCxnSpPr>
            <p:cNvPr id="56" name="直線單箭頭接點 55"/>
            <p:cNvCxnSpPr/>
            <p:nvPr/>
          </p:nvCxnSpPr>
          <p:spPr>
            <a:xfrm>
              <a:off x="3266301" y="5859213"/>
              <a:ext cx="11521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/>
            <p:cNvSpPr txBox="1"/>
            <p:nvPr/>
          </p:nvSpPr>
          <p:spPr>
            <a:xfrm>
              <a:off x="1907704" y="6138533"/>
              <a:ext cx="569802" cy="540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U</a:t>
              </a:r>
              <a:r>
                <a:rPr lang="en-US" altLang="zh-TW" sz="1600" baseline="-25000" dirty="0" smtClean="0"/>
                <a:t>1</a:t>
              </a:r>
              <a:r>
                <a:rPr lang="en-US" altLang="zh-TW" sz="1600" b="1" baseline="30000" dirty="0" smtClean="0"/>
                <a:t>-</a:t>
              </a:r>
              <a:endParaRPr lang="zh-TW" altLang="en-US" sz="1600" b="1" baseline="30000" dirty="0"/>
            </a:p>
          </p:txBody>
        </p:sp>
        <p:cxnSp>
          <p:nvCxnSpPr>
            <p:cNvPr id="58" name="直線單箭頭接點 57"/>
            <p:cNvCxnSpPr/>
            <p:nvPr/>
          </p:nvCxnSpPr>
          <p:spPr>
            <a:xfrm rot="10800000">
              <a:off x="2690237" y="6219253"/>
              <a:ext cx="57606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 rot="10800000">
              <a:off x="3275857" y="6075237"/>
              <a:ext cx="86409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文字方塊 59"/>
            <p:cNvSpPr txBox="1"/>
            <p:nvPr/>
          </p:nvSpPr>
          <p:spPr>
            <a:xfrm>
              <a:off x="4157596" y="5859213"/>
              <a:ext cx="569802" cy="540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U</a:t>
              </a:r>
              <a:r>
                <a:rPr lang="en-US" altLang="zh-TW" sz="1600" baseline="-25000" dirty="0" smtClean="0"/>
                <a:t>2</a:t>
              </a:r>
              <a:r>
                <a:rPr lang="en-US" altLang="zh-TW" sz="1600" b="1" baseline="30000" dirty="0" smtClean="0"/>
                <a:t>-</a:t>
              </a:r>
              <a:endParaRPr lang="zh-TW" altLang="en-US" sz="1600" b="1" baseline="300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 multi-tube model </a:t>
            </a:r>
            <a:br>
              <a:rPr lang="en-US" altLang="zh-TW" dirty="0" smtClean="0"/>
            </a:br>
            <a:r>
              <a:rPr lang="en-US" altLang="zh-TW" dirty="0" smtClean="0"/>
              <a:t>of the vocal tract</a:t>
            </a:r>
            <a:endParaRPr lang="zh-TW" altLang="en-US" dirty="0"/>
          </a:p>
        </p:txBody>
      </p:sp>
      <p:pic>
        <p:nvPicPr>
          <p:cNvPr id="5" name="內容版面配置區 4" descr="vocal_schematic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592" y="2152491"/>
            <a:ext cx="2941320" cy="342138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E52D-6C66-4B6B-BB2C-B7DD9FB7EE1A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899592" y="2708920"/>
            <a:ext cx="2304256" cy="648072"/>
          </a:xfrm>
          <a:prstGeom prst="roundRect">
            <a:avLst/>
          </a:pr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699792" y="4017838"/>
            <a:ext cx="2319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This part changes its</a:t>
            </a:r>
          </a:p>
          <a:p>
            <a:r>
              <a:rPr lang="en-US" altLang="zh-TW" dirty="0" smtClean="0"/>
              <a:t>shape when producing</a:t>
            </a:r>
          </a:p>
          <a:p>
            <a:r>
              <a:rPr lang="en-US" altLang="zh-TW" dirty="0" smtClean="0"/>
              <a:t>speech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rot="16200000" flipV="1">
            <a:off x="2663788" y="3537012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4885267" y="2379133"/>
            <a:ext cx="3246539" cy="1409907"/>
            <a:chOff x="4885267" y="2379133"/>
            <a:chExt cx="3246539" cy="1409907"/>
          </a:xfrm>
        </p:grpSpPr>
        <p:sp>
          <p:nvSpPr>
            <p:cNvPr id="11" name="手繪多邊形 10"/>
            <p:cNvSpPr/>
            <p:nvPr/>
          </p:nvSpPr>
          <p:spPr>
            <a:xfrm>
              <a:off x="4885267" y="2379133"/>
              <a:ext cx="3234266" cy="448734"/>
            </a:xfrm>
            <a:custGeom>
              <a:avLst/>
              <a:gdLst>
                <a:gd name="connsiteX0" fmla="*/ 0 w 3234266"/>
                <a:gd name="connsiteY0" fmla="*/ 372534 h 448734"/>
                <a:gd name="connsiteX1" fmla="*/ 524933 w 3234266"/>
                <a:gd name="connsiteY1" fmla="*/ 372534 h 448734"/>
                <a:gd name="connsiteX2" fmla="*/ 524933 w 3234266"/>
                <a:gd name="connsiteY2" fmla="*/ 220134 h 448734"/>
                <a:gd name="connsiteX3" fmla="*/ 931333 w 3234266"/>
                <a:gd name="connsiteY3" fmla="*/ 220134 h 448734"/>
                <a:gd name="connsiteX4" fmla="*/ 931333 w 3234266"/>
                <a:gd name="connsiteY4" fmla="*/ 440267 h 448734"/>
                <a:gd name="connsiteX5" fmla="*/ 1286933 w 3234266"/>
                <a:gd name="connsiteY5" fmla="*/ 448734 h 448734"/>
                <a:gd name="connsiteX6" fmla="*/ 1286933 w 3234266"/>
                <a:gd name="connsiteY6" fmla="*/ 304800 h 448734"/>
                <a:gd name="connsiteX7" fmla="*/ 1794933 w 3234266"/>
                <a:gd name="connsiteY7" fmla="*/ 304800 h 448734"/>
                <a:gd name="connsiteX8" fmla="*/ 1786466 w 3234266"/>
                <a:gd name="connsiteY8" fmla="*/ 110067 h 448734"/>
                <a:gd name="connsiteX9" fmla="*/ 2269066 w 3234266"/>
                <a:gd name="connsiteY9" fmla="*/ 110067 h 448734"/>
                <a:gd name="connsiteX10" fmla="*/ 2269066 w 3234266"/>
                <a:gd name="connsiteY10" fmla="*/ 0 h 448734"/>
                <a:gd name="connsiteX11" fmla="*/ 2751666 w 3234266"/>
                <a:gd name="connsiteY11" fmla="*/ 0 h 448734"/>
                <a:gd name="connsiteX12" fmla="*/ 2751666 w 3234266"/>
                <a:gd name="connsiteY12" fmla="*/ 245534 h 448734"/>
                <a:gd name="connsiteX13" fmla="*/ 3234266 w 3234266"/>
                <a:gd name="connsiteY13" fmla="*/ 245534 h 448734"/>
                <a:gd name="connsiteX14" fmla="*/ 3234266 w 3234266"/>
                <a:gd name="connsiteY14" fmla="*/ 245534 h 448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4266" h="448734">
                  <a:moveTo>
                    <a:pt x="0" y="372534"/>
                  </a:moveTo>
                  <a:lnTo>
                    <a:pt x="524933" y="372534"/>
                  </a:lnTo>
                  <a:lnTo>
                    <a:pt x="524933" y="220134"/>
                  </a:lnTo>
                  <a:lnTo>
                    <a:pt x="931333" y="220134"/>
                  </a:lnTo>
                  <a:lnTo>
                    <a:pt x="931333" y="440267"/>
                  </a:lnTo>
                  <a:lnTo>
                    <a:pt x="1286933" y="448734"/>
                  </a:lnTo>
                  <a:lnTo>
                    <a:pt x="1286933" y="304800"/>
                  </a:lnTo>
                  <a:lnTo>
                    <a:pt x="1794933" y="304800"/>
                  </a:lnTo>
                  <a:lnTo>
                    <a:pt x="1786466" y="110067"/>
                  </a:lnTo>
                  <a:lnTo>
                    <a:pt x="2269066" y="110067"/>
                  </a:lnTo>
                  <a:lnTo>
                    <a:pt x="2269066" y="0"/>
                  </a:lnTo>
                  <a:lnTo>
                    <a:pt x="2751666" y="0"/>
                  </a:lnTo>
                  <a:lnTo>
                    <a:pt x="2751666" y="245534"/>
                  </a:lnTo>
                  <a:lnTo>
                    <a:pt x="3234266" y="245534"/>
                  </a:lnTo>
                  <a:lnTo>
                    <a:pt x="3234266" y="245534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手繪多邊形 11"/>
            <p:cNvSpPr/>
            <p:nvPr/>
          </p:nvSpPr>
          <p:spPr>
            <a:xfrm>
              <a:off x="4893733" y="3175000"/>
              <a:ext cx="3217334" cy="330200"/>
            </a:xfrm>
            <a:custGeom>
              <a:avLst/>
              <a:gdLst>
                <a:gd name="connsiteX0" fmla="*/ 0 w 3217334"/>
                <a:gd name="connsiteY0" fmla="*/ 50800 h 330200"/>
                <a:gd name="connsiteX1" fmla="*/ 516467 w 3217334"/>
                <a:gd name="connsiteY1" fmla="*/ 59267 h 330200"/>
                <a:gd name="connsiteX2" fmla="*/ 516467 w 3217334"/>
                <a:gd name="connsiteY2" fmla="*/ 152400 h 330200"/>
                <a:gd name="connsiteX3" fmla="*/ 905934 w 3217334"/>
                <a:gd name="connsiteY3" fmla="*/ 152400 h 330200"/>
                <a:gd name="connsiteX4" fmla="*/ 905934 w 3217334"/>
                <a:gd name="connsiteY4" fmla="*/ 8467 h 330200"/>
                <a:gd name="connsiteX5" fmla="*/ 1286934 w 3217334"/>
                <a:gd name="connsiteY5" fmla="*/ 0 h 330200"/>
                <a:gd name="connsiteX6" fmla="*/ 1286934 w 3217334"/>
                <a:gd name="connsiteY6" fmla="*/ 101600 h 330200"/>
                <a:gd name="connsiteX7" fmla="*/ 1786467 w 3217334"/>
                <a:gd name="connsiteY7" fmla="*/ 110067 h 330200"/>
                <a:gd name="connsiteX8" fmla="*/ 1786467 w 3217334"/>
                <a:gd name="connsiteY8" fmla="*/ 245533 h 330200"/>
                <a:gd name="connsiteX9" fmla="*/ 2252134 w 3217334"/>
                <a:gd name="connsiteY9" fmla="*/ 245533 h 330200"/>
                <a:gd name="connsiteX10" fmla="*/ 2252134 w 3217334"/>
                <a:gd name="connsiteY10" fmla="*/ 321733 h 330200"/>
                <a:gd name="connsiteX11" fmla="*/ 2717800 w 3217334"/>
                <a:gd name="connsiteY11" fmla="*/ 330200 h 330200"/>
                <a:gd name="connsiteX12" fmla="*/ 2717800 w 3217334"/>
                <a:gd name="connsiteY12" fmla="*/ 135467 h 330200"/>
                <a:gd name="connsiteX13" fmla="*/ 3217334 w 3217334"/>
                <a:gd name="connsiteY13" fmla="*/ 143933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17334" h="330200">
                  <a:moveTo>
                    <a:pt x="0" y="50800"/>
                  </a:moveTo>
                  <a:lnTo>
                    <a:pt x="516467" y="59267"/>
                  </a:lnTo>
                  <a:lnTo>
                    <a:pt x="516467" y="152400"/>
                  </a:lnTo>
                  <a:lnTo>
                    <a:pt x="905934" y="152400"/>
                  </a:lnTo>
                  <a:lnTo>
                    <a:pt x="905934" y="8467"/>
                  </a:lnTo>
                  <a:lnTo>
                    <a:pt x="1286934" y="0"/>
                  </a:lnTo>
                  <a:lnTo>
                    <a:pt x="1286934" y="101600"/>
                  </a:lnTo>
                  <a:lnTo>
                    <a:pt x="1786467" y="110067"/>
                  </a:lnTo>
                  <a:lnTo>
                    <a:pt x="1786467" y="245533"/>
                  </a:lnTo>
                  <a:lnTo>
                    <a:pt x="2252134" y="245533"/>
                  </a:lnTo>
                  <a:lnTo>
                    <a:pt x="2252134" y="321733"/>
                  </a:lnTo>
                  <a:lnTo>
                    <a:pt x="2717800" y="330200"/>
                  </a:lnTo>
                  <a:lnTo>
                    <a:pt x="2717800" y="135467"/>
                  </a:lnTo>
                  <a:lnTo>
                    <a:pt x="3217334" y="143933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5004048" y="3347700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Z</a:t>
              </a:r>
              <a:r>
                <a:rPr lang="en-US" altLang="zh-TW" baseline="-25000" dirty="0" smtClean="0"/>
                <a:t>1</a:t>
              </a:r>
              <a:endParaRPr lang="zh-TW" altLang="en-US" baseline="-250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497530" y="3356992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Z</a:t>
              </a:r>
              <a:r>
                <a:rPr lang="en-US" altLang="zh-TW" baseline="-25000" dirty="0" smtClean="0"/>
                <a:t>2</a:t>
              </a:r>
              <a:endParaRPr lang="zh-TW" altLang="en-US" baseline="-250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740352" y="341970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Z</a:t>
              </a:r>
              <a:r>
                <a:rPr lang="en-US" altLang="zh-TW" baseline="-25000" dirty="0" smtClean="0"/>
                <a:t>N</a:t>
              </a:r>
              <a:endParaRPr lang="zh-TW" altLang="en-US" baseline="-250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220072" y="278092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</a:t>
              </a:r>
              <a:r>
                <a:rPr lang="en-US" altLang="zh-TW" baseline="-25000" dirty="0" smtClean="0"/>
                <a:t>12</a:t>
              </a:r>
              <a:endParaRPr lang="zh-TW" altLang="en-US" baseline="-250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652120" y="278092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</a:t>
              </a:r>
              <a:r>
                <a:rPr lang="en-US" altLang="zh-TW" baseline="-25000" dirty="0" smtClean="0"/>
                <a:t>23</a:t>
              </a:r>
              <a:endParaRPr lang="zh-TW" altLang="en-US" baseline="-250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452320" y="2780928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</a:t>
              </a:r>
              <a:r>
                <a:rPr lang="en-US" altLang="zh-TW" baseline="-25000" dirty="0" smtClean="0"/>
                <a:t>N-1,N</a:t>
              </a:r>
              <a:endParaRPr lang="zh-TW" altLang="en-US" baseline="-250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340660" y="2636912"/>
              <a:ext cx="636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/>
                <a:t>. . .</a:t>
              </a:r>
              <a:endParaRPr lang="zh-TW" altLang="en-US" sz="2800" b="1" dirty="0"/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6372200" y="3789040"/>
            <a:ext cx="208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 smtClean="0"/>
              <a:t>Z</a:t>
            </a:r>
            <a:r>
              <a:rPr lang="en-US" altLang="zh-TW" sz="2000" i="1" baseline="-25000" dirty="0" err="1" smtClean="0"/>
              <a:t>i</a:t>
            </a:r>
            <a:r>
              <a:rPr lang="en-US" altLang="zh-TW" dirty="0" smtClean="0"/>
              <a:t>: char. impedances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444208" y="1988840"/>
            <a:ext cx="16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err="1" smtClean="0"/>
              <a:t>r</a:t>
            </a:r>
            <a:r>
              <a:rPr lang="en-US" altLang="zh-TW" i="1" baseline="-25000" dirty="0" err="1" smtClean="0"/>
              <a:t>ij</a:t>
            </a:r>
            <a:r>
              <a:rPr lang="en-US" altLang="zh-TW" baseline="30000" dirty="0" smtClean="0"/>
              <a:t> 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reflectances</a:t>
            </a:r>
            <a:endParaRPr lang="zh-TW" altLang="en-US" baseline="-25000" dirty="0"/>
          </a:p>
        </p:txBody>
      </p:sp>
      <p:sp>
        <p:nvSpPr>
          <p:cNvPr id="24" name="矩形 23"/>
          <p:cNvSpPr/>
          <p:nvPr/>
        </p:nvSpPr>
        <p:spPr>
          <a:xfrm>
            <a:off x="683568" y="5805264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100" dirty="0" smtClean="0"/>
              <a:t>http://cobweb.ecn.purdue.edu/~ee649/notes/figures/vocal_schematic.gif</a:t>
            </a:r>
            <a:endParaRPr lang="zh-TW" altLang="en-US" sz="1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楚">
  <a:themeElements>
    <a:clrScheme name="清楚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楚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清楚.thmx</Template>
  <TotalTime>445</TotalTime>
  <Words>1519</Words>
  <Application>Microsoft Macintosh PowerPoint</Application>
  <PresentationFormat>如螢幕大小 (4:3)</PresentationFormat>
  <Paragraphs>389</Paragraphs>
  <Slides>24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伺服器</vt:lpstr>
      </vt:variant>
      <vt:variant>
        <vt:i4>3</vt:i4>
      </vt:variant>
      <vt:variant>
        <vt:lpstr>投影片標題</vt:lpstr>
      </vt:variant>
      <vt:variant>
        <vt:i4>24</vt:i4>
      </vt:variant>
    </vt:vector>
  </HeadingPairs>
  <TitlesOfParts>
    <vt:vector size="28" baseType="lpstr">
      <vt:lpstr>清楚</vt:lpstr>
      <vt:lpstr>Microsoft 方程式編輯器</vt:lpstr>
      <vt:lpstr>方程式</vt:lpstr>
      <vt:lpstr>Equation</vt:lpstr>
      <vt:lpstr>Acoustics of Speech and  Linear Prediction Modeling</vt:lpstr>
      <vt:lpstr>Agenda</vt:lpstr>
      <vt:lpstr>Acoustics: the impedance concept</vt:lpstr>
      <vt:lpstr>More on Z = rc/A</vt:lpstr>
      <vt:lpstr>Continuity, impedance mismatch, and acoustic reflectance</vt:lpstr>
      <vt:lpstr>Acoustic pressure  reflectance and transmittance</vt:lpstr>
      <vt:lpstr>Two-port formulation</vt:lpstr>
      <vt:lpstr>Signal-flow graph</vt:lpstr>
      <vt:lpstr>The multi-tube model  of the vocal tract</vt:lpstr>
      <vt:lpstr>Signal flow of the multi-tube model</vt:lpstr>
      <vt:lpstr>Source modeling</vt:lpstr>
      <vt:lpstr>Load modeling</vt:lpstr>
      <vt:lpstr>The entire multi-tube model with source and load</vt:lpstr>
      <vt:lpstr>Linear prediction: Vocal tract as an  all-pole IIR filter</vt:lpstr>
      <vt:lpstr>Speech analysis and synthesis  based on LP</vt:lpstr>
      <vt:lpstr>LP analysis:  a least-square formulation</vt:lpstr>
      <vt:lpstr>A least-square solver:  MATLAB lpc() function</vt:lpstr>
      <vt:lpstr>Remarks on least-square prediction</vt:lpstr>
      <vt:lpstr>Pre-emphasis and de-emphasis</vt:lpstr>
      <vt:lpstr>Source-filter separation</vt:lpstr>
      <vt:lpstr>More on LP</vt:lpstr>
      <vt:lpstr>PowerPoint 簡報</vt:lpstr>
      <vt:lpstr>Formant frequencies and speech production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Acoustics and Linear Prediction Modeling</dc:title>
  <dc:creator>DJYAO</dc:creator>
  <cp:lastModifiedBy>YW Liu</cp:lastModifiedBy>
  <cp:revision>72</cp:revision>
  <dcterms:created xsi:type="dcterms:W3CDTF">2010-11-15T22:22:30Z</dcterms:created>
  <dcterms:modified xsi:type="dcterms:W3CDTF">2015-11-23T07:04:41Z</dcterms:modified>
</cp:coreProperties>
</file>