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33.png" ContentType="image/png"/>
  <Override PartName="/ppt/media/image42.png" ContentType="image/png"/>
  <Override PartName="/ppt/media/image17.png" ContentType="image/png"/>
  <Override PartName="/ppt/media/image35.png" ContentType="image/png"/>
  <Override PartName="/ppt/media/image19.png" ContentType="image/png"/>
  <Override PartName="/ppt/media/image3.jpeg" ContentType="image/jpeg"/>
  <Override PartName="/ppt/media/image28.png" ContentType="image/png"/>
  <Override PartName="/ppt/media/image26.jpeg" ContentType="image/jpeg"/>
  <Override PartName="/ppt/media/image2.png" ContentType="image/png"/>
  <Override PartName="/ppt/media/image39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37.jpeg" ContentType="image/jpe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41.png" ContentType="image/png"/>
  <Override PartName="/ppt/media/image16.png" ContentType="image/png"/>
  <Override PartName="/ppt/media/image25.png" ContentType="image/png"/>
  <Override PartName="/ppt/media/image34.png" ContentType="image/png"/>
  <Override PartName="/ppt/media/image18.png" ContentType="image/png"/>
  <Override PartName="/ppt/media/image27.png" ContentType="image/png"/>
  <Override PartName="/ppt/media/image36.png" ContentType="image/png"/>
  <Override PartName="/ppt/media/image1.png" ContentType="image/png"/>
  <Override PartName="/ppt/media/image29.png" ContentType="image/png"/>
  <Override PartName="/ppt/media/image38.png" ContentType="image/png"/>
  <Override PartName="/ppt/media/image5.png" ContentType="image/png"/>
  <Override PartName="/ppt/media/image7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906876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3640" y="3731040"/>
            <a:ext cx="906876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016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0160" y="373104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373104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15016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3640" y="1440360"/>
            <a:ext cx="9068760" cy="438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9068760" cy="438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4425120" cy="438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160" y="1440360"/>
            <a:ext cx="4425120" cy="438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524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3640" y="373104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0160" y="1440360"/>
            <a:ext cx="4425120" cy="438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3640" y="1440360"/>
            <a:ext cx="9068760" cy="438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4425120" cy="438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016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0160" y="373104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16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3640" y="3731040"/>
            <a:ext cx="906804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906876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3640" y="3731040"/>
            <a:ext cx="906876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016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0160" y="373104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373104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016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9068760" cy="438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4425120" cy="438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0160" y="1440360"/>
            <a:ext cx="4425120" cy="438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524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3640" y="373104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0160" y="1440360"/>
            <a:ext cx="4425120" cy="438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4425120" cy="438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016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0160" y="373104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0160" y="1440360"/>
            <a:ext cx="442512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3640" y="3731040"/>
            <a:ext cx="9068040" cy="209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0"/>
            <a:ext cx="10076760" cy="900360"/>
          </a:xfrm>
          <a:prstGeom prst="rect">
            <a:avLst/>
          </a:prstGeom>
          <a:solidFill>
            <a:srgbClr val="b7e082"/>
          </a:solidFill>
          <a:ln>
            <a:solidFill>
              <a:srgbClr val="000000"/>
            </a:solidFill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418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440360"/>
            <a:ext cx="9068760" cy="4385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zxx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zxx"/>
              <a:t>Second Outline Level</a:t>
            </a:r>
            <a:endParaRPr/>
          </a:p>
          <a:p>
            <a:pPr lvl="2">
              <a:buSzPct val="25000"/>
              <a:buFont typeface="StarSymbol"/>
              <a:buChar char=""/>
            </a:pPr>
            <a:r>
              <a:rPr lang="zxx"/>
              <a:t>Third Outline Level</a:t>
            </a:r>
            <a:endParaRPr/>
          </a:p>
          <a:p>
            <a:pPr lvl="3">
              <a:buSzPct val="25000"/>
              <a:buFont typeface="StarSymbol"/>
              <a:buChar char=""/>
            </a:pPr>
            <a:r>
              <a:rPr lang="zxx"/>
              <a:t>Fourth Outline Level</a:t>
            </a:r>
            <a:endParaRPr/>
          </a:p>
          <a:p>
            <a:pPr lvl="4">
              <a:buSzPct val="25000"/>
              <a:buFont typeface="StarSymbol"/>
              <a:buChar char=""/>
            </a:pPr>
            <a:r>
              <a:rPr lang="zxx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xx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zxx"/>
              <a:t>Seventh Outline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zxx" sz="1400"/>
              <a:t>&lt;footer&gt;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03557DD-1949-4D19-9F1C-52ABD5A12228}" type="slidenum">
              <a:rPr lang="zxx" sz="1400"/>
              <a:t>&lt;number&gt;</a:t>
            </a:fld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360" y="7021800"/>
            <a:ext cx="10256760" cy="540000"/>
          </a:xfrm>
          <a:prstGeom prst="rect">
            <a:avLst/>
          </a:prstGeom>
          <a:solidFill>
            <a:srgbClr val="7da647"/>
          </a:solidFill>
          <a:ln>
            <a:solidFill>
              <a:srgbClr val="000000"/>
            </a:solidFill>
          </a:ln>
        </p:spPr>
      </p:sp>
      <p:sp>
        <p:nvSpPr>
          <p:cNvPr id="7" name="TextShape 8"/>
          <p:cNvSpPr txBox="1"/>
          <p:nvPr/>
        </p:nvSpPr>
        <p:spPr>
          <a:xfrm>
            <a:off x="189720" y="7093800"/>
            <a:ext cx="11757960" cy="437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1600">
                <a:solidFill>
                  <a:srgbClr val="000000"/>
                </a:solidFill>
              </a:rPr>
              <a:t>Вы смотрите</a:t>
            </a:r>
            <a:r>
              <a:rPr b="1" lang="en-US">
                <a:solidFill>
                  <a:srgbClr val="000000"/>
                </a:solidFill>
              </a:rPr>
              <a:t> </a:t>
            </a:r>
            <a:fld id="{ACB197DB-C421-470A-96E2-3242FC987464}" type="slidenum">
              <a:rPr b="1" lang="en-US" sz="2000">
                <a:solidFill>
                  <a:srgbClr val="000000"/>
                </a:solidFill>
              </a:rPr>
              <a:t>&lt;number&gt;</a:t>
            </a:fld>
            <a:r>
              <a:rPr b="1" lang="en-US" sz="2000">
                <a:solidFill>
                  <a:srgbClr val="000000"/>
                </a:solidFill>
              </a:rPr>
              <a:t>-й</a:t>
            </a:r>
            <a:r>
              <a:rPr b="1" lang="en-US">
                <a:solidFill>
                  <a:srgbClr val="000000"/>
                </a:solidFill>
              </a:rPr>
              <a:t> </a:t>
            </a:r>
            <a:r>
              <a:rPr b="1" lang="en-US" sz="1600">
                <a:solidFill>
                  <a:srgbClr val="000000"/>
                </a:solidFill>
              </a:rPr>
              <a:t>слайд из</a:t>
            </a:r>
            <a:r>
              <a:rPr b="1" lang="en-US">
                <a:solidFill>
                  <a:srgbClr val="000000"/>
                </a:solidFill>
              </a:rPr>
              <a:t> </a:t>
            </a:r>
            <a:r>
              <a:rPr b="1" lang="en-US" sz="2000">
                <a:solidFill>
                  <a:srgbClr val="000000"/>
                </a:solidFill>
              </a:rPr>
              <a:t>13</a:t>
            </a:r>
            <a:r>
              <a:rPr b="1" lang="en-US">
                <a:solidFill>
                  <a:srgbClr val="000000"/>
                </a:solidFill>
              </a:rPr>
              <a:t>. </a:t>
            </a:r>
            <a:r>
              <a:rPr b="1" lang="en-US"/>
              <a:t>	</a:t>
            </a:r>
            <a:r>
              <a:rPr b="1" lang="en-US"/>
              <a:t>	</a:t>
            </a:r>
            <a:r>
              <a:rPr b="1" lang="en-US"/>
              <a:t>	</a:t>
            </a:r>
            <a:r>
              <a:rPr b="1" lang="en-US" sz="1600">
                <a:solidFill>
                  <a:srgbClr val="808000"/>
                </a:solidFill>
              </a:rPr>
              <a:t>Кафедра компьютерных методов физики </a:t>
            </a:r>
            <a:r>
              <a:rPr b="1" lang="en-US" sz="1600">
                <a:solidFill>
                  <a:srgbClr val="808000"/>
                </a:solidFill>
                <a:latin typeface="Arial"/>
                <a:ea typeface="Arial"/>
              </a:rPr>
              <a:t>©</a:t>
            </a:r>
            <a:r>
              <a:rPr lang="en-US" sz="1600">
                <a:solidFill>
                  <a:srgbClr val="808000"/>
                </a:solidFill>
              </a:rPr>
              <a:t> </a:t>
            </a:r>
            <a:r>
              <a:rPr b="1" lang="en-US" sz="2000">
                <a:solidFill>
                  <a:srgbClr val="808000"/>
                </a:solidFill>
              </a:rPr>
              <a:t>2015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A505D3D-B287-4AB8-9FFE-2CBD39B51F8D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jpe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0f7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Нечёткие оценки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71240" y="1697400"/>
            <a:ext cx="9068760" cy="1470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/>
              <a:t>Оптимальный выбор группы объектов на основе анализа экспертных оценок</a:t>
            </a:r>
            <a:endParaRPr/>
          </a:p>
        </p:txBody>
      </p:sp>
      <p:sp>
        <p:nvSpPr>
          <p:cNvPr id="79" name="TextShape 3"/>
          <p:cNvSpPr txBox="1"/>
          <p:nvPr/>
        </p:nvSpPr>
        <p:spPr>
          <a:xfrm>
            <a:off x="471240" y="3600000"/>
            <a:ext cx="9068760" cy="2010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2200">
                <a:solidFill>
                  <a:srgbClr val="000000"/>
                </a:solidFill>
              </a:rPr>
              <a:t>Работу выполняет студент 535 группы</a:t>
            </a:r>
            <a:r>
              <a:rPr lang="en-US" sz="2600">
                <a:solidFill>
                  <a:srgbClr val="000000"/>
                </a:solidFill>
              </a:rPr>
              <a:t>
</a:t>
            </a:r>
            <a:r>
              <a:rPr lang="en-US" sz="2600">
                <a:solidFill>
                  <a:srgbClr val="000000"/>
                </a:solidFill>
              </a:rPr>
              <a:t> Борисов Кирилл</a:t>
            </a:r>
            <a:endParaRPr/>
          </a:p>
          <a:p>
            <a:pPr algn="ctr"/>
            <a:r>
              <a:rPr lang="en-US" sz="2200">
                <a:solidFill>
                  <a:srgbClr val="000000"/>
                </a:solidFill>
              </a:rPr>
              <a:t>Научный руководитель</a:t>
            </a:r>
            <a:r>
              <a:rPr lang="en-US" sz="2600">
                <a:solidFill>
                  <a:srgbClr val="000000"/>
                </a:solidFill>
              </a:rPr>
              <a:t> </a:t>
            </a:r>
            <a:r>
              <a:rPr lang="en-US" sz="2600">
                <a:solidFill>
                  <a:srgbClr val="000000"/>
                </a:solidFill>
              </a:rPr>
              <a:t>
</a:t>
            </a:r>
            <a:r>
              <a:rPr lang="en-US" sz="2600">
                <a:solidFill>
                  <a:srgbClr val="000000"/>
                </a:solidFill>
              </a:rPr>
              <a:t> Зубюк Андрей Владимирович</a:t>
            </a:r>
            <a:endParaRPr/>
          </a:p>
        </p:txBody>
      </p:sp>
      <p:sp>
        <p:nvSpPr>
          <p:cNvPr id="80" name="TextShape 4"/>
          <p:cNvSpPr txBox="1"/>
          <p:nvPr/>
        </p:nvSpPr>
        <p:spPr>
          <a:xfrm>
            <a:off x="471240" y="5940000"/>
            <a:ext cx="9068760" cy="1440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2200">
                <a:solidFill>
                  <a:srgbClr val="000000"/>
                </a:solidFill>
              </a:rPr>
              <a:t>Кафедра компьютерных методов физики физического факультета МГУ имени Ломоносова</a:t>
            </a:r>
            <a:endParaRPr/>
          </a:p>
          <a:p>
            <a:pPr algn="ctr"/>
            <a:endParaRPr/>
          </a:p>
          <a:p>
            <a:pPr algn="ctr"/>
            <a:r>
              <a:rPr lang="en-US" sz="2200">
                <a:solidFill>
                  <a:srgbClr val="000000"/>
                </a:solidFill>
              </a:rPr>
              <a:t>2015</a:t>
            </a:r>
            <a:endParaRPr/>
          </a:p>
        </p:txBody>
      </p:sp>
      <p:sp>
        <p:nvSpPr>
          <p:cNvPr id="81" name="Line 5"/>
          <p:cNvSpPr/>
          <p:nvPr/>
        </p:nvSpPr>
        <p:spPr>
          <a:xfrm>
            <a:off x="360000" y="1440000"/>
            <a:ext cx="9360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3640" y="253800"/>
            <a:ext cx="9068760" cy="51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 sz="3600"/>
              <a:t>Частичный псевдопорядок возможностей</a:t>
            </a:r>
            <a:endParaRPr/>
          </a:p>
        </p:txBody>
      </p:sp>
      <p:pic>
        <p:nvPicPr>
          <p:cNvPr descr="" id="15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49000" y="1080000"/>
            <a:ext cx="6399000" cy="5688000"/>
          </a:xfrm>
          <a:prstGeom prst="rect">
            <a:avLst/>
          </a:prstGeom>
        </p:spPr>
      </p:pic>
      <p:pic>
        <p:nvPicPr>
          <p:cNvPr descr="26§latex§{\em Опр.} $\p_1 \prec \p_2$, если:&#10;\begin{enumerate}&#10;\item $\supp\;p_2 \supset \supp \; \p_1$&#10;&#10;\item $\exists \gamma: \p_2(\omega) = \gamma(\p_1(\omega)),\\&#10;\omega \in \supp\;\p_1$ &#10;&#10;\item $p_2(\omega) \leq p_2(\omega'),\\ \omega \not\in  \supp \; \p_1, &#10;\omega' \in  \supp \; \p_1$&#10;\end{enumerate}&#10;§png§600§FALSE" id="15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00" y="1273320"/>
            <a:ext cx="4379400" cy="304668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Путевой лист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503640" y="1440360"/>
            <a:ext cx="9068760" cy="4385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zxx">
                <a:solidFill>
                  <a:srgbClr val="008000"/>
                </a:solidFill>
              </a:rPr>
              <a:t>Алг. выбора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zxx">
                <a:solidFill>
                  <a:srgbClr val="008000"/>
                </a:solidFill>
              </a:rPr>
              <a:t>Алг. коллективной экспертизы – 1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zxx">
                <a:solidFill>
                  <a:srgbClr val="808080"/>
                </a:solidFill>
              </a:rPr>
              <a:t>Алг. нахождения частичного порядка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zxx">
                <a:solidFill>
                  <a:srgbClr val="808080"/>
                </a:solidFill>
              </a:rPr>
              <a:t>Алг. коллективной экспертизы – 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zxx">
                <a:solidFill>
                  <a:srgbClr val="808080"/>
                </a:solidFill>
              </a:rPr>
              <a:t>Алг. уточнения оценки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zxx">
                <a:solidFill>
                  <a:srgbClr val="008000"/>
                </a:solidFill>
              </a:rPr>
              <a:t>Написание</a:t>
            </a:r>
            <a:r>
              <a:rPr lang="zxx"/>
              <a:t> </a:t>
            </a:r>
            <a:r>
              <a:rPr lang="zxx">
                <a:solidFill>
                  <a:srgbClr val="808080"/>
                </a:solidFill>
              </a:rPr>
              <a:t>текста</a:t>
            </a:r>
            <a:r>
              <a:rPr lang="zxx"/>
              <a:t> 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Всем бобра.</a:t>
            </a:r>
            <a:endParaRPr/>
          </a:p>
        </p:txBody>
      </p:sp>
      <p:pic>
        <p:nvPicPr>
          <p:cNvPr descr="" id="1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6440" y="1687680"/>
            <a:ext cx="4762080" cy="418104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Прототип интерфейса эксперта</a:t>
            </a:r>
            <a:endParaRPr/>
          </a:p>
        </p:txBody>
      </p:sp>
      <p:pic>
        <p:nvPicPr>
          <p:cNvPr descr="" id="1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60000" y="1260000"/>
            <a:ext cx="7560000" cy="537696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Выбор объектов</a:t>
            </a:r>
            <a:endParaRPr/>
          </a:p>
        </p:txBody>
      </p:sp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00000" y="1080000"/>
            <a:ext cx="2376000" cy="2340000"/>
          </a:xfrm>
          <a:prstGeom prst="rect">
            <a:avLst/>
          </a:prstGeom>
        </p:spPr>
      </p:pic>
      <p:pic>
        <p:nvPicPr>
          <p:cNvPr descr="" id="8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7120" y="1260000"/>
            <a:ext cx="2972880" cy="1980000"/>
          </a:xfrm>
          <a:prstGeom prst="rect">
            <a:avLst/>
          </a:prstGeom>
        </p:spPr>
      </p:pic>
      <p:pic>
        <p:nvPicPr>
          <p:cNvPr descr="" id="8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72000" y="4860000"/>
            <a:ext cx="2484000" cy="1656000"/>
          </a:xfrm>
          <a:prstGeom prst="rect">
            <a:avLst/>
          </a:prstGeom>
        </p:spPr>
      </p:pic>
      <p:sp>
        <p:nvSpPr>
          <p:cNvPr id="86" name="Line 2"/>
          <p:cNvSpPr/>
          <p:nvPr/>
        </p:nvSpPr>
        <p:spPr>
          <a:xfrm>
            <a:off x="4500000" y="2160000"/>
            <a:ext cx="1620000" cy="0"/>
          </a:xfrm>
          <a:prstGeom prst="line">
            <a:avLst/>
          </a:prstGeom>
          <a:ln w="3657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7" name="Line 3"/>
          <p:cNvSpPr/>
          <p:nvPr/>
        </p:nvSpPr>
        <p:spPr>
          <a:xfrm flipH="1">
            <a:off x="6120000" y="3600000"/>
            <a:ext cx="1440000" cy="1620000"/>
          </a:xfrm>
          <a:prstGeom prst="line">
            <a:avLst/>
          </a:prstGeom>
          <a:ln w="12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8" name="CustomShape 4"/>
          <p:cNvSpPr/>
          <p:nvPr/>
        </p:nvSpPr>
        <p:spPr>
          <a:xfrm>
            <a:off x="4320000" y="4680000"/>
            <a:ext cx="1800000" cy="1679760"/>
          </a:xfrm>
          <a:prstGeom prst="diamond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n-US">
                <a:solidFill>
                  <a:srgbClr val="000000"/>
                </a:solidFill>
              </a:rPr>
              <a:t>алгоритм</a:t>
            </a:r>
            <a:endParaRPr/>
          </a:p>
          <a:p>
            <a:pPr algn="ctr"/>
            <a:r>
              <a:rPr b="1" lang="en-US">
                <a:solidFill>
                  <a:srgbClr val="000000"/>
                </a:solidFill>
              </a:rPr>
              <a:t>выбора</a:t>
            </a:r>
            <a:endParaRPr/>
          </a:p>
        </p:txBody>
      </p:sp>
      <p:sp>
        <p:nvSpPr>
          <p:cNvPr id="89" name="Line 5"/>
          <p:cNvSpPr/>
          <p:nvPr/>
        </p:nvSpPr>
        <p:spPr>
          <a:xfrm flipH="1">
            <a:off x="3240000" y="5220000"/>
            <a:ext cx="108000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0" name="TextShape 6"/>
          <p:cNvSpPr txBox="1"/>
          <p:nvPr/>
        </p:nvSpPr>
        <p:spPr>
          <a:xfrm>
            <a:off x="7272000" y="4257720"/>
            <a:ext cx="1368000" cy="6022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/>
              <a:t>экспертная</a:t>
            </a:r>
            <a:r>
              <a:rPr lang="en-US"/>
              <a:t>
</a:t>
            </a:r>
            <a:r>
              <a:rPr lang="en-US"/>
              <a:t>оценка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Объекты и их параметры</a:t>
            </a:r>
            <a:endParaRPr/>
          </a:p>
        </p:txBody>
      </p:sp>
      <p:pic>
        <p:nvPicPr>
          <p:cNvPr descr="" id="9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88920" y="981000"/>
            <a:ext cx="5923080" cy="3159000"/>
          </a:xfrm>
          <a:prstGeom prst="rect">
            <a:avLst/>
          </a:prstGeom>
        </p:spPr>
      </p:pic>
      <p:pic>
        <p:nvPicPr>
          <p:cNvPr descr="28§latex§$\tilde x_{ij}$ -- параметры объектов (нечёткие элементы)§png§600§FALSE" id="9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7240" y="4223520"/>
            <a:ext cx="7591320" cy="367920"/>
          </a:xfrm>
          <a:prstGeom prst="rect">
            <a:avLst/>
          </a:prstGeom>
        </p:spPr>
      </p:pic>
      <p:pic>
        <p:nvPicPr>
          <p:cNvPr descr="32§latex§$x_i = f(x_{i1}, ..., x_{im})$ -- &lt;&lt;качество&gt;&gt; объектов&#10;§png§600§FALSE" id="9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88120" y="6163560"/>
            <a:ext cx="7581240" cy="402120"/>
          </a:xfrm>
          <a:prstGeom prst="rect">
            <a:avLst/>
          </a:prstGeom>
        </p:spPr>
      </p:pic>
      <p:sp>
        <p:nvSpPr>
          <p:cNvPr id="95" name="Line 2"/>
          <p:cNvSpPr/>
          <p:nvPr/>
        </p:nvSpPr>
        <p:spPr>
          <a:xfrm flipH="1">
            <a:off x="2036160" y="5904000"/>
            <a:ext cx="483840" cy="251280"/>
          </a:xfrm>
          <a:prstGeom prst="line">
            <a:avLst/>
          </a:prstGeom>
          <a:ln>
            <a:solidFill>
              <a:srgbClr val="808080"/>
            </a:solidFill>
            <a:tailEnd len="med" type="triangle" w="med"/>
          </a:ln>
        </p:spPr>
      </p:sp>
      <p:sp>
        <p:nvSpPr>
          <p:cNvPr id="96" name="TextShape 3"/>
          <p:cNvSpPr txBox="1"/>
          <p:nvPr/>
        </p:nvSpPr>
        <p:spPr>
          <a:xfrm>
            <a:off x="2508120" y="5643360"/>
            <a:ext cx="48517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монотонна и задана заказчиком экспертизы</a:t>
            </a:r>
            <a:endParaRPr/>
          </a:p>
        </p:txBody>
      </p:sp>
      <p:pic>
        <p:nvPicPr>
          <p:cNvPr descr="28§display§i \in \{0..n\}§png§600§FALSE" id="97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703440" y="1260000"/>
            <a:ext cx="1456560" cy="351720"/>
          </a:xfrm>
          <a:prstGeom prst="rect">
            <a:avLst/>
          </a:prstGeom>
        </p:spPr>
      </p:pic>
      <p:pic>
        <p:nvPicPr>
          <p:cNvPr descr="28§display§j \in \{0..m\}§png§600§FALSE" id="98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660600" y="1808280"/>
            <a:ext cx="1612800" cy="351720"/>
          </a:xfrm>
          <a:prstGeom prst="rect">
            <a:avLst/>
          </a:prstGeom>
        </p:spPr>
      </p:pic>
      <p:pic>
        <p:nvPicPr>
          <p:cNvPr descr="28§latex§$x_{ij} \in X$ -- фактические значения этих параметров \\&#10;(неизвестны)&#10;§png§600§FALSE" id="99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7240" y="4763520"/>
            <a:ext cx="8030880" cy="75816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80000" y="198000"/>
            <a:ext cx="972000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Экспертные оценки</a:t>
            </a:r>
            <a:endParaRPr/>
          </a:p>
        </p:txBody>
      </p:sp>
      <p:pic>
        <p:nvPicPr>
          <p:cNvPr descr="28§latex§$\tilde x_{ij}$ -- параметры объектов (нечёткие элементы)&#10;&#10;$x_{ij} \in X$ -- фактические значения этих параметров \\&#10;(неизвестны и не будут известны)&#10;&#10;$\p_{ij}: X \righarrow \zo$ -- экспертные оценки.  \\&#10;Да, эксперт это задаёт сам.§png§600§FALSE" id="1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0388520" y="3610440"/>
            <a:ext cx="8043840" cy="2023920"/>
          </a:xfrm>
          <a:prstGeom prst="rect">
            <a:avLst/>
          </a:prstGeom>
        </p:spPr>
      </p:pic>
      <p:pic>
        <p:nvPicPr>
          <p:cNvPr descr="22§latex§...а если честно, $\{0.1, 0.2, ..., 0.9, 1.0\}$ вместо $\zo$.§png§600§FALSE" id="10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000" y="2340000"/>
            <a:ext cx="6123600" cy="276480"/>
          </a:xfrm>
          <a:prstGeom prst="rect">
            <a:avLst/>
          </a:prstGeom>
        </p:spPr>
      </p:pic>
      <p:pic>
        <p:nvPicPr>
          <p:cNvPr descr="" id="10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80000" y="3564000"/>
            <a:ext cx="7740000" cy="2313720"/>
          </a:xfrm>
          <a:prstGeom prst="rect">
            <a:avLst/>
          </a:prstGeom>
          <a:ln w="18360">
            <a:solidFill>
              <a:srgbClr val="000000"/>
            </a:solidFill>
            <a:round/>
          </a:ln>
        </p:spPr>
      </p:pic>
      <p:sp>
        <p:nvSpPr>
          <p:cNvPr id="104" name="CustomShape 2"/>
          <p:cNvSpPr/>
          <p:nvPr/>
        </p:nvSpPr>
        <p:spPr>
          <a:xfrm>
            <a:off x="6300000" y="5292000"/>
            <a:ext cx="441720" cy="462960"/>
          </a:xfrm>
          <a:prstGeom prst="ellipse">
            <a:avLst/>
          </a:prstGeom>
          <a:ln>
            <a:solidFill>
              <a:srgbClr val="000000"/>
            </a:solidFill>
          </a:ln>
        </p:spPr>
      </p:sp>
      <p:sp>
        <p:nvSpPr>
          <p:cNvPr id="105" name="Line 3"/>
          <p:cNvSpPr/>
          <p:nvPr/>
        </p:nvSpPr>
        <p:spPr>
          <a:xfrm flipH="1" flipV="1">
            <a:off x="6660000" y="5796000"/>
            <a:ext cx="360000" cy="1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descr="22§display§\p_{\alpha}(7)§png§600§FALSE" id="106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7111080" y="5976000"/>
            <a:ext cx="628920" cy="276480"/>
          </a:xfrm>
          <a:prstGeom prst="rect">
            <a:avLst/>
          </a:prstGeom>
        </p:spPr>
      </p:pic>
      <p:pic>
        <p:nvPicPr>
          <p:cNvPr descr="32§display§$\p_{ij}(\cdot): X \rightarrow \zo$ -- заданы экспертом §png§600§FALSE" id="107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720000" y="1739520"/>
            <a:ext cx="6822000" cy="420480"/>
          </a:xfrm>
          <a:prstGeom prst="rect">
            <a:avLst/>
          </a:prstGeom>
        </p:spPr>
      </p:pic>
      <p:sp>
        <p:nvSpPr>
          <p:cNvPr id="108" name="TextShape 4"/>
          <p:cNvSpPr txBox="1"/>
          <p:nvPr/>
        </p:nvSpPr>
        <p:spPr>
          <a:xfrm>
            <a:off x="720000" y="3060000"/>
            <a:ext cx="10738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Пример: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Задача выбора объектов</a:t>
            </a:r>
            <a:endParaRPr/>
          </a:p>
        </p:txBody>
      </p:sp>
      <p:pic>
        <p:nvPicPr>
          <p:cNvPr descr="28§display§\{\p_{ij}\} \Rightarrow \OAP, \ \ \Om =  X^{nm} = \{t: t = (x_{11}, ..., x_{nm}) \}§png§600§FALSE" id="11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260000"/>
            <a:ext cx="9021600" cy="367920"/>
          </a:xfrm>
          <a:prstGeom prst="rect">
            <a:avLst/>
          </a:prstGeom>
        </p:spPr>
      </p:pic>
      <p:pic>
        <p:nvPicPr>
          <p:cNvPr descr="28§display§\P(A) = \sup_{t \in A}\;\inf_{i, j}\,\p_{ij}(x_{ij})\; §png§600§FALSE" id="11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000" y="1944000"/>
            <a:ext cx="3594600" cy="579600"/>
          </a:xfrm>
          <a:prstGeom prst="rect">
            <a:avLst/>
          </a:prstGeom>
        </p:spPr>
      </p:pic>
      <p:pic>
        <p:nvPicPr>
          <p:cNvPr descr="28§display§d = (x_1,  x_6,  ..., x_{15} );\;\delta(t) = (x_{i_1}, x_{i_2}, ..., x_{i_k}); &#10;\;\; \abs{d} = \abs{\delta} = k§png§600§FALSE" id="11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90120" y="4144680"/>
            <a:ext cx="8813880" cy="355680"/>
          </a:xfrm>
          <a:prstGeom prst="rect">
            <a:avLst/>
          </a:prstGeom>
        </p:spPr>
      </p:pic>
      <p:pic>
        <p:nvPicPr>
          <p:cNvPr descr="26§latex§Пусть $t$ таково, что $x_{i_1} &gt; ... &gt; x_{i_k} &gt; x_{i_{k+1}} &gt; ... &gt; x_{i_n}$;§png§600§FALSE" id="113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40000" y="3557880"/>
            <a:ext cx="7830720" cy="330480"/>
          </a:xfrm>
          <a:prstGeom prst="rect">
            <a:avLst/>
          </a:prstGeom>
        </p:spPr>
      </p:pic>
      <p:pic>
        <p:nvPicPr>
          <p:cNvPr descr="26§display§P_l \define= \P(\{ l \notin \delta(t)\}) = \sup_{t \in \{l \notin \delta(t)\}} \, \inf_{i, j}\,\p_{ij}(x_{ij}), \;t = (x_{11}, ..., x_{nm});§png§600§FALSE" id="114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720000" y="5068440"/>
            <a:ext cx="8746920" cy="691560"/>
          </a:xfrm>
          <a:prstGeom prst="rect">
            <a:avLst/>
          </a:prstGeom>
        </p:spPr>
      </p:pic>
      <p:pic>
        <p:nvPicPr>
          <p:cNvPr descr="24§latex§-- возможность события $A \subset \Om$ на основе экспертной оценки§png§600§FALSE" id="115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41200" y="2739600"/>
            <a:ext cx="8298720" cy="275760"/>
          </a:xfrm>
          <a:prstGeom prst="rect">
            <a:avLst/>
          </a:prstGeom>
        </p:spPr>
      </p:pic>
      <p:pic>
        <p:nvPicPr>
          <p:cNvPr descr="32§display§\P(\{d \neq \delta(t)\}) = \sup_{l \in d} P_l \; \sim \underset{d} \min.§png§600§FALSE" id="116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2562120" y="6120000"/>
            <a:ext cx="5355720" cy="66816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Алгоритм выбора объектов</a:t>
            </a:r>
            <a:endParaRPr/>
          </a:p>
        </p:txBody>
      </p:sp>
      <p:pic>
        <p:nvPicPr>
          <p:cNvPr descr="26§latex§Пусть $P_{l_1} \leq ... \leq P_{l_k} \leq P_{l_{k+1}} \leq ... \leq P_{l_n}$, тогда§png§600§FALSE" id="11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0000" y="1584000"/>
            <a:ext cx="6797160" cy="334080"/>
          </a:xfrm>
          <a:prstGeom prst="rect">
            <a:avLst/>
          </a:prstGeom>
        </p:spPr>
      </p:pic>
      <p:pic>
        <p:nvPicPr>
          <p:cNvPr descr="28§display§d_* = \{l_1, ...,  l_k\} = \arg \min_{d} \P(\{d \neq \delta\}). §png§600§FALSE" id="11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20680" y="2169000"/>
            <a:ext cx="5719320" cy="495000"/>
          </a:xfrm>
          <a:prstGeom prst="rect">
            <a:avLst/>
          </a:prstGeom>
        </p:spPr>
      </p:pic>
      <p:sp>
        <p:nvSpPr>
          <p:cNvPr id="120" name="TextShape 2"/>
          <p:cNvSpPr txBox="1"/>
          <p:nvPr/>
        </p:nvSpPr>
        <p:spPr>
          <a:xfrm>
            <a:off x="360000" y="3096000"/>
            <a:ext cx="9068760" cy="33012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zxx" sz="2600"/>
              <a:t>Задача свелась к нахождению </a:t>
            </a:r>
            <a:r>
              <a:rPr i="1" lang="zxx" sz="2600">
                <a:latin typeface="Bitstream Charter"/>
              </a:rPr>
              <a:t>P(l) для всех l = 1...n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zxx" sz="2600"/>
              <a:t>Построен алгоритм, находящий точное значение </a:t>
            </a:r>
            <a:r>
              <a:rPr i="1" lang="zxx" sz="2600">
                <a:latin typeface="Bitstream Charter"/>
              </a:rPr>
              <a:t>P(l) </a:t>
            </a:r>
            <a:r>
              <a:rPr lang="zxx" sz="2600">
                <a:latin typeface="Arial"/>
              </a:rPr>
              <a:t>за время </a:t>
            </a:r>
            <a:r>
              <a:rPr i="1" lang="zxx" sz="2600">
                <a:latin typeface="Bitstream Charter"/>
              </a:rPr>
              <a:t>O(1)</a:t>
            </a:r>
            <a:r>
              <a:rPr lang="zxx" sz="2600">
                <a:latin typeface="Arial"/>
              </a:rPr>
              <a:t> вмесо </a:t>
            </a:r>
            <a:r>
              <a:rPr i="1" lang="zxx" sz="2600">
                <a:latin typeface="Bitstream Charter"/>
              </a:rPr>
              <a:t>O(e</a:t>
            </a:r>
            <a:r>
              <a:rPr i="1" lang="zxx" sz="2600">
                <a:latin typeface="Bitstream Charter"/>
              </a:rPr>
              <a:t>nm</a:t>
            </a:r>
            <a:r>
              <a:rPr i="1" lang="zxx" sz="2600">
                <a:latin typeface="Bitstream Charter"/>
              </a:rPr>
              <a:t>)</a:t>
            </a:r>
            <a:r>
              <a:rPr lang="zxx" sz="2600">
                <a:latin typeface="Arial"/>
              </a:rPr>
              <a:t> в случае простого перебора элементарных событий. Он использует: </a:t>
            </a:r>
            <a:endParaRPr/>
          </a:p>
          <a:p>
            <a:pPr lvl="2">
              <a:buSzPct val="25000"/>
              <a:buFont typeface="StarSymbol"/>
              <a:buChar char=""/>
            </a:pPr>
            <a:r>
              <a:rPr lang="zxx" sz="2600">
                <a:latin typeface="Arial"/>
              </a:rPr>
              <a:t>Свойства операций со значениями возможности</a:t>
            </a:r>
            <a:endParaRPr/>
          </a:p>
          <a:p>
            <a:pPr lvl="2">
              <a:buSzPct val="25000"/>
              <a:buFont typeface="StarSymbol"/>
              <a:buChar char=""/>
            </a:pPr>
            <a:r>
              <a:rPr lang="zxx" sz="2600">
                <a:latin typeface="Arial"/>
              </a:rPr>
              <a:t>Конечный набор значений возможности</a:t>
            </a:r>
            <a:endParaRPr/>
          </a:p>
          <a:p>
            <a:pPr lvl="2">
              <a:buSzPct val="25000"/>
              <a:buFont typeface="StarSymbol"/>
              <a:buChar char=""/>
            </a:pPr>
            <a:r>
              <a:rPr lang="zxx" sz="2600">
                <a:latin typeface="Arial"/>
              </a:rPr>
              <a:t>Монотонность </a:t>
            </a:r>
            <a:r>
              <a:rPr i="1" lang="zxx" sz="2600">
                <a:latin typeface="Bitstream Charter"/>
              </a:rPr>
              <a:t>f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Выбор объектов - 2</a:t>
            </a:r>
            <a:endParaRPr/>
          </a:p>
        </p:txBody>
      </p:sp>
      <p:pic>
        <p:nvPicPr>
          <p:cNvPr descr="" id="12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24000" y="1512000"/>
            <a:ext cx="1778040" cy="1620000"/>
          </a:xfrm>
          <a:prstGeom prst="rect">
            <a:avLst/>
          </a:prstGeom>
        </p:spPr>
      </p:pic>
      <p:pic>
        <p:nvPicPr>
          <p:cNvPr descr="" id="12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7120" y="1260000"/>
            <a:ext cx="2972880" cy="1980000"/>
          </a:xfrm>
          <a:prstGeom prst="rect">
            <a:avLst/>
          </a:prstGeom>
        </p:spPr>
      </p:pic>
      <p:pic>
        <p:nvPicPr>
          <p:cNvPr descr="" id="12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72000" y="4860000"/>
            <a:ext cx="2484000" cy="1656000"/>
          </a:xfrm>
          <a:prstGeom prst="rect">
            <a:avLst/>
          </a:prstGeom>
        </p:spPr>
      </p:pic>
      <p:pic>
        <p:nvPicPr>
          <p:cNvPr descr="" id="125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84000" y="1152000"/>
            <a:ext cx="1927440" cy="1756440"/>
          </a:xfrm>
          <a:prstGeom prst="rect">
            <a:avLst/>
          </a:prstGeom>
        </p:spPr>
      </p:pic>
      <p:sp>
        <p:nvSpPr>
          <p:cNvPr id="126" name="Line 2"/>
          <p:cNvSpPr/>
          <p:nvPr/>
        </p:nvSpPr>
        <p:spPr>
          <a:xfrm>
            <a:off x="4500000" y="2160000"/>
            <a:ext cx="1620000" cy="0"/>
          </a:xfrm>
          <a:prstGeom prst="line">
            <a:avLst/>
          </a:prstGeom>
          <a:ln w="3657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7" name="Line 3"/>
          <p:cNvSpPr/>
          <p:nvPr/>
        </p:nvSpPr>
        <p:spPr>
          <a:xfrm>
            <a:off x="7704000" y="3312000"/>
            <a:ext cx="0" cy="1260000"/>
          </a:xfrm>
          <a:prstGeom prst="line">
            <a:avLst/>
          </a:prstGeom>
          <a:ln w="12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8" name="Line 4"/>
          <p:cNvSpPr/>
          <p:nvPr/>
        </p:nvSpPr>
        <p:spPr>
          <a:xfrm flipH="1">
            <a:off x="6120000" y="5220000"/>
            <a:ext cx="1080000" cy="0"/>
          </a:xfrm>
          <a:prstGeom prst="line">
            <a:avLst/>
          </a:prstGeom>
          <a:ln w="12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9" name="Line 5"/>
          <p:cNvSpPr/>
          <p:nvPr/>
        </p:nvSpPr>
        <p:spPr>
          <a:xfrm>
            <a:off x="8604000" y="3312000"/>
            <a:ext cx="0" cy="1260000"/>
          </a:xfrm>
          <a:prstGeom prst="line">
            <a:avLst/>
          </a:prstGeom>
          <a:ln w="12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0" name="CustomShape 6"/>
          <p:cNvSpPr/>
          <p:nvPr/>
        </p:nvSpPr>
        <p:spPr>
          <a:xfrm>
            <a:off x="7164000" y="4752000"/>
            <a:ext cx="1980000" cy="1620000"/>
          </a:xfrm>
          <a:prstGeom prst="hexagon">
            <a:avLst>
              <a:gd fmla="val 54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n-US">
                <a:solidFill>
                  <a:srgbClr val="000000"/>
                </a:solidFill>
              </a:rPr>
              <a:t>алгоритм</a:t>
            </a:r>
            <a:endParaRPr/>
          </a:p>
          <a:p>
            <a:pPr algn="ctr"/>
            <a:r>
              <a:rPr b="1" lang="en-US">
                <a:solidFill>
                  <a:srgbClr val="000000"/>
                </a:solidFill>
              </a:rPr>
              <a:t>коллективной</a:t>
            </a:r>
            <a:endParaRPr/>
          </a:p>
          <a:p>
            <a:pPr algn="ctr"/>
            <a:r>
              <a:rPr b="1" lang="en-US">
                <a:solidFill>
                  <a:srgbClr val="000000"/>
                </a:solidFill>
              </a:rPr>
              <a:t> </a:t>
            </a:r>
            <a:r>
              <a:rPr b="1" lang="en-US">
                <a:solidFill>
                  <a:srgbClr val="000000"/>
                </a:solidFill>
              </a:rPr>
              <a:t>экспертизы </a:t>
            </a:r>
            <a:endParaRPr/>
          </a:p>
        </p:txBody>
      </p:sp>
      <p:sp>
        <p:nvSpPr>
          <p:cNvPr id="131" name="CustomShape 7"/>
          <p:cNvSpPr/>
          <p:nvPr/>
        </p:nvSpPr>
        <p:spPr>
          <a:xfrm>
            <a:off x="4320000" y="4680000"/>
            <a:ext cx="1800000" cy="1679760"/>
          </a:xfrm>
          <a:prstGeom prst="diamond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n-US">
                <a:solidFill>
                  <a:srgbClr val="000000"/>
                </a:solidFill>
              </a:rPr>
              <a:t>алгоритм</a:t>
            </a:r>
            <a:endParaRPr/>
          </a:p>
          <a:p>
            <a:pPr algn="ctr"/>
            <a:r>
              <a:rPr b="1" lang="en-US">
                <a:solidFill>
                  <a:srgbClr val="000000"/>
                </a:solidFill>
              </a:rPr>
              <a:t>выбора</a:t>
            </a:r>
            <a:endParaRPr/>
          </a:p>
        </p:txBody>
      </p:sp>
      <p:sp>
        <p:nvSpPr>
          <p:cNvPr id="132" name="Line 8"/>
          <p:cNvSpPr/>
          <p:nvPr/>
        </p:nvSpPr>
        <p:spPr>
          <a:xfrm flipH="1">
            <a:off x="3240000" y="5220000"/>
            <a:ext cx="108000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Коллективная экспертиза - 1</a:t>
            </a:r>
            <a:endParaRPr/>
          </a:p>
        </p:txBody>
      </p:sp>
      <p:pic>
        <p:nvPicPr>
          <p:cNvPr descr="20§latex§$s_*$ близко к $\ol s =  \sum_{q=1}^Q w_q s_q$ (как с матрицами парных сравнений). §png§600§FALSE" id="13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0" y="6408000"/>
            <a:ext cx="7499520" cy="362880"/>
          </a:xfrm>
          <a:prstGeom prst="rect">
            <a:avLst/>
          </a:prstGeom>
        </p:spPr>
      </p:pic>
      <p:pic>
        <p:nvPicPr>
          <p:cNvPr descr="26§display§\p_{q} \Rightarrow \P_{q} \Rightarrow \PP_{q} = \{\P'_{q}: \P'_{q} = \gamma(\P_{q}) \}§png§600§FALSE" id="1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84000" y="1230480"/>
            <a:ext cx="5028120" cy="389520"/>
          </a:xfrm>
          <a:prstGeom prst="rect">
            <a:avLst/>
          </a:prstGeom>
        </p:spPr>
      </p:pic>
      <p:pic>
        <p:nvPicPr>
          <p:cNvPr descr="28§latex§Пусть $w_1, w_2, ..., x_Q \in \zo$ -- веса экспертов.§png§600§FALSE" id="13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6880" y="4604040"/>
            <a:ext cx="7053120" cy="363960"/>
          </a:xfrm>
          <a:prstGeom prst="rect">
            <a:avLst/>
          </a:prstGeom>
        </p:spPr>
      </p:pic>
      <p:pic>
        <p:nvPicPr>
          <p:cNvPr descr="28§display§s_q^i(\p_q) = \sum_{x \in X} \big{\chi}_{A_i}(x), \;&#10;A_i = \{x \in X: \p_q(x) \leq \p_q(x_i)\}§png§600§FALSE" id="137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476280" y="3464640"/>
            <a:ext cx="7997400" cy="783360"/>
          </a:xfrm>
          <a:prstGeom prst="rect">
            <a:avLst/>
          </a:prstGeom>
        </p:spPr>
      </p:pic>
      <p:pic>
        <p:nvPicPr>
          <p:cNvPr descr="24§display§\p_q(\cdot): X \rightarrow \zo, \; q \in \{1, ..., Q\},\; \gamma \in \Gamma§png§600§FALSE" id="138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4284000" y="1848240"/>
            <a:ext cx="5083920" cy="311760"/>
          </a:xfrm>
          <a:prstGeom prst="rect">
            <a:avLst/>
          </a:prstGeom>
        </p:spPr>
      </p:pic>
      <p:pic>
        <p:nvPicPr>
          <p:cNvPr descr="28§display§s_* = \arg \underset{s} \min \sum_{q=1}^Q w_q\|s - s_q\|_2^2 \Rightarrow&#10;\p_* = \frac{s_*}{\abs{X}} §png§600§FALSE" id="139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673560" y="5135400"/>
            <a:ext cx="6303960" cy="1092600"/>
          </a:xfrm>
          <a:prstGeom prst="rect">
            <a:avLst/>
          </a:prstGeom>
        </p:spPr>
      </p:pic>
      <p:pic>
        <p:nvPicPr>
          <p:cNvPr descr="24§latex§$\p_1$ -- одно из $\p_{i_0j_0}$ Васи, \\&#10;$\p_2$ -- одно из $\p_{i_0j_0}$ Пети, \\&#10;...и так далее до $p_Q$. §png§600§FALSE" id="140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492480" y="1125720"/>
            <a:ext cx="3229560" cy="1012680"/>
          </a:xfrm>
          <a:prstGeom prst="rect">
            <a:avLst/>
          </a:prstGeom>
        </p:spPr>
      </p:pic>
      <p:pic>
        <p:nvPicPr>
          <p:cNvPr descr="28§latex§$s_q(\cdot) = (s_q^1(\cdot), s_q^2(\cdot), ..., s_q^{\abs{X}}(\cdot))$ --&#10;макс. инв. группы $\Gamma$§png§600§FALSE" id="141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516600" y="2778840"/>
            <a:ext cx="8276760" cy="50004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3640" y="198000"/>
            <a:ext cx="9068760" cy="6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Выбор объектов - 3</a:t>
            </a:r>
            <a:endParaRPr/>
          </a:p>
        </p:txBody>
      </p:sp>
      <p:pic>
        <p:nvPicPr>
          <p:cNvPr descr="" id="14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7120" y="1260000"/>
            <a:ext cx="2972880" cy="1980000"/>
          </a:xfrm>
          <a:prstGeom prst="rect">
            <a:avLst/>
          </a:prstGeom>
        </p:spPr>
      </p:pic>
      <p:pic>
        <p:nvPicPr>
          <p:cNvPr descr="" id="14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972000" y="4860000"/>
            <a:ext cx="2484000" cy="1656000"/>
          </a:xfrm>
          <a:prstGeom prst="rect">
            <a:avLst/>
          </a:prstGeom>
        </p:spPr>
      </p:pic>
      <p:sp>
        <p:nvSpPr>
          <p:cNvPr id="145" name="Line 2"/>
          <p:cNvSpPr/>
          <p:nvPr/>
        </p:nvSpPr>
        <p:spPr>
          <a:xfrm>
            <a:off x="4500000" y="2160000"/>
            <a:ext cx="1620000" cy="0"/>
          </a:xfrm>
          <a:prstGeom prst="line">
            <a:avLst/>
          </a:prstGeom>
          <a:ln w="3657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6" name="Line 3"/>
          <p:cNvSpPr/>
          <p:nvPr/>
        </p:nvSpPr>
        <p:spPr>
          <a:xfrm>
            <a:off x="7740000" y="3600000"/>
            <a:ext cx="360000" cy="1080000"/>
          </a:xfrm>
          <a:prstGeom prst="line">
            <a:avLst/>
          </a:prstGeom>
          <a:ln w="12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7" name="Line 4"/>
          <p:cNvSpPr/>
          <p:nvPr/>
        </p:nvSpPr>
        <p:spPr>
          <a:xfrm flipH="1">
            <a:off x="6120000" y="5220000"/>
            <a:ext cx="1080000" cy="0"/>
          </a:xfrm>
          <a:prstGeom prst="line">
            <a:avLst/>
          </a:prstGeom>
          <a:ln w="12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8" name="CustomShape 5"/>
          <p:cNvSpPr/>
          <p:nvPr/>
        </p:nvSpPr>
        <p:spPr>
          <a:xfrm>
            <a:off x="7164000" y="4752000"/>
            <a:ext cx="1980000" cy="1620000"/>
          </a:xfrm>
          <a:prstGeom prst="hexagon">
            <a:avLst>
              <a:gd fmla="val 5400" name="adj"/>
            </a:avLst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n-US">
                <a:solidFill>
                  <a:srgbClr val="000000"/>
                </a:solidFill>
              </a:rPr>
              <a:t>алгоритм</a:t>
            </a:r>
            <a:endParaRPr/>
          </a:p>
          <a:p>
            <a:pPr algn="ctr"/>
            <a:r>
              <a:rPr b="1" lang="en-US">
                <a:solidFill>
                  <a:srgbClr val="000000"/>
                </a:solidFill>
              </a:rPr>
              <a:t>уточнения</a:t>
            </a:r>
            <a:endParaRPr/>
          </a:p>
          <a:p>
            <a:pPr algn="ctr"/>
            <a:r>
              <a:rPr b="1" lang="en-US">
                <a:solidFill>
                  <a:srgbClr val="000000"/>
                </a:solidFill>
              </a:rPr>
              <a:t> </a:t>
            </a:r>
            <a:r>
              <a:rPr b="1" lang="en-US">
                <a:solidFill>
                  <a:srgbClr val="000000"/>
                </a:solidFill>
              </a:rPr>
              <a:t>оценки </a:t>
            </a:r>
            <a:endParaRPr/>
          </a:p>
        </p:txBody>
      </p:sp>
      <p:sp>
        <p:nvSpPr>
          <p:cNvPr id="149" name="CustomShape 6"/>
          <p:cNvSpPr/>
          <p:nvPr/>
        </p:nvSpPr>
        <p:spPr>
          <a:xfrm>
            <a:off x="4320000" y="4680000"/>
            <a:ext cx="1800000" cy="1679760"/>
          </a:xfrm>
          <a:prstGeom prst="diamond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n-US">
                <a:solidFill>
                  <a:srgbClr val="000000"/>
                </a:solidFill>
              </a:rPr>
              <a:t>алгоритм</a:t>
            </a:r>
            <a:endParaRPr/>
          </a:p>
          <a:p>
            <a:pPr algn="ctr"/>
            <a:r>
              <a:rPr b="1" lang="en-US">
                <a:solidFill>
                  <a:srgbClr val="000000"/>
                </a:solidFill>
              </a:rPr>
              <a:t>выбора</a:t>
            </a:r>
            <a:endParaRPr/>
          </a:p>
        </p:txBody>
      </p:sp>
      <p:sp>
        <p:nvSpPr>
          <p:cNvPr id="150" name="Line 7"/>
          <p:cNvSpPr/>
          <p:nvPr/>
        </p:nvSpPr>
        <p:spPr>
          <a:xfrm flipH="1">
            <a:off x="3240000" y="5220000"/>
            <a:ext cx="108000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pic>
        <p:nvPicPr>
          <p:cNvPr descr="" id="15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300000" y="1080000"/>
            <a:ext cx="2376000" cy="2340000"/>
          </a:xfrm>
          <a:prstGeom prst="rect">
            <a:avLst/>
          </a:prstGeom>
        </p:spPr>
      </p:pic>
      <p:sp>
        <p:nvSpPr>
          <p:cNvPr id="152" name="Line 8"/>
          <p:cNvSpPr/>
          <p:nvPr/>
        </p:nvSpPr>
        <p:spPr>
          <a:xfrm flipV="1">
            <a:off x="5580000" y="2880000"/>
            <a:ext cx="1080000" cy="1800000"/>
          </a:xfrm>
          <a:prstGeom prst="line">
            <a:avLst/>
          </a:prstGeom>
          <a:ln w="36720">
            <a:solidFill>
              <a:srgbClr val="000000"/>
            </a:solidFill>
            <a:custDash>
              <a:ds d="508000" sp="508000"/>
              <a:ds d="508000" sp="508000"/>
            </a:custDash>
            <a:round/>
            <a:tailEnd len="med" type="triangle" w="med"/>
          </a:ln>
        </p:spPr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