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1AE"/>
    <a:srgbClr val="753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3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8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0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9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4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8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3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69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66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5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测试智能化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1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624"/>
          </a:xfrm>
        </p:spPr>
        <p:txBody>
          <a:bodyPr/>
          <a:lstStyle/>
          <a:p>
            <a:r>
              <a:rPr lang="zh-CN" altLang="en-US" dirty="0" smtClean="0"/>
              <a:t>智能化</a:t>
            </a:r>
            <a:r>
              <a:rPr lang="en-US" altLang="zh-CN" dirty="0" smtClean="0"/>
              <a:t>-UI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28890" y="1230736"/>
            <a:ext cx="102860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实践场景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网站登录为了防攻击，都提供了校验码， 但同时也会影响自动化测试的效率</a:t>
            </a:r>
            <a:endParaRPr lang="en-US" altLang="zh-CN" dirty="0" smtClean="0"/>
          </a:p>
          <a:p>
            <a:r>
              <a:rPr lang="zh-CN" altLang="en-US" b="1" dirty="0" smtClean="0"/>
              <a:t>需求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能自动化识别出校验码图片中的字符， 方便测试脚本调用登录接口时传入，保证能正常登录，进而测试后续的业务流程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28576" y="4202805"/>
            <a:ext cx="58375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方案选择</a:t>
            </a:r>
            <a:r>
              <a:rPr lang="zh-CN" altLang="en-US" dirty="0" smtClean="0"/>
              <a:t>： 基于</a:t>
            </a:r>
            <a:r>
              <a:rPr lang="en-US" altLang="zh-CN" dirty="0" smtClean="0"/>
              <a:t>OCR</a:t>
            </a:r>
            <a:r>
              <a:rPr lang="zh-CN" altLang="en-US" dirty="0" smtClean="0"/>
              <a:t>识别</a:t>
            </a:r>
            <a:r>
              <a:rPr lang="en-US" altLang="zh-CN" dirty="0" smtClean="0"/>
              <a:t>+ </a:t>
            </a:r>
            <a:r>
              <a:rPr lang="zh-CN" altLang="en-US" dirty="0" smtClean="0"/>
              <a:t>开发提供校验码生成的</a:t>
            </a:r>
            <a:r>
              <a:rPr lang="en-US" altLang="zh-CN" dirty="0" smtClean="0"/>
              <a:t>API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如何获取大量的数据训练模型？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开发提供校验码生成器程序，生成大量的随机校验码图片，供</a:t>
            </a:r>
            <a:r>
              <a:rPr lang="en-US" altLang="zh-CN" dirty="0" smtClean="0"/>
              <a:t>OCR</a:t>
            </a:r>
            <a:r>
              <a:rPr lang="zh-CN" altLang="en-US" dirty="0" smtClean="0"/>
              <a:t>算法训练；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5251"/>
            <a:ext cx="3325345" cy="10733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85995" y="2349661"/>
            <a:ext cx="4224759" cy="120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85995" y="4514127"/>
            <a:ext cx="4328931" cy="1625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err="1" smtClean="0"/>
              <a:t>TestFramework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59448" y="4777839"/>
            <a:ext cx="1105383" cy="5349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TestCase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07843" y="2935998"/>
            <a:ext cx="1086092" cy="4731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209142" y="2935997"/>
            <a:ext cx="1301188" cy="4731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校验</a:t>
            </a:r>
            <a:r>
              <a:rPr lang="zh-CN" altLang="en-US" dirty="0" smtClean="0"/>
              <a:t>码图片生成器</a:t>
            </a:r>
            <a:endParaRPr lang="zh-CN" altLang="en-US" dirty="0"/>
          </a:p>
        </p:txBody>
      </p:sp>
      <p:cxnSp>
        <p:nvCxnSpPr>
          <p:cNvPr id="13" name="肘形连接符 12"/>
          <p:cNvCxnSpPr>
            <a:stCxn id="10" idx="0"/>
            <a:endCxn id="11" idx="2"/>
          </p:cNvCxnSpPr>
          <p:nvPr/>
        </p:nvCxnSpPr>
        <p:spPr>
          <a:xfrm rot="16200000" flipV="1">
            <a:off x="6697157" y="4062855"/>
            <a:ext cx="1368716" cy="612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1" idx="3"/>
            <a:endCxn id="12" idx="1"/>
          </p:cNvCxnSpPr>
          <p:nvPr/>
        </p:nvCxnSpPr>
        <p:spPr>
          <a:xfrm flipV="1">
            <a:off x="7893935" y="3172560"/>
            <a:ext cx="1315207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259959" y="4792117"/>
            <a:ext cx="1113580" cy="53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OCR</a:t>
            </a:r>
            <a:r>
              <a:rPr lang="zh-CN" altLang="en-US" dirty="0" smtClean="0"/>
              <a:t>识别模型</a:t>
            </a:r>
            <a:endParaRPr lang="zh-CN" altLang="en-US" dirty="0"/>
          </a:p>
        </p:txBody>
      </p:sp>
      <p:cxnSp>
        <p:nvCxnSpPr>
          <p:cNvPr id="25" name="肘形连接符 24"/>
          <p:cNvCxnSpPr>
            <a:stCxn id="12" idx="3"/>
            <a:endCxn id="23" idx="3"/>
          </p:cNvCxnSpPr>
          <p:nvPr/>
        </p:nvCxnSpPr>
        <p:spPr>
          <a:xfrm flipH="1">
            <a:off x="10373539" y="3172560"/>
            <a:ext cx="136791" cy="1887028"/>
          </a:xfrm>
          <a:prstGeom prst="bentConnector3">
            <a:avLst>
              <a:gd name="adj1" fmla="val -1671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0591760" y="3833473"/>
            <a:ext cx="128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获取图片</a:t>
            </a:r>
            <a:endParaRPr lang="zh-CN" altLang="en-US" dirty="0"/>
          </a:p>
        </p:txBody>
      </p:sp>
      <p:cxnSp>
        <p:nvCxnSpPr>
          <p:cNvPr id="32" name="肘形连接符 31"/>
          <p:cNvCxnSpPr>
            <a:stCxn id="23" idx="1"/>
            <a:endCxn id="10" idx="3"/>
          </p:cNvCxnSpPr>
          <p:nvPr/>
        </p:nvCxnSpPr>
        <p:spPr>
          <a:xfrm rot="10800000">
            <a:off x="7964831" y="5045310"/>
            <a:ext cx="1295128" cy="142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027170" y="4699125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4.</a:t>
            </a:r>
            <a:r>
              <a:rPr lang="zh-CN" altLang="en-US" sz="1400" dirty="0" smtClean="0"/>
              <a:t>校验码字符串</a:t>
            </a:r>
            <a:endParaRPr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7646760" y="3879889"/>
            <a:ext cx="1797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1. </a:t>
            </a:r>
            <a:r>
              <a:rPr lang="zh-CN" altLang="en-US" sz="1400" dirty="0" smtClean="0"/>
              <a:t>基本登录</a:t>
            </a:r>
            <a:endParaRPr lang="en-US" altLang="zh-CN" sz="1400" dirty="0" smtClean="0"/>
          </a:p>
          <a:p>
            <a:r>
              <a:rPr lang="en-US" altLang="zh-CN" sz="1400" dirty="0" smtClean="0"/>
              <a:t>5. </a:t>
            </a:r>
            <a:r>
              <a:rPr lang="zh-CN" altLang="en-US" sz="1400" dirty="0" smtClean="0"/>
              <a:t>发送校验码字符串</a:t>
            </a:r>
            <a:endParaRPr lang="zh-CN" altLang="en-US" sz="1400" dirty="0"/>
          </a:p>
        </p:txBody>
      </p:sp>
      <p:sp>
        <p:nvSpPr>
          <p:cNvPr id="43" name="矩形 42"/>
          <p:cNvSpPr/>
          <p:nvPr/>
        </p:nvSpPr>
        <p:spPr>
          <a:xfrm>
            <a:off x="8014939" y="2941360"/>
            <a:ext cx="9223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出发生成校验码图片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95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624"/>
          </a:xfrm>
        </p:spPr>
        <p:txBody>
          <a:bodyPr/>
          <a:lstStyle/>
          <a:p>
            <a:r>
              <a:rPr lang="zh-CN" altLang="en-US" dirty="0" smtClean="0"/>
              <a:t>智能化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0954" y="1304438"/>
            <a:ext cx="4168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智能选择用例？</a:t>
            </a:r>
            <a:endParaRPr lang="en-US" altLang="zh-CN" dirty="0" smtClean="0"/>
          </a:p>
          <a:p>
            <a:r>
              <a:rPr lang="zh-CN" altLang="en-US" dirty="0" smtClean="0"/>
              <a:t>评估</a:t>
            </a:r>
            <a:r>
              <a:rPr lang="en-US" altLang="zh-CN" dirty="0" smtClean="0"/>
              <a:t>Crash</a:t>
            </a:r>
            <a:r>
              <a:rPr lang="zh-CN" altLang="en-US" smtClean="0"/>
              <a:t>信息和用户影响范围的关系？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5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78226" cy="66891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质量工作痛点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385756" y="2306950"/>
            <a:ext cx="1952759" cy="2764836"/>
            <a:chOff x="1042284" y="1542245"/>
            <a:chExt cx="1952759" cy="2764836"/>
          </a:xfrm>
        </p:grpSpPr>
        <p:sp>
          <p:nvSpPr>
            <p:cNvPr id="29" name="矩形 28"/>
            <p:cNvSpPr/>
            <p:nvPr/>
          </p:nvSpPr>
          <p:spPr>
            <a:xfrm>
              <a:off x="1042284" y="1542245"/>
              <a:ext cx="1952759" cy="2764836"/>
            </a:xfrm>
            <a:prstGeom prst="rect">
              <a:avLst/>
            </a:prstGeom>
            <a:solidFill>
              <a:srgbClr val="8064A2">
                <a:tint val="40000"/>
                <a:alpha val="90000"/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8064A2">
                  <a:tint val="40000"/>
                  <a:alpha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矩形 29"/>
            <p:cNvSpPr/>
            <p:nvPr/>
          </p:nvSpPr>
          <p:spPr>
            <a:xfrm>
              <a:off x="1354725" y="1542245"/>
              <a:ext cx="1640318" cy="2764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42240" rIns="142240" bIns="142240" numCol="1" spcCol="1270" anchor="t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000" b="1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344284" y="1786214"/>
            <a:ext cx="1301839" cy="1301839"/>
            <a:chOff x="812" y="1021509"/>
            <a:chExt cx="1301839" cy="1301839"/>
          </a:xfrm>
        </p:grpSpPr>
        <p:sp>
          <p:nvSpPr>
            <p:cNvPr id="27" name="椭圆 26"/>
            <p:cNvSpPr/>
            <p:nvPr/>
          </p:nvSpPr>
          <p:spPr>
            <a:xfrm>
              <a:off x="812" y="1021509"/>
              <a:ext cx="1301839" cy="1301839"/>
            </a:xfrm>
            <a:prstGeom prst="ellipse">
              <a:avLst/>
            </a:prstGeom>
            <a:solidFill>
              <a:srgbClr val="8064A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8" name="椭圆 6"/>
            <p:cNvSpPr/>
            <p:nvPr/>
          </p:nvSpPr>
          <p:spPr>
            <a:xfrm>
              <a:off x="191462" y="1212159"/>
              <a:ext cx="920539" cy="9205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b="1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更精准的测试</a:t>
              </a:r>
              <a:endParaRPr lang="zh-CN" altLang="en-US" b="1" kern="12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640356" y="2306950"/>
            <a:ext cx="1952759" cy="2764836"/>
            <a:chOff x="4296884" y="1542245"/>
            <a:chExt cx="1952759" cy="2764836"/>
          </a:xfrm>
        </p:grpSpPr>
        <p:sp>
          <p:nvSpPr>
            <p:cNvPr id="25" name="矩形 24"/>
            <p:cNvSpPr/>
            <p:nvPr/>
          </p:nvSpPr>
          <p:spPr>
            <a:xfrm>
              <a:off x="4296884" y="1542245"/>
              <a:ext cx="1952759" cy="2764836"/>
            </a:xfrm>
            <a:prstGeom prst="rect">
              <a:avLst/>
            </a:prstGeom>
            <a:solidFill>
              <a:srgbClr val="8064A2">
                <a:tint val="40000"/>
                <a:alpha val="90000"/>
                <a:hueOff val="-1972855"/>
                <a:satOff val="11079"/>
                <a:lumOff val="704"/>
                <a:alphaOff val="0"/>
              </a:srgbClr>
            </a:solidFill>
            <a:ln w="25400" cap="flat" cmpd="sng" algn="ctr">
              <a:solidFill>
                <a:srgbClr val="8064A2">
                  <a:tint val="40000"/>
                  <a:alpha val="90000"/>
                  <a:hueOff val="-1972855"/>
                  <a:satOff val="11079"/>
                  <a:lumOff val="704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矩形 25"/>
            <p:cNvSpPr/>
            <p:nvPr/>
          </p:nvSpPr>
          <p:spPr>
            <a:xfrm>
              <a:off x="4609325" y="1542245"/>
              <a:ext cx="1640318" cy="2764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42240" rIns="142240" bIns="142240" numCol="1" spcCol="1270" anchor="t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000" b="1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598884" y="1786214"/>
            <a:ext cx="1301839" cy="1301839"/>
            <a:chOff x="3255412" y="1021509"/>
            <a:chExt cx="1301839" cy="1301839"/>
          </a:xfrm>
        </p:grpSpPr>
        <p:sp>
          <p:nvSpPr>
            <p:cNvPr id="23" name="椭圆 22"/>
            <p:cNvSpPr/>
            <p:nvPr/>
          </p:nvSpPr>
          <p:spPr>
            <a:xfrm>
              <a:off x="3255412" y="1021509"/>
              <a:ext cx="1301839" cy="1301839"/>
            </a:xfrm>
            <a:prstGeom prst="ellipse">
              <a:avLst/>
            </a:prstGeom>
            <a:solidFill>
              <a:srgbClr val="8064A2">
                <a:hueOff val="-2232385"/>
                <a:satOff val="13449"/>
                <a:lumOff val="1078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4" name="椭圆 10"/>
            <p:cNvSpPr/>
            <p:nvPr/>
          </p:nvSpPr>
          <p:spPr>
            <a:xfrm>
              <a:off x="3446062" y="1212159"/>
              <a:ext cx="920539" cy="9205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b="1" kern="120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UI</a:t>
              </a:r>
              <a:r>
                <a:rPr lang="zh-CN" altLang="en-US" sz="1600" b="1" kern="120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测试更高效</a:t>
              </a:r>
              <a:endParaRPr lang="zh-CN" altLang="en-US" sz="1600" b="1" kern="12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894955" y="2306950"/>
            <a:ext cx="1952760" cy="2764836"/>
            <a:chOff x="7551483" y="1542245"/>
            <a:chExt cx="1952760" cy="2764836"/>
          </a:xfrm>
        </p:grpSpPr>
        <p:sp>
          <p:nvSpPr>
            <p:cNvPr id="21" name="矩形 20"/>
            <p:cNvSpPr/>
            <p:nvPr/>
          </p:nvSpPr>
          <p:spPr>
            <a:xfrm>
              <a:off x="7551483" y="1542245"/>
              <a:ext cx="1952759" cy="2764836"/>
            </a:xfrm>
            <a:prstGeom prst="rect">
              <a:avLst/>
            </a:prstGeom>
            <a:solidFill>
              <a:srgbClr val="8064A2">
                <a:tint val="40000"/>
                <a:alpha val="90000"/>
                <a:hueOff val="-3945710"/>
                <a:satOff val="22157"/>
                <a:lumOff val="1408"/>
                <a:alphaOff val="0"/>
              </a:srgbClr>
            </a:solidFill>
            <a:ln w="25400" cap="flat" cmpd="sng" algn="ctr">
              <a:solidFill>
                <a:srgbClr val="8064A2">
                  <a:tint val="40000"/>
                  <a:alpha val="90000"/>
                  <a:hueOff val="-3945710"/>
                  <a:satOff val="22157"/>
                  <a:lumOff val="1408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矩形 21"/>
            <p:cNvSpPr/>
            <p:nvPr/>
          </p:nvSpPr>
          <p:spPr>
            <a:xfrm>
              <a:off x="7863925" y="1542245"/>
              <a:ext cx="1640318" cy="2764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42240" rIns="142240" bIns="142240" numCol="1" spcCol="1270" anchor="t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000" b="1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853483" y="1786214"/>
            <a:ext cx="1301839" cy="1301839"/>
            <a:chOff x="6510011" y="1021509"/>
            <a:chExt cx="1301839" cy="1301839"/>
          </a:xfrm>
        </p:grpSpPr>
        <p:sp>
          <p:nvSpPr>
            <p:cNvPr id="19" name="椭圆 18"/>
            <p:cNvSpPr/>
            <p:nvPr/>
          </p:nvSpPr>
          <p:spPr>
            <a:xfrm>
              <a:off x="6510011" y="1021509"/>
              <a:ext cx="1301839" cy="1301839"/>
            </a:xfrm>
            <a:prstGeom prst="ellipse">
              <a:avLst/>
            </a:prstGeom>
            <a:solidFill>
              <a:srgbClr val="8064A2">
                <a:hueOff val="-4464770"/>
                <a:satOff val="26899"/>
                <a:lumOff val="2156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椭圆 14"/>
            <p:cNvSpPr/>
            <p:nvPr/>
          </p:nvSpPr>
          <p:spPr>
            <a:xfrm>
              <a:off x="6700661" y="1212159"/>
              <a:ext cx="920539" cy="9205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400" b="1" kern="12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32" name="椭圆 10"/>
          <p:cNvSpPr/>
          <p:nvPr/>
        </p:nvSpPr>
        <p:spPr>
          <a:xfrm>
            <a:off x="8009275" y="1976864"/>
            <a:ext cx="920539" cy="92053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2446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b="1" kern="120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更精准的质量评估</a:t>
            </a:r>
            <a:endParaRPr lang="zh-CN" altLang="en-US" sz="1600" b="1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317618" y="2934762"/>
            <a:ext cx="1942787" cy="168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7532A8"/>
                </a:solidFill>
                <a:latin typeface="微软雅黑" pitchFamily="34" charset="-122"/>
                <a:ea typeface="微软雅黑" pitchFamily="34" charset="-122"/>
              </a:rPr>
              <a:t>测试数据构造不够贴近用户场景</a:t>
            </a:r>
            <a:endParaRPr lang="en-US" altLang="zh-CN" sz="1600" dirty="0" smtClean="0">
              <a:solidFill>
                <a:srgbClr val="7532A8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7532A8"/>
                </a:solidFill>
                <a:latin typeface="微软雅黑" pitchFamily="34" charset="-122"/>
                <a:ea typeface="微软雅黑" pitchFamily="34" charset="-122"/>
              </a:rPr>
              <a:t>回归测试用例选择不够精准</a:t>
            </a:r>
            <a:endParaRPr lang="en-US" altLang="zh-CN" sz="1600" dirty="0" smtClean="0">
              <a:solidFill>
                <a:srgbClr val="7532A8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rgbClr val="7532A8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rgbClr val="7532A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67757" y="2745305"/>
            <a:ext cx="1942787" cy="175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12446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4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测试需要兼容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4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类型，浏览器类型，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4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开发技术框架等，工作量巨大</a:t>
            </a:r>
            <a:endParaRPr lang="en-US" altLang="zh-CN" sz="1400" dirty="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defTabSz="12446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defTabSz="12446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878958" y="2745305"/>
            <a:ext cx="1942787" cy="175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12446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0291AE"/>
                </a:solidFill>
                <a:latin typeface="微软雅黑" pitchFamily="34" charset="-122"/>
                <a:ea typeface="微软雅黑" pitchFamily="34" charset="-122"/>
              </a:rPr>
              <a:t>根据测试活动中发现的</a:t>
            </a:r>
            <a:r>
              <a:rPr lang="en-US" altLang="zh-CN" sz="1400" dirty="0" smtClean="0">
                <a:solidFill>
                  <a:srgbClr val="0291AE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400" dirty="0" smtClean="0">
                <a:solidFill>
                  <a:srgbClr val="0291AE"/>
                </a:solidFill>
                <a:latin typeface="微软雅黑" pitchFamily="34" charset="-122"/>
                <a:ea typeface="微软雅黑" pitchFamily="34" charset="-122"/>
              </a:rPr>
              <a:t>对质量评估不够精确，出了线上问题，影响的用户范围是多大？</a:t>
            </a:r>
            <a:endParaRPr lang="en-US" altLang="zh-CN" sz="1400" dirty="0" smtClean="0">
              <a:solidFill>
                <a:srgbClr val="0291A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defTabSz="12446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rgbClr val="0291A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defTabSz="12446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0291A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4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78226" cy="66891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智能技术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1288" y="1218874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图像识别</a:t>
            </a:r>
            <a:endParaRPr lang="en-US" altLang="zh-CN" dirty="0" smtClean="0"/>
          </a:p>
          <a:p>
            <a:r>
              <a:rPr lang="en-US" altLang="zh-CN" dirty="0" smtClean="0"/>
              <a:t>OCR</a:t>
            </a:r>
            <a:r>
              <a:rPr lang="zh-CN" altLang="en-US" dirty="0" smtClean="0"/>
              <a:t>文字识别</a:t>
            </a:r>
            <a:endParaRPr lang="en-US" altLang="zh-CN" dirty="0" smtClean="0"/>
          </a:p>
          <a:p>
            <a:r>
              <a:rPr lang="zh-CN" altLang="en-US" dirty="0" smtClean="0"/>
              <a:t>分类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随机森林，决策树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712758" y="1608191"/>
            <a:ext cx="5191555" cy="28860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897458" y="87034"/>
            <a:ext cx="8229600" cy="63341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智能化</a:t>
            </a:r>
            <a:r>
              <a:rPr lang="en-US" altLang="zh-CN" dirty="0" smtClean="0"/>
              <a:t>-</a:t>
            </a:r>
            <a:r>
              <a:rPr lang="zh-CN" altLang="en-US" dirty="0"/>
              <a:t>测试数据、用例生成</a:t>
            </a:r>
            <a:endParaRPr lang="zh-CN" altLang="en-US" dirty="0" smtClean="0"/>
          </a:p>
        </p:txBody>
      </p:sp>
      <p:sp>
        <p:nvSpPr>
          <p:cNvPr id="39" name="矩形 38"/>
          <p:cNvSpPr/>
          <p:nvPr/>
        </p:nvSpPr>
        <p:spPr>
          <a:xfrm>
            <a:off x="6106319" y="2133601"/>
            <a:ext cx="863600" cy="223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PICT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5524104" y="3125093"/>
            <a:ext cx="488155" cy="124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折角形 3"/>
          <p:cNvSpPr/>
          <p:nvPr/>
        </p:nvSpPr>
        <p:spPr>
          <a:xfrm>
            <a:off x="4224339" y="2133601"/>
            <a:ext cx="1150937" cy="790575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测试数据</a:t>
            </a:r>
          </a:p>
        </p:txBody>
      </p:sp>
      <p:sp>
        <p:nvSpPr>
          <p:cNvPr id="41" name="折角形 40"/>
          <p:cNvSpPr/>
          <p:nvPr/>
        </p:nvSpPr>
        <p:spPr>
          <a:xfrm>
            <a:off x="4270375" y="3357563"/>
            <a:ext cx="1150938" cy="792162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数据组合策略</a:t>
            </a:r>
          </a:p>
        </p:txBody>
      </p:sp>
      <p:sp>
        <p:nvSpPr>
          <p:cNvPr id="5" name="十字形 4"/>
          <p:cNvSpPr/>
          <p:nvPr/>
        </p:nvSpPr>
        <p:spPr>
          <a:xfrm>
            <a:off x="4691064" y="3033713"/>
            <a:ext cx="217487" cy="215900"/>
          </a:xfrm>
          <a:prstGeom prst="plu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sp>
        <p:nvSpPr>
          <p:cNvPr id="43" name="折角形 42"/>
          <p:cNvSpPr/>
          <p:nvPr/>
        </p:nvSpPr>
        <p:spPr>
          <a:xfrm>
            <a:off x="7654926" y="2976344"/>
            <a:ext cx="1177379" cy="524665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测试用例</a:t>
            </a:r>
          </a:p>
        </p:txBody>
      </p:sp>
      <p:sp>
        <p:nvSpPr>
          <p:cNvPr id="44" name="右箭头 43"/>
          <p:cNvSpPr/>
          <p:nvPr/>
        </p:nvSpPr>
        <p:spPr>
          <a:xfrm>
            <a:off x="7063981" y="3125093"/>
            <a:ext cx="404787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3176588" y="3716338"/>
            <a:ext cx="863600" cy="120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sp>
        <p:nvSpPr>
          <p:cNvPr id="9228" name="矩形 5"/>
          <p:cNvSpPr>
            <a:spLocks noChangeArrowheads="1"/>
          </p:cNvSpPr>
          <p:nvPr/>
        </p:nvSpPr>
        <p:spPr bwMode="auto">
          <a:xfrm>
            <a:off x="3302000" y="3348038"/>
            <a:ext cx="64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优化</a:t>
            </a:r>
          </a:p>
        </p:txBody>
      </p:sp>
      <p:cxnSp>
        <p:nvCxnSpPr>
          <p:cNvPr id="6" name="肘形连接符 5"/>
          <p:cNvCxnSpPr>
            <a:stCxn id="43" idx="3"/>
            <a:endCxn id="8" idx="0"/>
          </p:cNvCxnSpPr>
          <p:nvPr/>
        </p:nvCxnSpPr>
        <p:spPr>
          <a:xfrm flipH="1">
            <a:off x="8490788" y="3238676"/>
            <a:ext cx="341516" cy="2511166"/>
          </a:xfrm>
          <a:prstGeom prst="bentConnector3">
            <a:avLst>
              <a:gd name="adj1" fmla="val -66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云形 7"/>
          <p:cNvSpPr/>
          <p:nvPr/>
        </p:nvSpPr>
        <p:spPr>
          <a:xfrm>
            <a:off x="6445040" y="5065766"/>
            <a:ext cx="2047454" cy="136815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线上环境</a:t>
            </a:r>
          </a:p>
        </p:txBody>
      </p:sp>
      <p:sp>
        <p:nvSpPr>
          <p:cNvPr id="10" name="矩形 9"/>
          <p:cNvSpPr/>
          <p:nvPr/>
        </p:nvSpPr>
        <p:spPr>
          <a:xfrm>
            <a:off x="8239057" y="4659512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测试完成，部署上线</a:t>
            </a:r>
          </a:p>
        </p:txBody>
      </p:sp>
      <p:cxnSp>
        <p:nvCxnSpPr>
          <p:cNvPr id="21" name="肘形连接符 20"/>
          <p:cNvCxnSpPr>
            <a:stCxn id="8" idx="2"/>
            <a:endCxn id="31" idx="2"/>
          </p:cNvCxnSpPr>
          <p:nvPr/>
        </p:nvCxnSpPr>
        <p:spPr>
          <a:xfrm rot="10800000">
            <a:off x="2405451" y="4199959"/>
            <a:ext cx="4045940" cy="1549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折角形 30"/>
          <p:cNvSpPr/>
          <p:nvPr/>
        </p:nvSpPr>
        <p:spPr>
          <a:xfrm>
            <a:off x="1829189" y="3504261"/>
            <a:ext cx="1152525" cy="695697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线上日志统计信息</a:t>
            </a:r>
          </a:p>
        </p:txBody>
      </p:sp>
      <p:sp>
        <p:nvSpPr>
          <p:cNvPr id="24" name="矩形 23"/>
          <p:cNvSpPr/>
          <p:nvPr/>
        </p:nvSpPr>
        <p:spPr>
          <a:xfrm>
            <a:off x="2814518" y="5357760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线上日志数据挖掘</a:t>
            </a:r>
          </a:p>
        </p:txBody>
      </p:sp>
      <p:sp>
        <p:nvSpPr>
          <p:cNvPr id="26" name="矩形 25"/>
          <p:cNvSpPr/>
          <p:nvPr/>
        </p:nvSpPr>
        <p:spPr>
          <a:xfrm>
            <a:off x="1668222" y="826478"/>
            <a:ext cx="8748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C00000"/>
                </a:solidFill>
              </a:rPr>
              <a:t>       线上日志统计信息中包含某个模块的</a:t>
            </a:r>
            <a:r>
              <a:rPr lang="en-US" altLang="zh-CN" dirty="0">
                <a:solidFill>
                  <a:srgbClr val="C00000"/>
                </a:solidFill>
              </a:rPr>
              <a:t>API</a:t>
            </a:r>
            <a:r>
              <a:rPr lang="zh-CN" altLang="en-US" dirty="0">
                <a:solidFill>
                  <a:srgbClr val="C00000"/>
                </a:solidFill>
              </a:rPr>
              <a:t>调用情况，包括参数和结果信息等；统计</a:t>
            </a:r>
            <a:r>
              <a:rPr lang="en-US" altLang="zh-CN" dirty="0">
                <a:solidFill>
                  <a:srgbClr val="C00000"/>
                </a:solidFill>
              </a:rPr>
              <a:t>API</a:t>
            </a:r>
            <a:r>
              <a:rPr lang="zh-CN" altLang="en-US" dirty="0">
                <a:solidFill>
                  <a:srgbClr val="C00000"/>
                </a:solidFill>
              </a:rPr>
              <a:t>的调用参数的分布，来优化测试数据的构造策略，用例生成工具以</a:t>
            </a:r>
            <a:r>
              <a:rPr lang="en-US" altLang="zh-CN" dirty="0">
                <a:solidFill>
                  <a:srgbClr val="C00000"/>
                </a:solidFill>
              </a:rPr>
              <a:t>PICT</a:t>
            </a:r>
            <a:r>
              <a:rPr lang="zh-CN" altLang="en-US" dirty="0">
                <a:solidFill>
                  <a:srgbClr val="C00000"/>
                </a:solidFill>
              </a:rPr>
              <a:t>为例：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728" y="5764879"/>
            <a:ext cx="2685504" cy="133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888" y="1259882"/>
            <a:ext cx="7224166" cy="253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标题 1"/>
          <p:cNvSpPr>
            <a:spLocks noGrp="1"/>
          </p:cNvSpPr>
          <p:nvPr>
            <p:ph type="title"/>
          </p:nvPr>
        </p:nvSpPr>
        <p:spPr>
          <a:xfrm>
            <a:off x="1914044" y="177647"/>
            <a:ext cx="8229600" cy="44686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智能化</a:t>
            </a:r>
            <a:r>
              <a:rPr lang="en-US" altLang="zh-CN" dirty="0" smtClean="0"/>
              <a:t>-</a:t>
            </a:r>
            <a:r>
              <a:rPr lang="zh-CN" altLang="en-US" dirty="0"/>
              <a:t>测试数据、用例生成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1817688" y="1052736"/>
            <a:ext cx="6726584" cy="18543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82853" y="3007708"/>
            <a:ext cx="7231062" cy="8874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46" name="矩形 6"/>
          <p:cNvSpPr>
            <a:spLocks noChangeArrowheads="1"/>
          </p:cNvSpPr>
          <p:nvPr/>
        </p:nvSpPr>
        <p:spPr bwMode="auto">
          <a:xfrm>
            <a:off x="8093948" y="2264547"/>
            <a:ext cx="1954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</a:rPr>
              <a:t>数据参数</a:t>
            </a:r>
            <a:r>
              <a:rPr lang="en-US" altLang="zh-CN" dirty="0">
                <a:solidFill>
                  <a:schemeClr val="accent6"/>
                </a:solidFill>
              </a:rPr>
              <a:t>&amp;</a:t>
            </a:r>
            <a:r>
              <a:rPr lang="zh-CN" altLang="en-US" dirty="0">
                <a:solidFill>
                  <a:schemeClr val="accent6"/>
                </a:solidFill>
              </a:rPr>
              <a:t>等价类</a:t>
            </a:r>
          </a:p>
        </p:txBody>
      </p:sp>
      <p:sp>
        <p:nvSpPr>
          <p:cNvPr id="10247" name="矩形 7"/>
          <p:cNvSpPr>
            <a:spLocks noChangeArrowheads="1"/>
          </p:cNvSpPr>
          <p:nvPr/>
        </p:nvSpPr>
        <p:spPr bwMode="auto">
          <a:xfrm>
            <a:off x="1814152" y="4823546"/>
            <a:ext cx="345638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C00000"/>
                </a:solidFill>
              </a:rPr>
              <a:t>约束条件</a:t>
            </a:r>
            <a:r>
              <a:rPr lang="en-US" altLang="zh-CN" sz="1600" dirty="0">
                <a:solidFill>
                  <a:srgbClr val="C00000"/>
                </a:solidFill>
              </a:rPr>
              <a:t>—</a:t>
            </a:r>
            <a:r>
              <a:rPr lang="zh-CN" altLang="en-US" sz="1600" dirty="0">
                <a:solidFill>
                  <a:srgbClr val="C00000"/>
                </a:solidFill>
              </a:rPr>
              <a:t>约束条件根据线上监控统计数据，做优化调整增加上面红色的约束条件，优化用例生成结果，右边结果中的红色框里的用例将不再生成</a:t>
            </a:r>
          </a:p>
        </p:txBody>
      </p:sp>
      <p:sp>
        <p:nvSpPr>
          <p:cNvPr id="2" name="矩形 1"/>
          <p:cNvSpPr/>
          <p:nvPr/>
        </p:nvSpPr>
        <p:spPr>
          <a:xfrm>
            <a:off x="1782416" y="3957498"/>
            <a:ext cx="7705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If[Years]= “</a:t>
            </a:r>
            <a:r>
              <a:rPr lang="zh-CN" altLang="en-US" sz="1400" dirty="0">
                <a:solidFill>
                  <a:srgbClr val="FF0000"/>
                </a:solidFill>
              </a:rPr>
              <a:t>小于</a:t>
            </a:r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r>
              <a:rPr lang="zh-CN" altLang="en-US" sz="1400" dirty="0">
                <a:solidFill>
                  <a:srgbClr val="FF0000"/>
                </a:solidFill>
              </a:rPr>
              <a:t>年</a:t>
            </a:r>
            <a:r>
              <a:rPr lang="en-US" altLang="zh-CN" sz="1400" dirty="0">
                <a:solidFill>
                  <a:srgbClr val="FF0000"/>
                </a:solidFill>
              </a:rPr>
              <a:t>” then [Insurance] in {“</a:t>
            </a:r>
            <a:r>
              <a:rPr lang="zh-CN" altLang="en-US" sz="1400" dirty="0">
                <a:solidFill>
                  <a:srgbClr val="FF0000"/>
                </a:solidFill>
              </a:rPr>
              <a:t>连续受保</a:t>
            </a:r>
            <a:r>
              <a:rPr lang="en-US" altLang="zh-CN" sz="1400" dirty="0">
                <a:solidFill>
                  <a:srgbClr val="FF0000"/>
                </a:solidFill>
              </a:rPr>
              <a:t>”}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5520" y="3957497"/>
            <a:ext cx="7231062" cy="40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517056" y="30490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约束条件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057320" y="399636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优化新增的约束条件</a:t>
            </a:r>
          </a:p>
        </p:txBody>
      </p:sp>
      <p:sp>
        <p:nvSpPr>
          <p:cNvPr id="4" name="矩形 3"/>
          <p:cNvSpPr/>
          <p:nvPr/>
        </p:nvSpPr>
        <p:spPr>
          <a:xfrm>
            <a:off x="1817688" y="692696"/>
            <a:ext cx="665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用例生成工具以</a:t>
            </a:r>
            <a:r>
              <a:rPr lang="en-US" altLang="zh-CN" dirty="0">
                <a:solidFill>
                  <a:srgbClr val="C00000"/>
                </a:solidFill>
              </a:rPr>
              <a:t>PICT</a:t>
            </a:r>
            <a:r>
              <a:rPr lang="zh-CN" altLang="en-US" dirty="0">
                <a:solidFill>
                  <a:srgbClr val="C00000"/>
                </a:solidFill>
              </a:rPr>
              <a:t>为例， 约束条件的优化让生成的用例更精准</a:t>
            </a:r>
          </a:p>
        </p:txBody>
      </p:sp>
      <p:pic>
        <p:nvPicPr>
          <p:cNvPr id="13" name="图片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4578128"/>
            <a:ext cx="4095086" cy="220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5654582" y="4824087"/>
            <a:ext cx="3600400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26590" y="6632907"/>
            <a:ext cx="3600400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/>
          </p:cNvSpPr>
          <p:nvPr>
            <p:ph type="title"/>
          </p:nvPr>
        </p:nvSpPr>
        <p:spPr>
          <a:xfrm>
            <a:off x="1914044" y="177647"/>
            <a:ext cx="8229600" cy="44686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智能化</a:t>
            </a:r>
            <a:r>
              <a:rPr lang="en-US" altLang="zh-CN" dirty="0" smtClean="0"/>
              <a:t>-</a:t>
            </a:r>
            <a:r>
              <a:rPr lang="zh-CN" altLang="en-US" dirty="0"/>
              <a:t>测试数据、用例生成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1817688" y="1085890"/>
            <a:ext cx="5750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用例生成工具还有其他类型，比如</a:t>
            </a:r>
            <a:r>
              <a:rPr lang="en-US" altLang="zh-CN" dirty="0">
                <a:solidFill>
                  <a:srgbClr val="C00000"/>
                </a:solidFill>
              </a:rPr>
              <a:t>MBT</a:t>
            </a:r>
            <a:r>
              <a:rPr lang="zh-CN" altLang="en-US" dirty="0">
                <a:solidFill>
                  <a:srgbClr val="C00000"/>
                </a:solidFill>
              </a:rPr>
              <a:t>类的生成工具：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41" y="1584231"/>
            <a:ext cx="2957891" cy="14353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284" y="1270557"/>
            <a:ext cx="2053906" cy="27424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499" y="1455223"/>
            <a:ext cx="1978149" cy="27159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7993" y="4416510"/>
            <a:ext cx="4110793" cy="2454598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5523925" y="2901219"/>
            <a:ext cx="115447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447929" y="2224989"/>
            <a:ext cx="1106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UML</a:t>
            </a:r>
            <a:r>
              <a:rPr lang="zh-CN" altLang="en-US" sz="1100" dirty="0"/>
              <a:t>图抽象成有向图结构</a:t>
            </a:r>
          </a:p>
        </p:txBody>
      </p:sp>
      <p:sp>
        <p:nvSpPr>
          <p:cNvPr id="15" name="圆角右箭头 14"/>
          <p:cNvSpPr/>
          <p:nvPr/>
        </p:nvSpPr>
        <p:spPr>
          <a:xfrm rot="10800000">
            <a:off x="7192030" y="4540499"/>
            <a:ext cx="751900" cy="1008582"/>
          </a:xfrm>
          <a:prstGeom prst="bentArrow">
            <a:avLst>
              <a:gd name="adj1" fmla="val 1088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43930" y="5130795"/>
            <a:ext cx="2040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通过有向图深度优先算法遍历所有操作路径，生成测试用例</a:t>
            </a:r>
          </a:p>
        </p:txBody>
      </p:sp>
      <p:sp>
        <p:nvSpPr>
          <p:cNvPr id="22" name="加号 21"/>
          <p:cNvSpPr/>
          <p:nvPr/>
        </p:nvSpPr>
        <p:spPr>
          <a:xfrm>
            <a:off x="3623405" y="3132618"/>
            <a:ext cx="288032" cy="324036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358039" y="3471291"/>
            <a:ext cx="1106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测试数据</a:t>
            </a:r>
          </a:p>
        </p:txBody>
      </p:sp>
    </p:spTree>
    <p:extLst>
      <p:ext uri="{BB962C8B-B14F-4D97-AF65-F5344CB8AC3E}">
        <p14:creationId xmlns:p14="http://schemas.microsoft.com/office/powerpoint/2010/main" val="20234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/>
          </p:cNvSpPr>
          <p:nvPr>
            <p:ph type="title"/>
          </p:nvPr>
        </p:nvSpPr>
        <p:spPr>
          <a:xfrm>
            <a:off x="1914044" y="177647"/>
            <a:ext cx="8229600" cy="44686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智能化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测试数据、用例生成</a:t>
            </a:r>
          </a:p>
        </p:txBody>
      </p:sp>
      <p:sp>
        <p:nvSpPr>
          <p:cNvPr id="4" name="矩形 3"/>
          <p:cNvSpPr/>
          <p:nvPr/>
        </p:nvSpPr>
        <p:spPr>
          <a:xfrm>
            <a:off x="1817688" y="836713"/>
            <a:ext cx="8325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     即使是使用</a:t>
            </a:r>
            <a:r>
              <a:rPr lang="en-US" altLang="zh-CN" dirty="0">
                <a:solidFill>
                  <a:srgbClr val="C00000"/>
                </a:solidFill>
              </a:rPr>
              <a:t>MBT</a:t>
            </a:r>
            <a:r>
              <a:rPr lang="zh-CN" altLang="en-US" dirty="0">
                <a:solidFill>
                  <a:srgbClr val="C00000"/>
                </a:solidFill>
              </a:rPr>
              <a:t>类的用例生成工具， 同样也需要数据输入，数据输入策略同样可以使用线上统计信息来优化</a:t>
            </a:r>
          </a:p>
        </p:txBody>
      </p:sp>
      <p:sp>
        <p:nvSpPr>
          <p:cNvPr id="2" name="流程图: 过程 1"/>
          <p:cNvSpPr/>
          <p:nvPr/>
        </p:nvSpPr>
        <p:spPr>
          <a:xfrm>
            <a:off x="5673702" y="2058615"/>
            <a:ext cx="1056930" cy="23042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MBT </a:t>
            </a:r>
            <a:r>
              <a:rPr lang="zh-CN" altLang="en-US" dirty="0"/>
              <a:t>用例生成工具</a:t>
            </a:r>
          </a:p>
        </p:txBody>
      </p:sp>
      <p:sp>
        <p:nvSpPr>
          <p:cNvPr id="3" name="加号 2"/>
          <p:cNvSpPr/>
          <p:nvPr/>
        </p:nvSpPr>
        <p:spPr>
          <a:xfrm>
            <a:off x="3863752" y="2996952"/>
            <a:ext cx="288032" cy="324036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909526" y="3146688"/>
            <a:ext cx="591640" cy="78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6903168" y="3158971"/>
            <a:ext cx="591640" cy="78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折角形 5"/>
          <p:cNvSpPr/>
          <p:nvPr/>
        </p:nvSpPr>
        <p:spPr>
          <a:xfrm>
            <a:off x="3567267" y="2058616"/>
            <a:ext cx="1080120" cy="79923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XX</a:t>
            </a:r>
            <a:r>
              <a:rPr lang="zh-CN" altLang="en-US" sz="1400" dirty="0"/>
              <a:t>功能）</a:t>
            </a:r>
            <a:r>
              <a:rPr lang="en-US" altLang="zh-CN" sz="1400" dirty="0"/>
              <a:t>UML</a:t>
            </a:r>
            <a:r>
              <a:rPr lang="zh-CN" altLang="en-US" sz="1400" dirty="0"/>
              <a:t>模型</a:t>
            </a:r>
          </a:p>
        </p:txBody>
      </p:sp>
      <p:sp>
        <p:nvSpPr>
          <p:cNvPr id="19" name="折角形 18"/>
          <p:cNvSpPr/>
          <p:nvPr/>
        </p:nvSpPr>
        <p:spPr>
          <a:xfrm>
            <a:off x="3578420" y="3460088"/>
            <a:ext cx="1068968" cy="7610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XX</a:t>
            </a:r>
            <a:r>
              <a:rPr lang="zh-CN" altLang="en-US" sz="1400" dirty="0"/>
              <a:t>功能）数据组合</a:t>
            </a:r>
            <a:r>
              <a:rPr lang="en-US" altLang="zh-CN" sz="1400" dirty="0"/>
              <a:t>&amp;</a:t>
            </a:r>
            <a:r>
              <a:rPr lang="zh-CN" altLang="en-US" sz="1400" dirty="0"/>
              <a:t>策略</a:t>
            </a:r>
          </a:p>
        </p:txBody>
      </p:sp>
      <p:sp>
        <p:nvSpPr>
          <p:cNvPr id="20" name="折角形 19"/>
          <p:cNvSpPr/>
          <p:nvPr/>
        </p:nvSpPr>
        <p:spPr>
          <a:xfrm>
            <a:off x="7640280" y="2768138"/>
            <a:ext cx="1152128" cy="9144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/>
              <a:t>（</a:t>
            </a:r>
            <a:r>
              <a:rPr lang="en-US" altLang="zh-CN" sz="1200" dirty="0"/>
              <a:t>XX</a:t>
            </a:r>
            <a:r>
              <a:rPr lang="zh-CN" altLang="en-US" sz="1200" dirty="0"/>
              <a:t>功能）测试用例集</a:t>
            </a:r>
          </a:p>
        </p:txBody>
      </p:sp>
      <p:sp>
        <p:nvSpPr>
          <p:cNvPr id="22" name="右箭头 21"/>
          <p:cNvSpPr/>
          <p:nvPr/>
        </p:nvSpPr>
        <p:spPr>
          <a:xfrm>
            <a:off x="2991390" y="3766206"/>
            <a:ext cx="470444" cy="10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2874804" y="3419943"/>
            <a:ext cx="64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优化</a:t>
            </a:r>
          </a:p>
        </p:txBody>
      </p:sp>
      <p:sp>
        <p:nvSpPr>
          <p:cNvPr id="24" name="折角形 23"/>
          <p:cNvSpPr/>
          <p:nvPr/>
        </p:nvSpPr>
        <p:spPr>
          <a:xfrm>
            <a:off x="1722280" y="3532189"/>
            <a:ext cx="1152525" cy="695697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线上日志统计信息</a:t>
            </a:r>
          </a:p>
        </p:txBody>
      </p:sp>
      <p:cxnSp>
        <p:nvCxnSpPr>
          <p:cNvPr id="25" name="肘形连接符 24"/>
          <p:cNvCxnSpPr>
            <a:stCxn id="20" idx="3"/>
            <a:endCxn id="26" idx="0"/>
          </p:cNvCxnSpPr>
          <p:nvPr/>
        </p:nvCxnSpPr>
        <p:spPr>
          <a:xfrm flipH="1">
            <a:off x="8490788" y="3225338"/>
            <a:ext cx="301620" cy="2524504"/>
          </a:xfrm>
          <a:prstGeom prst="bentConnector3">
            <a:avLst>
              <a:gd name="adj1" fmla="val -213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云形 25"/>
          <p:cNvSpPr/>
          <p:nvPr/>
        </p:nvSpPr>
        <p:spPr>
          <a:xfrm>
            <a:off x="6445040" y="5065766"/>
            <a:ext cx="2047454" cy="136815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线上环境</a:t>
            </a:r>
          </a:p>
        </p:txBody>
      </p:sp>
      <p:sp>
        <p:nvSpPr>
          <p:cNvPr id="27" name="矩形 26"/>
          <p:cNvSpPr/>
          <p:nvPr/>
        </p:nvSpPr>
        <p:spPr>
          <a:xfrm>
            <a:off x="8239057" y="4659512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测试完成，部署上线</a:t>
            </a:r>
          </a:p>
        </p:txBody>
      </p:sp>
      <p:cxnSp>
        <p:nvCxnSpPr>
          <p:cNvPr id="28" name="肘形连接符 27"/>
          <p:cNvCxnSpPr>
            <a:stCxn id="26" idx="2"/>
            <a:endCxn id="24" idx="2"/>
          </p:cNvCxnSpPr>
          <p:nvPr/>
        </p:nvCxnSpPr>
        <p:spPr>
          <a:xfrm rot="10800000">
            <a:off x="2298544" y="4227887"/>
            <a:ext cx="4152849" cy="1521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87689" y="1608191"/>
            <a:ext cx="5688631" cy="28860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624"/>
          </a:xfrm>
        </p:spPr>
        <p:txBody>
          <a:bodyPr/>
          <a:lstStyle/>
          <a:p>
            <a:r>
              <a:rPr lang="zh-CN" altLang="en-US" dirty="0" smtClean="0"/>
              <a:t>智能化</a:t>
            </a:r>
            <a:r>
              <a:rPr lang="en-US" altLang="zh-CN" dirty="0" smtClean="0"/>
              <a:t>-UI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28890" y="1230736"/>
            <a:ext cx="90822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实践场景</a:t>
            </a:r>
            <a:r>
              <a:rPr lang="zh-CN" altLang="en-US" dirty="0" smtClean="0"/>
              <a:t>： 视频监控长时间运行是否有异常（黑屏，蓝屏）</a:t>
            </a:r>
            <a:endParaRPr lang="en-US" altLang="zh-CN" dirty="0" smtClean="0"/>
          </a:p>
          <a:p>
            <a:r>
              <a:rPr lang="zh-CN" altLang="en-US" b="1" dirty="0" smtClean="0"/>
              <a:t>需求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减少人工干预和检查成本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视频监控有</a:t>
            </a:r>
            <a:r>
              <a:rPr lang="en-US" altLang="zh-CN" dirty="0" smtClean="0"/>
              <a:t>CS</a:t>
            </a:r>
            <a:r>
              <a:rPr lang="zh-CN" altLang="en-US" dirty="0" smtClean="0"/>
              <a:t>模式，</a:t>
            </a:r>
            <a:r>
              <a:rPr lang="en-US" altLang="zh-CN" dirty="0" smtClean="0"/>
              <a:t>BS</a:t>
            </a:r>
            <a:r>
              <a:rPr lang="zh-CN" altLang="en-US" dirty="0" smtClean="0"/>
              <a:t>模式，传统的自动化测试技术框架需要</a:t>
            </a:r>
            <a:r>
              <a:rPr lang="en-US" altLang="zh-CN" dirty="0" smtClean="0"/>
              <a:t>2</a:t>
            </a:r>
            <a:r>
              <a:rPr lang="zh-CN" altLang="en-US" dirty="0" smtClean="0"/>
              <a:t>套，工作量大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90" y="2681425"/>
            <a:ext cx="4371372" cy="2571824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170025" y="2667926"/>
            <a:ext cx="58375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方案选择</a:t>
            </a:r>
            <a:r>
              <a:rPr lang="zh-CN" altLang="en-US" dirty="0" smtClean="0"/>
              <a:t>： 基于图像识别（迁移学习）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截图的方式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如何获取大量的数据训练模型？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监控客户端提供视频监控点 在窗口轮巡方式， 可以通过配置多个监控点取视频流，到有限的窗口不断轮巡， 并截图的方式，生成尽量多的 图片训练集合；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44638" y="5791162"/>
            <a:ext cx="9047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http://maomaoxiong.net/wp-admin/post.php?post=280&amp;action=edit</a:t>
            </a:r>
          </a:p>
        </p:txBody>
      </p:sp>
    </p:spTree>
    <p:extLst>
      <p:ext uri="{BB962C8B-B14F-4D97-AF65-F5344CB8AC3E}">
        <p14:creationId xmlns:p14="http://schemas.microsoft.com/office/powerpoint/2010/main" val="273517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624"/>
          </a:xfrm>
        </p:spPr>
        <p:txBody>
          <a:bodyPr/>
          <a:lstStyle/>
          <a:p>
            <a:r>
              <a:rPr lang="zh-CN" altLang="en-US" dirty="0" smtClean="0"/>
              <a:t>智能化</a:t>
            </a:r>
            <a:r>
              <a:rPr lang="en-US" altLang="zh-CN" dirty="0"/>
              <a:t>- UI</a:t>
            </a:r>
            <a:r>
              <a:rPr lang="zh-CN" altLang="en-US" dirty="0"/>
              <a:t>测试</a:t>
            </a:r>
          </a:p>
        </p:txBody>
      </p:sp>
      <p:sp>
        <p:nvSpPr>
          <p:cNvPr id="4" name="矩形 3"/>
          <p:cNvSpPr/>
          <p:nvPr/>
        </p:nvSpPr>
        <p:spPr>
          <a:xfrm>
            <a:off x="6804025" y="2464487"/>
            <a:ext cx="1223963" cy="3581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Agent</a:t>
            </a:r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48488" y="2921687"/>
            <a:ext cx="925512" cy="7921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Screen capture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21500" y="3788462"/>
            <a:ext cx="963613" cy="569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Img</a:t>
            </a:r>
            <a:r>
              <a:rPr lang="en-US" altLang="zh-CN" dirty="0"/>
              <a:t> Tar</a:t>
            </a:r>
          </a:p>
        </p:txBody>
      </p:sp>
      <p:sp>
        <p:nvSpPr>
          <p:cNvPr id="7" name="矩形 6"/>
          <p:cNvSpPr/>
          <p:nvPr/>
        </p:nvSpPr>
        <p:spPr>
          <a:xfrm>
            <a:off x="3563938" y="2629111"/>
            <a:ext cx="1152525" cy="3240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HTTP  handler</a:t>
            </a:r>
          </a:p>
          <a:p>
            <a:pPr algn="ctr">
              <a:defRPr/>
            </a:pPr>
            <a:r>
              <a:rPr lang="en-US" altLang="zh-CN" dirty="0"/>
              <a:t>(Tomcat)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41550" y="2629111"/>
            <a:ext cx="1114425" cy="1971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algorithm scheduler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6763" y="2629111"/>
            <a:ext cx="1266825" cy="885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Img</a:t>
            </a:r>
            <a:r>
              <a:rPr lang="en-US" altLang="zh-CN" dirty="0"/>
              <a:t> Recognize </a:t>
            </a:r>
            <a:r>
              <a:rPr lang="en-US" altLang="zh-CN" dirty="0" err="1"/>
              <a:t>Alg</a:t>
            </a:r>
            <a:r>
              <a:rPr lang="en-US" altLang="zh-CN" dirty="0"/>
              <a:t>(s)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6763" y="3714961"/>
            <a:ext cx="1266825" cy="885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OCR Recognize </a:t>
            </a:r>
            <a:r>
              <a:rPr lang="en-US" altLang="zh-CN" dirty="0" err="1"/>
              <a:t>Alg</a:t>
            </a:r>
            <a:r>
              <a:rPr lang="en-US" altLang="zh-CN" dirty="0"/>
              <a:t>(s)</a:t>
            </a:r>
            <a:endParaRPr lang="zh-CN" altLang="en-US" dirty="0"/>
          </a:p>
        </p:txBody>
      </p:sp>
      <p:sp>
        <p:nvSpPr>
          <p:cNvPr id="11" name="矩形 12"/>
          <p:cNvSpPr>
            <a:spLocks noChangeArrowheads="1"/>
          </p:cNvSpPr>
          <p:nvPr/>
        </p:nvSpPr>
        <p:spPr bwMode="auto">
          <a:xfrm>
            <a:off x="1795463" y="1859174"/>
            <a:ext cx="153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Test Platform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" name="矩形 13"/>
          <p:cNvSpPr>
            <a:spLocks noChangeArrowheads="1"/>
          </p:cNvSpPr>
          <p:nvPr/>
        </p:nvSpPr>
        <p:spPr bwMode="auto">
          <a:xfrm>
            <a:off x="6804025" y="1916006"/>
            <a:ext cx="711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 SUT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6763" y="5966036"/>
            <a:ext cx="3949700" cy="3905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log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905625" y="5441050"/>
            <a:ext cx="1069975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log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49313" y="5448511"/>
            <a:ext cx="2589212" cy="3571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DB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7" idx="3"/>
            <a:endCxn id="4" idx="1"/>
          </p:cNvCxnSpPr>
          <p:nvPr/>
        </p:nvCxnSpPr>
        <p:spPr>
          <a:xfrm>
            <a:off x="4716463" y="4249155"/>
            <a:ext cx="2087562" cy="6032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959600" y="4512362"/>
            <a:ext cx="962025" cy="568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HttpClient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868363" y="4842086"/>
            <a:ext cx="2570162" cy="446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Img</a:t>
            </a:r>
            <a:r>
              <a:rPr lang="en-US" altLang="zh-CN" dirty="0"/>
              <a:t> Management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4888" y="1222587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UI</a:t>
            </a:r>
            <a:r>
              <a:rPr lang="zh-CN" altLang="en-US" dirty="0" smtClean="0"/>
              <a:t>测试的测试框架模块图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7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699</Words>
  <Application>Microsoft Office PowerPoint</Application>
  <PresentationFormat>宽屏</PresentationFormat>
  <Paragraphs>109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Office 主题</vt:lpstr>
      <vt:lpstr>测试智能化</vt:lpstr>
      <vt:lpstr>质量工作痛点</vt:lpstr>
      <vt:lpstr>智能技术</vt:lpstr>
      <vt:lpstr>智能化-测试数据、用例生成</vt:lpstr>
      <vt:lpstr>智能化-测试数据、用例生成</vt:lpstr>
      <vt:lpstr>智能化-测试数据、用例生成</vt:lpstr>
      <vt:lpstr>智能化-测试数据、用例生成</vt:lpstr>
      <vt:lpstr>智能化-UI测试</vt:lpstr>
      <vt:lpstr>智能化- UI测试</vt:lpstr>
      <vt:lpstr>智能化-UI测试</vt:lpstr>
      <vt:lpstr>智能化-其他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87</cp:revision>
  <dcterms:created xsi:type="dcterms:W3CDTF">2018-09-28T23:42:23Z</dcterms:created>
  <dcterms:modified xsi:type="dcterms:W3CDTF">2018-09-29T13:13:37Z</dcterms:modified>
</cp:coreProperties>
</file>