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03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88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0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09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04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8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53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69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66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5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测试智能化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14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712758" y="1608191"/>
            <a:ext cx="5191555" cy="28860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1897458" y="87034"/>
            <a:ext cx="8229600" cy="63341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智能化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测试用例生成策略</a:t>
            </a:r>
            <a:endParaRPr lang="zh-CN" altLang="en-US" dirty="0" smtClean="0"/>
          </a:p>
        </p:txBody>
      </p:sp>
      <p:sp>
        <p:nvSpPr>
          <p:cNvPr id="39" name="矩形 38"/>
          <p:cNvSpPr/>
          <p:nvPr/>
        </p:nvSpPr>
        <p:spPr>
          <a:xfrm>
            <a:off x="6106319" y="2133601"/>
            <a:ext cx="863600" cy="223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PICT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5524104" y="3125093"/>
            <a:ext cx="488155" cy="124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折角形 3"/>
          <p:cNvSpPr/>
          <p:nvPr/>
        </p:nvSpPr>
        <p:spPr>
          <a:xfrm>
            <a:off x="4224339" y="2133601"/>
            <a:ext cx="1150937" cy="790575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测试数据</a:t>
            </a:r>
          </a:p>
        </p:txBody>
      </p:sp>
      <p:sp>
        <p:nvSpPr>
          <p:cNvPr id="41" name="折角形 40"/>
          <p:cNvSpPr/>
          <p:nvPr/>
        </p:nvSpPr>
        <p:spPr>
          <a:xfrm>
            <a:off x="4270375" y="3357563"/>
            <a:ext cx="1150938" cy="792162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数据组合策略</a:t>
            </a:r>
          </a:p>
        </p:txBody>
      </p:sp>
      <p:sp>
        <p:nvSpPr>
          <p:cNvPr id="5" name="十字形 4"/>
          <p:cNvSpPr/>
          <p:nvPr/>
        </p:nvSpPr>
        <p:spPr>
          <a:xfrm>
            <a:off x="4691064" y="3033713"/>
            <a:ext cx="217487" cy="215900"/>
          </a:xfrm>
          <a:prstGeom prst="plu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sp>
        <p:nvSpPr>
          <p:cNvPr id="43" name="折角形 42"/>
          <p:cNvSpPr/>
          <p:nvPr/>
        </p:nvSpPr>
        <p:spPr>
          <a:xfrm>
            <a:off x="7654926" y="2976344"/>
            <a:ext cx="1177379" cy="524665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测试用例</a:t>
            </a:r>
          </a:p>
        </p:txBody>
      </p:sp>
      <p:sp>
        <p:nvSpPr>
          <p:cNvPr id="44" name="右箭头 43"/>
          <p:cNvSpPr/>
          <p:nvPr/>
        </p:nvSpPr>
        <p:spPr>
          <a:xfrm>
            <a:off x="7063981" y="3125093"/>
            <a:ext cx="404787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3176588" y="3716338"/>
            <a:ext cx="863600" cy="120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sp>
        <p:nvSpPr>
          <p:cNvPr id="9228" name="矩形 5"/>
          <p:cNvSpPr>
            <a:spLocks noChangeArrowheads="1"/>
          </p:cNvSpPr>
          <p:nvPr/>
        </p:nvSpPr>
        <p:spPr bwMode="auto">
          <a:xfrm>
            <a:off x="3302000" y="3348038"/>
            <a:ext cx="647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优化</a:t>
            </a:r>
          </a:p>
        </p:txBody>
      </p:sp>
      <p:cxnSp>
        <p:nvCxnSpPr>
          <p:cNvPr id="6" name="肘形连接符 5"/>
          <p:cNvCxnSpPr>
            <a:stCxn id="43" idx="3"/>
            <a:endCxn id="8" idx="0"/>
          </p:cNvCxnSpPr>
          <p:nvPr/>
        </p:nvCxnSpPr>
        <p:spPr>
          <a:xfrm flipH="1">
            <a:off x="8490788" y="3238676"/>
            <a:ext cx="341516" cy="2511166"/>
          </a:xfrm>
          <a:prstGeom prst="bentConnector3">
            <a:avLst>
              <a:gd name="adj1" fmla="val -66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云形 7"/>
          <p:cNvSpPr/>
          <p:nvPr/>
        </p:nvSpPr>
        <p:spPr>
          <a:xfrm>
            <a:off x="6445040" y="5065766"/>
            <a:ext cx="2047454" cy="1368152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线上环境</a:t>
            </a:r>
          </a:p>
        </p:txBody>
      </p:sp>
      <p:sp>
        <p:nvSpPr>
          <p:cNvPr id="10" name="矩形 9"/>
          <p:cNvSpPr/>
          <p:nvPr/>
        </p:nvSpPr>
        <p:spPr>
          <a:xfrm>
            <a:off x="8239057" y="4659512"/>
            <a:ext cx="226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测试完成，部署上线</a:t>
            </a:r>
            <a:endParaRPr lang="zh-CN" altLang="en-US" dirty="0"/>
          </a:p>
        </p:txBody>
      </p:sp>
      <p:cxnSp>
        <p:nvCxnSpPr>
          <p:cNvPr id="21" name="肘形连接符 20"/>
          <p:cNvCxnSpPr>
            <a:stCxn id="8" idx="2"/>
            <a:endCxn id="31" idx="2"/>
          </p:cNvCxnSpPr>
          <p:nvPr/>
        </p:nvCxnSpPr>
        <p:spPr>
          <a:xfrm rot="10800000">
            <a:off x="2405451" y="4199959"/>
            <a:ext cx="4045940" cy="1549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折角形 30"/>
          <p:cNvSpPr/>
          <p:nvPr/>
        </p:nvSpPr>
        <p:spPr>
          <a:xfrm>
            <a:off x="1829189" y="3504261"/>
            <a:ext cx="1152525" cy="695697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线上日志统计信息</a:t>
            </a:r>
          </a:p>
        </p:txBody>
      </p:sp>
      <p:sp>
        <p:nvSpPr>
          <p:cNvPr id="24" name="矩形 23"/>
          <p:cNvSpPr/>
          <p:nvPr/>
        </p:nvSpPr>
        <p:spPr>
          <a:xfrm>
            <a:off x="2814518" y="5357760"/>
            <a:ext cx="203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/>
              <a:t>线上日志数据挖掘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668222" y="826478"/>
            <a:ext cx="8748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C00000"/>
                </a:solidFill>
              </a:rPr>
              <a:t>       线上日志统计信息中包含某个模块的</a:t>
            </a:r>
            <a:r>
              <a:rPr lang="en-US" altLang="zh-CN" dirty="0">
                <a:solidFill>
                  <a:srgbClr val="C00000"/>
                </a:solidFill>
              </a:rPr>
              <a:t>API</a:t>
            </a:r>
            <a:r>
              <a:rPr lang="zh-CN" altLang="en-US" dirty="0">
                <a:solidFill>
                  <a:srgbClr val="C00000"/>
                </a:solidFill>
              </a:rPr>
              <a:t>调用情况，包括参数和结果信息等；统计</a:t>
            </a:r>
            <a:r>
              <a:rPr lang="en-US" altLang="zh-CN" dirty="0">
                <a:solidFill>
                  <a:srgbClr val="C00000"/>
                </a:solidFill>
              </a:rPr>
              <a:t>API</a:t>
            </a:r>
            <a:r>
              <a:rPr lang="zh-CN" altLang="en-US" dirty="0">
                <a:solidFill>
                  <a:srgbClr val="C00000"/>
                </a:solidFill>
              </a:rPr>
              <a:t>的调用参数的分布，来优化测试数据的构造策略，用例生成工具以</a:t>
            </a:r>
            <a:r>
              <a:rPr lang="en-US" altLang="zh-CN" dirty="0">
                <a:solidFill>
                  <a:srgbClr val="C00000"/>
                </a:solidFill>
              </a:rPr>
              <a:t>PICT</a:t>
            </a:r>
            <a:r>
              <a:rPr lang="zh-CN" altLang="en-US" dirty="0">
                <a:solidFill>
                  <a:srgbClr val="C00000"/>
                </a:solidFill>
              </a:rPr>
              <a:t>为例：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728" y="5764879"/>
            <a:ext cx="2685504" cy="133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888" y="1259882"/>
            <a:ext cx="7224166" cy="2534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标题 1"/>
          <p:cNvSpPr>
            <a:spLocks noGrp="1"/>
          </p:cNvSpPr>
          <p:nvPr>
            <p:ph type="title"/>
          </p:nvPr>
        </p:nvSpPr>
        <p:spPr>
          <a:xfrm>
            <a:off x="1914044" y="177647"/>
            <a:ext cx="8229600" cy="44686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智能化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测试用例生成策略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1817688" y="1052736"/>
            <a:ext cx="6726584" cy="18543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82853" y="3007708"/>
            <a:ext cx="7231062" cy="8874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46" name="矩形 6"/>
          <p:cNvSpPr>
            <a:spLocks noChangeArrowheads="1"/>
          </p:cNvSpPr>
          <p:nvPr/>
        </p:nvSpPr>
        <p:spPr bwMode="auto">
          <a:xfrm>
            <a:off x="8093948" y="2264547"/>
            <a:ext cx="1954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</a:rPr>
              <a:t>数据参数</a:t>
            </a:r>
            <a:r>
              <a:rPr lang="en-US" altLang="zh-CN" dirty="0">
                <a:solidFill>
                  <a:schemeClr val="accent6"/>
                </a:solidFill>
              </a:rPr>
              <a:t>&amp;</a:t>
            </a:r>
            <a:r>
              <a:rPr lang="zh-CN" altLang="en-US" dirty="0">
                <a:solidFill>
                  <a:schemeClr val="accent6"/>
                </a:solidFill>
              </a:rPr>
              <a:t>等价类</a:t>
            </a:r>
          </a:p>
        </p:txBody>
      </p:sp>
      <p:sp>
        <p:nvSpPr>
          <p:cNvPr id="10247" name="矩形 7"/>
          <p:cNvSpPr>
            <a:spLocks noChangeArrowheads="1"/>
          </p:cNvSpPr>
          <p:nvPr/>
        </p:nvSpPr>
        <p:spPr bwMode="auto">
          <a:xfrm>
            <a:off x="1814152" y="4823546"/>
            <a:ext cx="345638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C00000"/>
                </a:solidFill>
              </a:rPr>
              <a:t>约束条件</a:t>
            </a:r>
            <a:r>
              <a:rPr lang="en-US" altLang="zh-CN" sz="1600" dirty="0">
                <a:solidFill>
                  <a:srgbClr val="C00000"/>
                </a:solidFill>
              </a:rPr>
              <a:t>—</a:t>
            </a:r>
            <a:r>
              <a:rPr lang="zh-CN" altLang="en-US" sz="1600" dirty="0">
                <a:solidFill>
                  <a:srgbClr val="C00000"/>
                </a:solidFill>
              </a:rPr>
              <a:t>约束条件根据线上监控统计数据，做优化调整增加上面红色的约束条件，优化用例生成结果，右边结果中的红色框里的用例将不再生成</a:t>
            </a:r>
          </a:p>
        </p:txBody>
      </p:sp>
      <p:sp>
        <p:nvSpPr>
          <p:cNvPr id="2" name="矩形 1"/>
          <p:cNvSpPr/>
          <p:nvPr/>
        </p:nvSpPr>
        <p:spPr>
          <a:xfrm>
            <a:off x="1782416" y="3957498"/>
            <a:ext cx="7705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If[Years]= “</a:t>
            </a:r>
            <a:r>
              <a:rPr lang="zh-CN" altLang="en-US" sz="1400" dirty="0">
                <a:solidFill>
                  <a:srgbClr val="FF0000"/>
                </a:solidFill>
              </a:rPr>
              <a:t>小于</a:t>
            </a:r>
            <a:r>
              <a:rPr lang="en-US" altLang="zh-CN" sz="1400" dirty="0">
                <a:solidFill>
                  <a:srgbClr val="FF0000"/>
                </a:solidFill>
              </a:rPr>
              <a:t>5</a:t>
            </a:r>
            <a:r>
              <a:rPr lang="zh-CN" altLang="en-US" sz="1400" dirty="0">
                <a:solidFill>
                  <a:srgbClr val="FF0000"/>
                </a:solidFill>
              </a:rPr>
              <a:t>年</a:t>
            </a:r>
            <a:r>
              <a:rPr lang="en-US" altLang="zh-CN" sz="1400" dirty="0">
                <a:solidFill>
                  <a:srgbClr val="FF0000"/>
                </a:solidFill>
              </a:rPr>
              <a:t>” then [Insurance] in {“</a:t>
            </a:r>
            <a:r>
              <a:rPr lang="zh-CN" altLang="en-US" sz="1400" dirty="0">
                <a:solidFill>
                  <a:srgbClr val="FF0000"/>
                </a:solidFill>
              </a:rPr>
              <a:t>连续受保</a:t>
            </a:r>
            <a:r>
              <a:rPr lang="en-US" altLang="zh-CN" sz="1400" dirty="0">
                <a:solidFill>
                  <a:srgbClr val="FF0000"/>
                </a:solidFill>
              </a:rPr>
              <a:t>”}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75520" y="3957497"/>
            <a:ext cx="7231062" cy="40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517056" y="304900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约束条件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057320" y="399636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优化新增的约束条件</a:t>
            </a:r>
          </a:p>
        </p:txBody>
      </p:sp>
      <p:sp>
        <p:nvSpPr>
          <p:cNvPr id="4" name="矩形 3"/>
          <p:cNvSpPr/>
          <p:nvPr/>
        </p:nvSpPr>
        <p:spPr>
          <a:xfrm>
            <a:off x="1817688" y="692696"/>
            <a:ext cx="665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用例生成工具以</a:t>
            </a:r>
            <a:r>
              <a:rPr lang="en-US" altLang="zh-CN" dirty="0">
                <a:solidFill>
                  <a:srgbClr val="C00000"/>
                </a:solidFill>
              </a:rPr>
              <a:t>PICT</a:t>
            </a:r>
            <a:r>
              <a:rPr lang="zh-CN" altLang="en-US" dirty="0">
                <a:solidFill>
                  <a:srgbClr val="C00000"/>
                </a:solidFill>
              </a:rPr>
              <a:t>为例， 约束条件的优化让生成的用例更精准</a:t>
            </a:r>
          </a:p>
        </p:txBody>
      </p:sp>
      <p:pic>
        <p:nvPicPr>
          <p:cNvPr id="13" name="图片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4578128"/>
            <a:ext cx="4095086" cy="220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5654582" y="4824087"/>
            <a:ext cx="3600400" cy="72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726590" y="6632907"/>
            <a:ext cx="3600400" cy="72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3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/>
          </p:cNvSpPr>
          <p:nvPr>
            <p:ph type="title"/>
          </p:nvPr>
        </p:nvSpPr>
        <p:spPr>
          <a:xfrm>
            <a:off x="1914044" y="177647"/>
            <a:ext cx="8229600" cy="44686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智能化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测试用例生成策略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1817688" y="1085890"/>
            <a:ext cx="5750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用例生成工具还有其他类型，比如</a:t>
            </a:r>
            <a:r>
              <a:rPr lang="en-US" altLang="zh-CN" dirty="0">
                <a:solidFill>
                  <a:srgbClr val="C00000"/>
                </a:solidFill>
              </a:rPr>
              <a:t>MBT</a:t>
            </a:r>
            <a:r>
              <a:rPr lang="zh-CN" altLang="en-US" dirty="0">
                <a:solidFill>
                  <a:srgbClr val="C00000"/>
                </a:solidFill>
              </a:rPr>
              <a:t>类的生成工具：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41" y="1584231"/>
            <a:ext cx="2957891" cy="14353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284" y="1270557"/>
            <a:ext cx="2053906" cy="27424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499" y="1455223"/>
            <a:ext cx="1978149" cy="27159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7993" y="4416510"/>
            <a:ext cx="4110793" cy="2454598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5523925" y="2901219"/>
            <a:ext cx="115447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447929" y="2224989"/>
            <a:ext cx="11067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UML</a:t>
            </a:r>
            <a:r>
              <a:rPr lang="zh-CN" altLang="en-US" sz="1100" dirty="0"/>
              <a:t>图抽象成有向图结构</a:t>
            </a:r>
          </a:p>
        </p:txBody>
      </p:sp>
      <p:sp>
        <p:nvSpPr>
          <p:cNvPr id="15" name="圆角右箭头 14"/>
          <p:cNvSpPr/>
          <p:nvPr/>
        </p:nvSpPr>
        <p:spPr>
          <a:xfrm rot="10800000">
            <a:off x="7192030" y="4540499"/>
            <a:ext cx="751900" cy="1008582"/>
          </a:xfrm>
          <a:prstGeom prst="bentArrow">
            <a:avLst>
              <a:gd name="adj1" fmla="val 10882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43930" y="5130795"/>
            <a:ext cx="2040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通过有向图深度优先算法遍历所有操作路径，生成测试用例</a:t>
            </a:r>
          </a:p>
        </p:txBody>
      </p:sp>
      <p:sp>
        <p:nvSpPr>
          <p:cNvPr id="22" name="加号 21"/>
          <p:cNvSpPr/>
          <p:nvPr/>
        </p:nvSpPr>
        <p:spPr>
          <a:xfrm>
            <a:off x="3623405" y="3132618"/>
            <a:ext cx="288032" cy="324036"/>
          </a:xfrm>
          <a:prstGeom prst="mathPlu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358039" y="3471291"/>
            <a:ext cx="11067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测试数据</a:t>
            </a:r>
          </a:p>
        </p:txBody>
      </p:sp>
    </p:spTree>
    <p:extLst>
      <p:ext uri="{BB962C8B-B14F-4D97-AF65-F5344CB8AC3E}">
        <p14:creationId xmlns:p14="http://schemas.microsoft.com/office/powerpoint/2010/main" val="20234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/>
          </p:cNvSpPr>
          <p:nvPr>
            <p:ph type="title"/>
          </p:nvPr>
        </p:nvSpPr>
        <p:spPr>
          <a:xfrm>
            <a:off x="1914044" y="177647"/>
            <a:ext cx="8229600" cy="44686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智能化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测试用例生成策略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1817688" y="836713"/>
            <a:ext cx="83259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      即使是使用</a:t>
            </a:r>
            <a:r>
              <a:rPr lang="en-US" altLang="zh-CN" dirty="0">
                <a:solidFill>
                  <a:srgbClr val="C00000"/>
                </a:solidFill>
              </a:rPr>
              <a:t>MBT</a:t>
            </a:r>
            <a:r>
              <a:rPr lang="zh-CN" altLang="en-US" dirty="0">
                <a:solidFill>
                  <a:srgbClr val="C00000"/>
                </a:solidFill>
              </a:rPr>
              <a:t>类的用例生成工具， 同样也需要数据输入，数据输入策略同样可以使用线上统计信息来优化</a:t>
            </a:r>
          </a:p>
        </p:txBody>
      </p:sp>
      <p:sp>
        <p:nvSpPr>
          <p:cNvPr id="2" name="流程图: 过程 1"/>
          <p:cNvSpPr/>
          <p:nvPr/>
        </p:nvSpPr>
        <p:spPr>
          <a:xfrm>
            <a:off x="5673702" y="2058615"/>
            <a:ext cx="1056930" cy="23042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MBT </a:t>
            </a:r>
            <a:r>
              <a:rPr lang="zh-CN" altLang="en-US" dirty="0"/>
              <a:t>用例生成工具</a:t>
            </a:r>
          </a:p>
        </p:txBody>
      </p:sp>
      <p:sp>
        <p:nvSpPr>
          <p:cNvPr id="3" name="加号 2"/>
          <p:cNvSpPr/>
          <p:nvPr/>
        </p:nvSpPr>
        <p:spPr>
          <a:xfrm>
            <a:off x="3863752" y="2996952"/>
            <a:ext cx="288032" cy="324036"/>
          </a:xfrm>
          <a:prstGeom prst="mathPlu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909526" y="3146688"/>
            <a:ext cx="591640" cy="78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6903168" y="3158971"/>
            <a:ext cx="591640" cy="78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折角形 5"/>
          <p:cNvSpPr/>
          <p:nvPr/>
        </p:nvSpPr>
        <p:spPr>
          <a:xfrm>
            <a:off x="3567267" y="2058616"/>
            <a:ext cx="1080120" cy="79923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/>
              <a:t>（</a:t>
            </a:r>
            <a:r>
              <a:rPr lang="en-US" altLang="zh-CN" sz="1400" dirty="0"/>
              <a:t>XX</a:t>
            </a:r>
            <a:r>
              <a:rPr lang="zh-CN" altLang="en-US" sz="1400" dirty="0"/>
              <a:t>功能）</a:t>
            </a:r>
            <a:r>
              <a:rPr lang="en-US" altLang="zh-CN" sz="1400" dirty="0"/>
              <a:t>UML</a:t>
            </a:r>
            <a:r>
              <a:rPr lang="zh-CN" altLang="en-US" sz="1400" dirty="0"/>
              <a:t>模型</a:t>
            </a:r>
          </a:p>
        </p:txBody>
      </p:sp>
      <p:sp>
        <p:nvSpPr>
          <p:cNvPr id="19" name="折角形 18"/>
          <p:cNvSpPr/>
          <p:nvPr/>
        </p:nvSpPr>
        <p:spPr>
          <a:xfrm>
            <a:off x="3578420" y="3460088"/>
            <a:ext cx="1068968" cy="761000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/>
              <a:t>（</a:t>
            </a:r>
            <a:r>
              <a:rPr lang="en-US" altLang="zh-CN" sz="1400" dirty="0"/>
              <a:t>XX</a:t>
            </a:r>
            <a:r>
              <a:rPr lang="zh-CN" altLang="en-US" sz="1400" dirty="0"/>
              <a:t>功能）数据组合</a:t>
            </a:r>
            <a:r>
              <a:rPr lang="en-US" altLang="zh-CN" sz="1400" dirty="0"/>
              <a:t>&amp;</a:t>
            </a:r>
            <a:r>
              <a:rPr lang="zh-CN" altLang="en-US" sz="1400" dirty="0"/>
              <a:t>策略</a:t>
            </a:r>
          </a:p>
        </p:txBody>
      </p:sp>
      <p:sp>
        <p:nvSpPr>
          <p:cNvPr id="20" name="折角形 19"/>
          <p:cNvSpPr/>
          <p:nvPr/>
        </p:nvSpPr>
        <p:spPr>
          <a:xfrm>
            <a:off x="7640280" y="2768138"/>
            <a:ext cx="1152128" cy="914400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/>
              <a:t>（</a:t>
            </a:r>
            <a:r>
              <a:rPr lang="en-US" altLang="zh-CN" sz="1200" dirty="0"/>
              <a:t>XX</a:t>
            </a:r>
            <a:r>
              <a:rPr lang="zh-CN" altLang="en-US" sz="1200" dirty="0"/>
              <a:t>功能）测试用例集</a:t>
            </a:r>
          </a:p>
        </p:txBody>
      </p:sp>
      <p:sp>
        <p:nvSpPr>
          <p:cNvPr id="22" name="右箭头 21"/>
          <p:cNvSpPr/>
          <p:nvPr/>
        </p:nvSpPr>
        <p:spPr>
          <a:xfrm>
            <a:off x="2991390" y="3766206"/>
            <a:ext cx="470444" cy="10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2874804" y="3419943"/>
            <a:ext cx="647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优化</a:t>
            </a:r>
          </a:p>
        </p:txBody>
      </p:sp>
      <p:sp>
        <p:nvSpPr>
          <p:cNvPr id="24" name="折角形 23"/>
          <p:cNvSpPr/>
          <p:nvPr/>
        </p:nvSpPr>
        <p:spPr>
          <a:xfrm>
            <a:off x="1722280" y="3532189"/>
            <a:ext cx="1152525" cy="695697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线上日志统计信息</a:t>
            </a:r>
          </a:p>
        </p:txBody>
      </p:sp>
      <p:cxnSp>
        <p:nvCxnSpPr>
          <p:cNvPr id="25" name="肘形连接符 24"/>
          <p:cNvCxnSpPr>
            <a:stCxn id="20" idx="3"/>
            <a:endCxn id="26" idx="0"/>
          </p:cNvCxnSpPr>
          <p:nvPr/>
        </p:nvCxnSpPr>
        <p:spPr>
          <a:xfrm flipH="1">
            <a:off x="8490788" y="3225338"/>
            <a:ext cx="301620" cy="2524504"/>
          </a:xfrm>
          <a:prstGeom prst="bentConnector3">
            <a:avLst>
              <a:gd name="adj1" fmla="val -213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云形 25"/>
          <p:cNvSpPr/>
          <p:nvPr/>
        </p:nvSpPr>
        <p:spPr>
          <a:xfrm>
            <a:off x="6445040" y="5065766"/>
            <a:ext cx="2047454" cy="1368152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线上环境</a:t>
            </a:r>
          </a:p>
        </p:txBody>
      </p:sp>
      <p:sp>
        <p:nvSpPr>
          <p:cNvPr id="27" name="矩形 26"/>
          <p:cNvSpPr/>
          <p:nvPr/>
        </p:nvSpPr>
        <p:spPr>
          <a:xfrm>
            <a:off x="8239057" y="4659512"/>
            <a:ext cx="226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测试完成，部署上线</a:t>
            </a:r>
            <a:endParaRPr lang="zh-CN" altLang="en-US" dirty="0"/>
          </a:p>
        </p:txBody>
      </p:sp>
      <p:cxnSp>
        <p:nvCxnSpPr>
          <p:cNvPr id="28" name="肘形连接符 27"/>
          <p:cNvCxnSpPr>
            <a:stCxn id="26" idx="2"/>
            <a:endCxn id="24" idx="2"/>
          </p:cNvCxnSpPr>
          <p:nvPr/>
        </p:nvCxnSpPr>
        <p:spPr>
          <a:xfrm rot="10800000">
            <a:off x="2298544" y="4227887"/>
            <a:ext cx="4152849" cy="1521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87689" y="1608191"/>
            <a:ext cx="5688631" cy="28860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2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341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智能化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测试用例选择</a:t>
            </a:r>
            <a:endParaRPr lang="zh-CN" altLang="en-US" dirty="0" smtClean="0"/>
          </a:p>
        </p:txBody>
      </p:sp>
      <p:sp>
        <p:nvSpPr>
          <p:cNvPr id="30" name="椭圆 29"/>
          <p:cNvSpPr/>
          <p:nvPr/>
        </p:nvSpPr>
        <p:spPr>
          <a:xfrm>
            <a:off x="4943476" y="2133600"/>
            <a:ext cx="1452563" cy="153035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测试策略</a:t>
            </a:r>
            <a:r>
              <a:rPr lang="en-US" altLang="zh-CN" dirty="0"/>
              <a:t>&amp;</a:t>
            </a:r>
            <a:r>
              <a:rPr lang="zh-CN" altLang="en-US" dirty="0"/>
              <a:t>智能优化</a:t>
            </a:r>
          </a:p>
        </p:txBody>
      </p:sp>
      <p:sp>
        <p:nvSpPr>
          <p:cNvPr id="31" name="矩形 30"/>
          <p:cNvSpPr/>
          <p:nvPr/>
        </p:nvSpPr>
        <p:spPr>
          <a:xfrm>
            <a:off x="1970089" y="1701801"/>
            <a:ext cx="1450975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功能模块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981201" y="2460626"/>
            <a:ext cx="1450975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功能模块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981201" y="3081339"/>
            <a:ext cx="1450975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608889" y="1277938"/>
            <a:ext cx="1449387" cy="3603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测试集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608889" y="1998663"/>
            <a:ext cx="1449387" cy="3603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测试集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680326" y="2844801"/>
            <a:ext cx="1450975" cy="3587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708901" y="3575051"/>
            <a:ext cx="1450975" cy="3603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测试集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970089" y="3698876"/>
            <a:ext cx="1450975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功能模块</a:t>
            </a:r>
            <a:r>
              <a:rPr lang="en-US" altLang="zh-CN" dirty="0"/>
              <a:t>m</a:t>
            </a:r>
            <a:endParaRPr lang="zh-CN" altLang="en-US" dirty="0"/>
          </a:p>
        </p:txBody>
      </p:sp>
      <p:cxnSp>
        <p:nvCxnSpPr>
          <p:cNvPr id="40" name="肘形连接符 39"/>
          <p:cNvCxnSpPr>
            <a:stCxn id="31" idx="3"/>
            <a:endCxn id="30" idx="2"/>
          </p:cNvCxnSpPr>
          <p:nvPr/>
        </p:nvCxnSpPr>
        <p:spPr>
          <a:xfrm>
            <a:off x="3421063" y="1881189"/>
            <a:ext cx="1522412" cy="1017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8904289" y="1052514"/>
            <a:ext cx="936625" cy="3254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/>
              <a:t>Tag_a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8904289" y="1473200"/>
            <a:ext cx="936625" cy="3254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/>
              <a:t>Tag_b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8904289" y="2120900"/>
            <a:ext cx="936625" cy="3254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/>
              <a:t>Tag_a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8943975" y="3455989"/>
            <a:ext cx="935038" cy="3254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/>
              <a:t>Tag_c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8939214" y="3824289"/>
            <a:ext cx="936625" cy="3254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/>
              <a:t>Tag_x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440238" y="5013325"/>
            <a:ext cx="647700" cy="10604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bug1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346700" y="5013325"/>
            <a:ext cx="647700" cy="10604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bug2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6556375" y="5013325"/>
            <a:ext cx="647700" cy="10604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7385050" y="5013325"/>
            <a:ext cx="647700" cy="10604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/>
              <a:t>bugZ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008438" y="5911850"/>
            <a:ext cx="539750" cy="882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/>
              <a:t>Tag_a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202238" y="5911851"/>
            <a:ext cx="533400" cy="8302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/>
              <a:t>Tag_x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808663" y="5911850"/>
            <a:ext cx="539750" cy="882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/>
              <a:t>Tag_b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7708900" y="5884863"/>
            <a:ext cx="539750" cy="882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/>
              <a:t>Tag_c</a:t>
            </a:r>
            <a:endParaRPr lang="zh-CN" altLang="en-US" dirty="0"/>
          </a:p>
        </p:txBody>
      </p:sp>
      <p:cxnSp>
        <p:nvCxnSpPr>
          <p:cNvPr id="59" name="肘形连接符 58"/>
          <p:cNvCxnSpPr>
            <a:stCxn id="32" idx="3"/>
            <a:endCxn id="30" idx="2"/>
          </p:cNvCxnSpPr>
          <p:nvPr/>
        </p:nvCxnSpPr>
        <p:spPr>
          <a:xfrm>
            <a:off x="3432175" y="2640013"/>
            <a:ext cx="1511300" cy="2587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33" idx="3"/>
            <a:endCxn id="30" idx="2"/>
          </p:cNvCxnSpPr>
          <p:nvPr/>
        </p:nvCxnSpPr>
        <p:spPr>
          <a:xfrm flipV="1">
            <a:off x="3432175" y="2898775"/>
            <a:ext cx="1511300" cy="361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38" idx="3"/>
            <a:endCxn id="30" idx="2"/>
          </p:cNvCxnSpPr>
          <p:nvPr/>
        </p:nvCxnSpPr>
        <p:spPr>
          <a:xfrm flipV="1">
            <a:off x="3421063" y="2898775"/>
            <a:ext cx="1522412" cy="979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51" idx="0"/>
            <a:endCxn id="30" idx="4"/>
          </p:cNvCxnSpPr>
          <p:nvPr/>
        </p:nvCxnSpPr>
        <p:spPr>
          <a:xfrm rot="5400000" flipH="1" flipV="1">
            <a:off x="4542632" y="3885407"/>
            <a:ext cx="1349375" cy="906462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2" idx="0"/>
            <a:endCxn id="30" idx="4"/>
          </p:cNvCxnSpPr>
          <p:nvPr/>
        </p:nvCxnSpPr>
        <p:spPr>
          <a:xfrm rot="5400000" flipH="1" flipV="1">
            <a:off x="4995863" y="4338638"/>
            <a:ext cx="1349375" cy="12700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53" idx="0"/>
            <a:endCxn id="30" idx="4"/>
          </p:cNvCxnSpPr>
          <p:nvPr/>
        </p:nvCxnSpPr>
        <p:spPr>
          <a:xfrm rot="16200000" flipV="1">
            <a:off x="5600701" y="3733801"/>
            <a:ext cx="1349375" cy="1209675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54" idx="0"/>
            <a:endCxn id="30" idx="4"/>
          </p:cNvCxnSpPr>
          <p:nvPr/>
        </p:nvCxnSpPr>
        <p:spPr>
          <a:xfrm rot="16200000" flipV="1">
            <a:off x="6015038" y="3319463"/>
            <a:ext cx="1349375" cy="203835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34" idx="1"/>
            <a:endCxn id="30" idx="6"/>
          </p:cNvCxnSpPr>
          <p:nvPr/>
        </p:nvCxnSpPr>
        <p:spPr>
          <a:xfrm rot="10800000" flipV="1">
            <a:off x="6396038" y="1458913"/>
            <a:ext cx="1212850" cy="143986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35" idx="1"/>
            <a:endCxn id="30" idx="6"/>
          </p:cNvCxnSpPr>
          <p:nvPr/>
        </p:nvCxnSpPr>
        <p:spPr>
          <a:xfrm rot="10800000" flipV="1">
            <a:off x="6396038" y="2179639"/>
            <a:ext cx="1212850" cy="719137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36" idx="1"/>
            <a:endCxn id="30" idx="6"/>
          </p:cNvCxnSpPr>
          <p:nvPr/>
        </p:nvCxnSpPr>
        <p:spPr>
          <a:xfrm rot="10800000">
            <a:off x="6396039" y="2898776"/>
            <a:ext cx="1284287" cy="125413"/>
          </a:xfrm>
          <a:prstGeom prst="bentConnector3">
            <a:avLst>
              <a:gd name="adj1" fmla="val 53525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37" idx="1"/>
            <a:endCxn id="30" idx="6"/>
          </p:cNvCxnSpPr>
          <p:nvPr/>
        </p:nvCxnSpPr>
        <p:spPr>
          <a:xfrm rot="10800000">
            <a:off x="6396038" y="2898775"/>
            <a:ext cx="1312862" cy="857250"/>
          </a:xfrm>
          <a:prstGeom prst="bentConnector3">
            <a:avLst>
              <a:gd name="adj1" fmla="val 5413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1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624"/>
          </a:xfrm>
        </p:spPr>
        <p:txBody>
          <a:bodyPr/>
          <a:lstStyle/>
          <a:p>
            <a:r>
              <a:rPr lang="zh-CN" altLang="en-US" dirty="0" smtClean="0"/>
              <a:t>智能化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测试框架类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04025" y="2464487"/>
            <a:ext cx="1223963" cy="3581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Agent</a:t>
            </a:r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48488" y="2921687"/>
            <a:ext cx="925512" cy="7921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Screen capture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21500" y="3788462"/>
            <a:ext cx="963613" cy="5699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/>
              <a:t>Img</a:t>
            </a:r>
            <a:r>
              <a:rPr lang="en-US" altLang="zh-CN" dirty="0"/>
              <a:t> Tar</a:t>
            </a:r>
          </a:p>
        </p:txBody>
      </p:sp>
      <p:sp>
        <p:nvSpPr>
          <p:cNvPr id="7" name="矩形 6"/>
          <p:cNvSpPr/>
          <p:nvPr/>
        </p:nvSpPr>
        <p:spPr>
          <a:xfrm>
            <a:off x="3563938" y="2629111"/>
            <a:ext cx="1152525" cy="3240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HTTP  handler</a:t>
            </a:r>
          </a:p>
          <a:p>
            <a:pPr algn="ctr">
              <a:defRPr/>
            </a:pPr>
            <a:r>
              <a:rPr lang="en-US" altLang="zh-CN" dirty="0"/>
              <a:t>(Tomcat)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241550" y="2629111"/>
            <a:ext cx="1114425" cy="19716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algorithm scheduler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6763" y="2629111"/>
            <a:ext cx="1266825" cy="885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/>
              <a:t>Img</a:t>
            </a:r>
            <a:r>
              <a:rPr lang="en-US" altLang="zh-CN" dirty="0"/>
              <a:t> Recognize </a:t>
            </a:r>
            <a:r>
              <a:rPr lang="en-US" altLang="zh-CN" dirty="0" err="1"/>
              <a:t>Alg</a:t>
            </a:r>
            <a:r>
              <a:rPr lang="en-US" altLang="zh-CN" dirty="0"/>
              <a:t>(s)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66763" y="3714961"/>
            <a:ext cx="1266825" cy="885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OCR Recognize </a:t>
            </a:r>
            <a:r>
              <a:rPr lang="en-US" altLang="zh-CN" dirty="0" err="1"/>
              <a:t>Alg</a:t>
            </a:r>
            <a:r>
              <a:rPr lang="en-US" altLang="zh-CN" dirty="0"/>
              <a:t>(s)</a:t>
            </a:r>
            <a:endParaRPr lang="zh-CN" altLang="en-US" dirty="0"/>
          </a:p>
        </p:txBody>
      </p:sp>
      <p:sp>
        <p:nvSpPr>
          <p:cNvPr id="11" name="矩形 12"/>
          <p:cNvSpPr>
            <a:spLocks noChangeArrowheads="1"/>
          </p:cNvSpPr>
          <p:nvPr/>
        </p:nvSpPr>
        <p:spPr bwMode="auto">
          <a:xfrm>
            <a:off x="1795463" y="1859174"/>
            <a:ext cx="1530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Test Platform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" name="矩形 13"/>
          <p:cNvSpPr>
            <a:spLocks noChangeArrowheads="1"/>
          </p:cNvSpPr>
          <p:nvPr/>
        </p:nvSpPr>
        <p:spPr bwMode="auto">
          <a:xfrm>
            <a:off x="6804025" y="1916006"/>
            <a:ext cx="711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 SUT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6763" y="5966036"/>
            <a:ext cx="3949700" cy="3905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log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905625" y="5441050"/>
            <a:ext cx="1069975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log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49313" y="5448511"/>
            <a:ext cx="2589212" cy="3571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DB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7" idx="3"/>
            <a:endCxn id="4" idx="1"/>
          </p:cNvCxnSpPr>
          <p:nvPr/>
        </p:nvCxnSpPr>
        <p:spPr>
          <a:xfrm>
            <a:off x="4716463" y="4249155"/>
            <a:ext cx="2087562" cy="6032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959600" y="4512362"/>
            <a:ext cx="962025" cy="568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/>
              <a:t>HttpClient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868363" y="4842086"/>
            <a:ext cx="2570162" cy="446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/>
              <a:t>Img</a:t>
            </a:r>
            <a:r>
              <a:rPr lang="en-US" altLang="zh-CN" dirty="0"/>
              <a:t> Management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174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346</Words>
  <Application>Microsoft Office PowerPoint</Application>
  <PresentationFormat>宽屏</PresentationFormat>
  <Paragraphs>83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测试智能化</vt:lpstr>
      <vt:lpstr>智能化-测试用例生成策略</vt:lpstr>
      <vt:lpstr>智能化-测试用例生成策略</vt:lpstr>
      <vt:lpstr>智能化-测试用例生成策略</vt:lpstr>
      <vt:lpstr>智能化-测试用例生成策略</vt:lpstr>
      <vt:lpstr>智能化-测试用例选择</vt:lpstr>
      <vt:lpstr>智能化-测试框架类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</cp:revision>
  <dcterms:created xsi:type="dcterms:W3CDTF">2018-09-28T23:42:23Z</dcterms:created>
  <dcterms:modified xsi:type="dcterms:W3CDTF">2018-09-28T23:46:29Z</dcterms:modified>
</cp:coreProperties>
</file>