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32461200" cy="4343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E1A"/>
    <a:srgbClr val="EEECE1"/>
    <a:srgbClr val="0083C4"/>
    <a:srgbClr val="0066FF"/>
    <a:srgbClr val="6699FF"/>
    <a:srgbClr val="3399FF"/>
    <a:srgbClr val="C0C0C0"/>
    <a:srgbClr val="003A74"/>
    <a:srgbClr val="FFFF99"/>
    <a:srgbClr val="366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98" autoAdjust="0"/>
    <p:restoredTop sz="94676" autoAdjust="0"/>
  </p:normalViewPr>
  <p:slideViewPr>
    <p:cSldViewPr>
      <p:cViewPr>
        <p:scale>
          <a:sx n="67" d="100"/>
          <a:sy n="67" d="100"/>
        </p:scale>
        <p:origin x="-1280" y="-71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b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6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47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3656013"/>
            <a:ext cx="5484813" cy="18281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228600" rIns="457200" bIns="457200"/>
          <a:lstStyle/>
          <a:p>
            <a:pPr algn="ctr" defTabSz="4389438"/>
            <a:endParaRPr lang="en-US" sz="4800" dirty="0">
              <a:latin typeface="Calibri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5484813" y="0"/>
            <a:ext cx="27422475" cy="36560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5484813" y="3656013"/>
            <a:ext cx="27422475" cy="182816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5484813" y="0"/>
            <a:ext cx="0" cy="219392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0" y="3657600"/>
            <a:ext cx="329072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0" y="21683472"/>
            <a:ext cx="5297435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hyperlink" Target="https://super.gluebenchmar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A929A0-BD28-4CAF-8AC4-3962A67BAA5B}"/>
              </a:ext>
            </a:extLst>
          </p:cNvPr>
          <p:cNvSpPr/>
          <p:nvPr/>
        </p:nvSpPr>
        <p:spPr bwMode="auto">
          <a:xfrm>
            <a:off x="27355800" y="21640800"/>
            <a:ext cx="5549900" cy="304800"/>
          </a:xfrm>
          <a:prstGeom prst="rect">
            <a:avLst/>
          </a:prstGeom>
          <a:solidFill>
            <a:srgbClr val="EEEC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2F50F-E838-4231-96ED-DE573FC2F5A2}"/>
              </a:ext>
            </a:extLst>
          </p:cNvPr>
          <p:cNvSpPr/>
          <p:nvPr/>
        </p:nvSpPr>
        <p:spPr bwMode="auto">
          <a:xfrm>
            <a:off x="15011400" y="4267201"/>
            <a:ext cx="8503550" cy="172318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70" name="Text Box 122"/>
          <p:cNvSpPr txBox="1">
            <a:spLocks noChangeArrowheads="1"/>
          </p:cNvSpPr>
          <p:nvPr/>
        </p:nvSpPr>
        <p:spPr bwMode="auto">
          <a:xfrm>
            <a:off x="5483225" y="0"/>
            <a:ext cx="274224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82880" rIns="182880" bIns="18288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 b="1" dirty="0">
                <a:solidFill>
                  <a:schemeClr val="bg1"/>
                </a:solidFill>
                <a:latin typeface="Calibri" pitchFamily="34" charset="0"/>
              </a:rPr>
              <a:t>Choice of Plausible Alternatives</a:t>
            </a:r>
          </a:p>
        </p:txBody>
      </p:sp>
      <p:sp>
        <p:nvSpPr>
          <p:cNvPr id="2171" name="Text Box 123"/>
          <p:cNvSpPr txBox="1">
            <a:spLocks noChangeArrowheads="1"/>
          </p:cNvSpPr>
          <p:nvPr/>
        </p:nvSpPr>
        <p:spPr bwMode="auto">
          <a:xfrm>
            <a:off x="5495925" y="2022781"/>
            <a:ext cx="27422475" cy="15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0" tIns="457200" rIns="457200" bIns="4572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Li,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Yansong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Qu,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Shuzheng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Su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Xuanyu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Yang,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Siyuan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Linkletter, Maurice</a:t>
            </a:r>
          </a:p>
        </p:txBody>
      </p:sp>
      <p:sp>
        <p:nvSpPr>
          <p:cNvPr id="2178" name="Text Box 130"/>
          <p:cNvSpPr txBox="1">
            <a:spLocks noChangeArrowheads="1"/>
          </p:cNvSpPr>
          <p:nvPr/>
        </p:nvSpPr>
        <p:spPr bwMode="auto">
          <a:xfrm>
            <a:off x="6096000" y="3632968"/>
            <a:ext cx="8518181" cy="78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CA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COPA</a:t>
            </a:r>
          </a:p>
        </p:txBody>
      </p:sp>
      <p:sp>
        <p:nvSpPr>
          <p:cNvPr id="2181" name="Text Box 133"/>
          <p:cNvSpPr txBox="1">
            <a:spLocks noChangeArrowheads="1"/>
          </p:cNvSpPr>
          <p:nvPr/>
        </p:nvSpPr>
        <p:spPr bwMode="auto">
          <a:xfrm>
            <a:off x="24047107" y="11605041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CONCLUSIONS</a:t>
            </a:r>
          </a:p>
        </p:txBody>
      </p:sp>
      <p:sp>
        <p:nvSpPr>
          <p:cNvPr id="2183" name="Text Box 135"/>
          <p:cNvSpPr txBox="1">
            <a:spLocks noChangeArrowheads="1"/>
          </p:cNvSpPr>
          <p:nvPr/>
        </p:nvSpPr>
        <p:spPr bwMode="auto">
          <a:xfrm>
            <a:off x="6152685" y="12954000"/>
            <a:ext cx="85242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OUR APPROACH</a:t>
            </a:r>
          </a:p>
        </p:txBody>
      </p:sp>
      <p:sp>
        <p:nvSpPr>
          <p:cNvPr id="2184" name="Text Box 136"/>
          <p:cNvSpPr txBox="1">
            <a:spLocks noChangeArrowheads="1"/>
          </p:cNvSpPr>
          <p:nvPr/>
        </p:nvSpPr>
        <p:spPr bwMode="auto">
          <a:xfrm>
            <a:off x="23995063" y="1653540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REFERENCES</a:t>
            </a:r>
          </a:p>
        </p:txBody>
      </p:sp>
      <p:sp>
        <p:nvSpPr>
          <p:cNvPr id="2230" name="Text Box 182"/>
          <p:cNvSpPr txBox="1">
            <a:spLocks noChangeArrowheads="1"/>
          </p:cNvSpPr>
          <p:nvPr/>
        </p:nvSpPr>
        <p:spPr bwMode="auto">
          <a:xfrm>
            <a:off x="457200" y="3656013"/>
            <a:ext cx="457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0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  <a:latin typeface="Calibri" pitchFamily="34" charset="0"/>
              </a:rPr>
              <a:t>SUMMARY</a:t>
            </a:r>
          </a:p>
        </p:txBody>
      </p:sp>
      <p:sp>
        <p:nvSpPr>
          <p:cNvPr id="2237" name="Text Box 189"/>
          <p:cNvSpPr txBox="1">
            <a:spLocks noChangeArrowheads="1"/>
          </p:cNvSpPr>
          <p:nvPr/>
        </p:nvSpPr>
        <p:spPr bwMode="auto">
          <a:xfrm>
            <a:off x="457200" y="4572000"/>
            <a:ext cx="4572000" cy="13665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182880" tIns="182880" rIns="182880" bIns="182880">
            <a:spAutoFit/>
          </a:bodyPr>
          <a:lstStyle/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chose to do one of the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SuperGLUE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tasks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 of Plausible Alternatives (COPA)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approach is based on the BERT language model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 is an open source language model created by Google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 stands for: Bidirectional Encoder Representations from Transformers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improved our model’s accuracy from 60.4% to 74.7% using an Agile development process.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pre-training our model on a large set of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we have been able to improve our model’s accuracy by 2%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future work we would like to use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rather then BERT.  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Facebook’s implementation of the BERT model and it currently holds second place on the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SuperGLUE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leader board. </a:t>
            </a:r>
          </a:p>
        </p:txBody>
      </p:sp>
      <p:sp>
        <p:nvSpPr>
          <p:cNvPr id="2238" name="Text Box 190"/>
          <p:cNvSpPr txBox="1">
            <a:spLocks noChangeArrowheads="1"/>
          </p:cNvSpPr>
          <p:nvPr/>
        </p:nvSpPr>
        <p:spPr bwMode="auto">
          <a:xfrm>
            <a:off x="5963339" y="13670875"/>
            <a:ext cx="8655174" cy="78175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researched create state-of-the-art approaches for the COPA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choose to base our implementation on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CA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_base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pre-trained Language model [3].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 to add additional categorization to our training and evaluation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Our model is comprised of 4 major components.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Linear Transformation 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BERT language model layer(s).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classification layer (learned matrices of weights and biases) with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Used an Agile Development process to iterate on our model’s implementation.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Using this Agile process we have been able to increase our model’s accuracy from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60.40%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74.70%.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Generated an additional 10,000 pieces of training data from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dataset 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training data we were able to improve our model’s accuracy from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72.7%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74.7%.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are also attempting to improve our model’s accuracy by use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WordNET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as a in-memory model in data pre-processing.  </a:t>
            </a:r>
            <a:r>
              <a:rPr lang="en-CA" b="1" i="1" dirty="0">
                <a:latin typeface="Calibri" panose="020F0502020204030204" pitchFamily="34" charset="0"/>
                <a:cs typeface="Calibri" panose="020F0502020204030204" pitchFamily="34" charset="0"/>
              </a:rPr>
              <a:t>This is a work in progress and a  stretch goal for the project.</a:t>
            </a:r>
          </a:p>
        </p:txBody>
      </p:sp>
      <p:sp>
        <p:nvSpPr>
          <p:cNvPr id="2240" name="Text Box 192"/>
          <p:cNvSpPr txBox="1">
            <a:spLocks noChangeArrowheads="1"/>
          </p:cNvSpPr>
          <p:nvPr/>
        </p:nvSpPr>
        <p:spPr bwMode="auto">
          <a:xfrm>
            <a:off x="5570024" y="23541053"/>
            <a:ext cx="4844806" cy="71404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stated before, the COPA task provides a training dataset of 400 examples and evaluation dataset of 100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are generating new COPA training data by taking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will pre-process our data similar to how we would for the Siamese LSTM model, except this time we will add [CLS] to the start of the data field, and use [SEP] to separate the premise and the possible cause &amp;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BERT will create an contextual aware embedding vector for each word part in the two sentences.  It will also create a embedding value for the tokens [CLS] and [SEP] which is based on sentence level embedding</a:t>
            </a:r>
          </a:p>
        </p:txBody>
      </p:sp>
      <p:sp>
        <p:nvSpPr>
          <p:cNvPr id="2241" name="Text Box 193"/>
          <p:cNvSpPr txBox="1">
            <a:spLocks noChangeArrowheads="1"/>
          </p:cNvSpPr>
          <p:nvPr/>
        </p:nvSpPr>
        <p:spPr bwMode="auto">
          <a:xfrm>
            <a:off x="23995063" y="12356602"/>
            <a:ext cx="8411222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Click here to insert your Conclusions text. Type it in or copy and paste from your Word document or other source.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To change the font style of this text box: Click on the border once to highlight the entire text box, then select a different font or font size that suits you. </a:t>
            </a:r>
            <a:r>
              <a:rPr lang="en-US" dirty="0">
                <a:latin typeface="Calibri" pitchFamily="34" charset="0"/>
              </a:rPr>
              <a:t>This text is Calibri 22pt and is easily read up to 4 feet away on a 24x36 poster.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2242" name="Text Box 194"/>
          <p:cNvSpPr txBox="1">
            <a:spLocks noChangeArrowheads="1"/>
          </p:cNvSpPr>
          <p:nvPr/>
        </p:nvSpPr>
        <p:spPr bwMode="auto">
          <a:xfrm>
            <a:off x="5963339" y="4267200"/>
            <a:ext cx="8574643" cy="87408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r>
              <a:rPr lang="en-CA" sz="3200" b="1" dirty="0">
                <a:latin typeface="Calibri" panose="020F0502020204030204" pitchFamily="34" charset="0"/>
                <a:cs typeface="Calibri" panose="020F0502020204030204" pitchFamily="34" charset="0"/>
              </a:rPr>
              <a:t>Choice of Plausible Alternatives (COPA)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COPA task provides researchers with a tool for assessing progress in open-domain common-sense causal reasoning.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COPA consists of 1000 questions, split equally into development and test sets of 500 questions each.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Each question is composed of a premise and two alternatives, where the task is to select the alternative that more plausibly has a causal relation with the premise.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correct alternative is randomized so that the expected performance of randomly guessing is 50%.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COPA example:</a:t>
            </a: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man broke his toe. 	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Cause</a:t>
            </a: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 got a hole in his sock.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 dropped a hammer on his foot.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 tipped the bottle. 		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liquid in the bottle froze.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liquid in the bottle poured out.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 knocked on my neighbor's door. 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My neighbor invited me in.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My neighbor left his house.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3" name="Text Box 195"/>
          <p:cNvSpPr txBox="1">
            <a:spLocks noChangeArrowheads="1"/>
          </p:cNvSpPr>
          <p:nvPr/>
        </p:nvSpPr>
        <p:spPr bwMode="auto">
          <a:xfrm>
            <a:off x="23995063" y="17302639"/>
            <a:ext cx="8411222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Alex Wang, Yada </a:t>
            </a:r>
            <a:r>
              <a:rPr lang="en-CA" sz="1600" dirty="0" err="1"/>
              <a:t>Pruksachatkun</a:t>
            </a:r>
            <a:r>
              <a:rPr lang="en-CA" sz="1600" dirty="0"/>
              <a:t>, Nikita </a:t>
            </a:r>
            <a:r>
              <a:rPr lang="en-CA" sz="1600" dirty="0" err="1"/>
              <a:t>Nangia</a:t>
            </a:r>
            <a:r>
              <a:rPr lang="en-CA" sz="1600" dirty="0"/>
              <a:t>, </a:t>
            </a:r>
            <a:r>
              <a:rPr lang="en-CA" sz="1600" dirty="0" err="1"/>
              <a:t>Amanpreet</a:t>
            </a:r>
            <a:r>
              <a:rPr lang="en-CA" sz="1600" dirty="0"/>
              <a:t> Singh, Julian Michael, Felix Hill, Omer Levy, and Samuel R. Bowman. </a:t>
            </a:r>
            <a:r>
              <a:rPr lang="en-CA" sz="1600" dirty="0" err="1"/>
              <a:t>SuperGLUE</a:t>
            </a:r>
            <a:r>
              <a:rPr lang="en-CA" sz="1600" dirty="0"/>
              <a:t>: A stickier benchmark for general-purpose language understanding systems.</a:t>
            </a:r>
            <a:r>
              <a:rPr lang="sv-SE" sz="1600" dirty="0"/>
              <a:t> </a:t>
            </a:r>
            <a:r>
              <a:rPr lang="sv-SE" sz="1600" i="1" dirty="0"/>
              <a:t>arXiv preprint arXiv:1905.00537, 2019b</a:t>
            </a:r>
            <a:endParaRPr lang="en-CA" sz="1600" i="1" dirty="0"/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Zhongyang Li, </a:t>
            </a:r>
            <a:r>
              <a:rPr lang="en-CA" sz="1600" dirty="0" err="1"/>
              <a:t>Tongfei</a:t>
            </a:r>
            <a:r>
              <a:rPr lang="en-CA" sz="1600" dirty="0"/>
              <a:t> Chen, Benjamin Van </a:t>
            </a:r>
            <a:r>
              <a:rPr lang="en-CA" sz="1600" dirty="0" err="1"/>
              <a:t>Durme</a:t>
            </a:r>
            <a:r>
              <a:rPr lang="en-CA" sz="1600" dirty="0"/>
              <a:t>  . </a:t>
            </a:r>
            <a:r>
              <a:rPr lang="en-US" sz="1600" dirty="0"/>
              <a:t>Learning to Rank for Plausible Plausibility. </a:t>
            </a:r>
            <a:r>
              <a:rPr lang="en-US" sz="1600" i="1" dirty="0"/>
              <a:t>Proceedings of the 57th Annual Meeting of the Association for Computational Linguistics, pages 4818–4823 Florence, Italy, July 28 - August 2, 2019.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US" sz="1600" dirty="0"/>
              <a:t>Jacob Devlin and Ming-Wei Chang and Kenton Lee and Kristina Toutanova. BERT: Pre-training of Deep Bidirectional Transformers for Language Understanding. </a:t>
            </a:r>
            <a:r>
              <a:rPr lang="en-US" sz="1600" i="1" dirty="0"/>
              <a:t>In Proc. NAACL. 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Adina Williams, Nikita </a:t>
            </a:r>
            <a:r>
              <a:rPr lang="en-CA" sz="1600" dirty="0" err="1"/>
              <a:t>Nangia</a:t>
            </a:r>
            <a:r>
              <a:rPr lang="en-CA" sz="1600" dirty="0"/>
              <a:t>, and Samuel R Bowman. 2017. A broad-coverage challenge corpus for sentence understanding through inference. </a:t>
            </a:r>
            <a:r>
              <a:rPr lang="en-CA" sz="1600" i="1" dirty="0" err="1"/>
              <a:t>arXiv</a:t>
            </a:r>
            <a:r>
              <a:rPr lang="en-CA" sz="1600" i="1" dirty="0"/>
              <a:t> preprint arXiv:1704.05426 .</a:t>
            </a:r>
          </a:p>
        </p:txBody>
      </p:sp>
      <p:graphicFrame>
        <p:nvGraphicFramePr>
          <p:cNvPr id="68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764751"/>
              </p:ext>
            </p:extLst>
          </p:nvPr>
        </p:nvGraphicFramePr>
        <p:xfrm>
          <a:off x="20497800" y="23870727"/>
          <a:ext cx="8235556" cy="404653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58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0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800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790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4001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356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856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290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228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238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954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875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976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325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301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199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137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186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2" name="Picture 31" descr="A close up of a keyboard&#10;&#10;Description automatically generated">
            <a:extLst>
              <a:ext uri="{FF2B5EF4-FFF2-40B4-BE49-F238E27FC236}">
                <a16:creationId xmlns:a16="http://schemas.microsoft.com/office/drawing/2014/main" id="{1935E5A0-75E2-E243-A75D-7696B76D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9534" y="6181634"/>
            <a:ext cx="8304007" cy="2643386"/>
          </a:xfrm>
          <a:prstGeom prst="rect">
            <a:avLst/>
          </a:prstGeom>
          <a:ln>
            <a:noFill/>
          </a:ln>
        </p:spPr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889E62-6DD0-9242-B65F-E21163AA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5407" y="10209760"/>
            <a:ext cx="8151607" cy="3750033"/>
          </a:xfrm>
          <a:prstGeom prst="rect">
            <a:avLst/>
          </a:prstGeom>
          <a:ln>
            <a:noFill/>
          </a:ln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4207C3-9FA9-D54D-883D-0799857EA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62" y="22402800"/>
            <a:ext cx="2387857" cy="2276506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4415C2-D359-F147-9CCD-5578F84A5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2826" y="23541053"/>
            <a:ext cx="8149645" cy="3754874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B0D44A6-AD9F-994C-86B7-C9CB13F70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0"/>
            <a:ext cx="4800600" cy="3590849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18A74327-228F-4B7C-A8F0-143EB531C4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07187" y="1056300"/>
            <a:ext cx="5550568" cy="1170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8B9A4-CAC4-4FE4-8BDA-F052A6CFCFEE}"/>
              </a:ext>
            </a:extLst>
          </p:cNvPr>
          <p:cNvSpPr txBox="1"/>
          <p:nvPr/>
        </p:nvSpPr>
        <p:spPr>
          <a:xfrm>
            <a:off x="23995063" y="3657600"/>
            <a:ext cx="852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latin typeface="Calibri" panose="020F0502020204030204" pitchFamily="34" charset="0"/>
                <a:cs typeface="Calibri" panose="020F0502020204030204" pitchFamily="34" charset="0"/>
              </a:rPr>
              <a:t>RESULTS </a:t>
            </a:r>
          </a:p>
        </p:txBody>
      </p:sp>
      <p:sp>
        <p:nvSpPr>
          <p:cNvPr id="41" name="Text Box 135">
            <a:extLst>
              <a:ext uri="{FF2B5EF4-FFF2-40B4-BE49-F238E27FC236}">
                <a16:creationId xmlns:a16="http://schemas.microsoft.com/office/drawing/2014/main" id="{1E0017AD-88C4-49A4-8B72-A629D9E28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9393" y="3581400"/>
            <a:ext cx="85242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BERT</a:t>
            </a:r>
          </a:p>
        </p:txBody>
      </p:sp>
      <p:sp>
        <p:nvSpPr>
          <p:cNvPr id="42" name="Text Box 190">
            <a:extLst>
              <a:ext uri="{FF2B5EF4-FFF2-40B4-BE49-F238E27FC236}">
                <a16:creationId xmlns:a16="http://schemas.microsoft.com/office/drawing/2014/main" id="{59183037-D9E2-4CE6-A907-8248D7BD5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1401" y="4487711"/>
            <a:ext cx="8503550" cy="240065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2880" tIns="182880" rIns="182880" bIns="182880">
            <a:spAutoFit/>
          </a:bodyPr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BERT (Bidirectional Encoder Representations from Transformers) is an open source language model created by Google. 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Input representation can be composed of </a:t>
            </a:r>
            <a:r>
              <a:rPr lang="en-CA">
                <a:latin typeface="Calibri" panose="020F0502020204030204" pitchFamily="34" charset="0"/>
                <a:cs typeface="Calibri" panose="020F0502020204030204" pitchFamily="34" charset="0"/>
              </a:rPr>
              <a:t>three-part Embedding summation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67F0E6FE-6C8E-42D2-9C88-2FD7CCAB5D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67343" y="19905957"/>
            <a:ext cx="5550568" cy="1170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32CCF0-4883-41E0-BE1F-748B7885EF23}"/>
              </a:ext>
            </a:extLst>
          </p:cNvPr>
          <p:cNvSpPr txBox="1"/>
          <p:nvPr/>
        </p:nvSpPr>
        <p:spPr>
          <a:xfrm>
            <a:off x="530671" y="20981313"/>
            <a:ext cx="44250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n w="3175" cap="flat">
                  <a:noFill/>
                </a:ln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https://super.gluebenchmark.com/</a:t>
            </a:r>
            <a:endParaRPr lang="en-CA" dirty="0">
              <a:ln w="3175" cap="flat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C9DC54-A051-48C5-9E72-0584BC682C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47107" y="4267201"/>
            <a:ext cx="8369620" cy="6705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F1FCF90-83D7-FF49-BE0F-BDCE89ECF95B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7679326" y="14143760"/>
            <a:ext cx="5822283" cy="69519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3D0CAC-23AE-2F4C-BBD7-F7AD7E09130C}"/>
              </a:ext>
            </a:extLst>
          </p:cNvPr>
          <p:cNvSpPr txBox="1"/>
          <p:nvPr/>
        </p:nvSpPr>
        <p:spPr>
          <a:xfrm>
            <a:off x="15199535" y="14775917"/>
            <a:ext cx="47291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Bert uses transformer model which has the encoder-decoder architecture. Attention strategy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helps the current node not only focus on the current word, but also obtain the semantics of the context.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DB6B4-64F6-7141-8CFC-530353A09CBD}"/>
              </a:ext>
            </a:extLst>
          </p:cNvPr>
          <p:cNvSpPr txBox="1"/>
          <p:nvPr/>
        </p:nvSpPr>
        <p:spPr>
          <a:xfrm>
            <a:off x="15257128" y="9220200"/>
            <a:ext cx="34464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Pre-training: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trained on unlabeled data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(unsupervised learning)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A0721-4A6E-F640-BE60-9A6C9827E7E0}"/>
              </a:ext>
            </a:extLst>
          </p:cNvPr>
          <p:cNvSpPr txBox="1"/>
          <p:nvPr/>
        </p:nvSpPr>
        <p:spPr>
          <a:xfrm>
            <a:off x="19263175" y="9220200"/>
            <a:ext cx="3657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Fine-Tuning:  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labeled data from the downstream tasks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4161</TotalTime>
  <Words>892</Words>
  <Application>Microsoft Macintosh PowerPoint</Application>
  <PresentationFormat>Custom</PresentationFormat>
  <Paragraphs>103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Genigraphics 800.790.4001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Genigraphics 800.790.4001</dc:creator>
  <dc:description>To order poster prints visit us at www.genigraphics.com</dc:description>
  <cp:lastModifiedBy>Shuzheng Qu</cp:lastModifiedBy>
  <cp:revision>78</cp:revision>
  <cp:lastPrinted>2019-12-01T04:15:05Z</cp:lastPrinted>
  <dcterms:created xsi:type="dcterms:W3CDTF">2008-05-03T03:01:56Z</dcterms:created>
  <dcterms:modified xsi:type="dcterms:W3CDTF">2019-12-01T22:48:48Z</dcterms:modified>
</cp:coreProperties>
</file>