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837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C4"/>
    <a:srgbClr val="0066FF"/>
    <a:srgbClr val="6699FF"/>
    <a:srgbClr val="3399FF"/>
    <a:srgbClr val="C0C0C0"/>
    <a:srgbClr val="003A74"/>
    <a:srgbClr val="FFFF99"/>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98" autoAdjust="0"/>
    <p:restoredTop sz="94676" autoAdjust="0"/>
  </p:normalViewPr>
  <p:slideViewPr>
    <p:cSldViewPr>
      <p:cViewPr>
        <p:scale>
          <a:sx n="40" d="100"/>
          <a:sy n="40" d="100"/>
        </p:scale>
        <p:origin x="1032" y="536"/>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33467040" y="0"/>
            <a:ext cx="713232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309477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54848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5484813" y="0"/>
            <a:ext cx="27422475"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5484813" y="3656013"/>
            <a:ext cx="27422475"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5484813"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329072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83472"/>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5483225" y="0"/>
            <a:ext cx="274224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a:solidFill>
                  <a:schemeClr val="bg1"/>
                </a:solidFill>
                <a:latin typeface="Calibri" pitchFamily="34" charset="0"/>
              </a:rPr>
              <a:t>Template Provided By Genigraphics – 800.790.4001</a:t>
            </a:r>
          </a:p>
          <a:p>
            <a:pPr algn="ctr"/>
            <a:r>
              <a:rPr lang="en-US" sz="6600" b="1" dirty="0">
                <a:solidFill>
                  <a:schemeClr val="bg1"/>
                </a:solidFill>
                <a:latin typeface="Calibri" pitchFamily="34" charset="0"/>
              </a:rPr>
              <a:t>Replace This Text With Your Title</a:t>
            </a:r>
          </a:p>
        </p:txBody>
      </p:sp>
      <p:sp>
        <p:nvSpPr>
          <p:cNvPr id="2171" name="Text Box 123"/>
          <p:cNvSpPr txBox="1">
            <a:spLocks noChangeArrowheads="1"/>
          </p:cNvSpPr>
          <p:nvPr/>
        </p:nvSpPr>
        <p:spPr bwMode="auto">
          <a:xfrm>
            <a:off x="5495925" y="2022781"/>
            <a:ext cx="2742247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solidFill>
                  <a:schemeClr val="bg1"/>
                </a:solidFill>
                <a:latin typeface="Calibri" pitchFamily="34" charset="0"/>
              </a:rPr>
              <a:t>John Smith, MD</a:t>
            </a:r>
            <a:r>
              <a:rPr lang="en-US" sz="4000" baseline="30000" dirty="0">
                <a:solidFill>
                  <a:schemeClr val="bg1"/>
                </a:solidFill>
                <a:latin typeface="Calibri" pitchFamily="34" charset="0"/>
              </a:rPr>
              <a:t>1</a:t>
            </a:r>
            <a:r>
              <a:rPr lang="en-US" sz="4000" dirty="0">
                <a:solidFill>
                  <a:schemeClr val="bg1"/>
                </a:solidFill>
                <a:latin typeface="Calibri" pitchFamily="34" charset="0"/>
              </a:rPr>
              <a:t>; Jane Doe, PhD</a:t>
            </a:r>
            <a:r>
              <a:rPr lang="en-US" sz="4000" baseline="30000" dirty="0">
                <a:solidFill>
                  <a:schemeClr val="bg1"/>
                </a:solidFill>
                <a:latin typeface="Calibri" pitchFamily="34" charset="0"/>
              </a:rPr>
              <a:t>2</a:t>
            </a:r>
            <a:r>
              <a:rPr lang="en-US" sz="4000" dirty="0">
                <a:solidFill>
                  <a:schemeClr val="bg1"/>
                </a:solidFill>
                <a:latin typeface="Calibri" pitchFamily="34" charset="0"/>
              </a:rPr>
              <a:t>; Frederick Smith, MD, PhD</a:t>
            </a:r>
            <a:r>
              <a:rPr lang="en-US" sz="4000" baseline="30000" dirty="0">
                <a:solidFill>
                  <a:schemeClr val="bg1"/>
                </a:solidFill>
                <a:latin typeface="Calibri" pitchFamily="34" charset="0"/>
              </a:rPr>
              <a:t>1,2</a:t>
            </a:r>
          </a:p>
          <a:p>
            <a:pPr algn="ctr"/>
            <a:r>
              <a:rPr lang="en-US" sz="4000" baseline="30000" dirty="0">
                <a:solidFill>
                  <a:schemeClr val="bg1"/>
                </a:solidFill>
                <a:latin typeface="Calibri" pitchFamily="34" charset="0"/>
              </a:rPr>
              <a:t>1</a:t>
            </a:r>
            <a:r>
              <a:rPr lang="en-US" sz="4000" dirty="0">
                <a:solidFill>
                  <a:schemeClr val="bg1"/>
                </a:solidFill>
                <a:latin typeface="Calibri" pitchFamily="34" charset="0"/>
              </a:rPr>
              <a:t>University of Affiliation, </a:t>
            </a:r>
            <a:r>
              <a:rPr lang="en-US" sz="4000" baseline="30000" dirty="0">
                <a:solidFill>
                  <a:schemeClr val="bg1"/>
                </a:solidFill>
                <a:latin typeface="Calibri" pitchFamily="34" charset="0"/>
              </a:rPr>
              <a:t>2</a:t>
            </a:r>
            <a:r>
              <a:rPr lang="en-US" sz="4000" dirty="0">
                <a:solidFill>
                  <a:schemeClr val="bg1"/>
                </a:solidFill>
                <a:latin typeface="Calibri" pitchFamily="34" charset="0"/>
              </a:rPr>
              <a:t>Medical Center of Affiliation</a:t>
            </a:r>
          </a:p>
        </p:txBody>
      </p:sp>
      <p:sp>
        <p:nvSpPr>
          <p:cNvPr id="2178" name="Text Box 130"/>
          <p:cNvSpPr txBox="1">
            <a:spLocks noChangeArrowheads="1"/>
          </p:cNvSpPr>
          <p:nvPr/>
        </p:nvSpPr>
        <p:spPr bwMode="auto">
          <a:xfrm>
            <a:off x="5570024" y="372830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CA" sz="4000" dirty="0"/>
              <a:t>COPA</a:t>
            </a:r>
          </a:p>
        </p:txBody>
      </p:sp>
      <p:sp>
        <p:nvSpPr>
          <p:cNvPr id="2179" name="Text Box 131"/>
          <p:cNvSpPr txBox="1">
            <a:spLocks noChangeArrowheads="1"/>
          </p:cNvSpPr>
          <p:nvPr/>
        </p:nvSpPr>
        <p:spPr bwMode="auto">
          <a:xfrm>
            <a:off x="7410573" y="13177561"/>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EXPERIMENT</a:t>
            </a:r>
          </a:p>
        </p:txBody>
      </p:sp>
      <p:sp>
        <p:nvSpPr>
          <p:cNvPr id="2181" name="Text Box 133"/>
          <p:cNvSpPr txBox="1">
            <a:spLocks noChangeArrowheads="1"/>
          </p:cNvSpPr>
          <p:nvPr/>
        </p:nvSpPr>
        <p:spPr bwMode="auto">
          <a:xfrm>
            <a:off x="23995063" y="13618726"/>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23995063" y="365601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DISCUSSION</a:t>
            </a:r>
          </a:p>
        </p:txBody>
      </p:sp>
      <p:sp>
        <p:nvSpPr>
          <p:cNvPr id="2183" name="Text Box 135"/>
          <p:cNvSpPr txBox="1">
            <a:spLocks noChangeArrowheads="1"/>
          </p:cNvSpPr>
          <p:nvPr/>
        </p:nvSpPr>
        <p:spPr bwMode="auto">
          <a:xfrm>
            <a:off x="14781750" y="3739448"/>
            <a:ext cx="8228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23995063" y="182880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REFERENCES</a:t>
            </a:r>
          </a:p>
        </p:txBody>
      </p:sp>
      <p:sp>
        <p:nvSpPr>
          <p:cNvPr id="2228" name="Text Box 180"/>
          <p:cNvSpPr txBox="1">
            <a:spLocks noChangeArrowheads="1"/>
          </p:cNvSpPr>
          <p:nvPr/>
        </p:nvSpPr>
        <p:spPr bwMode="auto">
          <a:xfrm>
            <a:off x="5787104" y="16575058"/>
            <a:ext cx="2966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a:solidFill>
                  <a:schemeClr val="accent1">
                    <a:lumMod val="50000"/>
                  </a:schemeClr>
                </a:solidFill>
                <a:latin typeface="Calibri" pitchFamily="34" charset="0"/>
              </a:rPr>
              <a:t>Figure 1.</a:t>
            </a:r>
            <a:r>
              <a:rPr lang="en-US" sz="2000" dirty="0"/>
              <a:t> </a:t>
            </a:r>
            <a:r>
              <a:rPr lang="en-US" sz="2000" dirty="0" err="1">
                <a:solidFill>
                  <a:schemeClr val="accent1">
                    <a:lumMod val="50000"/>
                  </a:schemeClr>
                </a:solidFill>
                <a:latin typeface="Calibri" panose="020F0502020204030204" pitchFamily="34" charset="0"/>
                <a:cs typeface="Calibri" panose="020F0502020204030204" pitchFamily="34" charset="0"/>
              </a:rPr>
              <a:t>MultiNLI</a:t>
            </a:r>
            <a:r>
              <a:rPr lang="en-US" sz="2000" dirty="0">
                <a:solidFill>
                  <a:schemeClr val="accent1">
                    <a:lumMod val="50000"/>
                  </a:schemeClr>
                </a:solidFill>
                <a:latin typeface="Calibri" panose="020F0502020204030204" pitchFamily="34" charset="0"/>
                <a:cs typeface="Calibri" panose="020F0502020204030204" pitchFamily="34" charset="0"/>
              </a:rPr>
              <a:t> to COPA</a:t>
            </a:r>
          </a:p>
        </p:txBody>
      </p:sp>
      <p:sp>
        <p:nvSpPr>
          <p:cNvPr id="2229" name="Text Box 181"/>
          <p:cNvSpPr txBox="1">
            <a:spLocks noChangeArrowheads="1"/>
          </p:cNvSpPr>
          <p:nvPr/>
        </p:nvSpPr>
        <p:spPr bwMode="auto">
          <a:xfrm>
            <a:off x="5832261" y="18320586"/>
            <a:ext cx="30437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a:solidFill>
                  <a:schemeClr val="accent1">
                    <a:lumMod val="50000"/>
                  </a:schemeClr>
                </a:solidFill>
                <a:latin typeface="Calibri" pitchFamily="34" charset="0"/>
              </a:rPr>
              <a:t>Figure 2.</a:t>
            </a:r>
            <a:r>
              <a:rPr lang="en-US" sz="2000" dirty="0">
                <a:solidFill>
                  <a:schemeClr val="accent1">
                    <a:lumMod val="50000"/>
                  </a:schemeClr>
                </a:solidFill>
                <a:latin typeface="Calibri" pitchFamily="34" charset="0"/>
              </a:rPr>
              <a:t> BERT words Token</a:t>
            </a:r>
          </a:p>
        </p:txBody>
      </p:sp>
      <p:sp>
        <p:nvSpPr>
          <p:cNvPr id="2230" name="Text Box 182"/>
          <p:cNvSpPr txBox="1">
            <a:spLocks noChangeArrowheads="1"/>
          </p:cNvSpPr>
          <p:nvPr/>
        </p:nvSpPr>
        <p:spPr bwMode="auto">
          <a:xfrm>
            <a:off x="457200" y="3656013"/>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457200" y="17830800"/>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CONTACT</a:t>
            </a:r>
          </a:p>
        </p:txBody>
      </p:sp>
      <p:sp>
        <p:nvSpPr>
          <p:cNvPr id="2236" name="Text Box 188"/>
          <p:cNvSpPr txBox="1">
            <a:spLocks noChangeArrowheads="1"/>
          </p:cNvSpPr>
          <p:nvPr/>
        </p:nvSpPr>
        <p:spPr bwMode="auto">
          <a:xfrm>
            <a:off x="457200" y="18880138"/>
            <a:ext cx="4572000" cy="2154436"/>
          </a:xfrm>
          <a:prstGeom prst="rect">
            <a:avLst/>
          </a:prstGeom>
          <a:solidFill>
            <a:schemeClr val="accent1">
              <a:lumMod val="75000"/>
            </a:schemeClr>
          </a:solidFill>
          <a:ln>
            <a:noFill/>
          </a:ln>
          <a:effectLst/>
        </p:spPr>
        <p:txBody>
          <a:bodyPr lIns="228600" tIns="228600" rIns="228600" bIns="228600">
            <a:spAutoFit/>
          </a:bodyPr>
          <a:lstStyle/>
          <a:p>
            <a:r>
              <a:rPr lang="en-US" dirty="0">
                <a:solidFill>
                  <a:schemeClr val="bg1"/>
                </a:solidFill>
                <a:latin typeface="Calibri" pitchFamily="34" charset="0"/>
              </a:rPr>
              <a:t>&lt;your name&gt;          </a:t>
            </a:r>
          </a:p>
          <a:p>
            <a:r>
              <a:rPr lang="en-US" dirty="0">
                <a:solidFill>
                  <a:schemeClr val="bg1"/>
                </a:solidFill>
                <a:latin typeface="Calibri" pitchFamily="34" charset="0"/>
              </a:rPr>
              <a:t>&lt;your organization&gt;</a:t>
            </a:r>
          </a:p>
          <a:p>
            <a:r>
              <a:rPr lang="en-US" dirty="0">
                <a:solidFill>
                  <a:schemeClr val="bg1"/>
                </a:solidFill>
                <a:latin typeface="Calibri" pitchFamily="34" charset="0"/>
              </a:rPr>
              <a:t>Email: </a:t>
            </a:r>
          </a:p>
          <a:p>
            <a:r>
              <a:rPr lang="en-US" dirty="0">
                <a:solidFill>
                  <a:schemeClr val="bg1"/>
                </a:solidFill>
                <a:latin typeface="Calibri" pitchFamily="34" charset="0"/>
              </a:rPr>
              <a:t>Phone: </a:t>
            </a:r>
          </a:p>
          <a:p>
            <a:r>
              <a:rPr lang="en-US" dirty="0">
                <a:solidFill>
                  <a:schemeClr val="bg1"/>
                </a:solidFill>
                <a:latin typeface="Calibri" pitchFamily="34" charset="0"/>
              </a:rPr>
              <a:t>Website: </a:t>
            </a:r>
          </a:p>
        </p:txBody>
      </p:sp>
      <p:sp>
        <p:nvSpPr>
          <p:cNvPr id="2237" name="Text Box 189"/>
          <p:cNvSpPr txBox="1">
            <a:spLocks noChangeArrowheads="1"/>
          </p:cNvSpPr>
          <p:nvPr/>
        </p:nvSpPr>
        <p:spPr bwMode="auto">
          <a:xfrm>
            <a:off x="457200" y="4572000"/>
            <a:ext cx="4572000" cy="12187952"/>
          </a:xfrm>
          <a:prstGeom prst="rect">
            <a:avLst/>
          </a:prstGeom>
          <a:solidFill>
            <a:schemeClr val="accent1">
              <a:lumMod val="75000"/>
            </a:schemeClr>
          </a:solidFill>
          <a:ln>
            <a:noFill/>
          </a:ln>
          <a:effectLst/>
        </p:spPr>
        <p:txBody>
          <a:bodyPr lIns="182880" tIns="182880" rIns="182880" bIns="182880">
            <a:spAutoFit/>
          </a:bodyPr>
          <a:lstStyle/>
          <a:p>
            <a:pPr lvl="0" defTabSz="4023067" fontAlgn="auto">
              <a:spcBef>
                <a:spcPts val="0"/>
              </a:spcBef>
              <a:spcAft>
                <a:spcPts val="0"/>
              </a:spcAft>
            </a:pPr>
            <a:r>
              <a:rPr lang="en-US" sz="2400" dirty="0">
                <a:solidFill>
                  <a:schemeClr val="bg1"/>
                </a:solidFill>
              </a:rPr>
              <a:t>Recent latent semantics analysis are based on calculating the word vector distance between target and goal sentences or proposing generalized semantic hypothesis according to the original text. In this project, we explore the higher level mission on challenging one of the COPA task which is </a:t>
            </a:r>
            <a:r>
              <a:rPr lang="en-US" sz="2400" dirty="0" err="1">
                <a:solidFill>
                  <a:schemeClr val="bg1"/>
                </a:solidFill>
              </a:rPr>
              <a:t>analysing</a:t>
            </a:r>
            <a:r>
              <a:rPr lang="en-US" sz="2400" dirty="0">
                <a:solidFill>
                  <a:schemeClr val="bg1"/>
                </a:solidFill>
              </a:rPr>
              <a:t> common sense from ordinary scenario description text. We successfully boost our BERT model performance with test accuracy of 78\% among IBM research AI, BERT-</a:t>
            </a:r>
            <a:r>
              <a:rPr lang="en-US" sz="2400" dirty="0" err="1">
                <a:solidFill>
                  <a:schemeClr val="bg1"/>
                </a:solidFill>
              </a:rPr>
              <a:t>mtl</a:t>
            </a:r>
            <a:r>
              <a:rPr lang="en-US" sz="2400" dirty="0">
                <a:solidFill>
                  <a:schemeClr val="bg1"/>
                </a:solidFill>
              </a:rPr>
              <a:t> model with accuracy of 73.8\% on the </a:t>
            </a:r>
            <a:r>
              <a:rPr lang="en-US" sz="2400" dirty="0" err="1">
                <a:solidFill>
                  <a:schemeClr val="bg1"/>
                </a:solidFill>
              </a:rPr>
              <a:t>SuperGlue</a:t>
            </a:r>
            <a:r>
              <a:rPr lang="en-US" sz="2400" dirty="0">
                <a:solidFill>
                  <a:schemeClr val="bg1"/>
                </a:solidFill>
              </a:rPr>
              <a:t> leaderboard 2.0. During the enhancement of model, we conjecture that the key factors in model performance is that (1) The word embedding format. (2) The scale of our fine tuning data. (3) The configuration of BERT model Introduction. We demonstrated the potential of BERT model. Experiments shows new state-of-the-art of BERT model results on COPA without any bells and whistles.</a:t>
            </a:r>
            <a:endParaRPr lang="en-US" dirty="0">
              <a:solidFill>
                <a:schemeClr val="bg1"/>
              </a:solidFill>
              <a:latin typeface="Calibri" pitchFamily="34" charset="0"/>
            </a:endParaRPr>
          </a:p>
        </p:txBody>
      </p:sp>
      <p:sp>
        <p:nvSpPr>
          <p:cNvPr id="2238" name="Text Box 190"/>
          <p:cNvSpPr txBox="1">
            <a:spLocks noChangeArrowheads="1"/>
          </p:cNvSpPr>
          <p:nvPr/>
        </p:nvSpPr>
        <p:spPr bwMode="auto">
          <a:xfrm>
            <a:off x="15082838" y="4572000"/>
            <a:ext cx="8228012" cy="6401753"/>
          </a:xfrm>
          <a:prstGeom prst="rect">
            <a:avLst/>
          </a:prstGeom>
          <a:solidFill>
            <a:schemeClr val="bg1"/>
          </a:solidFill>
          <a:ln>
            <a:noFill/>
          </a:ln>
          <a:effectLst/>
        </p:spPr>
        <p:txBody>
          <a:bodyPr lIns="182880" tIns="182880" rIns="182880" bIns="182880">
            <a:spAutoFit/>
          </a:bodyPr>
          <a:lstStyle/>
          <a:p>
            <a:r>
              <a:rPr lang="en-CA" sz="2400" dirty="0"/>
              <a:t>In the BERT training process, the model receives pairs of sentences as input and learns to predict if the second sentence in the pair is the subsequent sentence in the original document. During training, 50% of the inputs are a pair in which the second sentence is the subsequent sentence in the original document, while in the other 50% a random sentence from the corpus is chosen as the second sentence. The assumption is that the random sentence will be disconnected from the first sentence.</a:t>
            </a:r>
            <a:r>
              <a:rPr lang="en-US" sz="2400" dirty="0"/>
              <a:t> </a:t>
            </a:r>
            <a:r>
              <a:rPr lang="en-CA" dirty="0"/>
              <a:t>To predict if the second sentence is indeed connected to the first, the following steps are performed:</a:t>
            </a:r>
          </a:p>
          <a:p>
            <a:pPr marL="342900" indent="-342900">
              <a:buAutoNum type="arabicPeriod"/>
            </a:pPr>
            <a:r>
              <a:rPr lang="en-CA" dirty="0"/>
              <a:t>The entire input sequence goes through the Transformer model.</a:t>
            </a:r>
          </a:p>
          <a:p>
            <a:pPr marL="457200" indent="-457200">
              <a:buAutoNum type="arabicPeriod"/>
            </a:pPr>
            <a:r>
              <a:rPr lang="en-CA" dirty="0"/>
              <a:t>The output of the [CLS] token is transformed into a 2×1 shaped vector, using a simple classification layer (learned matrices of weights and biases).</a:t>
            </a:r>
          </a:p>
          <a:p>
            <a:pPr marL="457200" indent="-457200">
              <a:buAutoNum type="arabicPeriod"/>
            </a:pPr>
            <a:r>
              <a:rPr lang="en-CA" dirty="0"/>
              <a:t>Calculating the probability of </a:t>
            </a:r>
            <a:r>
              <a:rPr lang="en-CA" dirty="0" err="1"/>
              <a:t>IsNextSequence</a:t>
            </a:r>
            <a:r>
              <a:rPr lang="en-CA" dirty="0"/>
              <a:t> with </a:t>
            </a:r>
            <a:r>
              <a:rPr lang="en-CA" dirty="0" err="1"/>
              <a:t>softmax</a:t>
            </a:r>
            <a:r>
              <a:rPr lang="en-CA" dirty="0"/>
              <a:t>.</a:t>
            </a:r>
            <a:endParaRPr lang="en-CA" sz="2400" dirty="0"/>
          </a:p>
        </p:txBody>
      </p:sp>
      <p:sp>
        <p:nvSpPr>
          <p:cNvPr id="2239" name="Text Box 191"/>
          <p:cNvSpPr txBox="1">
            <a:spLocks noChangeArrowheads="1"/>
          </p:cNvSpPr>
          <p:nvPr/>
        </p:nvSpPr>
        <p:spPr bwMode="auto">
          <a:xfrm>
            <a:off x="23995063" y="4572000"/>
            <a:ext cx="8226425" cy="4431983"/>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r>
              <a:rPr lang="en-US" dirty="0">
                <a:solidFill>
                  <a:prstClr val="black"/>
                </a:solidFill>
                <a:latin typeface="Calibri" pitchFamily="34" charset="0"/>
              </a:rPr>
              <a:t>Click here to insert your Discussion text. Type it in or copy and paste from your Word document or other source.</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To change the background color of any text box,  click once on the box so it is outlined with a dashed border. Then select </a:t>
            </a:r>
            <a:r>
              <a:rPr lang="en-US" b="1" dirty="0">
                <a:solidFill>
                  <a:prstClr val="black"/>
                </a:solidFill>
                <a:latin typeface="Calibri" pitchFamily="34" charset="0"/>
              </a:rPr>
              <a:t>Shape Fill</a:t>
            </a:r>
            <a:r>
              <a:rPr lang="en-US" dirty="0">
                <a:solidFill>
                  <a:prstClr val="black"/>
                </a:solidFill>
                <a:latin typeface="Calibri" pitchFamily="34" charset="0"/>
              </a:rPr>
              <a:t> from the </a:t>
            </a:r>
            <a:r>
              <a:rPr lang="en-US" b="1" dirty="0">
                <a:solidFill>
                  <a:prstClr val="black"/>
                </a:solidFill>
                <a:latin typeface="Calibri" pitchFamily="34" charset="0"/>
              </a:rPr>
              <a:t>Drawing Tools, Format</a:t>
            </a:r>
            <a:r>
              <a:rPr lang="en-US" dirty="0">
                <a:solidFill>
                  <a:prstClr val="black"/>
                </a:solidFill>
                <a:latin typeface="Calibri" pitchFamily="34" charset="0"/>
              </a:rPr>
              <a:t> tab on the ribbon bar above. It’s the one with the ‘paint can’ icon.</a:t>
            </a:r>
          </a:p>
          <a:p>
            <a:pPr lvl="0" defTabSz="4023067" fontAlgn="auto">
              <a:spcBef>
                <a:spcPts val="0"/>
              </a:spcBef>
              <a:spcAft>
                <a:spcPts val="0"/>
              </a:spcAft>
            </a:pPr>
            <a:endParaRPr lang="en-US" dirty="0">
              <a:solidFill>
                <a:prstClr val="black"/>
              </a:solidFill>
              <a:latin typeface="Calibri" pitchFamily="34" charset="0"/>
            </a:endParaRPr>
          </a:p>
        </p:txBody>
      </p:sp>
      <p:sp>
        <p:nvSpPr>
          <p:cNvPr id="2240" name="Text Box 192"/>
          <p:cNvSpPr txBox="1">
            <a:spLocks noChangeArrowheads="1"/>
          </p:cNvSpPr>
          <p:nvPr/>
        </p:nvSpPr>
        <p:spPr bwMode="auto">
          <a:xfrm>
            <a:off x="9101383" y="14020800"/>
            <a:ext cx="4844806" cy="7478970"/>
          </a:xfrm>
          <a:prstGeom prst="rect">
            <a:avLst/>
          </a:prstGeom>
          <a:solidFill>
            <a:schemeClr val="bg1"/>
          </a:solidFill>
          <a:ln>
            <a:noFill/>
          </a:ln>
          <a:effectLst/>
        </p:spPr>
        <p:txBody>
          <a:bodyPr wrap="square" lIns="182880" tIns="182880" rIns="182880" bIns="182880">
            <a:spAutoFit/>
          </a:bodyPr>
          <a:lstStyle/>
          <a:p>
            <a:pPr marL="285750" indent="-285750">
              <a:buFont typeface="Arial" panose="020B0604020202020204" pitchFamily="34" charset="0"/>
              <a:buChar char="•"/>
            </a:pPr>
            <a:r>
              <a:rPr lang="en-US" dirty="0"/>
              <a:t>As stated before, the COPA task provides a training dataset of 400 examples and evaluation dataset of 100 examples</a:t>
            </a:r>
          </a:p>
          <a:p>
            <a:pPr marL="285750" indent="-285750">
              <a:buFont typeface="Arial" panose="020B0604020202020204" pitchFamily="34" charset="0"/>
              <a:buChar char="•"/>
            </a:pPr>
            <a:r>
              <a:rPr lang="en-US" dirty="0"/>
              <a:t>We are generating new COPA training data by taking the </a:t>
            </a:r>
            <a:r>
              <a:rPr lang="en-US" dirty="0" err="1"/>
              <a:t>MultiNLI</a:t>
            </a:r>
            <a:r>
              <a:rPr lang="en-US" dirty="0"/>
              <a:t> training data</a:t>
            </a:r>
          </a:p>
          <a:p>
            <a:pPr marL="285750" indent="-285750">
              <a:buFont typeface="Arial" panose="020B0604020202020204" pitchFamily="34" charset="0"/>
              <a:buChar char="•"/>
            </a:pPr>
            <a:r>
              <a:rPr lang="en-US" dirty="0"/>
              <a:t>We will pre-process our data similar to how we would for the Siamese LSTM model, except this time we will add [CLS] to the start of the data field, and use [SEP] to separate the premise and the possible cause &amp; effects</a:t>
            </a:r>
          </a:p>
          <a:p>
            <a:pPr marL="285750" indent="-285750">
              <a:buFont typeface="Arial" panose="020B0604020202020204" pitchFamily="34" charset="0"/>
              <a:buChar char="•"/>
            </a:pPr>
            <a:r>
              <a:rPr lang="en-US" dirty="0"/>
              <a:t>BERT will create an contextual aware embedding vector for each word part in the two sentences.  It will also create a embedding value for the tokens [CLS] and [SEP] which is based on sentence level embedding</a:t>
            </a:r>
          </a:p>
        </p:txBody>
      </p:sp>
      <p:sp>
        <p:nvSpPr>
          <p:cNvPr id="2241" name="Text Box 193"/>
          <p:cNvSpPr txBox="1">
            <a:spLocks noChangeArrowheads="1"/>
          </p:cNvSpPr>
          <p:nvPr/>
        </p:nvSpPr>
        <p:spPr bwMode="auto">
          <a:xfrm>
            <a:off x="23995063" y="14533126"/>
            <a:ext cx="8226425" cy="3754874"/>
          </a:xfrm>
          <a:prstGeom prst="rect">
            <a:avLst/>
          </a:prstGeom>
          <a:solidFill>
            <a:schemeClr val="bg1"/>
          </a:solidFill>
          <a:ln>
            <a:noFill/>
          </a:ln>
          <a:effectLst/>
        </p:spPr>
        <p:txBody>
          <a:bodyPr lIns="182880" tIns="182880" rIns="182880" bIns="182880">
            <a:spAutoFit/>
          </a:bodyPr>
          <a:lstStyle/>
          <a:p>
            <a:pPr lvl="0" defTabSz="4023067" fontAlgn="auto">
              <a:spcBef>
                <a:spcPts val="0"/>
              </a:spcBef>
              <a:spcAft>
                <a:spcPts val="0"/>
              </a:spcAft>
            </a:pPr>
            <a:r>
              <a:rPr lang="en-US" dirty="0">
                <a:solidFill>
                  <a:prstClr val="black"/>
                </a:solidFill>
                <a:latin typeface="Calibri" pitchFamily="34" charset="0"/>
              </a:rPr>
              <a:t>Click here to insert your Conclusions text. Type it in or copy and paste from your Word document or other source.</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To change the font style of this text box: Click on the border once to highlight the entire text box, then select a different font or font size that suits you. </a:t>
            </a:r>
            <a:r>
              <a:rPr lang="en-US" dirty="0">
                <a:latin typeface="Calibri" pitchFamily="34" charset="0"/>
              </a:rPr>
              <a:t>This text is Calibri 22pt and is easily read up to 4 feet away on a 24x36 poster.</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Zoom out to 100% to preview what this will look like on your printed poster.</a:t>
            </a:r>
          </a:p>
        </p:txBody>
      </p:sp>
      <p:sp>
        <p:nvSpPr>
          <p:cNvPr id="2242" name="Text Box 194"/>
          <p:cNvSpPr txBox="1">
            <a:spLocks noChangeArrowheads="1"/>
          </p:cNvSpPr>
          <p:nvPr/>
        </p:nvSpPr>
        <p:spPr bwMode="auto">
          <a:xfrm>
            <a:off x="6164501" y="4511675"/>
            <a:ext cx="7773987" cy="8833187"/>
          </a:xfrm>
          <a:prstGeom prst="rect">
            <a:avLst/>
          </a:prstGeom>
          <a:solidFill>
            <a:schemeClr val="bg1"/>
          </a:solidFill>
          <a:ln>
            <a:noFill/>
          </a:ln>
          <a:effectLst/>
        </p:spPr>
        <p:txBody>
          <a:bodyPr wrap="square" lIns="182880" tIns="182880" rIns="182880" bIns="182880">
            <a:spAutoFit/>
          </a:bodyPr>
          <a:lstStyle/>
          <a:p>
            <a:pPr algn="ctr"/>
            <a:r>
              <a:rPr lang="en-CA" b="1" dirty="0"/>
              <a:t>Choice of Plausible Alternatives (COPA)</a:t>
            </a:r>
          </a:p>
          <a:p>
            <a:r>
              <a:rPr lang="en-CA" dirty="0"/>
              <a:t>The Choice Of Plausible Alternatives (COPA) evaluation provides researchers with a tool for assessing progress in open-domain </a:t>
            </a:r>
            <a:r>
              <a:rPr lang="en-CA" dirty="0" err="1"/>
              <a:t>commonsense</a:t>
            </a:r>
            <a:r>
              <a:rPr lang="en-CA" dirty="0"/>
              <a:t> causal reasoning. COPA consists of 1000 questions, split equally into development and test sets of 500 questions each. Each question is composed of a premise and two alternatives, where the task is to select the alternative that more plausibly has a causal relation with the premise. The correct alternative is randomized so that the expected performance of randomly guessing is 50%.</a:t>
            </a:r>
          </a:p>
          <a:p>
            <a:endParaRPr lang="en-CA" dirty="0"/>
          </a:p>
          <a:p>
            <a:pPr algn="ctr"/>
            <a:r>
              <a:rPr lang="en-US" b="1" dirty="0"/>
              <a:t>COPA example:</a:t>
            </a:r>
          </a:p>
          <a:p>
            <a:r>
              <a:rPr lang="en-CA" dirty="0"/>
              <a:t>Premise: The man broke his toe. What was the CAUSE of this?</a:t>
            </a:r>
            <a:br>
              <a:rPr lang="en-CA" dirty="0"/>
            </a:br>
            <a:r>
              <a:rPr lang="en-CA" dirty="0"/>
              <a:t>Alternative 1: He got a hole in his sock.</a:t>
            </a:r>
            <a:br>
              <a:rPr lang="en-CA" dirty="0"/>
            </a:br>
            <a:r>
              <a:rPr lang="en-CA" dirty="0"/>
              <a:t>Alternative 2: He dropped a hammer on his foot.</a:t>
            </a:r>
          </a:p>
          <a:p>
            <a:r>
              <a:rPr lang="en-CA" dirty="0"/>
              <a:t>Premise: I tipped the bottle. What happened as a RESULT?</a:t>
            </a:r>
            <a:br>
              <a:rPr lang="en-CA" dirty="0"/>
            </a:br>
            <a:r>
              <a:rPr lang="en-CA" dirty="0"/>
              <a:t>Alternative 1: The liquid in the bottle froze.</a:t>
            </a:r>
            <a:br>
              <a:rPr lang="en-CA" dirty="0"/>
            </a:br>
            <a:r>
              <a:rPr lang="en-CA" dirty="0"/>
              <a:t>Alternative 2: The liquid in the bottle poured out.</a:t>
            </a:r>
          </a:p>
          <a:p>
            <a:r>
              <a:rPr lang="en-CA" dirty="0"/>
              <a:t>Premise: I knocked on my neighbor's door. What happened as a RESULT?</a:t>
            </a:r>
            <a:br>
              <a:rPr lang="en-CA" dirty="0"/>
            </a:br>
            <a:r>
              <a:rPr lang="en-CA" dirty="0"/>
              <a:t>Alternative 1: My neighbor invited me in.</a:t>
            </a:r>
            <a:br>
              <a:rPr lang="en-CA" dirty="0"/>
            </a:br>
            <a:r>
              <a:rPr lang="en-CA" dirty="0"/>
              <a:t>Alternative 2: My neighbor left his house.</a:t>
            </a:r>
          </a:p>
          <a:p>
            <a:endParaRPr lang="en-US" dirty="0"/>
          </a:p>
        </p:txBody>
      </p:sp>
      <p:sp>
        <p:nvSpPr>
          <p:cNvPr id="2243" name="Text Box 195"/>
          <p:cNvSpPr txBox="1">
            <a:spLocks noChangeArrowheads="1"/>
          </p:cNvSpPr>
          <p:nvPr/>
        </p:nvSpPr>
        <p:spPr bwMode="auto">
          <a:xfrm>
            <a:off x="23995063" y="19210338"/>
            <a:ext cx="8226425" cy="2062103"/>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2000" dirty="0">
                <a:latin typeface="Calibri" pitchFamily="34" charset="0"/>
              </a:rPr>
              <a:t>Click here to insert your References. Type it in or copy and paste from your Word document or other source.</a:t>
            </a:r>
          </a:p>
          <a:p>
            <a:pPr>
              <a:spcAft>
                <a:spcPct val="50000"/>
              </a:spcAft>
              <a:buFontTx/>
              <a:buAutoNum type="arabicPeriod"/>
            </a:pPr>
            <a:r>
              <a:rPr lang="en-US" sz="2000" dirty="0">
                <a:latin typeface="Calibri" pitchFamily="34" charset="0"/>
              </a:rPr>
              <a:t>Click on the border once to highlight and select a different font or font size that suits you. This text is in Calibri 20pt and is easily readable up to 3 feet away. </a:t>
            </a:r>
          </a:p>
        </p:txBody>
      </p:sp>
      <p:sp>
        <p:nvSpPr>
          <p:cNvPr id="66" name="Text Box 240"/>
          <p:cNvSpPr txBox="1">
            <a:spLocks noChangeArrowheads="1"/>
          </p:cNvSpPr>
          <p:nvPr/>
        </p:nvSpPr>
        <p:spPr bwMode="auto">
          <a:xfrm>
            <a:off x="6080250" y="20838369"/>
            <a:ext cx="2470601"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Figure 3. </a:t>
            </a:r>
            <a:r>
              <a:rPr lang="en-US" sz="2000" dirty="0">
                <a:solidFill>
                  <a:schemeClr val="accent1">
                    <a:lumMod val="50000"/>
                  </a:schemeClr>
                </a:solidFill>
                <a:latin typeface="Calibri" pitchFamily="34" charset="0"/>
              </a:rPr>
              <a:t>BERT model</a:t>
            </a:r>
          </a:p>
        </p:txBody>
      </p:sp>
      <p:graphicFrame>
        <p:nvGraphicFramePr>
          <p:cNvPr id="68" name="Content Placeholder 114" descr="Sample table with 4 columns, 7 rows." title="Sample Table"/>
          <p:cNvGraphicFramePr>
            <a:graphicFrameLocks/>
          </p:cNvGraphicFramePr>
          <p:nvPr>
            <p:extLst>
              <p:ext uri="{D42A27DB-BD31-4B8C-83A1-F6EECF244321}">
                <p14:modId xmlns:p14="http://schemas.microsoft.com/office/powerpoint/2010/main" val="135228421"/>
              </p:ext>
            </p:extLst>
          </p:nvPr>
        </p:nvGraphicFramePr>
        <p:xfrm>
          <a:off x="24136093" y="9572194"/>
          <a:ext cx="8235556" cy="4046532"/>
        </p:xfrm>
        <a:graphic>
          <a:graphicData uri="http://schemas.openxmlformats.org/drawingml/2006/table">
            <a:tbl>
              <a:tblPr firstRow="1" bandRow="1">
                <a:tableStyleId>{B301B821-A1FF-4177-AEE7-76D212191A09}</a:tableStyleId>
              </a:tblPr>
              <a:tblGrid>
                <a:gridCol w="2058889">
                  <a:extLst>
                    <a:ext uri="{9D8B030D-6E8A-4147-A177-3AD203B41FA5}">
                      <a16:colId xmlns:a16="http://schemas.microsoft.com/office/drawing/2014/main" val="20000"/>
                    </a:ext>
                  </a:extLst>
                </a:gridCol>
                <a:gridCol w="2058889">
                  <a:extLst>
                    <a:ext uri="{9D8B030D-6E8A-4147-A177-3AD203B41FA5}">
                      <a16:colId xmlns:a16="http://schemas.microsoft.com/office/drawing/2014/main" val="20001"/>
                    </a:ext>
                  </a:extLst>
                </a:gridCol>
                <a:gridCol w="2058889">
                  <a:extLst>
                    <a:ext uri="{9D8B030D-6E8A-4147-A177-3AD203B41FA5}">
                      <a16:colId xmlns:a16="http://schemas.microsoft.com/office/drawing/2014/main" val="20002"/>
                    </a:ext>
                  </a:extLst>
                </a:gridCol>
                <a:gridCol w="2058889">
                  <a:extLst>
                    <a:ext uri="{9D8B030D-6E8A-4147-A177-3AD203B41FA5}">
                      <a16:colId xmlns:a16="http://schemas.microsoft.com/office/drawing/2014/main" val="20003"/>
                    </a:ext>
                  </a:extLst>
                </a:gridCol>
              </a:tblGrid>
              <a:tr h="578076">
                <a:tc>
                  <a:txBody>
                    <a:bodyPr/>
                    <a:lstStyle/>
                    <a:p>
                      <a:endParaRPr lang="en-US" sz="2200" dirty="0"/>
                    </a:p>
                  </a:txBody>
                  <a:tcPr marL="111760" marR="111760" marT="41910" marB="41910" anchor="ctr"/>
                </a:tc>
                <a:tc>
                  <a:txBody>
                    <a:bodyPr/>
                    <a:lstStyle/>
                    <a:p>
                      <a:pPr algn="ctr"/>
                      <a:r>
                        <a:rPr lang="en-US" sz="2200" dirty="0"/>
                        <a:t>Heading</a:t>
                      </a:r>
                    </a:p>
                  </a:txBody>
                  <a:tcPr marL="111760" marR="111760" marT="41910" marB="41910" anchor="ctr"/>
                </a:tc>
                <a:tc>
                  <a:txBody>
                    <a:bodyPr/>
                    <a:lstStyle/>
                    <a:p>
                      <a:pPr algn="ctr"/>
                      <a:r>
                        <a:rPr lang="en-US" sz="2200" dirty="0"/>
                        <a:t>Heading</a:t>
                      </a:r>
                    </a:p>
                  </a:txBody>
                  <a:tcPr marL="111760" marR="111760" marT="41910" marB="41910" anchor="ctr"/>
                </a:tc>
                <a:tc>
                  <a:txBody>
                    <a:bodyPr/>
                    <a:lstStyle/>
                    <a:p>
                      <a:pPr algn="ctr"/>
                      <a:r>
                        <a:rPr lang="en-US" sz="2200" dirty="0"/>
                        <a:t>Heading</a:t>
                      </a:r>
                    </a:p>
                  </a:txBody>
                  <a:tcPr marL="111760" marR="111760" marT="41910" marB="41910" anchor="ctr"/>
                </a:tc>
                <a:extLst>
                  <a:ext uri="{0D108BD9-81ED-4DB2-BD59-A6C34878D82A}">
                    <a16:rowId xmlns:a16="http://schemas.microsoft.com/office/drawing/2014/main" val="10000"/>
                  </a:ext>
                </a:extLst>
              </a:tr>
              <a:tr h="578076">
                <a:tc>
                  <a:txBody>
                    <a:bodyPr/>
                    <a:lstStyle/>
                    <a:p>
                      <a:r>
                        <a:rPr lang="en-US" sz="2200" dirty="0"/>
                        <a:t>Item</a:t>
                      </a:r>
                    </a:p>
                  </a:txBody>
                  <a:tcPr marL="111760" marR="111760" marT="41910" marB="41910" anchor="ctr"/>
                </a:tc>
                <a:tc>
                  <a:txBody>
                    <a:bodyPr/>
                    <a:lstStyle/>
                    <a:p>
                      <a:pPr algn="ctr"/>
                      <a:r>
                        <a:rPr lang="en-US" sz="2200" dirty="0"/>
                        <a:t>800</a:t>
                      </a:r>
                    </a:p>
                  </a:txBody>
                  <a:tcPr marL="111760" marR="111760" marT="41910" marB="41910" anchor="ctr"/>
                </a:tc>
                <a:tc>
                  <a:txBody>
                    <a:bodyPr/>
                    <a:lstStyle/>
                    <a:p>
                      <a:pPr algn="ctr"/>
                      <a:r>
                        <a:rPr lang="en-US" sz="2200" dirty="0"/>
                        <a:t>790</a:t>
                      </a:r>
                    </a:p>
                  </a:txBody>
                  <a:tcPr marL="111760" marR="111760" marT="41910" marB="41910" anchor="ctr"/>
                </a:tc>
                <a:tc>
                  <a:txBody>
                    <a:bodyPr/>
                    <a:lstStyle/>
                    <a:p>
                      <a:pPr algn="ctr"/>
                      <a:r>
                        <a:rPr lang="en-US" sz="2200" dirty="0"/>
                        <a:t>4001</a:t>
                      </a:r>
                    </a:p>
                  </a:txBody>
                  <a:tcPr marL="111760" marR="111760" marT="41910" marB="41910" anchor="ctr"/>
                </a:tc>
                <a:extLst>
                  <a:ext uri="{0D108BD9-81ED-4DB2-BD59-A6C34878D82A}">
                    <a16:rowId xmlns:a16="http://schemas.microsoft.com/office/drawing/2014/main" val="10001"/>
                  </a:ext>
                </a:extLst>
              </a:tr>
              <a:tr h="578076">
                <a:tc>
                  <a:txBody>
                    <a:bodyPr/>
                    <a:lstStyle/>
                    <a:p>
                      <a:r>
                        <a:rPr lang="en-US" sz="2200" dirty="0"/>
                        <a:t>Item</a:t>
                      </a:r>
                    </a:p>
                  </a:txBody>
                  <a:tcPr marL="111760" marR="111760" marT="41910" marB="41910" anchor="ctr"/>
                </a:tc>
                <a:tc>
                  <a:txBody>
                    <a:bodyPr/>
                    <a:lstStyle/>
                    <a:p>
                      <a:pPr algn="ctr"/>
                      <a:r>
                        <a:rPr lang="en-US" sz="2200" dirty="0"/>
                        <a:t>356</a:t>
                      </a:r>
                    </a:p>
                  </a:txBody>
                  <a:tcPr marL="111760" marR="111760" marT="41910" marB="41910" anchor="ctr"/>
                </a:tc>
                <a:tc>
                  <a:txBody>
                    <a:bodyPr/>
                    <a:lstStyle/>
                    <a:p>
                      <a:pPr algn="ctr"/>
                      <a:r>
                        <a:rPr lang="en-US" sz="2200" dirty="0"/>
                        <a:t>856</a:t>
                      </a:r>
                    </a:p>
                  </a:txBody>
                  <a:tcPr marL="111760" marR="111760" marT="41910" marB="41910" anchor="ctr"/>
                </a:tc>
                <a:tc>
                  <a:txBody>
                    <a:bodyPr/>
                    <a:lstStyle/>
                    <a:p>
                      <a:pPr algn="ctr"/>
                      <a:r>
                        <a:rPr lang="en-US" sz="2200" dirty="0"/>
                        <a:t>290</a:t>
                      </a:r>
                    </a:p>
                  </a:txBody>
                  <a:tcPr marL="111760" marR="111760" marT="41910" marB="41910" anchor="ctr"/>
                </a:tc>
                <a:extLst>
                  <a:ext uri="{0D108BD9-81ED-4DB2-BD59-A6C34878D82A}">
                    <a16:rowId xmlns:a16="http://schemas.microsoft.com/office/drawing/2014/main" val="10002"/>
                  </a:ext>
                </a:extLst>
              </a:tr>
              <a:tr h="578076">
                <a:tc>
                  <a:txBody>
                    <a:bodyPr/>
                    <a:lstStyle/>
                    <a:p>
                      <a:r>
                        <a:rPr lang="en-US" sz="2200" dirty="0"/>
                        <a:t>Item</a:t>
                      </a:r>
                    </a:p>
                  </a:txBody>
                  <a:tcPr marL="111760" marR="111760" marT="41910" marB="41910" anchor="ctr"/>
                </a:tc>
                <a:tc>
                  <a:txBody>
                    <a:bodyPr/>
                    <a:lstStyle/>
                    <a:p>
                      <a:pPr algn="ctr"/>
                      <a:r>
                        <a:rPr lang="en-US" sz="2200" dirty="0"/>
                        <a:t>228</a:t>
                      </a:r>
                    </a:p>
                  </a:txBody>
                  <a:tcPr marL="111760" marR="111760" marT="41910" marB="41910" anchor="ctr"/>
                </a:tc>
                <a:tc>
                  <a:txBody>
                    <a:bodyPr/>
                    <a:lstStyle/>
                    <a:p>
                      <a:pPr algn="ctr"/>
                      <a:r>
                        <a:rPr lang="en-US" sz="2200" dirty="0"/>
                        <a:t>134</a:t>
                      </a:r>
                    </a:p>
                  </a:txBody>
                  <a:tcPr marL="111760" marR="111760" marT="41910" marB="41910" anchor="ctr"/>
                </a:tc>
                <a:tc>
                  <a:txBody>
                    <a:bodyPr/>
                    <a:lstStyle/>
                    <a:p>
                      <a:pPr algn="ctr"/>
                      <a:r>
                        <a:rPr lang="en-US" sz="2200" dirty="0"/>
                        <a:t>238</a:t>
                      </a:r>
                    </a:p>
                  </a:txBody>
                  <a:tcPr marL="111760" marR="111760" marT="41910" marB="41910" anchor="ctr"/>
                </a:tc>
                <a:extLst>
                  <a:ext uri="{0D108BD9-81ED-4DB2-BD59-A6C34878D82A}">
                    <a16:rowId xmlns:a16="http://schemas.microsoft.com/office/drawing/2014/main" val="10003"/>
                  </a:ext>
                </a:extLst>
              </a:tr>
              <a:tr h="578076">
                <a:tc>
                  <a:txBody>
                    <a:bodyPr/>
                    <a:lstStyle/>
                    <a:p>
                      <a:r>
                        <a:rPr lang="en-US" sz="2200" dirty="0"/>
                        <a:t>Item</a:t>
                      </a:r>
                    </a:p>
                  </a:txBody>
                  <a:tcPr marL="111760" marR="111760" marT="41910" marB="41910" anchor="ctr"/>
                </a:tc>
                <a:tc>
                  <a:txBody>
                    <a:bodyPr/>
                    <a:lstStyle/>
                    <a:p>
                      <a:pPr algn="ctr"/>
                      <a:r>
                        <a:rPr lang="en-US" sz="2200" dirty="0"/>
                        <a:t>954</a:t>
                      </a:r>
                    </a:p>
                  </a:txBody>
                  <a:tcPr marL="111760" marR="111760" marT="41910" marB="41910" anchor="ctr"/>
                </a:tc>
                <a:tc>
                  <a:txBody>
                    <a:bodyPr/>
                    <a:lstStyle/>
                    <a:p>
                      <a:pPr algn="ctr"/>
                      <a:r>
                        <a:rPr lang="en-US" sz="2200" dirty="0"/>
                        <a:t>875</a:t>
                      </a:r>
                    </a:p>
                  </a:txBody>
                  <a:tcPr marL="111760" marR="111760" marT="41910" marB="41910" anchor="ctr"/>
                </a:tc>
                <a:tc>
                  <a:txBody>
                    <a:bodyPr/>
                    <a:lstStyle/>
                    <a:p>
                      <a:pPr algn="ctr"/>
                      <a:r>
                        <a:rPr lang="en-US" sz="2200" dirty="0"/>
                        <a:t>976</a:t>
                      </a:r>
                    </a:p>
                  </a:txBody>
                  <a:tcPr marL="111760" marR="111760" marT="41910" marB="41910" anchor="ctr"/>
                </a:tc>
                <a:extLst>
                  <a:ext uri="{0D108BD9-81ED-4DB2-BD59-A6C34878D82A}">
                    <a16:rowId xmlns:a16="http://schemas.microsoft.com/office/drawing/2014/main" val="10004"/>
                  </a:ext>
                </a:extLst>
              </a:tr>
              <a:tr h="578076">
                <a:tc>
                  <a:txBody>
                    <a:bodyPr/>
                    <a:lstStyle/>
                    <a:p>
                      <a:r>
                        <a:rPr lang="en-US" sz="2200" dirty="0"/>
                        <a:t>Item</a:t>
                      </a:r>
                    </a:p>
                  </a:txBody>
                  <a:tcPr marL="111760" marR="111760" marT="41910" marB="41910" anchor="ctr"/>
                </a:tc>
                <a:tc>
                  <a:txBody>
                    <a:bodyPr/>
                    <a:lstStyle/>
                    <a:p>
                      <a:pPr algn="ctr"/>
                      <a:r>
                        <a:rPr lang="en-US" sz="2200" dirty="0"/>
                        <a:t>324</a:t>
                      </a:r>
                    </a:p>
                  </a:txBody>
                  <a:tcPr marL="111760" marR="111760" marT="41910" marB="41910" anchor="ctr"/>
                </a:tc>
                <a:tc>
                  <a:txBody>
                    <a:bodyPr/>
                    <a:lstStyle/>
                    <a:p>
                      <a:pPr algn="ctr"/>
                      <a:r>
                        <a:rPr lang="en-US" sz="2200" dirty="0"/>
                        <a:t>325</a:t>
                      </a:r>
                    </a:p>
                  </a:txBody>
                  <a:tcPr marL="111760" marR="111760" marT="41910" marB="41910" anchor="ctr"/>
                </a:tc>
                <a:tc>
                  <a:txBody>
                    <a:bodyPr/>
                    <a:lstStyle/>
                    <a:p>
                      <a:pPr algn="ctr"/>
                      <a:r>
                        <a:rPr lang="en-US" sz="2200" dirty="0"/>
                        <a:t>301</a:t>
                      </a:r>
                    </a:p>
                  </a:txBody>
                  <a:tcPr marL="111760" marR="111760" marT="41910" marB="41910" anchor="ctr"/>
                </a:tc>
                <a:extLst>
                  <a:ext uri="{0D108BD9-81ED-4DB2-BD59-A6C34878D82A}">
                    <a16:rowId xmlns:a16="http://schemas.microsoft.com/office/drawing/2014/main" val="10005"/>
                  </a:ext>
                </a:extLst>
              </a:tr>
              <a:tr h="578076">
                <a:tc>
                  <a:txBody>
                    <a:bodyPr/>
                    <a:lstStyle/>
                    <a:p>
                      <a:r>
                        <a:rPr lang="en-US" sz="2200" dirty="0"/>
                        <a:t>Item</a:t>
                      </a:r>
                    </a:p>
                  </a:txBody>
                  <a:tcPr marL="111760" marR="111760" marT="41910" marB="41910" anchor="ctr"/>
                </a:tc>
                <a:tc>
                  <a:txBody>
                    <a:bodyPr/>
                    <a:lstStyle/>
                    <a:p>
                      <a:pPr algn="ctr"/>
                      <a:r>
                        <a:rPr lang="en-US" sz="2200" dirty="0"/>
                        <a:t>199</a:t>
                      </a:r>
                    </a:p>
                  </a:txBody>
                  <a:tcPr marL="111760" marR="111760" marT="41910" marB="41910" anchor="ctr"/>
                </a:tc>
                <a:tc>
                  <a:txBody>
                    <a:bodyPr/>
                    <a:lstStyle/>
                    <a:p>
                      <a:pPr algn="ctr"/>
                      <a:r>
                        <a:rPr lang="en-US" sz="2200" dirty="0"/>
                        <a:t>137</a:t>
                      </a:r>
                    </a:p>
                  </a:txBody>
                  <a:tcPr marL="111760" marR="111760" marT="41910" marB="41910" anchor="ctr"/>
                </a:tc>
                <a:tc>
                  <a:txBody>
                    <a:bodyPr/>
                    <a:lstStyle/>
                    <a:p>
                      <a:pPr algn="ctr"/>
                      <a:r>
                        <a:rPr lang="en-US" sz="2200" dirty="0"/>
                        <a:t>186</a:t>
                      </a:r>
                    </a:p>
                  </a:txBody>
                  <a:tcPr marL="111760" marR="111760" marT="41910" marB="41910" anchor="ctr"/>
                </a:tc>
                <a:extLst>
                  <a:ext uri="{0D108BD9-81ED-4DB2-BD59-A6C34878D82A}">
                    <a16:rowId xmlns:a16="http://schemas.microsoft.com/office/drawing/2014/main" val="10006"/>
                  </a:ext>
                </a:extLst>
              </a:tr>
            </a:tbl>
          </a:graphicData>
        </a:graphic>
      </p:graphicFrame>
      <p:pic>
        <p:nvPicPr>
          <p:cNvPr id="32" name="Picture 31" descr="A close up of a keyboard&#10;&#10;Description automatically generated">
            <a:extLst>
              <a:ext uri="{FF2B5EF4-FFF2-40B4-BE49-F238E27FC236}">
                <a16:creationId xmlns:a16="http://schemas.microsoft.com/office/drawing/2014/main" id="{1935E5A0-75E2-E243-A75D-7696B76D5F8B}"/>
              </a:ext>
            </a:extLst>
          </p:cNvPr>
          <p:cNvPicPr>
            <a:picLocks noChangeAspect="1"/>
          </p:cNvPicPr>
          <p:nvPr/>
        </p:nvPicPr>
        <p:blipFill>
          <a:blip r:embed="rId2"/>
          <a:stretch>
            <a:fillRect/>
          </a:stretch>
        </p:blipFill>
        <p:spPr>
          <a:xfrm>
            <a:off x="15151765" y="11195391"/>
            <a:ext cx="8085394" cy="2643386"/>
          </a:xfrm>
          <a:prstGeom prst="rect">
            <a:avLst/>
          </a:prstGeom>
        </p:spPr>
      </p:pic>
      <p:pic>
        <p:nvPicPr>
          <p:cNvPr id="33" name="Picture 32" descr="A screenshot of a cell phone&#10;&#10;Description automatically generated">
            <a:extLst>
              <a:ext uri="{FF2B5EF4-FFF2-40B4-BE49-F238E27FC236}">
                <a16:creationId xmlns:a16="http://schemas.microsoft.com/office/drawing/2014/main" id="{B3889E62-6DD0-9242-B65F-E21163AA1857}"/>
              </a:ext>
            </a:extLst>
          </p:cNvPr>
          <p:cNvPicPr>
            <a:picLocks noChangeAspect="1"/>
          </p:cNvPicPr>
          <p:nvPr/>
        </p:nvPicPr>
        <p:blipFill>
          <a:blip r:embed="rId3"/>
          <a:stretch>
            <a:fillRect/>
          </a:stretch>
        </p:blipFill>
        <p:spPr>
          <a:xfrm>
            <a:off x="15142325" y="14059679"/>
            <a:ext cx="8085394" cy="3377755"/>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7C4207C3-9FA9-D54D-883D-0799857EAF17}"/>
              </a:ext>
            </a:extLst>
          </p:cNvPr>
          <p:cNvPicPr>
            <a:picLocks noChangeAspect="1"/>
          </p:cNvPicPr>
          <p:nvPr/>
        </p:nvPicPr>
        <p:blipFill>
          <a:blip r:embed="rId4"/>
          <a:stretch>
            <a:fillRect/>
          </a:stretch>
        </p:blipFill>
        <p:spPr>
          <a:xfrm>
            <a:off x="6172876" y="14020800"/>
            <a:ext cx="2387857" cy="2276506"/>
          </a:xfrm>
          <a:prstGeom prst="rect">
            <a:avLst/>
          </a:prstGeom>
        </p:spPr>
      </p:pic>
      <p:pic>
        <p:nvPicPr>
          <p:cNvPr id="35" name="Picture 34" descr="A close up of a sign&#10;&#10;Description automatically generated">
            <a:extLst>
              <a:ext uri="{FF2B5EF4-FFF2-40B4-BE49-F238E27FC236}">
                <a16:creationId xmlns:a16="http://schemas.microsoft.com/office/drawing/2014/main" id="{DF4538FA-CC8E-E248-92AA-962249AC664C}"/>
              </a:ext>
            </a:extLst>
          </p:cNvPr>
          <p:cNvPicPr>
            <a:picLocks noChangeAspect="1"/>
          </p:cNvPicPr>
          <p:nvPr/>
        </p:nvPicPr>
        <p:blipFill>
          <a:blip r:embed="rId5"/>
          <a:stretch>
            <a:fillRect/>
          </a:stretch>
        </p:blipFill>
        <p:spPr>
          <a:xfrm>
            <a:off x="6162994" y="17249564"/>
            <a:ext cx="2387857" cy="789845"/>
          </a:xfrm>
          <a:prstGeom prst="rect">
            <a:avLst/>
          </a:prstGeom>
        </p:spPr>
      </p:pic>
      <p:pic>
        <p:nvPicPr>
          <p:cNvPr id="36" name="Picture 35" descr="A close up of a map&#10;&#10;Description automatically generated">
            <a:extLst>
              <a:ext uri="{FF2B5EF4-FFF2-40B4-BE49-F238E27FC236}">
                <a16:creationId xmlns:a16="http://schemas.microsoft.com/office/drawing/2014/main" id="{B45D88C0-1882-7347-B7F3-0050E3CB25AE}"/>
              </a:ext>
            </a:extLst>
          </p:cNvPr>
          <p:cNvPicPr>
            <a:picLocks noChangeAspect="1"/>
          </p:cNvPicPr>
          <p:nvPr/>
        </p:nvPicPr>
        <p:blipFill>
          <a:blip r:embed="rId6"/>
          <a:stretch>
            <a:fillRect/>
          </a:stretch>
        </p:blipFill>
        <p:spPr>
          <a:xfrm>
            <a:off x="6172876" y="18880138"/>
            <a:ext cx="2387857" cy="1677054"/>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DC4415C2-D359-F147-9CCD-5578F84A5378}"/>
              </a:ext>
            </a:extLst>
          </p:cNvPr>
          <p:cNvPicPr>
            <a:picLocks noChangeAspect="1"/>
          </p:cNvPicPr>
          <p:nvPr/>
        </p:nvPicPr>
        <p:blipFill>
          <a:blip r:embed="rId7"/>
          <a:stretch>
            <a:fillRect/>
          </a:stretch>
        </p:blipFill>
        <p:spPr>
          <a:xfrm>
            <a:off x="15078074" y="17728954"/>
            <a:ext cx="8149645" cy="3754874"/>
          </a:xfrm>
          <a:prstGeom prst="rect">
            <a:avLst/>
          </a:prstGeom>
        </p:spPr>
      </p:pic>
      <p:pic>
        <p:nvPicPr>
          <p:cNvPr id="3" name="Picture 2" descr="A close up of a logo&#10;&#10;Description automatically generated">
            <a:extLst>
              <a:ext uri="{FF2B5EF4-FFF2-40B4-BE49-F238E27FC236}">
                <a16:creationId xmlns:a16="http://schemas.microsoft.com/office/drawing/2014/main" id="{0B0D44A6-AD9F-994C-86B7-C9CB13F700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891" y="0"/>
            <a:ext cx="4800600" cy="359084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2759</TotalTime>
  <Words>1015</Words>
  <Application>Microsoft Macintosh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Genigraphics 800.790.4001</dc:creator>
  <dc:description>To order poster prints visit us at www.genigraphics.com</dc:description>
  <cp:lastModifiedBy>Yansong Li</cp:lastModifiedBy>
  <cp:revision>54</cp:revision>
  <dcterms:created xsi:type="dcterms:W3CDTF">2008-05-03T03:01:56Z</dcterms:created>
  <dcterms:modified xsi:type="dcterms:W3CDTF">2019-11-27T22:55:54Z</dcterms:modified>
</cp:coreProperties>
</file>