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32918400" cy="21945600"/>
  <p:notesSz cx="32461200" cy="4343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912">
          <p15:clr>
            <a:srgbClr val="A4A3A4"/>
          </p15:clr>
        </p15:guide>
        <p15:guide id="2" pos="103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B3E1A"/>
    <a:srgbClr val="EEECE1"/>
    <a:srgbClr val="0083C4"/>
    <a:srgbClr val="0066FF"/>
    <a:srgbClr val="6699FF"/>
    <a:srgbClr val="3399FF"/>
    <a:srgbClr val="C0C0C0"/>
    <a:srgbClr val="003A74"/>
    <a:srgbClr val="FFFF99"/>
    <a:srgbClr val="366E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1698" autoAdjust="0"/>
    <p:restoredTop sz="94676" autoAdjust="0"/>
  </p:normalViewPr>
  <p:slideViewPr>
    <p:cSldViewPr>
      <p:cViewPr>
        <p:scale>
          <a:sx n="32" d="100"/>
          <a:sy n="32" d="100"/>
        </p:scale>
        <p:origin x="2424" y="416"/>
      </p:cViewPr>
      <p:guideLst>
        <p:guide orient="horz" pos="6912"/>
        <p:guide pos="1036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structions"/>
          <p:cNvSpPr/>
          <p:nvPr userDrawn="1"/>
        </p:nvSpPr>
        <p:spPr>
          <a:xfrm>
            <a:off x="-7680960" y="0"/>
            <a:ext cx="7132320" cy="21945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2428" tIns="122428" rIns="122428" bIns="122428" rtlCol="0" anchor="t"/>
          <a:lstStyle>
            <a:defPPr>
              <a:defRPr lang="en-US"/>
            </a:defPPr>
            <a:lvl1pPr marL="0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843430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3686861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5530291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737372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921715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106058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2904013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4747443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0"/>
              </a:spcBef>
              <a:spcAft>
                <a:spcPts val="1286"/>
              </a:spcAft>
            </a:pPr>
            <a:r>
              <a:rPr lang="en-US" sz="47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Poster Print Size:</a:t>
            </a:r>
            <a:endParaRPr sz="4700" dirty="0">
              <a:solidFill>
                <a:srgbClr val="7F7F7F"/>
              </a:solidFill>
              <a:latin typeface="Calibri" pitchFamily="34" charset="0"/>
              <a:cs typeface="Calibri" panose="020F0502020204030204" pitchFamily="34" charset="0"/>
            </a:endParaRPr>
          </a:p>
          <a:p>
            <a:pPr lvl="0">
              <a:spcBef>
                <a:spcPts val="0"/>
              </a:spcBef>
              <a:spcAft>
                <a:spcPts val="1286"/>
              </a:spcAft>
            </a:pPr>
            <a:r>
              <a:rPr lang="en-US" sz="33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This poster template is 24” high by 36” wide. It can be used to print any poster with a 2:3 aspect ratio including 36x54 and 48x72.</a:t>
            </a:r>
          </a:p>
          <a:p>
            <a:pPr lvl="0">
              <a:spcBef>
                <a:spcPts val="0"/>
              </a:spcBef>
              <a:spcAft>
                <a:spcPts val="1286"/>
              </a:spcAft>
            </a:pPr>
            <a:r>
              <a:rPr lang="en-US" sz="47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Placeholders</a:t>
            </a:r>
            <a:r>
              <a:rPr sz="47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:</a:t>
            </a:r>
          </a:p>
          <a:p>
            <a:pPr lvl="0">
              <a:spcBef>
                <a:spcPts val="0"/>
              </a:spcBef>
              <a:spcAft>
                <a:spcPts val="1286"/>
              </a:spcAft>
            </a:pPr>
            <a:r>
              <a:rPr sz="33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The </a:t>
            </a:r>
            <a:r>
              <a:rPr lang="en-US" sz="33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various elements included</a:t>
            </a:r>
            <a:r>
              <a:rPr sz="33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in this </a:t>
            </a:r>
            <a:r>
              <a:rPr lang="en-US" sz="33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poster are ones</a:t>
            </a:r>
            <a:r>
              <a:rPr lang="en-US" sz="3300" baseline="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we often see in medical, research, and scientific posters.</a:t>
            </a:r>
            <a:r>
              <a:rPr sz="33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</a:t>
            </a:r>
            <a:r>
              <a:rPr lang="en-US" sz="33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Feel</a:t>
            </a:r>
            <a:r>
              <a:rPr lang="en-US" sz="3300" baseline="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free to edit, move,  add, and delete items, or change the layout to suit your needs. Always check with your conference organizer for specific requirements.</a:t>
            </a:r>
          </a:p>
          <a:p>
            <a:pPr lvl="0">
              <a:spcBef>
                <a:spcPts val="0"/>
              </a:spcBef>
              <a:spcAft>
                <a:spcPts val="1286"/>
              </a:spcAft>
            </a:pPr>
            <a:r>
              <a:rPr lang="en-US" sz="47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Image</a:t>
            </a:r>
            <a:r>
              <a:rPr lang="en-US" sz="4700" baseline="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Quality</a:t>
            </a:r>
            <a:r>
              <a:rPr lang="en-US" sz="47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:</a:t>
            </a:r>
          </a:p>
          <a:p>
            <a:pPr lvl="0">
              <a:spcBef>
                <a:spcPts val="0"/>
              </a:spcBef>
              <a:spcAft>
                <a:spcPts val="1286"/>
              </a:spcAft>
            </a:pPr>
            <a:r>
              <a:rPr lang="en-US" sz="33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You can place digital photos or logo art in your poster file by selecting the </a:t>
            </a:r>
            <a:r>
              <a:rPr lang="en-US" sz="3300" b="1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Insert, Picture</a:t>
            </a:r>
            <a:r>
              <a:rPr lang="en-US" sz="33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command, or by using standard copy &amp; paste. For best results, all graphic elements should be at least </a:t>
            </a:r>
            <a:r>
              <a:rPr lang="en-US" sz="3300" b="1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150-200 pixels per inch in their final printed size</a:t>
            </a:r>
            <a:r>
              <a:rPr lang="en-US" sz="33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. For instance, a 1600 x 1200 pixel</a:t>
            </a:r>
            <a:r>
              <a:rPr lang="en-US" sz="3300" baseline="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photo will usually look fine up to </a:t>
            </a:r>
            <a:r>
              <a:rPr lang="en-US" sz="33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8“-10” wide on your printed poster.</a:t>
            </a:r>
          </a:p>
          <a:p>
            <a:pPr lvl="0">
              <a:spcBef>
                <a:spcPts val="0"/>
              </a:spcBef>
              <a:spcAft>
                <a:spcPts val="1286"/>
              </a:spcAft>
            </a:pPr>
            <a:r>
              <a:rPr lang="en-US" sz="33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To preview the print quality of images, select a magnification of 100% when previewing your poster. This will give you a good idea of what it will look like in print. If you are laying out a large poster and using half-scale dimensions, be sure to preview your graphics at 200% to see them at their final printed size.</a:t>
            </a:r>
          </a:p>
          <a:p>
            <a:pPr lvl="0">
              <a:spcBef>
                <a:spcPts val="0"/>
              </a:spcBef>
              <a:spcAft>
                <a:spcPts val="1286"/>
              </a:spcAft>
            </a:pPr>
            <a:r>
              <a:rPr lang="en-US" sz="33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Please note that graphics from websites (such as the logo on your hospital's or university's home page) will only be 72dpi and not suitable for printing.</a:t>
            </a:r>
          </a:p>
          <a:p>
            <a:pPr lvl="0" algn="ctr">
              <a:spcBef>
                <a:spcPts val="0"/>
              </a:spcBef>
              <a:spcAft>
                <a:spcPts val="1286"/>
              </a:spcAft>
            </a:pPr>
            <a:br>
              <a:rPr lang="en-US" sz="24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</a:br>
            <a:r>
              <a:rPr lang="en-US" sz="24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[This sidebar area does not print.]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3467040" y="0"/>
            <a:ext cx="7132320" cy="21945600"/>
            <a:chOff x="33832800" y="0"/>
            <a:chExt cx="12801600" cy="43891200"/>
          </a:xfrm>
        </p:grpSpPr>
        <p:sp>
          <p:nvSpPr>
            <p:cNvPr id="6" name="Instructions"/>
            <p:cNvSpPr/>
            <p:nvPr userDrawn="1"/>
          </p:nvSpPr>
          <p:spPr>
            <a:xfrm>
              <a:off x="33832800" y="0"/>
              <a:ext cx="12801600" cy="43891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28600" tIns="228600" rIns="228600" bIns="228600" rtlCol="0" anchor="t"/>
            <a:lstStyle>
              <a:defPPr>
                <a:defRPr lang="en-US"/>
              </a:defPPr>
              <a:lvl1pPr marL="0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843430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3686861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5530291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7373722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9217152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11060582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12904013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14747443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spcBef>
                  <a:spcPts val="0"/>
                </a:spcBef>
                <a:spcAft>
                  <a:spcPts val="1286"/>
                </a:spcAft>
              </a:pPr>
              <a:r>
                <a:rPr lang="en-US" sz="47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Change</a:t>
              </a:r>
              <a:r>
                <a:rPr lang="en-US" sz="47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Color Theme</a:t>
              </a:r>
              <a:r>
                <a:rPr lang="en-US" sz="47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:</a:t>
              </a:r>
              <a:endParaRPr sz="47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286"/>
                </a:spcAft>
              </a:pPr>
              <a:r>
                <a:rPr lang="en-US" sz="33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This template is designed to use the built-in color themes in</a:t>
              </a:r>
              <a:r>
                <a:rPr lang="en-US" sz="33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the newer versions of PowerPoint.</a:t>
              </a:r>
            </a:p>
            <a:p>
              <a:pPr lvl="0">
                <a:spcBef>
                  <a:spcPts val="0"/>
                </a:spcBef>
                <a:spcAft>
                  <a:spcPts val="1286"/>
                </a:spcAft>
              </a:pPr>
              <a:r>
                <a:rPr lang="en-US" sz="33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To change the color theme, select the </a:t>
              </a:r>
              <a:r>
                <a:rPr lang="en-US" sz="3300" b="1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Design</a:t>
              </a:r>
              <a:r>
                <a:rPr lang="en-US" sz="33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tab, then select the </a:t>
              </a:r>
              <a:r>
                <a:rPr lang="en-US" sz="3300" b="1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Colors</a:t>
              </a:r>
              <a:r>
                <a:rPr lang="en-US" sz="33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drop-down list.</a:t>
              </a:r>
            </a:p>
            <a:p>
              <a:pPr lvl="0">
                <a:spcBef>
                  <a:spcPts val="0"/>
                </a:spcBef>
                <a:spcAft>
                  <a:spcPts val="1286"/>
                </a:spcAft>
              </a:pPr>
              <a:endParaRPr lang="en-US" sz="48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286"/>
                </a:spcAft>
              </a:pPr>
              <a:endParaRPr lang="en-US" sz="33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286"/>
                </a:spcAft>
              </a:pPr>
              <a:endParaRPr lang="en-US" sz="33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286"/>
                </a:spcAft>
              </a:pPr>
              <a:endParaRPr lang="en-US" sz="33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286"/>
                </a:spcAft>
              </a:pPr>
              <a:endParaRPr lang="en-US" sz="33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286"/>
                </a:spcAft>
              </a:pPr>
              <a:endParaRPr lang="en-US" sz="33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286"/>
                </a:spcAft>
              </a:pPr>
              <a:endParaRPr lang="en-US" sz="33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286"/>
                </a:spcAft>
              </a:pPr>
              <a:endParaRPr lang="en-US" sz="33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286"/>
                </a:spcAft>
              </a:pPr>
              <a:r>
                <a:rPr lang="en-US" sz="33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The default color theme for this template is “Office”, so you can always return to that after trying some of the alternatives.</a:t>
              </a:r>
            </a:p>
            <a:p>
              <a:pPr lvl="0">
                <a:spcBef>
                  <a:spcPts val="0"/>
                </a:spcBef>
                <a:spcAft>
                  <a:spcPts val="1286"/>
                </a:spcAft>
              </a:pPr>
              <a:r>
                <a:rPr lang="en-US" sz="47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Printing Your Poster:</a:t>
              </a:r>
            </a:p>
            <a:p>
              <a:pPr lvl="0">
                <a:spcBef>
                  <a:spcPts val="0"/>
                </a:spcBef>
                <a:spcAft>
                  <a:spcPts val="1286"/>
                </a:spcAft>
              </a:pPr>
              <a:r>
                <a:rPr lang="en-US" sz="33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Once your poster file is ready, visit</a:t>
              </a:r>
              <a:r>
                <a:rPr lang="en-US" sz="33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</a:t>
              </a:r>
              <a:r>
                <a:rPr lang="en-US" sz="3300" b="1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www.genigraphics.com</a:t>
              </a:r>
              <a:r>
                <a:rPr lang="en-US" sz="33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to order a high-quality, affordable poster print. Every order receives a free design review and we can deliver as fast as next business day within the US and Canada. </a:t>
              </a:r>
            </a:p>
            <a:p>
              <a:pPr lvl="0">
                <a:spcBef>
                  <a:spcPts val="0"/>
                </a:spcBef>
                <a:spcAft>
                  <a:spcPts val="1286"/>
                </a:spcAft>
              </a:pPr>
              <a:r>
                <a:rPr lang="en-US" sz="33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Genigraphics® has been producing output from PowerPoint® longer than anyone in the industry; dating back to when we helped Microsoft® design the PowerPoint® software. </a:t>
              </a:r>
            </a:p>
            <a:p>
              <a:pPr lvl="0">
                <a:spcBef>
                  <a:spcPts val="0"/>
                </a:spcBef>
                <a:spcAft>
                  <a:spcPts val="0"/>
                </a:spcAft>
              </a:pPr>
              <a:endParaRPr lang="en-US" sz="33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33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US and Canada:  1-800-790-4001</a:t>
              </a:r>
              <a:br>
                <a:rPr lang="en-US" sz="33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</a:br>
              <a:r>
                <a:rPr lang="en-US" sz="33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Email: info@genigraphics.com</a:t>
              </a:r>
            </a:p>
            <a:p>
              <a:pPr lvl="0" algn="ctr">
                <a:spcBef>
                  <a:spcPts val="0"/>
                </a:spcBef>
                <a:spcAft>
                  <a:spcPts val="0"/>
                </a:spcAft>
              </a:pPr>
              <a:br>
                <a:rPr lang="en-US" sz="24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</a:br>
              <a:r>
                <a:rPr lang="en-US" sz="24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[This sidebar area does not print.]</a:t>
              </a:r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81342" y="9260274"/>
              <a:ext cx="11904515" cy="1024692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09477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0" y="3656013"/>
            <a:ext cx="5484813" cy="1828165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wrap="none" lIns="457200" tIns="228600" rIns="457200" bIns="457200"/>
          <a:lstStyle/>
          <a:p>
            <a:pPr algn="ctr" defTabSz="4389438"/>
            <a:endParaRPr lang="en-US" sz="4800" dirty="0">
              <a:latin typeface="Calibri" pitchFamily="34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 userDrawn="1"/>
        </p:nvSpPr>
        <p:spPr bwMode="auto">
          <a:xfrm>
            <a:off x="5484813" y="0"/>
            <a:ext cx="27422475" cy="365601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wrap="none" lIns="457200" tIns="457200" rIns="457200" bIns="457200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033" name="Rectangle 9"/>
          <p:cNvSpPr>
            <a:spLocks noChangeArrowheads="1"/>
          </p:cNvSpPr>
          <p:nvPr userDrawn="1"/>
        </p:nvSpPr>
        <p:spPr bwMode="auto">
          <a:xfrm>
            <a:off x="5484813" y="3656013"/>
            <a:ext cx="27422475" cy="1828165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wrap="none" lIns="457200" tIns="457200" rIns="457200" bIns="457200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035" name="Line 11"/>
          <p:cNvSpPr>
            <a:spLocks noChangeShapeType="1"/>
          </p:cNvSpPr>
          <p:nvPr userDrawn="1"/>
        </p:nvSpPr>
        <p:spPr bwMode="auto">
          <a:xfrm>
            <a:off x="5484813" y="0"/>
            <a:ext cx="0" cy="2193925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036" name="Line 12"/>
          <p:cNvSpPr>
            <a:spLocks noChangeShapeType="1"/>
          </p:cNvSpPr>
          <p:nvPr userDrawn="1"/>
        </p:nvSpPr>
        <p:spPr bwMode="auto">
          <a:xfrm>
            <a:off x="0" y="3657600"/>
            <a:ext cx="32907288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8200" y="21683472"/>
            <a:ext cx="5297435" cy="18592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+mj-lt"/>
          <a:ea typeface="+mj-ea"/>
          <a:cs typeface="+mj-cs"/>
        </a:defRPr>
      </a:lvl1pPr>
      <a:lvl2pPr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Arial" charset="0"/>
        </a:defRPr>
      </a:lvl2pPr>
      <a:lvl3pPr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Arial" charset="0"/>
        </a:defRPr>
      </a:lvl3pPr>
      <a:lvl4pPr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Arial" charset="0"/>
        </a:defRPr>
      </a:lvl4pPr>
      <a:lvl5pPr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Arial" charset="0"/>
        </a:defRPr>
      </a:lvl5pPr>
      <a:lvl6pPr marL="457200"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Arial" charset="0"/>
        </a:defRPr>
      </a:lvl6pPr>
      <a:lvl7pPr marL="914400"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Arial" charset="0"/>
        </a:defRPr>
      </a:lvl7pPr>
      <a:lvl8pPr marL="1371600"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Arial" charset="0"/>
        </a:defRPr>
      </a:lvl8pPr>
      <a:lvl9pPr marL="1828800"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Arial" charset="0"/>
        </a:defRPr>
      </a:lvl9pPr>
    </p:titleStyle>
    <p:bodyStyle>
      <a:lvl1pPr marL="1646238" indent="-1646238" algn="l" defTabSz="4389438" rtl="0" fontAlgn="base">
        <a:spcBef>
          <a:spcPct val="20000"/>
        </a:spcBef>
        <a:spcAft>
          <a:spcPct val="0"/>
        </a:spcAft>
        <a:buChar char="•"/>
        <a:defRPr sz="15400">
          <a:solidFill>
            <a:schemeClr val="tx1"/>
          </a:solidFill>
          <a:latin typeface="+mn-lt"/>
          <a:ea typeface="+mn-ea"/>
          <a:cs typeface="+mn-cs"/>
        </a:defRPr>
      </a:lvl1pPr>
      <a:lvl2pPr marL="3565525" indent="-1371600" algn="l" defTabSz="4389438" rtl="0" fontAlgn="base">
        <a:spcBef>
          <a:spcPct val="20000"/>
        </a:spcBef>
        <a:spcAft>
          <a:spcPct val="0"/>
        </a:spcAft>
        <a:buChar char="–"/>
        <a:defRPr sz="13400">
          <a:solidFill>
            <a:schemeClr val="tx1"/>
          </a:solidFill>
          <a:latin typeface="+mn-lt"/>
        </a:defRPr>
      </a:lvl2pPr>
      <a:lvl3pPr marL="5486400" indent="-1096963" algn="l" defTabSz="4389438" rtl="0" fontAlgn="base">
        <a:spcBef>
          <a:spcPct val="20000"/>
        </a:spcBef>
        <a:spcAft>
          <a:spcPct val="0"/>
        </a:spcAft>
        <a:buChar char="•"/>
        <a:defRPr sz="11500">
          <a:solidFill>
            <a:schemeClr val="tx1"/>
          </a:solidFill>
          <a:latin typeface="+mn-lt"/>
        </a:defRPr>
      </a:lvl3pPr>
      <a:lvl4pPr marL="7680325" indent="-1096963" algn="l" defTabSz="4389438" rtl="0" fontAlgn="base">
        <a:spcBef>
          <a:spcPct val="20000"/>
        </a:spcBef>
        <a:spcAft>
          <a:spcPct val="0"/>
        </a:spcAft>
        <a:buChar char="–"/>
        <a:defRPr sz="9600">
          <a:solidFill>
            <a:schemeClr val="tx1"/>
          </a:solidFill>
          <a:latin typeface="+mn-lt"/>
        </a:defRPr>
      </a:lvl4pPr>
      <a:lvl5pPr marL="9875838" indent="-1096963" algn="l" defTabSz="4389438" rtl="0" fontAlgn="base">
        <a:spcBef>
          <a:spcPct val="20000"/>
        </a:spcBef>
        <a:spcAft>
          <a:spcPct val="0"/>
        </a:spcAft>
        <a:buChar char="»"/>
        <a:defRPr sz="9600">
          <a:solidFill>
            <a:schemeClr val="tx1"/>
          </a:solidFill>
          <a:latin typeface="+mn-lt"/>
        </a:defRPr>
      </a:lvl5pPr>
      <a:lvl6pPr marL="10333038" indent="-1096963" algn="l" defTabSz="4389438" rtl="0" fontAlgn="base">
        <a:spcBef>
          <a:spcPct val="20000"/>
        </a:spcBef>
        <a:spcAft>
          <a:spcPct val="0"/>
        </a:spcAft>
        <a:buChar char="»"/>
        <a:defRPr sz="9600">
          <a:solidFill>
            <a:schemeClr val="tx1"/>
          </a:solidFill>
          <a:latin typeface="+mn-lt"/>
        </a:defRPr>
      </a:lvl6pPr>
      <a:lvl7pPr marL="10790238" indent="-1096963" algn="l" defTabSz="4389438" rtl="0" fontAlgn="base">
        <a:spcBef>
          <a:spcPct val="20000"/>
        </a:spcBef>
        <a:spcAft>
          <a:spcPct val="0"/>
        </a:spcAft>
        <a:buChar char="»"/>
        <a:defRPr sz="9600">
          <a:solidFill>
            <a:schemeClr val="tx1"/>
          </a:solidFill>
          <a:latin typeface="+mn-lt"/>
        </a:defRPr>
      </a:lvl7pPr>
      <a:lvl8pPr marL="11247438" indent="-1096963" algn="l" defTabSz="4389438" rtl="0" fontAlgn="base">
        <a:spcBef>
          <a:spcPct val="20000"/>
        </a:spcBef>
        <a:spcAft>
          <a:spcPct val="0"/>
        </a:spcAft>
        <a:buChar char="»"/>
        <a:defRPr sz="9600">
          <a:solidFill>
            <a:schemeClr val="tx1"/>
          </a:solidFill>
          <a:latin typeface="+mn-lt"/>
        </a:defRPr>
      </a:lvl8pPr>
      <a:lvl9pPr marL="11704638" indent="-1096963" algn="l" defTabSz="4389438" rtl="0" fontAlgn="base">
        <a:spcBef>
          <a:spcPct val="20000"/>
        </a:spcBef>
        <a:spcAft>
          <a:spcPct val="0"/>
        </a:spcAft>
        <a:buChar char="»"/>
        <a:defRPr sz="9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g"/><Relationship Id="rId11" Type="http://schemas.openxmlformats.org/officeDocument/2006/relationships/image" Target="../media/image11.png"/><Relationship Id="rId5" Type="http://schemas.openxmlformats.org/officeDocument/2006/relationships/image" Target="../media/image6.png"/><Relationship Id="rId10" Type="http://schemas.openxmlformats.org/officeDocument/2006/relationships/image" Target="../media/image10.png"/><Relationship Id="rId4" Type="http://schemas.openxmlformats.org/officeDocument/2006/relationships/image" Target="../media/image5.png"/><Relationship Id="rId9" Type="http://schemas.openxmlformats.org/officeDocument/2006/relationships/hyperlink" Target="https://super.gluebenchmark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6A929A0-BD28-4CAF-8AC4-3962A67BAA5B}"/>
              </a:ext>
            </a:extLst>
          </p:cNvPr>
          <p:cNvSpPr/>
          <p:nvPr/>
        </p:nvSpPr>
        <p:spPr bwMode="auto">
          <a:xfrm>
            <a:off x="27355800" y="21640800"/>
            <a:ext cx="5549900" cy="304800"/>
          </a:xfrm>
          <a:prstGeom prst="rect">
            <a:avLst/>
          </a:prstGeom>
          <a:solidFill>
            <a:srgbClr val="EEECE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F72F50F-E838-4231-96ED-DE573FC2F5A2}"/>
              </a:ext>
            </a:extLst>
          </p:cNvPr>
          <p:cNvSpPr/>
          <p:nvPr/>
        </p:nvSpPr>
        <p:spPr bwMode="auto">
          <a:xfrm>
            <a:off x="15011400" y="4267201"/>
            <a:ext cx="8503550" cy="172318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70" name="Text Box 122"/>
          <p:cNvSpPr txBox="1">
            <a:spLocks noChangeArrowheads="1"/>
          </p:cNvSpPr>
          <p:nvPr/>
        </p:nvSpPr>
        <p:spPr bwMode="auto">
          <a:xfrm>
            <a:off x="5483225" y="0"/>
            <a:ext cx="27422475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0" tIns="182880" rIns="182880" bIns="182880">
            <a:spAutoFit/>
          </a:bodyPr>
          <a:lstStyle>
            <a:lvl1pPr defTabSz="4389438">
              <a:defRPr>
                <a:solidFill>
                  <a:schemeClr val="tx1"/>
                </a:solidFill>
                <a:latin typeface="Arial" charset="0"/>
              </a:defRPr>
            </a:lvl1pPr>
            <a:lvl2pPr defTabSz="4389438">
              <a:defRPr>
                <a:solidFill>
                  <a:schemeClr val="tx1"/>
                </a:solidFill>
                <a:latin typeface="Arial" charset="0"/>
              </a:defRPr>
            </a:lvl2pPr>
            <a:lvl3pPr defTabSz="4389438">
              <a:defRPr>
                <a:solidFill>
                  <a:schemeClr val="tx1"/>
                </a:solidFill>
                <a:latin typeface="Arial" charset="0"/>
              </a:defRPr>
            </a:lvl3pPr>
            <a:lvl4pPr defTabSz="4389438">
              <a:defRPr>
                <a:solidFill>
                  <a:schemeClr val="tx1"/>
                </a:solidFill>
                <a:latin typeface="Arial" charset="0"/>
              </a:defRPr>
            </a:lvl4pPr>
            <a:lvl5pPr defTabSz="4389438">
              <a:defRPr>
                <a:solidFill>
                  <a:schemeClr val="tx1"/>
                </a:solidFill>
                <a:latin typeface="Arial" charset="0"/>
              </a:defRPr>
            </a:lvl5pPr>
            <a:lvl6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6600" b="1" dirty="0">
                <a:solidFill>
                  <a:schemeClr val="bg1"/>
                </a:solidFill>
                <a:latin typeface="Calibri" pitchFamily="34" charset="0"/>
              </a:rPr>
              <a:t>Choice of Plausible Alternatives</a:t>
            </a:r>
          </a:p>
        </p:txBody>
      </p:sp>
      <p:sp>
        <p:nvSpPr>
          <p:cNvPr id="2171" name="Text Box 123"/>
          <p:cNvSpPr txBox="1">
            <a:spLocks noChangeArrowheads="1"/>
          </p:cNvSpPr>
          <p:nvPr/>
        </p:nvSpPr>
        <p:spPr bwMode="auto">
          <a:xfrm>
            <a:off x="5495925" y="2022781"/>
            <a:ext cx="27422475" cy="1522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0" tIns="457200" rIns="457200" bIns="457200" anchor="ctr" anchorCtr="1"/>
          <a:lstStyle>
            <a:lvl1pPr defTabSz="4389438">
              <a:defRPr>
                <a:solidFill>
                  <a:schemeClr val="tx1"/>
                </a:solidFill>
                <a:latin typeface="Arial" charset="0"/>
              </a:defRPr>
            </a:lvl1pPr>
            <a:lvl2pPr defTabSz="4389438">
              <a:defRPr>
                <a:solidFill>
                  <a:schemeClr val="tx1"/>
                </a:solidFill>
                <a:latin typeface="Arial" charset="0"/>
              </a:defRPr>
            </a:lvl2pPr>
            <a:lvl3pPr defTabSz="4389438">
              <a:defRPr>
                <a:solidFill>
                  <a:schemeClr val="tx1"/>
                </a:solidFill>
                <a:latin typeface="Arial" charset="0"/>
              </a:defRPr>
            </a:lvl3pPr>
            <a:lvl4pPr defTabSz="4389438">
              <a:defRPr>
                <a:solidFill>
                  <a:schemeClr val="tx1"/>
                </a:solidFill>
                <a:latin typeface="Arial" charset="0"/>
              </a:defRPr>
            </a:lvl4pPr>
            <a:lvl5pPr defTabSz="4389438">
              <a:defRPr>
                <a:solidFill>
                  <a:schemeClr val="tx1"/>
                </a:solidFill>
                <a:latin typeface="Arial" charset="0"/>
              </a:defRPr>
            </a:lvl5pPr>
            <a:lvl6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4000" dirty="0">
                <a:solidFill>
                  <a:schemeClr val="bg1"/>
                </a:solidFill>
                <a:latin typeface="Calibri" pitchFamily="34" charset="0"/>
              </a:rPr>
              <a:t>Li, </a:t>
            </a:r>
            <a:r>
              <a:rPr lang="en-US" sz="4000" dirty="0" err="1">
                <a:solidFill>
                  <a:schemeClr val="bg1"/>
                </a:solidFill>
                <a:latin typeface="Calibri" pitchFamily="34" charset="0"/>
              </a:rPr>
              <a:t>Yansong</a:t>
            </a:r>
            <a:r>
              <a:rPr lang="en-US" sz="4000" dirty="0">
                <a:solidFill>
                  <a:schemeClr val="bg1"/>
                </a:solidFill>
                <a:latin typeface="Calibri" pitchFamily="34" charset="0"/>
              </a:rPr>
              <a:t>; Qu, </a:t>
            </a:r>
            <a:r>
              <a:rPr lang="en-US" sz="4000" dirty="0" err="1">
                <a:solidFill>
                  <a:schemeClr val="bg1"/>
                </a:solidFill>
                <a:latin typeface="Calibri" pitchFamily="34" charset="0"/>
              </a:rPr>
              <a:t>Shuzheng</a:t>
            </a:r>
            <a:r>
              <a:rPr lang="en-US" sz="4000" dirty="0">
                <a:solidFill>
                  <a:schemeClr val="bg1"/>
                </a:solidFill>
                <a:latin typeface="Calibri" pitchFamily="34" charset="0"/>
              </a:rPr>
              <a:t>; </a:t>
            </a:r>
            <a:r>
              <a:rPr lang="en-US" sz="4000" dirty="0" err="1">
                <a:solidFill>
                  <a:schemeClr val="bg1"/>
                </a:solidFill>
                <a:latin typeface="Calibri" pitchFamily="34" charset="0"/>
              </a:rPr>
              <a:t>Su</a:t>
            </a:r>
            <a:r>
              <a:rPr lang="en-US" sz="4000" dirty="0">
                <a:solidFill>
                  <a:schemeClr val="bg1"/>
                </a:solidFill>
                <a:latin typeface="Calibri" pitchFamily="34" charset="0"/>
              </a:rPr>
              <a:t>, </a:t>
            </a:r>
            <a:r>
              <a:rPr lang="en-US" sz="4000" dirty="0" err="1">
                <a:solidFill>
                  <a:schemeClr val="bg1"/>
                </a:solidFill>
                <a:latin typeface="Calibri" pitchFamily="34" charset="0"/>
              </a:rPr>
              <a:t>Xuanyu</a:t>
            </a:r>
            <a:r>
              <a:rPr lang="en-US" sz="4000" dirty="0">
                <a:solidFill>
                  <a:schemeClr val="bg1"/>
                </a:solidFill>
                <a:latin typeface="Calibri" pitchFamily="34" charset="0"/>
              </a:rPr>
              <a:t>; </a:t>
            </a:r>
          </a:p>
          <a:p>
            <a:pPr algn="ctr"/>
            <a:r>
              <a:rPr lang="en-US" sz="4000" dirty="0">
                <a:solidFill>
                  <a:schemeClr val="bg1"/>
                </a:solidFill>
                <a:latin typeface="Calibri" pitchFamily="34" charset="0"/>
              </a:rPr>
              <a:t>Yang, </a:t>
            </a:r>
            <a:r>
              <a:rPr lang="en-US" sz="4000" dirty="0" err="1">
                <a:solidFill>
                  <a:schemeClr val="bg1"/>
                </a:solidFill>
                <a:latin typeface="Calibri" pitchFamily="34" charset="0"/>
              </a:rPr>
              <a:t>Siyuan</a:t>
            </a:r>
            <a:r>
              <a:rPr lang="en-US" sz="4000" dirty="0">
                <a:solidFill>
                  <a:schemeClr val="bg1"/>
                </a:solidFill>
                <a:latin typeface="Calibri" pitchFamily="34" charset="0"/>
              </a:rPr>
              <a:t>; Linkletter, Maurice</a:t>
            </a:r>
          </a:p>
        </p:txBody>
      </p:sp>
      <p:sp>
        <p:nvSpPr>
          <p:cNvPr id="2178" name="Text Box 130"/>
          <p:cNvSpPr txBox="1">
            <a:spLocks noChangeArrowheads="1"/>
          </p:cNvSpPr>
          <p:nvPr/>
        </p:nvSpPr>
        <p:spPr bwMode="auto">
          <a:xfrm>
            <a:off x="6096000" y="3632968"/>
            <a:ext cx="8518181" cy="786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228600" tIns="228600" rIns="228600" bIns="228600" anchor="ctr" anchorCtr="1"/>
          <a:lstStyle>
            <a:lvl1pPr defTabSz="4389438">
              <a:defRPr>
                <a:solidFill>
                  <a:schemeClr val="tx1"/>
                </a:solidFill>
                <a:latin typeface="Arial" charset="0"/>
              </a:defRPr>
            </a:lvl1pPr>
            <a:lvl2pPr defTabSz="4389438">
              <a:defRPr>
                <a:solidFill>
                  <a:schemeClr val="tx1"/>
                </a:solidFill>
                <a:latin typeface="Arial" charset="0"/>
              </a:defRPr>
            </a:lvl2pPr>
            <a:lvl3pPr defTabSz="4389438">
              <a:defRPr>
                <a:solidFill>
                  <a:schemeClr val="tx1"/>
                </a:solidFill>
                <a:latin typeface="Arial" charset="0"/>
              </a:defRPr>
            </a:lvl3pPr>
            <a:lvl4pPr defTabSz="4389438">
              <a:defRPr>
                <a:solidFill>
                  <a:schemeClr val="tx1"/>
                </a:solidFill>
                <a:latin typeface="Arial" charset="0"/>
              </a:defRPr>
            </a:lvl4pPr>
            <a:lvl5pPr defTabSz="4389438">
              <a:defRPr>
                <a:solidFill>
                  <a:schemeClr val="tx1"/>
                </a:solidFill>
                <a:latin typeface="Arial" charset="0"/>
              </a:defRPr>
            </a:lvl5pPr>
            <a:lvl6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CA" sz="4000" b="1" dirty="0">
                <a:latin typeface="Calibri" panose="020F0502020204030204" pitchFamily="34" charset="0"/>
                <a:cs typeface="Calibri" panose="020F0502020204030204" pitchFamily="34" charset="0"/>
              </a:rPr>
              <a:t>COPA</a:t>
            </a:r>
          </a:p>
        </p:txBody>
      </p:sp>
      <p:sp>
        <p:nvSpPr>
          <p:cNvPr id="2181" name="Text Box 133"/>
          <p:cNvSpPr txBox="1">
            <a:spLocks noChangeArrowheads="1"/>
          </p:cNvSpPr>
          <p:nvPr/>
        </p:nvSpPr>
        <p:spPr bwMode="auto">
          <a:xfrm>
            <a:off x="24047107" y="11605041"/>
            <a:ext cx="8226425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228600" tIns="228600" rIns="228600" bIns="228600" anchor="ctr" anchorCtr="1"/>
          <a:lstStyle>
            <a:lvl1pPr defTabSz="4389438">
              <a:defRPr>
                <a:solidFill>
                  <a:schemeClr val="tx1"/>
                </a:solidFill>
                <a:latin typeface="Arial" charset="0"/>
              </a:defRPr>
            </a:lvl1pPr>
            <a:lvl2pPr defTabSz="4389438">
              <a:defRPr>
                <a:solidFill>
                  <a:schemeClr val="tx1"/>
                </a:solidFill>
                <a:latin typeface="Arial" charset="0"/>
              </a:defRPr>
            </a:lvl2pPr>
            <a:lvl3pPr defTabSz="4389438">
              <a:defRPr>
                <a:solidFill>
                  <a:schemeClr val="tx1"/>
                </a:solidFill>
                <a:latin typeface="Arial" charset="0"/>
              </a:defRPr>
            </a:lvl3pPr>
            <a:lvl4pPr defTabSz="4389438">
              <a:defRPr>
                <a:solidFill>
                  <a:schemeClr val="tx1"/>
                </a:solidFill>
                <a:latin typeface="Arial" charset="0"/>
              </a:defRPr>
            </a:lvl4pPr>
            <a:lvl5pPr defTabSz="4389438">
              <a:defRPr>
                <a:solidFill>
                  <a:schemeClr val="tx1"/>
                </a:solidFill>
                <a:latin typeface="Arial" charset="0"/>
              </a:defRPr>
            </a:lvl5pPr>
            <a:lvl6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4000" b="1" dirty="0">
                <a:latin typeface="Calibri" pitchFamily="34" charset="0"/>
              </a:rPr>
              <a:t>CONCLUSIONS</a:t>
            </a:r>
          </a:p>
        </p:txBody>
      </p:sp>
      <p:sp>
        <p:nvSpPr>
          <p:cNvPr id="2183" name="Text Box 135"/>
          <p:cNvSpPr txBox="1">
            <a:spLocks noChangeArrowheads="1"/>
          </p:cNvSpPr>
          <p:nvPr/>
        </p:nvSpPr>
        <p:spPr bwMode="auto">
          <a:xfrm>
            <a:off x="6152685" y="12954000"/>
            <a:ext cx="852429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228600" tIns="228600" rIns="228600" bIns="228600" anchor="ctr" anchorCtr="1"/>
          <a:lstStyle>
            <a:lvl1pPr defTabSz="4389438">
              <a:defRPr>
                <a:solidFill>
                  <a:schemeClr val="tx1"/>
                </a:solidFill>
                <a:latin typeface="Arial" charset="0"/>
              </a:defRPr>
            </a:lvl1pPr>
            <a:lvl2pPr defTabSz="4389438">
              <a:defRPr>
                <a:solidFill>
                  <a:schemeClr val="tx1"/>
                </a:solidFill>
                <a:latin typeface="Arial" charset="0"/>
              </a:defRPr>
            </a:lvl2pPr>
            <a:lvl3pPr defTabSz="4389438">
              <a:defRPr>
                <a:solidFill>
                  <a:schemeClr val="tx1"/>
                </a:solidFill>
                <a:latin typeface="Arial" charset="0"/>
              </a:defRPr>
            </a:lvl3pPr>
            <a:lvl4pPr defTabSz="4389438">
              <a:defRPr>
                <a:solidFill>
                  <a:schemeClr val="tx1"/>
                </a:solidFill>
                <a:latin typeface="Arial" charset="0"/>
              </a:defRPr>
            </a:lvl4pPr>
            <a:lvl5pPr defTabSz="4389438">
              <a:defRPr>
                <a:solidFill>
                  <a:schemeClr val="tx1"/>
                </a:solidFill>
                <a:latin typeface="Arial" charset="0"/>
              </a:defRPr>
            </a:lvl5pPr>
            <a:lvl6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4000" b="1" dirty="0">
                <a:latin typeface="Calibri" pitchFamily="34" charset="0"/>
              </a:rPr>
              <a:t>OUR APPROACH</a:t>
            </a:r>
          </a:p>
        </p:txBody>
      </p:sp>
      <p:sp>
        <p:nvSpPr>
          <p:cNvPr id="2184" name="Text Box 136"/>
          <p:cNvSpPr txBox="1">
            <a:spLocks noChangeArrowheads="1"/>
          </p:cNvSpPr>
          <p:nvPr/>
        </p:nvSpPr>
        <p:spPr bwMode="auto">
          <a:xfrm>
            <a:off x="23995063" y="16535400"/>
            <a:ext cx="8226425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228600" tIns="228600" rIns="228600" bIns="228600" anchor="ctr" anchorCtr="1"/>
          <a:lstStyle>
            <a:lvl1pPr defTabSz="4389438">
              <a:defRPr>
                <a:solidFill>
                  <a:schemeClr val="tx1"/>
                </a:solidFill>
                <a:latin typeface="Arial" charset="0"/>
              </a:defRPr>
            </a:lvl1pPr>
            <a:lvl2pPr defTabSz="4389438">
              <a:defRPr>
                <a:solidFill>
                  <a:schemeClr val="tx1"/>
                </a:solidFill>
                <a:latin typeface="Arial" charset="0"/>
              </a:defRPr>
            </a:lvl2pPr>
            <a:lvl3pPr defTabSz="4389438">
              <a:defRPr>
                <a:solidFill>
                  <a:schemeClr val="tx1"/>
                </a:solidFill>
                <a:latin typeface="Arial" charset="0"/>
              </a:defRPr>
            </a:lvl3pPr>
            <a:lvl4pPr defTabSz="4389438">
              <a:defRPr>
                <a:solidFill>
                  <a:schemeClr val="tx1"/>
                </a:solidFill>
                <a:latin typeface="Arial" charset="0"/>
              </a:defRPr>
            </a:lvl4pPr>
            <a:lvl5pPr defTabSz="4389438">
              <a:defRPr>
                <a:solidFill>
                  <a:schemeClr val="tx1"/>
                </a:solidFill>
                <a:latin typeface="Arial" charset="0"/>
              </a:defRPr>
            </a:lvl5pPr>
            <a:lvl6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4000" b="1" dirty="0">
                <a:latin typeface="Calibri" pitchFamily="34" charset="0"/>
              </a:rPr>
              <a:t>REFERENCES</a:t>
            </a:r>
          </a:p>
        </p:txBody>
      </p:sp>
      <p:sp>
        <p:nvSpPr>
          <p:cNvPr id="2230" name="Text Box 182"/>
          <p:cNvSpPr txBox="1">
            <a:spLocks noChangeArrowheads="1"/>
          </p:cNvSpPr>
          <p:nvPr/>
        </p:nvSpPr>
        <p:spPr bwMode="auto">
          <a:xfrm>
            <a:off x="457200" y="3656013"/>
            <a:ext cx="45720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228600" tIns="228600" rIns="228600" bIns="228600" anchor="ctr" anchorCtr="0"/>
          <a:lstStyle>
            <a:lvl1pPr defTabSz="4389438">
              <a:defRPr>
                <a:solidFill>
                  <a:schemeClr val="tx1"/>
                </a:solidFill>
                <a:latin typeface="Arial" charset="0"/>
              </a:defRPr>
            </a:lvl1pPr>
            <a:lvl2pPr defTabSz="4389438">
              <a:defRPr>
                <a:solidFill>
                  <a:schemeClr val="tx1"/>
                </a:solidFill>
                <a:latin typeface="Arial" charset="0"/>
              </a:defRPr>
            </a:lvl2pPr>
            <a:lvl3pPr defTabSz="4389438">
              <a:defRPr>
                <a:solidFill>
                  <a:schemeClr val="tx1"/>
                </a:solidFill>
                <a:latin typeface="Arial" charset="0"/>
              </a:defRPr>
            </a:lvl3pPr>
            <a:lvl4pPr defTabSz="4389438">
              <a:defRPr>
                <a:solidFill>
                  <a:schemeClr val="tx1"/>
                </a:solidFill>
                <a:latin typeface="Arial" charset="0"/>
              </a:defRPr>
            </a:lvl4pPr>
            <a:lvl5pPr defTabSz="4389438">
              <a:defRPr>
                <a:solidFill>
                  <a:schemeClr val="tx1"/>
                </a:solidFill>
                <a:latin typeface="Arial" charset="0"/>
              </a:defRPr>
            </a:lvl5pPr>
            <a:lvl6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4000" b="1" dirty="0">
                <a:solidFill>
                  <a:schemeClr val="bg1"/>
                </a:solidFill>
                <a:latin typeface="Calibri" pitchFamily="34" charset="0"/>
              </a:rPr>
              <a:t>SUMMARY</a:t>
            </a:r>
          </a:p>
        </p:txBody>
      </p:sp>
      <p:sp>
        <p:nvSpPr>
          <p:cNvPr id="2237" name="Text Box 189"/>
          <p:cNvSpPr txBox="1">
            <a:spLocks noChangeArrowheads="1"/>
          </p:cNvSpPr>
          <p:nvPr/>
        </p:nvSpPr>
        <p:spPr bwMode="auto">
          <a:xfrm>
            <a:off x="457200" y="4572000"/>
            <a:ext cx="4572000" cy="1366527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lIns="182880" tIns="182880" rIns="182880" bIns="182880">
            <a:spAutoFit/>
          </a:bodyPr>
          <a:lstStyle/>
          <a:p>
            <a:pPr marL="342900" lvl="0" indent="-342900" defTabSz="4023067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 chose to do one of the </a:t>
            </a:r>
            <a:r>
              <a:rPr lang="en-US" sz="24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SuperGLUE</a:t>
            </a: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tasks</a:t>
            </a:r>
          </a:p>
          <a:p>
            <a:pPr marL="342900" lvl="0" indent="-342900" defTabSz="4023067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 defTabSz="4023067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Choice of Plausible Alternatives (COPA)</a:t>
            </a:r>
          </a:p>
          <a:p>
            <a:pPr marL="342900" lvl="0" indent="-342900" defTabSz="4023067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 defTabSz="4023067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Our approach is based on the BERT language model</a:t>
            </a:r>
          </a:p>
          <a:p>
            <a:pPr marL="342900" lvl="0" indent="-342900" defTabSz="4023067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 defTabSz="4023067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BERT is an open source language model created by Google</a:t>
            </a:r>
          </a:p>
          <a:p>
            <a:pPr marL="342900" lvl="0" indent="-342900" defTabSz="4023067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 defTabSz="4023067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BERT stands for: Bidirectional Encoder Representations from Transformers</a:t>
            </a:r>
          </a:p>
          <a:p>
            <a:pPr marL="342900" lvl="0" indent="-342900" defTabSz="4023067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 defTabSz="4023067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 have improved our model’s accuracy from 60.4% to 74.7% using an Agile development process.</a:t>
            </a:r>
          </a:p>
          <a:p>
            <a:pPr marL="342900" lvl="0" indent="-342900" defTabSz="4023067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 defTabSz="4023067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By pre-training our model on a large set of </a:t>
            </a:r>
            <a:r>
              <a:rPr lang="en-US" sz="24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MultiNLI</a:t>
            </a: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data we have been able to improve our model’s accuracy by 2%</a:t>
            </a:r>
          </a:p>
          <a:p>
            <a:pPr marL="342900" lvl="0" indent="-342900" defTabSz="4023067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 defTabSz="4023067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future work we would like to use </a:t>
            </a:r>
            <a:r>
              <a:rPr lang="en-US" sz="24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RoBERTa</a:t>
            </a: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rather then BERT.  </a:t>
            </a:r>
          </a:p>
          <a:p>
            <a:pPr marL="342900" lvl="0" indent="-342900" defTabSz="4023067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 defTabSz="4023067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RoBERTa</a:t>
            </a: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is Facebook’s implementation of the BERT model and it currently holds second place on the </a:t>
            </a:r>
            <a:r>
              <a:rPr lang="en-US" sz="24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SuperGLUE</a:t>
            </a: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leader board. </a:t>
            </a:r>
          </a:p>
        </p:txBody>
      </p:sp>
      <p:sp>
        <p:nvSpPr>
          <p:cNvPr id="2238" name="Text Box 190"/>
          <p:cNvSpPr txBox="1">
            <a:spLocks noChangeArrowheads="1"/>
          </p:cNvSpPr>
          <p:nvPr/>
        </p:nvSpPr>
        <p:spPr bwMode="auto">
          <a:xfrm>
            <a:off x="5963339" y="13670875"/>
            <a:ext cx="8655174" cy="78175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txBody>
          <a:bodyPr wrap="square" lIns="182880" tIns="182880" rIns="182880" bIns="18288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We researched create state-of-the-art approaches for the COPA task.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We choose to base our implementation on </a:t>
            </a:r>
            <a:r>
              <a:rPr lang="en-CA" dirty="0" err="1">
                <a:latin typeface="Calibri" panose="020F0502020204030204" pitchFamily="34" charset="0"/>
                <a:cs typeface="Calibri" panose="020F0502020204030204" pitchFamily="34" charset="0"/>
              </a:rPr>
              <a:t>BERT</a:t>
            </a:r>
            <a:r>
              <a:rPr lang="en-CA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_base</a:t>
            </a: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 pre-trained Language model [3].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Data pre-processing to add additional categorization to our training and evaluation data.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Our model is comprised of 4 major components.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Data pre-processing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Linear Transformation layer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BERT language model layer(s).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 classification layer (learned matrices of weights and biases) with a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Softmax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output.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Used an Agile Development process to iterate on our model’s implementation.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Using this Agile process we have been able to increase our model’s accuracy from </a:t>
            </a:r>
            <a:r>
              <a:rPr lang="en-CA" b="1" dirty="0">
                <a:latin typeface="Calibri" panose="020F0502020204030204" pitchFamily="34" charset="0"/>
                <a:cs typeface="Calibri" panose="020F0502020204030204" pitchFamily="34" charset="0"/>
              </a:rPr>
              <a:t>60.40% </a:t>
            </a: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to </a:t>
            </a:r>
            <a:r>
              <a:rPr lang="en-CA" b="1" dirty="0">
                <a:latin typeface="Calibri" panose="020F0502020204030204" pitchFamily="34" charset="0"/>
                <a:cs typeface="Calibri" panose="020F0502020204030204" pitchFamily="34" charset="0"/>
              </a:rPr>
              <a:t>74.70%.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Generated an additional 10,000 pieces of training data from the </a:t>
            </a:r>
            <a:r>
              <a:rPr lang="en-CA" dirty="0" err="1">
                <a:latin typeface="Calibri" panose="020F0502020204030204" pitchFamily="34" charset="0"/>
                <a:cs typeface="Calibri" panose="020F0502020204030204" pitchFamily="34" charset="0"/>
              </a:rPr>
              <a:t>MultiNLI</a:t>
            </a: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 dataset [4]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Using the </a:t>
            </a:r>
            <a:r>
              <a:rPr lang="en-CA" dirty="0" err="1">
                <a:latin typeface="Calibri" panose="020F0502020204030204" pitchFamily="34" charset="0"/>
                <a:cs typeface="Calibri" panose="020F0502020204030204" pitchFamily="34" charset="0"/>
              </a:rPr>
              <a:t>MultiNLI</a:t>
            </a: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 training data we were able to improve our model’s accuracy from </a:t>
            </a:r>
            <a:r>
              <a:rPr lang="en-CA" b="1" dirty="0">
                <a:latin typeface="Calibri" panose="020F0502020204030204" pitchFamily="34" charset="0"/>
                <a:cs typeface="Calibri" panose="020F0502020204030204" pitchFamily="34" charset="0"/>
              </a:rPr>
              <a:t>72.7%</a:t>
            </a: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 to </a:t>
            </a:r>
            <a:r>
              <a:rPr lang="en-CA" b="1" dirty="0">
                <a:latin typeface="Calibri" panose="020F0502020204030204" pitchFamily="34" charset="0"/>
                <a:cs typeface="Calibri" panose="020F0502020204030204" pitchFamily="34" charset="0"/>
              </a:rPr>
              <a:t>74.7%.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We are also attempting to improve our model’s accuracy by use </a:t>
            </a:r>
            <a:r>
              <a:rPr lang="en-CA" dirty="0" err="1">
                <a:latin typeface="Calibri" panose="020F0502020204030204" pitchFamily="34" charset="0"/>
                <a:cs typeface="Calibri" panose="020F0502020204030204" pitchFamily="34" charset="0"/>
              </a:rPr>
              <a:t>WordNET</a:t>
            </a: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 as a in-memory model in data pre-processing.  </a:t>
            </a:r>
            <a:r>
              <a:rPr lang="en-CA" b="1" i="1" dirty="0">
                <a:latin typeface="Calibri" panose="020F0502020204030204" pitchFamily="34" charset="0"/>
                <a:cs typeface="Calibri" panose="020F0502020204030204" pitchFamily="34" charset="0"/>
              </a:rPr>
              <a:t>This is a work in progress and a  stretch goal for the project.</a:t>
            </a:r>
          </a:p>
        </p:txBody>
      </p:sp>
      <p:sp>
        <p:nvSpPr>
          <p:cNvPr id="2240" name="Text Box 192"/>
          <p:cNvSpPr txBox="1">
            <a:spLocks noChangeArrowheads="1"/>
          </p:cNvSpPr>
          <p:nvPr/>
        </p:nvSpPr>
        <p:spPr bwMode="auto">
          <a:xfrm>
            <a:off x="5570024" y="23541053"/>
            <a:ext cx="4844806" cy="714041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182880" tIns="182880" rIns="182880" bIns="18288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As stated before, the COPA task provides a training dataset of 400 examples and evaluation dataset of 100 examples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We are generating new COPA training data by taking the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MultiNLI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training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We will pre-process our data similar to how we would for the Siamese LSTM model, except this time we will add [CLS] to the start of the data field, and use [SEP] to separate the premise and the possible cause &amp; effects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BERT will create an contextual aware embedding vector for each word part in the two sentences.  It will also create a embedding value for the tokens [CLS] and [SEP] which is based on sentence level embedding</a:t>
            </a:r>
          </a:p>
        </p:txBody>
      </p:sp>
      <p:sp>
        <p:nvSpPr>
          <p:cNvPr id="2241" name="Text Box 193"/>
          <p:cNvSpPr txBox="1">
            <a:spLocks noChangeArrowheads="1"/>
          </p:cNvSpPr>
          <p:nvPr/>
        </p:nvSpPr>
        <p:spPr bwMode="auto">
          <a:xfrm>
            <a:off x="23995063" y="12356602"/>
            <a:ext cx="8411222" cy="375487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txBody>
          <a:bodyPr wrap="square" lIns="182880" tIns="182880" rIns="182880" bIns="182880">
            <a:spAutoFit/>
          </a:bodyPr>
          <a:lstStyle/>
          <a:p>
            <a:pPr lvl="0" defTabSz="4023067" fontAlgn="auto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itchFamily="34" charset="0"/>
              </a:rPr>
              <a:t>Click here to insert your Conclusions text. Type it in or copy and paste from your Word document or other source.</a:t>
            </a:r>
          </a:p>
          <a:p>
            <a:pPr lvl="0" defTabSz="4023067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black"/>
              </a:solidFill>
              <a:latin typeface="Calibri" pitchFamily="34" charset="0"/>
            </a:endParaRPr>
          </a:p>
          <a:p>
            <a:pPr lvl="0" defTabSz="4023067" fontAlgn="auto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itchFamily="34" charset="0"/>
              </a:rPr>
              <a:t>To change the font style of this text box: Click on the border once to highlight the entire text box, then select a different font or font size that suits you. </a:t>
            </a:r>
            <a:r>
              <a:rPr lang="en-US" dirty="0">
                <a:latin typeface="Calibri" pitchFamily="34" charset="0"/>
              </a:rPr>
              <a:t>This text is Calibri 22pt and is easily read up to 4 feet away on a 24x36 poster.</a:t>
            </a:r>
          </a:p>
          <a:p>
            <a:pPr lvl="0" defTabSz="4023067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black"/>
              </a:solidFill>
              <a:latin typeface="Calibri" pitchFamily="34" charset="0"/>
            </a:endParaRPr>
          </a:p>
          <a:p>
            <a:pPr lvl="0" defTabSz="4023067" fontAlgn="auto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itchFamily="34" charset="0"/>
              </a:rPr>
              <a:t>Zoom out to 100% to preview what this will look like on your printed poster.</a:t>
            </a:r>
          </a:p>
        </p:txBody>
      </p:sp>
      <p:sp>
        <p:nvSpPr>
          <p:cNvPr id="2242" name="Text Box 194"/>
          <p:cNvSpPr txBox="1">
            <a:spLocks noChangeArrowheads="1"/>
          </p:cNvSpPr>
          <p:nvPr/>
        </p:nvSpPr>
        <p:spPr bwMode="auto">
          <a:xfrm>
            <a:off x="5963339" y="4267200"/>
            <a:ext cx="8574643" cy="874085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txBody>
          <a:bodyPr wrap="square" lIns="182880" tIns="182880" rIns="182880" bIns="182880">
            <a:spAutoFit/>
          </a:bodyPr>
          <a:lstStyle/>
          <a:p>
            <a:r>
              <a:rPr lang="en-CA" sz="3200" b="1" dirty="0">
                <a:latin typeface="Calibri" panose="020F0502020204030204" pitchFamily="34" charset="0"/>
                <a:cs typeface="Calibri" panose="020F0502020204030204" pitchFamily="34" charset="0"/>
              </a:rPr>
              <a:t>Choice of Plausible Alternatives (COPA)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The COPA task provides researchers with a tool for assessing progress in open-domain common-sense causal reasoning.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COPA consists of 1000 questions, split equally into development and test sets of 500 questions each.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Each question is composed of a premise and two alternatives, where the task is to select the alternative that more plausibly has a causal relation with the premise.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The correct alternative is randomized so that the expected performance of randomly guessing is 50%.</a:t>
            </a:r>
          </a:p>
          <a:p>
            <a:endParaRPr lang="en-CA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COPA example:</a:t>
            </a:r>
          </a:p>
          <a:p>
            <a:r>
              <a:rPr lang="en-CA" b="1" dirty="0">
                <a:latin typeface="Calibri" panose="020F0502020204030204" pitchFamily="34" charset="0"/>
                <a:cs typeface="Calibri" panose="020F0502020204030204" pitchFamily="34" charset="0"/>
              </a:rPr>
              <a:t>Premise: </a:t>
            </a: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The man broke his toe. 			</a:t>
            </a:r>
            <a:r>
              <a:rPr lang="en-CA" b="1" dirty="0">
                <a:latin typeface="Calibri" panose="020F0502020204030204" pitchFamily="34" charset="0"/>
                <a:cs typeface="Calibri" panose="020F0502020204030204" pitchFamily="34" charset="0"/>
              </a:rPr>
              <a:t>Type: </a:t>
            </a: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Cause</a:t>
            </a:r>
          </a:p>
          <a:p>
            <a:r>
              <a:rPr lang="en-CA" b="1" dirty="0">
                <a:latin typeface="Calibri" panose="020F0502020204030204" pitchFamily="34" charset="0"/>
                <a:cs typeface="Calibri" panose="020F0502020204030204" pitchFamily="34" charset="0"/>
              </a:rPr>
              <a:t>Alternative 1: </a:t>
            </a: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He got a hole in his sock.</a:t>
            </a:r>
            <a:b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CA" b="1" dirty="0">
                <a:latin typeface="Calibri" panose="020F0502020204030204" pitchFamily="34" charset="0"/>
                <a:cs typeface="Calibri" panose="020F0502020204030204" pitchFamily="34" charset="0"/>
              </a:rPr>
              <a:t>Alternative 2: </a:t>
            </a: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He dropped a hammer on his foot.</a:t>
            </a:r>
          </a:p>
          <a:p>
            <a:endParaRPr lang="en-CA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CA" b="1" dirty="0">
                <a:latin typeface="Calibri" panose="020F0502020204030204" pitchFamily="34" charset="0"/>
                <a:cs typeface="Calibri" panose="020F0502020204030204" pitchFamily="34" charset="0"/>
              </a:rPr>
              <a:t>Premise: </a:t>
            </a: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I tipped the bottle. 				</a:t>
            </a:r>
            <a:r>
              <a:rPr lang="en-CA" b="1" dirty="0">
                <a:latin typeface="Calibri" panose="020F0502020204030204" pitchFamily="34" charset="0"/>
                <a:cs typeface="Calibri" panose="020F0502020204030204" pitchFamily="34" charset="0"/>
              </a:rPr>
              <a:t>Type: </a:t>
            </a: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Effect</a:t>
            </a:r>
            <a:b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CA" b="1" dirty="0">
                <a:latin typeface="Calibri" panose="020F0502020204030204" pitchFamily="34" charset="0"/>
                <a:cs typeface="Calibri" panose="020F0502020204030204" pitchFamily="34" charset="0"/>
              </a:rPr>
              <a:t>Alternative 1: </a:t>
            </a: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The liquid in the bottle froze.</a:t>
            </a:r>
            <a:b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CA" b="1" dirty="0">
                <a:latin typeface="Calibri" panose="020F0502020204030204" pitchFamily="34" charset="0"/>
                <a:cs typeface="Calibri" panose="020F0502020204030204" pitchFamily="34" charset="0"/>
              </a:rPr>
              <a:t>Alternative 2: </a:t>
            </a: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The liquid in the bottle poured out.</a:t>
            </a:r>
          </a:p>
          <a:p>
            <a:endParaRPr lang="en-CA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CA" b="1" dirty="0">
                <a:latin typeface="Calibri" panose="020F0502020204030204" pitchFamily="34" charset="0"/>
                <a:cs typeface="Calibri" panose="020F0502020204030204" pitchFamily="34" charset="0"/>
              </a:rPr>
              <a:t>Premise: </a:t>
            </a: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I knocked on my neighbor's door. 		</a:t>
            </a:r>
            <a:r>
              <a:rPr lang="en-CA" b="1" dirty="0">
                <a:latin typeface="Calibri" panose="020F0502020204030204" pitchFamily="34" charset="0"/>
                <a:cs typeface="Calibri" panose="020F0502020204030204" pitchFamily="34" charset="0"/>
              </a:rPr>
              <a:t>Type: </a:t>
            </a: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Effect</a:t>
            </a:r>
            <a:b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CA" b="1" dirty="0">
                <a:latin typeface="Calibri" panose="020F0502020204030204" pitchFamily="34" charset="0"/>
                <a:cs typeface="Calibri" panose="020F0502020204030204" pitchFamily="34" charset="0"/>
              </a:rPr>
              <a:t>Alternative 1: </a:t>
            </a: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My neighbor invited me in.</a:t>
            </a:r>
            <a:b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CA" b="1" dirty="0">
                <a:latin typeface="Calibri" panose="020F0502020204030204" pitchFamily="34" charset="0"/>
                <a:cs typeface="Calibri" panose="020F0502020204030204" pitchFamily="34" charset="0"/>
              </a:rPr>
              <a:t>Alternative 2: </a:t>
            </a: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My neighbor left his house.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43" name="Text Box 195"/>
          <p:cNvSpPr txBox="1">
            <a:spLocks noChangeArrowheads="1"/>
          </p:cNvSpPr>
          <p:nvPr/>
        </p:nvSpPr>
        <p:spPr bwMode="auto">
          <a:xfrm>
            <a:off x="23995063" y="17302639"/>
            <a:ext cx="8411222" cy="418576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txBody>
          <a:bodyPr wrap="square" lIns="182880" tIns="182880" rIns="182880" bIns="182880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charset="0"/>
              </a:defRPr>
            </a:lvl1pPr>
            <a:lvl2pPr marL="914400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371600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1828800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2860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27432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2004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6576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1148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Aft>
                <a:spcPct val="50000"/>
              </a:spcAft>
              <a:buFontTx/>
              <a:buAutoNum type="arabicPeriod"/>
            </a:pPr>
            <a:r>
              <a:rPr lang="en-CA" sz="1600" dirty="0"/>
              <a:t>Alex Wang, Yada </a:t>
            </a:r>
            <a:r>
              <a:rPr lang="en-CA" sz="1600" dirty="0" err="1"/>
              <a:t>Pruksachatkun</a:t>
            </a:r>
            <a:r>
              <a:rPr lang="en-CA" sz="1600" dirty="0"/>
              <a:t>, Nikita </a:t>
            </a:r>
            <a:r>
              <a:rPr lang="en-CA" sz="1600" dirty="0" err="1"/>
              <a:t>Nangia</a:t>
            </a:r>
            <a:r>
              <a:rPr lang="en-CA" sz="1600" dirty="0"/>
              <a:t>, </a:t>
            </a:r>
            <a:r>
              <a:rPr lang="en-CA" sz="1600" dirty="0" err="1"/>
              <a:t>Amanpreet</a:t>
            </a:r>
            <a:r>
              <a:rPr lang="en-CA" sz="1600" dirty="0"/>
              <a:t> Singh, Julian Michael, Felix Hill, Omer Levy, and Samuel R. Bowman. </a:t>
            </a:r>
            <a:r>
              <a:rPr lang="en-CA" sz="1600" dirty="0" err="1"/>
              <a:t>SuperGLUE</a:t>
            </a:r>
            <a:r>
              <a:rPr lang="en-CA" sz="1600" dirty="0"/>
              <a:t>: A stickier benchmark for general-purpose language understanding systems.</a:t>
            </a:r>
            <a:r>
              <a:rPr lang="sv-SE" sz="1600" dirty="0"/>
              <a:t> </a:t>
            </a:r>
            <a:r>
              <a:rPr lang="sv-SE" sz="1600" i="1" dirty="0"/>
              <a:t>arXiv preprint arXiv:1905.00537, 2019b</a:t>
            </a:r>
            <a:endParaRPr lang="en-CA" sz="1600" i="1" dirty="0"/>
          </a:p>
          <a:p>
            <a:pPr>
              <a:spcAft>
                <a:spcPct val="50000"/>
              </a:spcAft>
              <a:buFontTx/>
              <a:buAutoNum type="arabicPeriod"/>
            </a:pPr>
            <a:r>
              <a:rPr lang="en-CA" sz="1600" dirty="0"/>
              <a:t>Zhongyang Li, </a:t>
            </a:r>
            <a:r>
              <a:rPr lang="en-CA" sz="1600" dirty="0" err="1"/>
              <a:t>Tongfei</a:t>
            </a:r>
            <a:r>
              <a:rPr lang="en-CA" sz="1600" dirty="0"/>
              <a:t> Chen, Benjamin Van </a:t>
            </a:r>
            <a:r>
              <a:rPr lang="en-CA" sz="1600" dirty="0" err="1"/>
              <a:t>Durme</a:t>
            </a:r>
            <a:r>
              <a:rPr lang="en-CA" sz="1600" dirty="0"/>
              <a:t>  . </a:t>
            </a:r>
            <a:r>
              <a:rPr lang="en-US" sz="1600" dirty="0"/>
              <a:t>Learning to Rank for Plausible Plausibility. </a:t>
            </a:r>
            <a:r>
              <a:rPr lang="en-US" sz="1600" i="1" dirty="0"/>
              <a:t>Proceedings of the 57th Annual Meeting of the Association for Computational Linguistics, pages 4818–4823 Florence, Italy, July 28 - August 2, 2019.</a:t>
            </a:r>
          </a:p>
          <a:p>
            <a:pPr>
              <a:spcAft>
                <a:spcPct val="50000"/>
              </a:spcAft>
              <a:buFontTx/>
              <a:buAutoNum type="arabicPeriod"/>
            </a:pPr>
            <a:r>
              <a:rPr lang="en-US" sz="1600" dirty="0"/>
              <a:t>Jacob Devlin and Ming-Wei Chang and Kenton Lee and Kristina Toutanova. BERT: Pre-training of Deep Bidirectional Transformers for Language Understanding. </a:t>
            </a:r>
            <a:r>
              <a:rPr lang="en-US" sz="1600" i="1" dirty="0"/>
              <a:t>In Proc. NAACL. </a:t>
            </a:r>
          </a:p>
          <a:p>
            <a:pPr>
              <a:spcAft>
                <a:spcPct val="50000"/>
              </a:spcAft>
              <a:buFontTx/>
              <a:buAutoNum type="arabicPeriod"/>
            </a:pPr>
            <a:r>
              <a:rPr lang="en-CA" sz="1600" dirty="0"/>
              <a:t>Adina Williams, Nikita </a:t>
            </a:r>
            <a:r>
              <a:rPr lang="en-CA" sz="1600" dirty="0" err="1"/>
              <a:t>Nangia</a:t>
            </a:r>
            <a:r>
              <a:rPr lang="en-CA" sz="1600" dirty="0"/>
              <a:t>, and Samuel R Bowman. 2017. A broad-coverage challenge corpus for sentence understanding through inference. </a:t>
            </a:r>
            <a:r>
              <a:rPr lang="en-CA" sz="1600" i="1" dirty="0" err="1"/>
              <a:t>arXiv</a:t>
            </a:r>
            <a:r>
              <a:rPr lang="en-CA" sz="1600" i="1" dirty="0"/>
              <a:t> preprint arXiv:1704.05426 .</a:t>
            </a:r>
          </a:p>
        </p:txBody>
      </p:sp>
      <p:graphicFrame>
        <p:nvGraphicFramePr>
          <p:cNvPr id="68" name="Content Placeholder 114" descr="Sample table with 4 columns, 7 rows." title="Sample Table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42764751"/>
              </p:ext>
            </p:extLst>
          </p:nvPr>
        </p:nvGraphicFramePr>
        <p:xfrm>
          <a:off x="20497800" y="23870727"/>
          <a:ext cx="8235556" cy="4046532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0588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88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88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88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8076"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 marL="111760" marR="111760" marT="41910" marB="419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Heading</a:t>
                      </a:r>
                    </a:p>
                  </a:txBody>
                  <a:tcPr marL="111760" marR="111760" marT="41910" marB="419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Heading</a:t>
                      </a:r>
                    </a:p>
                  </a:txBody>
                  <a:tcPr marL="111760" marR="111760" marT="41910" marB="419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Heading</a:t>
                      </a:r>
                    </a:p>
                  </a:txBody>
                  <a:tcPr marL="111760" marR="111760" marT="41910" marB="4191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8076">
                <a:tc>
                  <a:txBody>
                    <a:bodyPr/>
                    <a:lstStyle/>
                    <a:p>
                      <a:r>
                        <a:rPr lang="en-US" sz="2200" dirty="0"/>
                        <a:t>Item</a:t>
                      </a:r>
                    </a:p>
                  </a:txBody>
                  <a:tcPr marL="111760" marR="111760" marT="41910" marB="419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800</a:t>
                      </a:r>
                    </a:p>
                  </a:txBody>
                  <a:tcPr marL="111760" marR="111760" marT="41910" marB="419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790</a:t>
                      </a:r>
                    </a:p>
                  </a:txBody>
                  <a:tcPr marL="111760" marR="111760" marT="41910" marB="419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4001</a:t>
                      </a:r>
                    </a:p>
                  </a:txBody>
                  <a:tcPr marL="111760" marR="111760" marT="41910" marB="4191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8076">
                <a:tc>
                  <a:txBody>
                    <a:bodyPr/>
                    <a:lstStyle/>
                    <a:p>
                      <a:r>
                        <a:rPr lang="en-US" sz="2200" dirty="0"/>
                        <a:t>Item</a:t>
                      </a:r>
                    </a:p>
                  </a:txBody>
                  <a:tcPr marL="111760" marR="111760" marT="41910" marB="419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356</a:t>
                      </a:r>
                    </a:p>
                  </a:txBody>
                  <a:tcPr marL="111760" marR="111760" marT="41910" marB="419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856</a:t>
                      </a:r>
                    </a:p>
                  </a:txBody>
                  <a:tcPr marL="111760" marR="111760" marT="41910" marB="419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290</a:t>
                      </a:r>
                    </a:p>
                  </a:txBody>
                  <a:tcPr marL="111760" marR="111760" marT="41910" marB="4191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8076">
                <a:tc>
                  <a:txBody>
                    <a:bodyPr/>
                    <a:lstStyle/>
                    <a:p>
                      <a:r>
                        <a:rPr lang="en-US" sz="2200" dirty="0"/>
                        <a:t>Item</a:t>
                      </a:r>
                    </a:p>
                  </a:txBody>
                  <a:tcPr marL="111760" marR="111760" marT="41910" marB="419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228</a:t>
                      </a:r>
                    </a:p>
                  </a:txBody>
                  <a:tcPr marL="111760" marR="111760" marT="41910" marB="419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134</a:t>
                      </a:r>
                    </a:p>
                  </a:txBody>
                  <a:tcPr marL="111760" marR="111760" marT="41910" marB="419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238</a:t>
                      </a:r>
                    </a:p>
                  </a:txBody>
                  <a:tcPr marL="111760" marR="111760" marT="41910" marB="4191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8076">
                <a:tc>
                  <a:txBody>
                    <a:bodyPr/>
                    <a:lstStyle/>
                    <a:p>
                      <a:r>
                        <a:rPr lang="en-US" sz="2200" dirty="0"/>
                        <a:t>Item</a:t>
                      </a:r>
                    </a:p>
                  </a:txBody>
                  <a:tcPr marL="111760" marR="111760" marT="41910" marB="419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954</a:t>
                      </a:r>
                    </a:p>
                  </a:txBody>
                  <a:tcPr marL="111760" marR="111760" marT="41910" marB="419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875</a:t>
                      </a:r>
                    </a:p>
                  </a:txBody>
                  <a:tcPr marL="111760" marR="111760" marT="41910" marB="419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976</a:t>
                      </a:r>
                    </a:p>
                  </a:txBody>
                  <a:tcPr marL="111760" marR="111760" marT="41910" marB="4191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8076">
                <a:tc>
                  <a:txBody>
                    <a:bodyPr/>
                    <a:lstStyle/>
                    <a:p>
                      <a:r>
                        <a:rPr lang="en-US" sz="2200" dirty="0"/>
                        <a:t>Item</a:t>
                      </a:r>
                    </a:p>
                  </a:txBody>
                  <a:tcPr marL="111760" marR="111760" marT="41910" marB="419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324</a:t>
                      </a:r>
                    </a:p>
                  </a:txBody>
                  <a:tcPr marL="111760" marR="111760" marT="41910" marB="419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325</a:t>
                      </a:r>
                    </a:p>
                  </a:txBody>
                  <a:tcPr marL="111760" marR="111760" marT="41910" marB="419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301</a:t>
                      </a:r>
                    </a:p>
                  </a:txBody>
                  <a:tcPr marL="111760" marR="111760" marT="41910" marB="4191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8076">
                <a:tc>
                  <a:txBody>
                    <a:bodyPr/>
                    <a:lstStyle/>
                    <a:p>
                      <a:r>
                        <a:rPr lang="en-US" sz="2200" dirty="0"/>
                        <a:t>Item</a:t>
                      </a:r>
                    </a:p>
                  </a:txBody>
                  <a:tcPr marL="111760" marR="111760" marT="41910" marB="419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199</a:t>
                      </a:r>
                    </a:p>
                  </a:txBody>
                  <a:tcPr marL="111760" marR="111760" marT="41910" marB="419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137</a:t>
                      </a:r>
                    </a:p>
                  </a:txBody>
                  <a:tcPr marL="111760" marR="111760" marT="41910" marB="4191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186</a:t>
                      </a:r>
                    </a:p>
                  </a:txBody>
                  <a:tcPr marL="111760" marR="111760" marT="41910" marB="4191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32" name="Picture 31" descr="A close up of a keyboard&#10;&#10;Description automatically generated">
            <a:extLst>
              <a:ext uri="{FF2B5EF4-FFF2-40B4-BE49-F238E27FC236}">
                <a16:creationId xmlns:a16="http://schemas.microsoft.com/office/drawing/2014/main" id="{1935E5A0-75E2-E243-A75D-7696B76D5F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99534" y="6181634"/>
            <a:ext cx="8304007" cy="2643386"/>
          </a:xfrm>
          <a:prstGeom prst="rect">
            <a:avLst/>
          </a:prstGeom>
          <a:ln>
            <a:noFill/>
          </a:ln>
        </p:spPr>
      </p:pic>
      <p:pic>
        <p:nvPicPr>
          <p:cNvPr id="33" name="Picture 32" descr="A screenshot of a cell phone&#10;&#10;Description automatically generated">
            <a:extLst>
              <a:ext uri="{FF2B5EF4-FFF2-40B4-BE49-F238E27FC236}">
                <a16:creationId xmlns:a16="http://schemas.microsoft.com/office/drawing/2014/main" id="{B3889E62-6DD0-9242-B65F-E21163AA18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05407" y="10209760"/>
            <a:ext cx="8151607" cy="3750033"/>
          </a:xfrm>
          <a:prstGeom prst="rect">
            <a:avLst/>
          </a:prstGeom>
          <a:ln>
            <a:noFill/>
          </a:ln>
        </p:spPr>
      </p:pic>
      <p:pic>
        <p:nvPicPr>
          <p:cNvPr id="34" name="Picture 33" descr="A screenshot of a cell phone&#10;&#10;Description automatically generated">
            <a:extLst>
              <a:ext uri="{FF2B5EF4-FFF2-40B4-BE49-F238E27FC236}">
                <a16:creationId xmlns:a16="http://schemas.microsoft.com/office/drawing/2014/main" id="{7C4207C3-9FA9-D54D-883D-0799857EAF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7262" y="22402800"/>
            <a:ext cx="2387857" cy="2276506"/>
          </a:xfrm>
          <a:prstGeom prst="rect">
            <a:avLst/>
          </a:prstGeom>
        </p:spPr>
      </p:pic>
      <p:pic>
        <p:nvPicPr>
          <p:cNvPr id="37" name="Picture 36" descr="A screenshot of a cell phone&#10;&#10;Description automatically generated">
            <a:extLst>
              <a:ext uri="{FF2B5EF4-FFF2-40B4-BE49-F238E27FC236}">
                <a16:creationId xmlns:a16="http://schemas.microsoft.com/office/drawing/2014/main" id="{DC4415C2-D359-F147-9CCD-5578F84A53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32826" y="23541053"/>
            <a:ext cx="8149645" cy="3754874"/>
          </a:xfrm>
          <a:prstGeom prst="rect">
            <a:avLst/>
          </a:prstGeom>
        </p:spPr>
      </p:pic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0B0D44A6-AD9F-994C-86B7-C9CB13F7008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891" y="0"/>
            <a:ext cx="4800600" cy="3590849"/>
          </a:xfrm>
          <a:prstGeom prst="rect">
            <a:avLst/>
          </a:prstGeom>
        </p:spPr>
      </p:pic>
      <p:pic>
        <p:nvPicPr>
          <p:cNvPr id="38" name="Graphic 37">
            <a:extLst>
              <a:ext uri="{FF2B5EF4-FFF2-40B4-BE49-F238E27FC236}">
                <a16:creationId xmlns:a16="http://schemas.microsoft.com/office/drawing/2014/main" id="{18A74327-228F-4B7C-A8F0-143EB531C4B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6307187" y="1056300"/>
            <a:ext cx="5550568" cy="117076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DD8B9A4-CAC4-4FE4-8BDA-F052A6CFCFEE}"/>
              </a:ext>
            </a:extLst>
          </p:cNvPr>
          <p:cNvSpPr txBox="1"/>
          <p:nvPr/>
        </p:nvSpPr>
        <p:spPr>
          <a:xfrm>
            <a:off x="23995063" y="3657600"/>
            <a:ext cx="85295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4000" b="1" dirty="0">
                <a:latin typeface="Calibri" panose="020F0502020204030204" pitchFamily="34" charset="0"/>
                <a:cs typeface="Calibri" panose="020F0502020204030204" pitchFamily="34" charset="0"/>
              </a:rPr>
              <a:t>RESULTS </a:t>
            </a:r>
          </a:p>
        </p:txBody>
      </p:sp>
      <p:sp>
        <p:nvSpPr>
          <p:cNvPr id="41" name="Text Box 135">
            <a:extLst>
              <a:ext uri="{FF2B5EF4-FFF2-40B4-BE49-F238E27FC236}">
                <a16:creationId xmlns:a16="http://schemas.microsoft.com/office/drawing/2014/main" id="{1E0017AD-88C4-49A4-8B72-A629D9E288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89393" y="3581400"/>
            <a:ext cx="852429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228600" tIns="228600" rIns="228600" bIns="228600" anchor="ctr" anchorCtr="1"/>
          <a:lstStyle>
            <a:lvl1pPr defTabSz="4389438">
              <a:defRPr>
                <a:solidFill>
                  <a:schemeClr val="tx1"/>
                </a:solidFill>
                <a:latin typeface="Arial" charset="0"/>
              </a:defRPr>
            </a:lvl1pPr>
            <a:lvl2pPr defTabSz="4389438">
              <a:defRPr>
                <a:solidFill>
                  <a:schemeClr val="tx1"/>
                </a:solidFill>
                <a:latin typeface="Arial" charset="0"/>
              </a:defRPr>
            </a:lvl2pPr>
            <a:lvl3pPr defTabSz="4389438">
              <a:defRPr>
                <a:solidFill>
                  <a:schemeClr val="tx1"/>
                </a:solidFill>
                <a:latin typeface="Arial" charset="0"/>
              </a:defRPr>
            </a:lvl3pPr>
            <a:lvl4pPr defTabSz="4389438">
              <a:defRPr>
                <a:solidFill>
                  <a:schemeClr val="tx1"/>
                </a:solidFill>
                <a:latin typeface="Arial" charset="0"/>
              </a:defRPr>
            </a:lvl4pPr>
            <a:lvl5pPr defTabSz="4389438">
              <a:defRPr>
                <a:solidFill>
                  <a:schemeClr val="tx1"/>
                </a:solidFill>
                <a:latin typeface="Arial" charset="0"/>
              </a:defRPr>
            </a:lvl5pPr>
            <a:lvl6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4000" b="1" dirty="0">
                <a:latin typeface="Calibri" pitchFamily="34" charset="0"/>
              </a:rPr>
              <a:t>BERT</a:t>
            </a:r>
          </a:p>
        </p:txBody>
      </p:sp>
      <p:sp>
        <p:nvSpPr>
          <p:cNvPr id="42" name="Text Box 190">
            <a:extLst>
              <a:ext uri="{FF2B5EF4-FFF2-40B4-BE49-F238E27FC236}">
                <a16:creationId xmlns:a16="http://schemas.microsoft.com/office/drawing/2014/main" id="{59183037-D9E2-4CE6-A907-8248D7BD5D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11401" y="4487711"/>
            <a:ext cx="8503550" cy="2062103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182880" tIns="182880" rIns="182880" bIns="182880">
            <a:spAutoFit/>
          </a:bodyPr>
          <a:lstStyle/>
          <a:p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BERT (Bidirectional Encoder Representations from Transformers) is an open source language model created by Google. </a:t>
            </a:r>
          </a:p>
          <a:p>
            <a:endParaRPr lang="en-CA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Input of BERT can be a single sentence or a sentence pair in a sequence of words.</a:t>
            </a:r>
          </a:p>
        </p:txBody>
      </p:sp>
      <p:pic>
        <p:nvPicPr>
          <p:cNvPr id="45" name="Graphic 44">
            <a:extLst>
              <a:ext uri="{FF2B5EF4-FFF2-40B4-BE49-F238E27FC236}">
                <a16:creationId xmlns:a16="http://schemas.microsoft.com/office/drawing/2014/main" id="{67F0E6FE-6C8E-42D2-9C88-2FD7CCAB5DA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-67343" y="19905957"/>
            <a:ext cx="5550568" cy="117076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F32CCF0-4883-41E0-BE1F-748B7885EF23}"/>
              </a:ext>
            </a:extLst>
          </p:cNvPr>
          <p:cNvSpPr txBox="1"/>
          <p:nvPr/>
        </p:nvSpPr>
        <p:spPr>
          <a:xfrm>
            <a:off x="530671" y="20981313"/>
            <a:ext cx="442505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ln w="3175" cap="flat">
                  <a:noFill/>
                </a:ln>
                <a:solidFill>
                  <a:schemeClr val="bg1"/>
                </a:solid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https://super.gluebenchmark.com/</a:t>
            </a:r>
            <a:endParaRPr lang="en-CA" dirty="0">
              <a:ln w="3175" cap="flat">
                <a:noFill/>
              </a:ln>
              <a:solidFill>
                <a:schemeClr val="bg1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8C9DC54-A051-48C5-9E72-0584BC682C9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4047107" y="4267201"/>
            <a:ext cx="8369620" cy="67056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0F1FCF90-83D7-FF49-BE0F-BDCE89ECF95B}"/>
              </a:ext>
            </a:extLst>
          </p:cNvPr>
          <p:cNvPicPr/>
          <p:nvPr/>
        </p:nvPicPr>
        <p:blipFill>
          <a:blip r:embed="rId11"/>
          <a:stretch>
            <a:fillRect/>
          </a:stretch>
        </p:blipFill>
        <p:spPr>
          <a:xfrm>
            <a:off x="17679326" y="14143760"/>
            <a:ext cx="5822283" cy="695195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03D0CAC-23AE-2F4C-BBD7-F7AD7E09130C}"/>
              </a:ext>
            </a:extLst>
          </p:cNvPr>
          <p:cNvSpPr txBox="1"/>
          <p:nvPr/>
        </p:nvSpPr>
        <p:spPr>
          <a:xfrm>
            <a:off x="15199535" y="14775917"/>
            <a:ext cx="4729178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Bert uses transformer model which has the encoder-decoder architecture. Attention strategy </a:t>
            </a: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helps the current node not only focus on the current word, but also obtain the semantics of the context.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ADB6B4-64F6-7141-8CFC-530353A09CBD}"/>
              </a:ext>
            </a:extLst>
          </p:cNvPr>
          <p:cNvSpPr txBox="1"/>
          <p:nvPr/>
        </p:nvSpPr>
        <p:spPr>
          <a:xfrm>
            <a:off x="15257128" y="9220200"/>
            <a:ext cx="344646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Pre-training: 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trained on unlabeled data 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(unsupervised learning)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2A0721-4A6E-F640-BE60-9A6C9827E7E0}"/>
              </a:ext>
            </a:extLst>
          </p:cNvPr>
          <p:cNvSpPr txBox="1"/>
          <p:nvPr/>
        </p:nvSpPr>
        <p:spPr>
          <a:xfrm>
            <a:off x="19263175" y="9220200"/>
            <a:ext cx="365760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Fine-Tuning:  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using labeled data from the downstream tasks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3894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3894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4160</TotalTime>
  <Words>900</Words>
  <Application>Microsoft Macintosh PowerPoint</Application>
  <PresentationFormat>Custom</PresentationFormat>
  <Paragraphs>103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Genigraphics 800.790.4001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Genigraphics Research Poster Template 24x36</dc:title>
  <dc:creator>Genigraphics 800.790.4001</dc:creator>
  <dc:description>To order poster prints visit us at www.genigraphics.com</dc:description>
  <cp:lastModifiedBy>Shuzheng Qu</cp:lastModifiedBy>
  <cp:revision>76</cp:revision>
  <cp:lastPrinted>2019-12-01T04:15:05Z</cp:lastPrinted>
  <dcterms:created xsi:type="dcterms:W3CDTF">2008-05-03T03:01:56Z</dcterms:created>
  <dcterms:modified xsi:type="dcterms:W3CDTF">2019-12-01T22:44:48Z</dcterms:modified>
</cp:coreProperties>
</file>