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32461200" cy="4892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E1A"/>
    <a:srgbClr val="EEECE1"/>
    <a:srgbClr val="0083C4"/>
    <a:srgbClr val="0066FF"/>
    <a:srgbClr val="6699FF"/>
    <a:srgbClr val="3399FF"/>
    <a:srgbClr val="C0C0C0"/>
    <a:srgbClr val="003A74"/>
    <a:srgbClr val="FFFF99"/>
    <a:srgbClr val="366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698" autoAdjust="0"/>
    <p:restoredTop sz="94676" autoAdjust="0"/>
  </p:normalViewPr>
  <p:slideViewPr>
    <p:cSldViewPr>
      <p:cViewPr>
        <p:scale>
          <a:sx n="66" d="100"/>
          <a:sy n="66" d="100"/>
        </p:scale>
        <p:origin x="-4752" y="-42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structions"/>
          <p:cNvSpPr/>
          <p:nvPr userDrawn="1"/>
        </p:nvSpPr>
        <p:spPr>
          <a:xfrm>
            <a:off x="-7680960" y="0"/>
            <a:ext cx="7132320" cy="2194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428" tIns="122428" rIns="122428" bIns="12242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47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24” high by 36” wide. It can be used to print any poster with a 2:3 aspect ratio including 36x54 and 48x72.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47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47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33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33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286"/>
              </a:spcAft>
            </a:pPr>
            <a:r>
              <a:rPr lang="en-US" sz="33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286"/>
              </a:spcAft>
            </a:pPr>
            <a:b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3467040" y="0"/>
            <a:ext cx="7132320" cy="21945600"/>
            <a:chOff x="33832800" y="0"/>
            <a:chExt cx="12801600" cy="43891200"/>
          </a:xfrm>
        </p:grpSpPr>
        <p:sp>
          <p:nvSpPr>
            <p:cNvPr id="6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47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47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48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47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33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286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33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3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47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3656013"/>
            <a:ext cx="5484813" cy="18281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228600" rIns="457200" bIns="457200"/>
          <a:lstStyle/>
          <a:p>
            <a:pPr algn="ctr" defTabSz="4389438"/>
            <a:endParaRPr lang="en-US" sz="4800" dirty="0">
              <a:latin typeface="Calibri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5484813" y="0"/>
            <a:ext cx="27422475" cy="3656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5484813" y="3656013"/>
            <a:ext cx="27422475" cy="182816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lIns="457200" tIns="457200" rIns="457200" bIns="45720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5484813" y="0"/>
            <a:ext cx="0" cy="21939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3657600"/>
            <a:ext cx="329072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200" y="21683472"/>
            <a:ext cx="5297435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super.gluebenchmark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A929A0-BD28-4CAF-8AC4-3962A67BAA5B}"/>
              </a:ext>
            </a:extLst>
          </p:cNvPr>
          <p:cNvSpPr/>
          <p:nvPr/>
        </p:nvSpPr>
        <p:spPr bwMode="auto">
          <a:xfrm>
            <a:off x="27355800" y="21640800"/>
            <a:ext cx="5549900" cy="304800"/>
          </a:xfrm>
          <a:prstGeom prst="rect">
            <a:avLst/>
          </a:prstGeom>
          <a:solidFill>
            <a:srgbClr val="EEEC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2F50F-E838-4231-96ED-DE573FC2F5A2}"/>
              </a:ext>
            </a:extLst>
          </p:cNvPr>
          <p:cNvSpPr/>
          <p:nvPr/>
        </p:nvSpPr>
        <p:spPr bwMode="auto">
          <a:xfrm>
            <a:off x="15011401" y="4267200"/>
            <a:ext cx="8503550" cy="1729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0" name="Text Box 122"/>
          <p:cNvSpPr txBox="1">
            <a:spLocks noChangeArrowheads="1"/>
          </p:cNvSpPr>
          <p:nvPr/>
        </p:nvSpPr>
        <p:spPr bwMode="auto">
          <a:xfrm>
            <a:off x="5483225" y="0"/>
            <a:ext cx="274224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 b="1" dirty="0">
                <a:solidFill>
                  <a:schemeClr val="bg1"/>
                </a:solidFill>
                <a:latin typeface="Calibri" pitchFamily="34" charset="0"/>
              </a:rPr>
              <a:t>Choice of Plausible Alternatives</a:t>
            </a:r>
          </a:p>
        </p:txBody>
      </p:sp>
      <p:sp>
        <p:nvSpPr>
          <p:cNvPr id="2171" name="Text Box 123"/>
          <p:cNvSpPr txBox="1">
            <a:spLocks noChangeArrowheads="1"/>
          </p:cNvSpPr>
          <p:nvPr/>
        </p:nvSpPr>
        <p:spPr bwMode="auto">
          <a:xfrm>
            <a:off x="5495925" y="2022781"/>
            <a:ext cx="27422475" cy="15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0" tIns="457200" rIns="457200" bIns="4572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Li,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Yansong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Qu,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Shuzheng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Xuanyu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Yang, </a:t>
            </a:r>
            <a:r>
              <a:rPr lang="en-US" sz="4000" dirty="0" err="1">
                <a:solidFill>
                  <a:schemeClr val="bg1"/>
                </a:solidFill>
                <a:latin typeface="Calibri" pitchFamily="34" charset="0"/>
              </a:rPr>
              <a:t>Siyuan</a:t>
            </a:r>
            <a:r>
              <a:rPr lang="en-US" sz="4000" dirty="0">
                <a:solidFill>
                  <a:schemeClr val="bg1"/>
                </a:solidFill>
                <a:latin typeface="Calibri" pitchFamily="34" charset="0"/>
              </a:rPr>
              <a:t>; Linkletter, Maurice</a:t>
            </a:r>
          </a:p>
        </p:txBody>
      </p:sp>
      <p:sp>
        <p:nvSpPr>
          <p:cNvPr id="2178" name="Text Box 130"/>
          <p:cNvSpPr txBox="1">
            <a:spLocks noChangeArrowheads="1"/>
          </p:cNvSpPr>
          <p:nvPr/>
        </p:nvSpPr>
        <p:spPr bwMode="auto">
          <a:xfrm>
            <a:off x="6096000" y="3632968"/>
            <a:ext cx="8518181" cy="78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COPA</a:t>
            </a:r>
          </a:p>
        </p:txBody>
      </p:sp>
      <p:sp>
        <p:nvSpPr>
          <p:cNvPr id="2181" name="Text Box 133"/>
          <p:cNvSpPr txBox="1">
            <a:spLocks noChangeArrowheads="1"/>
          </p:cNvSpPr>
          <p:nvPr/>
        </p:nvSpPr>
        <p:spPr bwMode="auto">
          <a:xfrm>
            <a:off x="24047107" y="112014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CONCLUSION</a:t>
            </a:r>
          </a:p>
        </p:txBody>
      </p:sp>
      <p:sp>
        <p:nvSpPr>
          <p:cNvPr id="2183" name="Text Box 135"/>
          <p:cNvSpPr txBox="1">
            <a:spLocks noChangeArrowheads="1"/>
          </p:cNvSpPr>
          <p:nvPr/>
        </p:nvSpPr>
        <p:spPr bwMode="auto">
          <a:xfrm>
            <a:off x="6152685" y="130302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OUR APPROACH</a:t>
            </a: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3995063" y="166116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REFERENCES</a:t>
            </a:r>
          </a:p>
        </p:txBody>
      </p:sp>
      <p:sp>
        <p:nvSpPr>
          <p:cNvPr id="2230" name="Text Box 182"/>
          <p:cNvSpPr txBox="1">
            <a:spLocks noChangeArrowheads="1"/>
          </p:cNvSpPr>
          <p:nvPr/>
        </p:nvSpPr>
        <p:spPr bwMode="auto">
          <a:xfrm>
            <a:off x="457200" y="3656013"/>
            <a:ext cx="457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0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Calibri" pitchFamily="34" charset="0"/>
              </a:rPr>
              <a:t>SUMMARY</a:t>
            </a:r>
          </a:p>
        </p:txBody>
      </p:sp>
      <p:sp>
        <p:nvSpPr>
          <p:cNvPr id="2237" name="Text Box 189"/>
          <p:cNvSpPr txBox="1">
            <a:spLocks noChangeArrowheads="1"/>
          </p:cNvSpPr>
          <p:nvPr/>
        </p:nvSpPr>
        <p:spPr bwMode="auto">
          <a:xfrm>
            <a:off x="457200" y="4572000"/>
            <a:ext cx="4572000" cy="103412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chose to do one of the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tasks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Task: Choice of Plausible Alternatives (COPA)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approach is based on the BERT language model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is an open source language model created by Google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improved our model’s accuracy from 60.4% to 74.7% using an Agile development process.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on a large set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we have been able to improve our model’s accuracy by 2%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rather then BERT. 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8" name="Text Box 190"/>
          <p:cNvSpPr txBox="1">
            <a:spLocks noChangeArrowheads="1"/>
          </p:cNvSpPr>
          <p:nvPr/>
        </p:nvSpPr>
        <p:spPr bwMode="auto">
          <a:xfrm>
            <a:off x="5963339" y="13747075"/>
            <a:ext cx="8655174" cy="7817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researched current state-of-the-art approaches for the COPA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chose to base our implementation on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en-CA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_base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 [3].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performed data pre-processing to add additional categorization to our training and evaluation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model is comprised of 4 major components.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Linear Transformation 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language model layer(s).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classification layer (learned matrices of weights and biases) with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Used an Agile Development process to iterate on our model’s implementation.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this Agile process we have been able to increase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60.40%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Generated an additional 10,000 pieces of training data from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dataset [4][2]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training data we were able to improve our model’s accuracy from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72.7%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74.7%.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We are also attempting to improve our model’s accuracy by use WordNet as a in-memory model in data pre-processing.  </a:t>
            </a:r>
            <a:r>
              <a:rPr lang="en-CA" b="1" i="1" dirty="0">
                <a:latin typeface="Calibri" panose="020F0502020204030204" pitchFamily="34" charset="0"/>
                <a:cs typeface="Calibri" panose="020F0502020204030204" pitchFamily="34" charset="0"/>
              </a:rPr>
              <a:t>This is a work-in-progress and a stretch goal for the project.</a:t>
            </a:r>
          </a:p>
        </p:txBody>
      </p:sp>
      <p:sp>
        <p:nvSpPr>
          <p:cNvPr id="2241" name="Text Box 193"/>
          <p:cNvSpPr txBox="1">
            <a:spLocks noChangeArrowheads="1"/>
          </p:cNvSpPr>
          <p:nvPr/>
        </p:nvSpPr>
        <p:spPr bwMode="auto">
          <a:xfrm>
            <a:off x="23995063" y="11881961"/>
            <a:ext cx="8411222" cy="47705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pre-training our model with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MultiNLI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[4][2] data and then fine-tuning on the COPA data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our BERT model obtained an accuracy of 74.7%  on the COPA task. 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an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Agile Development process we have been able to rapidly improve our model’s accuracy.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 future work we would like to continue looking at ways to use WordNet, as an in-memory model, in our data pre-processing step.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Can we uses WordNet’s text similarity to enrich our COPA sentence and help our model learn/extract common-sense reasoning?</a:t>
            </a:r>
          </a:p>
          <a:p>
            <a:pPr marL="342900" lvl="0" indent="-342900" defTabSz="402306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For future work we would also consider using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pre-trained language model. 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is Facebook’s open source version of the BERT model.  A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based model currently holds second place in the COPA task on the 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SuperGLUE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leader board.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2" name="Text Box 194"/>
          <p:cNvSpPr txBox="1">
            <a:spLocks noChangeArrowheads="1"/>
          </p:cNvSpPr>
          <p:nvPr/>
        </p:nvSpPr>
        <p:spPr bwMode="auto">
          <a:xfrm>
            <a:off x="5963339" y="4267200"/>
            <a:ext cx="8574643" cy="87408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/>
          <a:p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Choice of Plausible Alternatives (COPA)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COPA task provides researchers with a tool for assessing progress in open-domain common-sense causal reasoning.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COPA consists of 1000 questions, split equally into development and test sets of 500 questions each.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Each question is composed of a premise and two alternatives, where the task is to select the alternative that more plausibly has a causal relation with the premise.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correct alternative is randomized so that the expected performance of randomly guessing is 50%.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COPA example: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man broke his toe. 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got a hole in his sock.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 dropped a hammer on his foot.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tipped the bottle. 		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froze.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liquid in the bottle poured out.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Premise: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 knocked on my neighbor's door. 		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Type: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1: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invited me in.</a:t>
            </a:r>
            <a:b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Alternative 2: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My neighbor left his house.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3" name="Text Box 195"/>
          <p:cNvSpPr txBox="1">
            <a:spLocks noChangeArrowheads="1"/>
          </p:cNvSpPr>
          <p:nvPr/>
        </p:nvSpPr>
        <p:spPr bwMode="auto">
          <a:xfrm>
            <a:off x="23995063" y="17373600"/>
            <a:ext cx="8411222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wrap="square" lIns="182880" tIns="182880" rIns="182880" bIns="18288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Alex Wang, Yada </a:t>
            </a:r>
            <a:r>
              <a:rPr lang="en-CA" sz="1600" dirty="0" err="1"/>
              <a:t>Pruksachatkun</a:t>
            </a:r>
            <a:r>
              <a:rPr lang="en-CA" sz="1600" dirty="0"/>
              <a:t>, Nikita </a:t>
            </a:r>
            <a:r>
              <a:rPr lang="en-CA" sz="1600" dirty="0" err="1"/>
              <a:t>Nangia</a:t>
            </a:r>
            <a:r>
              <a:rPr lang="en-CA" sz="1600" dirty="0"/>
              <a:t>, </a:t>
            </a:r>
            <a:r>
              <a:rPr lang="en-CA" sz="1600" dirty="0" err="1"/>
              <a:t>Amanpreet</a:t>
            </a:r>
            <a:r>
              <a:rPr lang="en-CA" sz="1600" dirty="0"/>
              <a:t> Singh, Julian Michael, Felix Hill, Omer Levy, and Samuel R. Bowman. </a:t>
            </a:r>
            <a:r>
              <a:rPr lang="en-CA" sz="1600" dirty="0" err="1"/>
              <a:t>SuperGLUE</a:t>
            </a:r>
            <a:r>
              <a:rPr lang="en-CA" sz="1600" dirty="0"/>
              <a:t>: A stickier benchmark for general-purpose language understanding systems.</a:t>
            </a:r>
            <a:r>
              <a:rPr lang="sv-SE" sz="1600" dirty="0"/>
              <a:t> </a:t>
            </a:r>
            <a:r>
              <a:rPr lang="sv-SE" sz="1600" i="1" dirty="0"/>
              <a:t>arXiv preprint arXiv:1905.00537, 2019b</a:t>
            </a:r>
            <a:endParaRPr lang="en-CA" sz="1600" i="1" dirty="0"/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Zhongyang Li, </a:t>
            </a:r>
            <a:r>
              <a:rPr lang="en-CA" sz="1600" dirty="0" err="1"/>
              <a:t>Tongfei</a:t>
            </a:r>
            <a:r>
              <a:rPr lang="en-CA" sz="1600" dirty="0"/>
              <a:t> Chen, Benjamin Van </a:t>
            </a:r>
            <a:r>
              <a:rPr lang="en-CA" sz="1600" dirty="0" err="1"/>
              <a:t>Durme</a:t>
            </a:r>
            <a:r>
              <a:rPr lang="en-CA" sz="1600" dirty="0"/>
              <a:t>  . </a:t>
            </a:r>
            <a:r>
              <a:rPr lang="en-US" sz="1600" dirty="0"/>
              <a:t>Learning to Rank for Plausible Plausibility. </a:t>
            </a:r>
            <a:r>
              <a:rPr lang="en-US" sz="1600" i="1" dirty="0"/>
              <a:t>Proceedings of the 57th Annual Meeting of the Association for Computational Linguistics, pages 4818–4823 Florence, Italy, July 28 - August 2, 2019.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US" sz="1600" dirty="0"/>
              <a:t>Jacob Devlin and Ming-Wei Chang and Kenton Lee and Kristina Toutanova. BERT: Pre-training of Deep Bidirectional Transformers for Language Understanding. </a:t>
            </a:r>
            <a:r>
              <a:rPr lang="en-US" sz="1600" i="1" dirty="0"/>
              <a:t>In Proc. NAACL. </a:t>
            </a:r>
          </a:p>
          <a:p>
            <a:pPr>
              <a:spcAft>
                <a:spcPct val="50000"/>
              </a:spcAft>
              <a:buFontTx/>
              <a:buAutoNum type="arabicPeriod"/>
            </a:pPr>
            <a:r>
              <a:rPr lang="en-CA" sz="1600" dirty="0"/>
              <a:t>Adina Williams, Nikita </a:t>
            </a:r>
            <a:r>
              <a:rPr lang="en-CA" sz="1600" dirty="0" err="1"/>
              <a:t>Nangia</a:t>
            </a:r>
            <a:r>
              <a:rPr lang="en-CA" sz="1600" dirty="0"/>
              <a:t>, and Samuel R Bowman. 2017. A broad-coverage challenge corpus for sentence understanding through inference. </a:t>
            </a:r>
            <a:r>
              <a:rPr lang="en-CA" sz="1600" i="1" dirty="0" err="1"/>
              <a:t>arXiv</a:t>
            </a:r>
            <a:r>
              <a:rPr lang="en-CA" sz="1600" i="1" dirty="0"/>
              <a:t> preprint arXiv:1704.05426 .</a:t>
            </a:r>
          </a:p>
        </p:txBody>
      </p:sp>
      <p:pic>
        <p:nvPicPr>
          <p:cNvPr id="32" name="Picture 31" descr="A close up of a keyboard&#10;&#10;Description automatically generated">
            <a:extLst>
              <a:ext uri="{FF2B5EF4-FFF2-40B4-BE49-F238E27FC236}">
                <a16:creationId xmlns:a16="http://schemas.microsoft.com/office/drawing/2014/main" id="{1935E5A0-75E2-E243-A75D-7696B76D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0" y="6061194"/>
            <a:ext cx="8304007" cy="2643386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889E62-6DD0-9242-B65F-E21163AA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10251440"/>
            <a:ext cx="8151607" cy="3750033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B0D44A6-AD9F-994C-86B7-C9CB13F70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1" y="0"/>
            <a:ext cx="4800600" cy="359084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8A74327-228F-4B7C-A8F0-143EB531C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07187" y="1056300"/>
            <a:ext cx="5550568" cy="117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8B9A4-CAC4-4FE4-8BDA-F052A6CFCFEE}"/>
              </a:ext>
            </a:extLst>
          </p:cNvPr>
          <p:cNvSpPr txBox="1"/>
          <p:nvPr/>
        </p:nvSpPr>
        <p:spPr>
          <a:xfrm>
            <a:off x="23730017" y="3684657"/>
            <a:ext cx="8529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</a:p>
        </p:txBody>
      </p:sp>
      <p:sp>
        <p:nvSpPr>
          <p:cNvPr id="41" name="Text Box 135">
            <a:extLst>
              <a:ext uri="{FF2B5EF4-FFF2-40B4-BE49-F238E27FC236}">
                <a16:creationId xmlns:a16="http://schemas.microsoft.com/office/drawing/2014/main" id="{1E0017AD-88C4-49A4-8B72-A629D9E2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9393" y="3581400"/>
            <a:ext cx="852429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28600" tIns="228600" rIns="228600" bIns="228600" anchor="ctr" anchorCtr="1"/>
          <a:lstStyle>
            <a:lvl1pPr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4000" b="1" dirty="0">
                <a:latin typeface="Calibri" pitchFamily="34" charset="0"/>
              </a:rPr>
              <a:t>BERT</a:t>
            </a:r>
          </a:p>
        </p:txBody>
      </p:sp>
      <p:sp>
        <p:nvSpPr>
          <p:cNvPr id="42" name="Text Box 190">
            <a:extLst>
              <a:ext uri="{FF2B5EF4-FFF2-40B4-BE49-F238E27FC236}">
                <a16:creationId xmlns:a16="http://schemas.microsoft.com/office/drawing/2014/main" id="{59183037-D9E2-4CE6-A907-8248D7BD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1401" y="4487711"/>
            <a:ext cx="8503550" cy="20621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182880" rIns="182880" bIns="18288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BERT (Bidirectional Encoder Representations from Transformers) is an open source language model created by Google.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Input representation can be composed of three-part Embedding summation [3].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67F0E6FE-6C8E-42D2-9C88-2FD7CCAB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7343" y="19905957"/>
            <a:ext cx="5550568" cy="11707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2CCF0-4883-41E0-BE1F-748B7885EF23}"/>
              </a:ext>
            </a:extLst>
          </p:cNvPr>
          <p:cNvSpPr txBox="1"/>
          <p:nvPr/>
        </p:nvSpPr>
        <p:spPr>
          <a:xfrm>
            <a:off x="530671" y="20981313"/>
            <a:ext cx="4425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n w="3175" cap="flat">
                  <a:noFill/>
                </a:ln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https://super.gluebenchmark.com/</a:t>
            </a:r>
            <a:endParaRPr lang="en-CA" dirty="0">
              <a:ln w="3175" cap="flat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C9DC54-A051-48C5-9E72-0584BC682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47107" y="4266297"/>
            <a:ext cx="8369620" cy="6853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F1FCF90-83D7-FF49-BE0F-BDCE89ECF95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7252671" y="14055217"/>
            <a:ext cx="6141350" cy="73329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D0CAC-23AE-2F4C-BBD7-F7AD7E09130C}"/>
              </a:ext>
            </a:extLst>
          </p:cNvPr>
          <p:cNvSpPr txBox="1"/>
          <p:nvPr/>
        </p:nvSpPr>
        <p:spPr>
          <a:xfrm>
            <a:off x="15301671" y="14377987"/>
            <a:ext cx="498015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BERT uses transformer model which has the encoder-decoder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Attention strategy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helps the current node not only focus on the current word, but also obtain the semantics of the context.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ADB6B4-64F6-7141-8CFC-530353A09CBD}"/>
              </a:ext>
            </a:extLst>
          </p:cNvPr>
          <p:cNvSpPr txBox="1"/>
          <p:nvPr/>
        </p:nvSpPr>
        <p:spPr>
          <a:xfrm>
            <a:off x="15301671" y="9358620"/>
            <a:ext cx="81516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Pre-training: trained on unlabeled data (unsupervised learning)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Fine-Tuning: using labeled data from the downstream tasks (COPA).</a:t>
            </a:r>
          </a:p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9B291D-B659-A443-B4DE-DF031D75B2D5}"/>
              </a:ext>
            </a:extLst>
          </p:cNvPr>
          <p:cNvSpPr txBox="1"/>
          <p:nvPr/>
        </p:nvSpPr>
        <p:spPr>
          <a:xfrm>
            <a:off x="15302046" y="16452771"/>
            <a:ext cx="25287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encoder and decoder share the same number in network depth.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Both consists of two layers, a self-attention layer and a feedforward neural network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904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Genigraphics 800.790.4001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24x36</dc:title>
  <dc:creator>Genigraphics 800.790.4001</dc:creator>
  <dc:description>To order poster prints visit us at www.genigraphics.com</dc:description>
  <cp:lastModifiedBy>MJ Linkletter</cp:lastModifiedBy>
  <cp:revision>96</cp:revision>
  <cp:lastPrinted>2019-12-01T04:15:05Z</cp:lastPrinted>
  <dcterms:created xsi:type="dcterms:W3CDTF">2008-05-03T03:01:56Z</dcterms:created>
  <dcterms:modified xsi:type="dcterms:W3CDTF">2019-12-02T23:14:30Z</dcterms:modified>
</cp:coreProperties>
</file>