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1"/>
    <p:restoredTop sz="94662"/>
  </p:normalViewPr>
  <p:slideViewPr>
    <p:cSldViewPr snapToGrid="0">
      <p:cViewPr varScale="1">
        <p:scale>
          <a:sx n="139" d="100"/>
          <a:sy n="139" d="100"/>
        </p:scale>
        <p:origin x="840" y="1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fb4af3a5c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fb4af3a5c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fb4af3a5c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fb4af3a5c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fb4af3a5c_1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fb4af3a5c_1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fb4af3a5c_1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fb4af3a5c_1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fb4af3a5c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fb4af3a5c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a:p>
            <a:pPr marL="0" lvl="0" indent="0" algn="l" rtl="0">
              <a:lnSpc>
                <a:spcPct val="110000"/>
              </a:lnSpc>
              <a:spcBef>
                <a:spcPts val="0"/>
              </a:spcBef>
              <a:spcAft>
                <a:spcPts val="0"/>
              </a:spcAft>
              <a:buNone/>
            </a:pPr>
            <a:r>
              <a:rPr lang="en" sz="2400" b="1">
                <a:solidFill>
                  <a:srgbClr val="FFFFFF"/>
                </a:solidFill>
                <a:latin typeface="Lora"/>
                <a:ea typeface="Lora"/>
                <a:cs typeface="Lora"/>
                <a:sym typeface="Lora"/>
              </a:rPr>
              <a:t>Manhattan distance</a:t>
            </a:r>
            <a:r>
              <a:rPr lang="en" sz="2400">
                <a:solidFill>
                  <a:srgbClr val="FFFFFF"/>
                </a:solidFill>
                <a:latin typeface="Lora"/>
                <a:ea typeface="Lora"/>
                <a:cs typeface="Lora"/>
                <a:sym typeface="Lora"/>
              </a:rPr>
              <a:t> for Semantic Similarity Analysis</a:t>
            </a:r>
            <a:endParaRPr sz="2400">
              <a:solidFill>
                <a:srgbClr val="FFFFFF"/>
              </a:solidFill>
              <a:latin typeface="Lora"/>
              <a:ea typeface="Lora"/>
              <a:cs typeface="Lora"/>
              <a:sym typeface="Lora"/>
            </a:endParaRPr>
          </a:p>
          <a:p>
            <a:pPr marL="0" lvl="0" indent="0" algn="l" rtl="0">
              <a:spcBef>
                <a:spcPts val="800"/>
              </a:spcBef>
              <a:spcAft>
                <a:spcPts val="0"/>
              </a:spcAft>
              <a:buNone/>
            </a:pPr>
            <a:r>
              <a:rPr lang="en" sz="2400" b="1">
                <a:solidFill>
                  <a:srgbClr val="FFFFFF"/>
                </a:solidFill>
                <a:latin typeface="Georgia"/>
                <a:ea typeface="Georgia"/>
                <a:cs typeface="Georgia"/>
                <a:sym typeface="Georgia"/>
              </a:rPr>
              <a:t> </a:t>
            </a:r>
            <a:endParaRPr sz="2400">
              <a:solidFill>
                <a:srgbClr val="FFFFFF"/>
              </a:solidFill>
            </a:endParaRPr>
          </a:p>
        </p:txBody>
      </p:sp>
      <p:sp>
        <p:nvSpPr>
          <p:cNvPr id="60" name="Google Shape;60;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Your Name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54275" y="84400"/>
            <a:ext cx="7618500" cy="43365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Lora"/>
                <a:ea typeface="Lora"/>
                <a:cs typeface="Lora"/>
                <a:sym typeface="Lora"/>
              </a:rPr>
              <a:t>Initial Thought</a:t>
            </a:r>
            <a:endParaRPr sz="2400">
              <a:latin typeface="Lora"/>
              <a:ea typeface="Lora"/>
              <a:cs typeface="Lora"/>
              <a:sym typeface="Lora"/>
            </a:endParaRPr>
          </a:p>
          <a:p>
            <a:pPr marL="457200" lvl="0" indent="-317500" algn="l" rtl="0">
              <a:spcBef>
                <a:spcPts val="0"/>
              </a:spcBef>
              <a:spcAft>
                <a:spcPts val="0"/>
              </a:spcAft>
              <a:buSzPts val="1400"/>
              <a:buFont typeface="Lora"/>
              <a:buAutoNum type="arabicPeriod"/>
            </a:pPr>
            <a:r>
              <a:rPr lang="en" sz="1400">
                <a:latin typeface="Lora"/>
                <a:ea typeface="Lora"/>
                <a:cs typeface="Lora"/>
                <a:sym typeface="Lora"/>
              </a:rPr>
              <a:t>Instead of initializing the Siamese networks on our test data(500 questions combined with two answers for each) to directly calculate distance between query and answer, we decide to pretrain the Siamese Manhattan LSTM with SICK data which contains 9927 sentence pairs with a 5,000/4,927 training/test spliti( Each pair is annotated with a relatedness label ∈ [1, 5] corresponding to the average relatedness judged by 10 different individuals).</a:t>
            </a:r>
            <a:endParaRPr sz="1400">
              <a:latin typeface="Lora"/>
              <a:ea typeface="Lora"/>
              <a:cs typeface="Lora"/>
              <a:sym typeface="Lora"/>
            </a:endParaRPr>
          </a:p>
          <a:p>
            <a:pPr marL="457200" lvl="0" indent="-317500" algn="l" rtl="0">
              <a:spcBef>
                <a:spcPts val="0"/>
              </a:spcBef>
              <a:spcAft>
                <a:spcPts val="0"/>
              </a:spcAft>
              <a:buSzPts val="1400"/>
              <a:buFont typeface="Lora"/>
              <a:buAutoNum type="arabicPeriod"/>
            </a:pPr>
            <a:r>
              <a:rPr lang="en" sz="1400">
                <a:latin typeface="Lora"/>
                <a:ea typeface="Lora"/>
                <a:cs typeface="Lora"/>
                <a:sym typeface="Lora"/>
              </a:rPr>
              <a:t>Then we would use our Siamese Manhattan LSTM trained from step 1 as our classifier to calculate the Manhattan distance between each query with their corresponding answer.</a:t>
            </a:r>
            <a:endParaRPr sz="1400">
              <a:latin typeface="Lora"/>
              <a:ea typeface="Lora"/>
              <a:cs typeface="Lora"/>
              <a:sym typeface="Lora"/>
            </a:endParaRPr>
          </a:p>
          <a:p>
            <a:pPr marL="457200" lvl="0" indent="-317500" algn="l" rtl="0">
              <a:spcBef>
                <a:spcPts val="0"/>
              </a:spcBef>
              <a:spcAft>
                <a:spcPts val="0"/>
              </a:spcAft>
              <a:buSzPts val="1400"/>
              <a:buFont typeface="Lora"/>
              <a:buAutoNum type="arabicPeriod"/>
            </a:pPr>
            <a:r>
              <a:rPr lang="en" sz="1400">
                <a:latin typeface="Lora"/>
                <a:ea typeface="Lora"/>
                <a:cs typeface="Lora"/>
                <a:sym typeface="Lora"/>
              </a:rPr>
              <a:t>We would preprocess our data based on cause&amp;effect model, which means we would combine question and answer according to the model as our new data format, then we compare the two options in one query:</a:t>
            </a:r>
            <a:endParaRPr sz="1400">
              <a:latin typeface="Lora"/>
              <a:ea typeface="Lora"/>
              <a:cs typeface="Lora"/>
              <a:sym typeface="Lora"/>
            </a:endParaRPr>
          </a:p>
          <a:p>
            <a:pPr marL="457200" lvl="0" indent="0" algn="l" rtl="0">
              <a:spcBef>
                <a:spcPts val="0"/>
              </a:spcBef>
              <a:spcAft>
                <a:spcPts val="0"/>
              </a:spcAft>
              <a:buNone/>
            </a:pPr>
            <a:r>
              <a:rPr lang="en" sz="1400">
                <a:latin typeface="Lora"/>
                <a:ea typeface="Lora"/>
                <a:cs typeface="Lora"/>
                <a:sym typeface="Lora"/>
              </a:rPr>
              <a:t>Exp(Condition = cause,  data1 = query1 + answer1, data2 = query1 + answer 2</a:t>
            </a:r>
            <a:endParaRPr sz="1400">
              <a:latin typeface="Lora"/>
              <a:ea typeface="Lora"/>
              <a:cs typeface="Lora"/>
              <a:sym typeface="Lora"/>
            </a:endParaRPr>
          </a:p>
          <a:p>
            <a:pPr marL="457200" lvl="0" indent="0" algn="l" rtl="0">
              <a:spcBef>
                <a:spcPts val="0"/>
              </a:spcBef>
              <a:spcAft>
                <a:spcPts val="0"/>
              </a:spcAft>
              <a:buNone/>
            </a:pPr>
            <a:r>
              <a:rPr lang="en" sz="1400">
                <a:latin typeface="Lora"/>
                <a:ea typeface="Lora"/>
                <a:cs typeface="Lora"/>
                <a:sym typeface="Lora"/>
              </a:rPr>
              <a:t>        Condition = effect, data1 = answer1 + query1, data2 = answer2 + query2)</a:t>
            </a:r>
            <a:endParaRPr sz="1400">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654275" y="84400"/>
            <a:ext cx="7618500" cy="2211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Lora"/>
                <a:ea typeface="Lora"/>
                <a:cs typeface="Lora"/>
                <a:sym typeface="Lora"/>
              </a:rPr>
              <a:t>What is Manhattan LSTM</a:t>
            </a:r>
            <a:endParaRPr sz="1400">
              <a:latin typeface="Lora"/>
              <a:ea typeface="Lora"/>
              <a:cs typeface="Lora"/>
              <a:sym typeface="Lora"/>
            </a:endParaRPr>
          </a:p>
          <a:p>
            <a:pPr marL="457200" lvl="0" indent="-317500" algn="l" rtl="0">
              <a:spcBef>
                <a:spcPts val="0"/>
              </a:spcBef>
              <a:spcAft>
                <a:spcPts val="0"/>
              </a:spcAft>
              <a:buSzPts val="1400"/>
              <a:buFont typeface="Lora"/>
              <a:buAutoNum type="arabicPeriod"/>
            </a:pPr>
            <a:r>
              <a:rPr lang="en" sz="1400">
                <a:latin typeface="Lora"/>
                <a:ea typeface="Lora"/>
                <a:cs typeface="Lora"/>
                <a:sym typeface="Lora"/>
              </a:rPr>
              <a:t>Manhattan LSTM models has two networks LSTMleft and LSTMright which process one of the sentences in a given pair independently. </a:t>
            </a:r>
            <a:endParaRPr sz="1400">
              <a:latin typeface="Lora"/>
              <a:ea typeface="Lora"/>
              <a:cs typeface="Lora"/>
              <a:sym typeface="Lora"/>
            </a:endParaRPr>
          </a:p>
          <a:p>
            <a:pPr marL="457200" lvl="0" indent="-317500" algn="l" rtl="0">
              <a:spcBef>
                <a:spcPts val="0"/>
              </a:spcBef>
              <a:spcAft>
                <a:spcPts val="0"/>
              </a:spcAft>
              <a:buSzPts val="1400"/>
              <a:buFont typeface="Lora"/>
              <a:buAutoNum type="arabicPeriod"/>
            </a:pPr>
            <a:r>
              <a:rPr lang="en" sz="1400">
                <a:latin typeface="Lora"/>
                <a:ea typeface="Lora"/>
                <a:cs typeface="Lora"/>
                <a:sym typeface="Lora"/>
              </a:rPr>
              <a:t>Siamese LSTM, a version of Manhattan LSTM where both LSTMleft and LSTMright have same tied weights such that LSTMleft = LSTMright. </a:t>
            </a:r>
            <a:endParaRPr sz="1400">
              <a:latin typeface="Lora"/>
              <a:ea typeface="Lora"/>
              <a:cs typeface="Lora"/>
              <a:sym typeface="Lora"/>
            </a:endParaRPr>
          </a:p>
          <a:p>
            <a:pPr marL="457200" lvl="0" indent="-317500" algn="l" rtl="0">
              <a:spcBef>
                <a:spcPts val="0"/>
              </a:spcBef>
              <a:spcAft>
                <a:spcPts val="0"/>
              </a:spcAft>
              <a:buSzPts val="1400"/>
              <a:buFont typeface="Lora"/>
              <a:buAutoNum type="arabicPeriod"/>
            </a:pPr>
            <a:r>
              <a:rPr lang="en" sz="1400">
                <a:latin typeface="Lora"/>
                <a:ea typeface="Lora"/>
                <a:cs typeface="Lora"/>
                <a:sym typeface="Lora"/>
              </a:rPr>
              <a:t>The model uses an LSTM to read in word-vectors representing each input sentence and employs its final hidden state as a vector representation for each sentence. Subsequently, the similarity between these representations is used as a predictor of semantic similarity</a:t>
            </a:r>
            <a:endParaRPr sz="1400">
              <a:latin typeface="Lora"/>
              <a:ea typeface="Lora"/>
              <a:cs typeface="Lora"/>
              <a:sym typeface="Lora"/>
            </a:endParaRPr>
          </a:p>
        </p:txBody>
      </p:sp>
      <p:sp>
        <p:nvSpPr>
          <p:cNvPr id="71" name="Google Shape;71;p15"/>
          <p:cNvSpPr txBox="1"/>
          <p:nvPr/>
        </p:nvSpPr>
        <p:spPr>
          <a:xfrm>
            <a:off x="2937525" y="-348000"/>
            <a:ext cx="2397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solidFill>
                <a:schemeClr val="accent1"/>
              </a:solidFill>
              <a:latin typeface="Lora"/>
              <a:ea typeface="Lora"/>
              <a:cs typeface="Lora"/>
              <a:sym typeface="Lora"/>
            </a:endParaRPr>
          </a:p>
        </p:txBody>
      </p:sp>
      <p:pic>
        <p:nvPicPr>
          <p:cNvPr id="72" name="Google Shape;72;p15"/>
          <p:cNvPicPr preferRelativeResize="0"/>
          <p:nvPr/>
        </p:nvPicPr>
        <p:blipFill>
          <a:blip r:embed="rId3">
            <a:alphaModFix/>
          </a:blip>
          <a:stretch>
            <a:fillRect/>
          </a:stretch>
        </p:blipFill>
        <p:spPr>
          <a:xfrm>
            <a:off x="1935100" y="2380400"/>
            <a:ext cx="4511242" cy="254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762750" y="141675"/>
            <a:ext cx="7618500" cy="2211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latin typeface="Lora"/>
                <a:ea typeface="Lora"/>
                <a:cs typeface="Lora"/>
                <a:sym typeface="Lora"/>
              </a:rPr>
              <a:t>How it works</a:t>
            </a:r>
            <a:endParaRPr sz="2400" dirty="0">
              <a:latin typeface="Lora"/>
              <a:ea typeface="Lora"/>
              <a:cs typeface="Lora"/>
              <a:sym typeface="Lora"/>
            </a:endParaRPr>
          </a:p>
          <a:p>
            <a:pPr marL="457200" lvl="0" indent="-317500" algn="l" rtl="0">
              <a:spcBef>
                <a:spcPts val="0"/>
              </a:spcBef>
              <a:spcAft>
                <a:spcPts val="0"/>
              </a:spcAft>
              <a:buSzPts val="1400"/>
              <a:buFont typeface="Lora"/>
              <a:buAutoNum type="arabicPeriod"/>
            </a:pPr>
            <a:r>
              <a:rPr lang="en" sz="1400" dirty="0">
                <a:latin typeface="Lora"/>
                <a:ea typeface="Lora"/>
                <a:cs typeface="Lora"/>
                <a:sym typeface="Lora"/>
              </a:rPr>
              <a:t>The LSTM learns a mapping from the space of variable length sequences of din-dimensional(Max length of sentences) vectors into </a:t>
            </a:r>
            <a:r>
              <a:rPr lang="en" sz="1400" dirty="0" err="1">
                <a:latin typeface="Lora"/>
                <a:ea typeface="Lora"/>
                <a:cs typeface="Lora"/>
                <a:sym typeface="Lora"/>
              </a:rPr>
              <a:t>R^embedding-dimension</a:t>
            </a:r>
            <a:r>
              <a:rPr lang="en" sz="1400" dirty="0">
                <a:latin typeface="Lora"/>
                <a:ea typeface="Lora"/>
                <a:cs typeface="Lora"/>
                <a:sym typeface="Lora"/>
              </a:rPr>
              <a:t>(embedding matrix length)</a:t>
            </a:r>
            <a:endParaRPr sz="1400" dirty="0">
              <a:latin typeface="Lora"/>
              <a:ea typeface="Lora"/>
              <a:cs typeface="Lora"/>
              <a:sym typeface="Lora"/>
            </a:endParaRPr>
          </a:p>
          <a:p>
            <a:pPr marL="457200" lvl="0" indent="-317500" algn="l" rtl="0">
              <a:spcBef>
                <a:spcPts val="0"/>
              </a:spcBef>
              <a:spcAft>
                <a:spcPts val="0"/>
              </a:spcAft>
              <a:buSzPts val="1400"/>
              <a:buFont typeface="Lora"/>
              <a:buAutoNum type="arabicPeriod"/>
            </a:pPr>
            <a:r>
              <a:rPr lang="en" sz="1400" dirty="0">
                <a:latin typeface="Lora"/>
                <a:ea typeface="Lora"/>
                <a:cs typeface="Lora"/>
                <a:sym typeface="Lora"/>
              </a:rPr>
              <a:t>Each sentence (represented as a sequence of word vectors) x1,...,</a:t>
            </a:r>
            <a:r>
              <a:rPr lang="en" sz="1400" dirty="0" err="1">
                <a:latin typeface="Lora"/>
                <a:ea typeface="Lora"/>
                <a:cs typeface="Lora"/>
                <a:sym typeface="Lora"/>
              </a:rPr>
              <a:t>xT</a:t>
            </a:r>
            <a:r>
              <a:rPr lang="en" sz="1400" dirty="0">
                <a:latin typeface="Lora"/>
                <a:ea typeface="Lora"/>
                <a:cs typeface="Lora"/>
                <a:sym typeface="Lora"/>
              </a:rPr>
              <a:t> , is passed to the LSTM, which updates its hidden state at each sequence-index via equations:</a:t>
            </a:r>
            <a:endParaRPr sz="1400" dirty="0">
              <a:latin typeface="Lora"/>
              <a:ea typeface="Lora"/>
              <a:cs typeface="Lora"/>
              <a:sym typeface="Lora"/>
            </a:endParaRPr>
          </a:p>
          <a:p>
            <a:pPr marL="0" lvl="0" indent="0" algn="l" rtl="0">
              <a:spcBef>
                <a:spcPts val="0"/>
              </a:spcBef>
              <a:spcAft>
                <a:spcPts val="0"/>
              </a:spcAft>
              <a:buNone/>
            </a:pPr>
            <a:endParaRPr sz="1400" dirty="0">
              <a:latin typeface="Lora"/>
              <a:ea typeface="Lora"/>
              <a:cs typeface="Lora"/>
              <a:sym typeface="Lora"/>
            </a:endParaRPr>
          </a:p>
          <a:p>
            <a:pPr marL="457200" lvl="0" indent="0" algn="l" rtl="0">
              <a:spcBef>
                <a:spcPts val="0"/>
              </a:spcBef>
              <a:spcAft>
                <a:spcPts val="0"/>
              </a:spcAft>
              <a:buNone/>
            </a:pPr>
            <a:r>
              <a:rPr lang="en" sz="1400" dirty="0">
                <a:latin typeface="Lora"/>
                <a:ea typeface="Lora"/>
                <a:cs typeface="Lora"/>
                <a:sym typeface="Lora"/>
              </a:rPr>
              <a:t>Note: x(sequence data of </a:t>
            </a:r>
            <a:r>
              <a:rPr lang="en" sz="1400" dirty="0" err="1">
                <a:latin typeface="Lora"/>
                <a:ea typeface="Lora"/>
                <a:cs typeface="Lora"/>
                <a:sym typeface="Lora"/>
              </a:rPr>
              <a:t>scentence</a:t>
            </a:r>
            <a:r>
              <a:rPr lang="en" sz="1400" dirty="0">
                <a:latin typeface="Lora"/>
                <a:ea typeface="Lora"/>
                <a:cs typeface="Lora"/>
                <a:sym typeface="Lora"/>
              </a:rPr>
              <a:t>), W, U(weight matrix), t(# of hidden layer),</a:t>
            </a:r>
            <a:endParaRPr sz="1400" dirty="0">
              <a:latin typeface="Lora"/>
              <a:ea typeface="Lora"/>
              <a:cs typeface="Lora"/>
              <a:sym typeface="Lora"/>
            </a:endParaRPr>
          </a:p>
        </p:txBody>
      </p:sp>
      <p:pic>
        <p:nvPicPr>
          <p:cNvPr id="78" name="Google Shape;78;p16"/>
          <p:cNvPicPr preferRelativeResize="0"/>
          <p:nvPr/>
        </p:nvPicPr>
        <p:blipFill>
          <a:blip r:embed="rId3">
            <a:alphaModFix/>
          </a:blip>
          <a:stretch>
            <a:fillRect/>
          </a:stretch>
        </p:blipFill>
        <p:spPr>
          <a:xfrm>
            <a:off x="2137400" y="2635825"/>
            <a:ext cx="4430566" cy="2333575"/>
          </a:xfrm>
          <a:prstGeom prst="rect">
            <a:avLst/>
          </a:prstGeom>
          <a:noFill/>
          <a:ln>
            <a:noFill/>
          </a:ln>
        </p:spPr>
      </p:pic>
      <p:pic>
        <p:nvPicPr>
          <p:cNvPr id="79" name="Google Shape;79;p16"/>
          <p:cNvPicPr preferRelativeResize="0"/>
          <p:nvPr/>
        </p:nvPicPr>
        <p:blipFill rotWithShape="1">
          <a:blip r:embed="rId4">
            <a:alphaModFix/>
          </a:blip>
          <a:srcRect t="4700" r="-23609" b="76520"/>
          <a:stretch/>
        </p:blipFill>
        <p:spPr>
          <a:xfrm>
            <a:off x="2137400" y="2283975"/>
            <a:ext cx="4396975" cy="351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762750" y="76600"/>
            <a:ext cx="7618500" cy="8127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Lora"/>
                <a:ea typeface="Lora"/>
                <a:cs typeface="Lora"/>
                <a:sym typeface="Lora"/>
              </a:rPr>
              <a:t>How well it works</a:t>
            </a:r>
            <a:endParaRPr sz="2400">
              <a:latin typeface="Lora"/>
              <a:ea typeface="Lora"/>
              <a:cs typeface="Lora"/>
              <a:sym typeface="Lora"/>
            </a:endParaRPr>
          </a:p>
          <a:p>
            <a:pPr marL="0" lvl="0" indent="0" algn="l" rtl="0">
              <a:spcBef>
                <a:spcPts val="0"/>
              </a:spcBef>
              <a:spcAft>
                <a:spcPts val="0"/>
              </a:spcAft>
              <a:buNone/>
            </a:pPr>
            <a:endParaRPr sz="1400">
              <a:latin typeface="Lora"/>
              <a:ea typeface="Lora"/>
              <a:cs typeface="Lora"/>
              <a:sym typeface="Lora"/>
            </a:endParaRPr>
          </a:p>
        </p:txBody>
      </p:sp>
      <p:pic>
        <p:nvPicPr>
          <p:cNvPr id="85" name="Google Shape;85;p17"/>
          <p:cNvPicPr preferRelativeResize="0"/>
          <p:nvPr/>
        </p:nvPicPr>
        <p:blipFill>
          <a:blip r:embed="rId3">
            <a:alphaModFix/>
          </a:blip>
          <a:stretch>
            <a:fillRect/>
          </a:stretch>
        </p:blipFill>
        <p:spPr>
          <a:xfrm>
            <a:off x="130450" y="781200"/>
            <a:ext cx="4316801" cy="3154200"/>
          </a:xfrm>
          <a:prstGeom prst="rect">
            <a:avLst/>
          </a:prstGeom>
          <a:noFill/>
          <a:ln>
            <a:noFill/>
          </a:ln>
        </p:spPr>
      </p:pic>
      <p:sp>
        <p:nvSpPr>
          <p:cNvPr id="86" name="Google Shape;86;p17"/>
          <p:cNvSpPr txBox="1"/>
          <p:nvPr/>
        </p:nvSpPr>
        <p:spPr>
          <a:xfrm>
            <a:off x="1291075" y="4035075"/>
            <a:ext cx="6692700" cy="5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latin typeface="Lora"/>
                <a:ea typeface="Lora"/>
                <a:cs typeface="Lora"/>
                <a:sym typeface="Lora"/>
              </a:rPr>
              <a:t>Note: Example sentence pairs from the SICK test data. G denotes ground truth relatedness ∈ [1, 5], S = skip-thought predictions, and M = MaLSTM predictions. R is Pearson correlation (r), p is Spearman’s p.</a:t>
            </a:r>
            <a:endParaRPr>
              <a:solidFill>
                <a:schemeClr val="accent1"/>
              </a:solidFill>
              <a:latin typeface="Lora"/>
              <a:ea typeface="Lora"/>
              <a:cs typeface="Lora"/>
              <a:sym typeface="Lora"/>
            </a:endParaRPr>
          </a:p>
          <a:p>
            <a:pPr marL="0" lvl="0" indent="0" algn="l" rtl="0">
              <a:spcBef>
                <a:spcPts val="0"/>
              </a:spcBef>
              <a:spcAft>
                <a:spcPts val="0"/>
              </a:spcAft>
              <a:buNone/>
            </a:pPr>
            <a:endParaRPr>
              <a:solidFill>
                <a:schemeClr val="accent1"/>
              </a:solidFill>
              <a:latin typeface="Lora"/>
              <a:ea typeface="Lora"/>
              <a:cs typeface="Lora"/>
              <a:sym typeface="Lora"/>
            </a:endParaRPr>
          </a:p>
        </p:txBody>
      </p:sp>
      <p:pic>
        <p:nvPicPr>
          <p:cNvPr id="87" name="Google Shape;87;p17"/>
          <p:cNvPicPr preferRelativeResize="0"/>
          <p:nvPr/>
        </p:nvPicPr>
        <p:blipFill>
          <a:blip r:embed="rId4">
            <a:alphaModFix/>
          </a:blip>
          <a:stretch>
            <a:fillRect/>
          </a:stretch>
        </p:blipFill>
        <p:spPr>
          <a:xfrm>
            <a:off x="4805200" y="781200"/>
            <a:ext cx="4219476" cy="3154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163250" y="152400"/>
            <a:ext cx="4522651" cy="4902300"/>
          </a:xfrm>
          <a:prstGeom prst="rect">
            <a:avLst/>
          </a:prstGeom>
          <a:noFill/>
          <a:ln>
            <a:noFill/>
          </a:ln>
        </p:spPr>
      </p:pic>
      <p:sp>
        <p:nvSpPr>
          <p:cNvPr id="93" name="Google Shape;93;p18"/>
          <p:cNvSpPr txBox="1"/>
          <p:nvPr/>
        </p:nvSpPr>
        <p:spPr>
          <a:xfrm>
            <a:off x="5347575" y="152400"/>
            <a:ext cx="3568800" cy="49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1"/>
                </a:solidFill>
                <a:latin typeface="Lora"/>
                <a:ea typeface="Lora"/>
                <a:cs typeface="Lora"/>
                <a:sym typeface="Lora"/>
              </a:rPr>
              <a:t>Implementation thought</a:t>
            </a:r>
            <a:endParaRPr sz="1800" dirty="0">
              <a:solidFill>
                <a:schemeClr val="accent1"/>
              </a:solidFill>
              <a:latin typeface="Lora"/>
              <a:ea typeface="Lora"/>
              <a:cs typeface="Lora"/>
              <a:sym typeface="Lora"/>
            </a:endParaRPr>
          </a:p>
          <a:p>
            <a:pPr marL="457200" lvl="0" indent="-317500" algn="l" rtl="0">
              <a:spcBef>
                <a:spcPts val="0"/>
              </a:spcBef>
              <a:spcAft>
                <a:spcPts val="0"/>
              </a:spcAft>
              <a:buClr>
                <a:schemeClr val="accent1"/>
              </a:buClr>
              <a:buSzPts val="1400"/>
              <a:buFont typeface="Lora"/>
              <a:buAutoNum type="arabicPeriod"/>
            </a:pPr>
            <a:r>
              <a:rPr lang="en" dirty="0">
                <a:solidFill>
                  <a:schemeClr val="accent1"/>
                </a:solidFill>
                <a:latin typeface="Lora"/>
                <a:ea typeface="Lora"/>
                <a:cs typeface="Lora"/>
                <a:sym typeface="Lora"/>
              </a:rPr>
              <a:t>Since our data contains ‘ , ’ special symbol if we combine question and answer together, we need to know how to deal with special symbol in order to not add unnecessary bias.</a:t>
            </a:r>
            <a:endParaRPr dirty="0">
              <a:solidFill>
                <a:schemeClr val="accent1"/>
              </a:solidFill>
              <a:latin typeface="Lora"/>
              <a:ea typeface="Lora"/>
              <a:cs typeface="Lora"/>
              <a:sym typeface="Lora"/>
            </a:endParaRPr>
          </a:p>
          <a:p>
            <a:pPr marL="457200" lvl="0" indent="-317500" algn="l" rtl="0">
              <a:spcBef>
                <a:spcPts val="0"/>
              </a:spcBef>
              <a:spcAft>
                <a:spcPts val="0"/>
              </a:spcAft>
              <a:buClr>
                <a:schemeClr val="accent1"/>
              </a:buClr>
              <a:buSzPts val="1400"/>
              <a:buFont typeface="Lora"/>
              <a:buAutoNum type="arabicPeriod"/>
            </a:pPr>
            <a:r>
              <a:rPr lang="en" dirty="0">
                <a:solidFill>
                  <a:schemeClr val="accent1"/>
                </a:solidFill>
                <a:latin typeface="Lora"/>
                <a:ea typeface="Lora"/>
                <a:cs typeface="Lora"/>
                <a:sym typeface="Lora"/>
              </a:rPr>
              <a:t>After plotting sentences into similarity axis, what would be the optimal classifier to correctly the organize the result.</a:t>
            </a:r>
            <a:endParaRPr dirty="0">
              <a:solidFill>
                <a:schemeClr val="accent1"/>
              </a:solidFill>
              <a:latin typeface="Lora"/>
              <a:ea typeface="Lora"/>
              <a:cs typeface="Lora"/>
              <a:sym typeface="Lora"/>
            </a:endParaRPr>
          </a:p>
          <a:p>
            <a:pPr marL="457200" lvl="0" indent="-317500" algn="l" rtl="0">
              <a:spcBef>
                <a:spcPts val="0"/>
              </a:spcBef>
              <a:spcAft>
                <a:spcPts val="0"/>
              </a:spcAft>
              <a:buClr>
                <a:schemeClr val="accent1"/>
              </a:buClr>
              <a:buSzPts val="1400"/>
              <a:buFont typeface="Lora"/>
              <a:buAutoNum type="arabicPeriod"/>
            </a:pPr>
            <a:r>
              <a:rPr lang="en" dirty="0">
                <a:solidFill>
                  <a:schemeClr val="accent1"/>
                </a:solidFill>
                <a:latin typeface="Lora"/>
                <a:ea typeface="Lora"/>
                <a:cs typeface="Lora"/>
                <a:sym typeface="Lora"/>
              </a:rPr>
              <a:t>The Loss can be conclude into three part [</a:t>
            </a:r>
            <a:r>
              <a:rPr lang="en" dirty="0" err="1">
                <a:solidFill>
                  <a:schemeClr val="accent1"/>
                </a:solidFill>
                <a:latin typeface="Lora"/>
                <a:ea typeface="Lora"/>
                <a:cs typeface="Lora"/>
                <a:sym typeface="Lora"/>
              </a:rPr>
              <a:t>loss_pretrained</a:t>
            </a:r>
            <a:r>
              <a:rPr lang="en" dirty="0">
                <a:solidFill>
                  <a:schemeClr val="accent1"/>
                </a:solidFill>
                <a:latin typeface="Lora"/>
                <a:ea typeface="Lora"/>
                <a:cs typeface="Lora"/>
                <a:sym typeface="Lora"/>
              </a:rPr>
              <a:t> model, </a:t>
            </a:r>
            <a:r>
              <a:rPr lang="en" dirty="0" err="1">
                <a:solidFill>
                  <a:schemeClr val="accent1"/>
                </a:solidFill>
                <a:latin typeface="Lora"/>
                <a:ea typeface="Lora"/>
                <a:cs typeface="Lora"/>
                <a:sym typeface="Lora"/>
              </a:rPr>
              <a:t>loss_on_similarity_calculation</a:t>
            </a:r>
            <a:r>
              <a:rPr lang="en" dirty="0">
                <a:solidFill>
                  <a:schemeClr val="accent1"/>
                </a:solidFill>
                <a:latin typeface="Lora"/>
                <a:ea typeface="Lora"/>
                <a:cs typeface="Lora"/>
                <a:sym typeface="Lora"/>
              </a:rPr>
              <a:t>, </a:t>
            </a:r>
            <a:r>
              <a:rPr lang="en" dirty="0" err="1">
                <a:solidFill>
                  <a:schemeClr val="accent1"/>
                </a:solidFill>
                <a:latin typeface="Lora"/>
                <a:ea typeface="Lora"/>
                <a:cs typeface="Lora"/>
                <a:sym typeface="Lora"/>
              </a:rPr>
              <a:t>loss_on_classification</a:t>
            </a:r>
            <a:r>
              <a:rPr lang="en" dirty="0">
                <a:solidFill>
                  <a:schemeClr val="accent1"/>
                </a:solidFill>
                <a:latin typeface="Lora"/>
                <a:ea typeface="Lora"/>
                <a:cs typeface="Lora"/>
                <a:sym typeface="Lora"/>
              </a:rPr>
              <a:t>], what would be the best trade off for our loss optimization?</a:t>
            </a:r>
            <a:endParaRPr dirty="0">
              <a:solidFill>
                <a:schemeClr val="accent1"/>
              </a:solidFill>
              <a:latin typeface="Lora"/>
              <a:ea typeface="Lora"/>
              <a:cs typeface="Lora"/>
              <a:sym typeface="Lora"/>
            </a:endParaRPr>
          </a:p>
          <a:p>
            <a:pPr marL="0" lvl="0" indent="0" algn="l" rtl="0">
              <a:spcBef>
                <a:spcPts val="0"/>
              </a:spcBef>
              <a:spcAft>
                <a:spcPts val="0"/>
              </a:spcAft>
              <a:buNone/>
            </a:pPr>
            <a:endParaRPr dirty="0">
              <a:solidFill>
                <a:schemeClr val="accent1"/>
              </a:solidFill>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761425" y="439575"/>
            <a:ext cx="7080900" cy="49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sz="2400" dirty="0" smtClean="0"/>
              <a:t>Pre-trained Word Representation Model Approach</a:t>
            </a:r>
            <a:endParaRPr sz="2400" dirty="0"/>
          </a:p>
        </p:txBody>
      </p:sp>
      <p:pic>
        <p:nvPicPr>
          <p:cNvPr id="6" name="Picture 5" descr="../Desktop/Screen%20Shot%202019-10-30%20at%202.05.05%20PM.png"/>
          <p:cNvPicPr/>
          <p:nvPr/>
        </p:nvPicPr>
        <p:blipFill>
          <a:blip r:embed="rId3">
            <a:extLst>
              <a:ext uri="{28A0092B-C50C-407E-A947-70E740481C1C}">
                <a14:useLocalDpi xmlns:a14="http://schemas.microsoft.com/office/drawing/2010/main" val="0"/>
              </a:ext>
            </a:extLst>
          </a:blip>
          <a:srcRect/>
          <a:stretch>
            <a:fillRect/>
          </a:stretch>
        </p:blipFill>
        <p:spPr>
          <a:xfrm>
            <a:off x="2359410" y="2000948"/>
            <a:ext cx="4068822" cy="1153732"/>
          </a:xfrm>
          <a:prstGeom prst="rect">
            <a:avLst/>
          </a:prstGeom>
          <a:noFill/>
          <a:ln>
            <a:noFill/>
          </a:ln>
        </p:spPr>
      </p:pic>
      <p:sp>
        <p:nvSpPr>
          <p:cNvPr id="7" name="TextBox 6"/>
          <p:cNvSpPr txBox="1"/>
          <p:nvPr/>
        </p:nvSpPr>
        <p:spPr>
          <a:xfrm>
            <a:off x="761425" y="1081807"/>
            <a:ext cx="7345281" cy="738664"/>
          </a:xfrm>
          <a:prstGeom prst="rect">
            <a:avLst/>
          </a:prstGeom>
          <a:noFill/>
        </p:spPr>
        <p:txBody>
          <a:bodyPr wrap="none" rtlCol="0">
            <a:spAutoFit/>
          </a:bodyPr>
          <a:lstStyle/>
          <a:p>
            <a:r>
              <a:rPr lang="en" dirty="0" smtClean="0">
                <a:solidFill>
                  <a:schemeClr val="accent1"/>
                </a:solidFill>
                <a:latin typeface="Lora"/>
                <a:ea typeface="Lora"/>
                <a:cs typeface="Lora"/>
                <a:sym typeface="Lora"/>
              </a:rPr>
              <a:t>To </a:t>
            </a:r>
            <a:r>
              <a:rPr lang="en" dirty="0">
                <a:solidFill>
                  <a:schemeClr val="accent1"/>
                </a:solidFill>
                <a:latin typeface="Lora"/>
                <a:ea typeface="Lora"/>
                <a:cs typeface="Lora"/>
                <a:sym typeface="Lora"/>
              </a:rPr>
              <a:t>design our own pre-trained word representation model, we follow the unsupervised pre-training </a:t>
            </a:r>
          </a:p>
          <a:p>
            <a:r>
              <a:rPr lang="en" dirty="0" smtClean="0">
                <a:solidFill>
                  <a:schemeClr val="accent1"/>
                </a:solidFill>
                <a:latin typeface="Lora"/>
                <a:ea typeface="Lora"/>
                <a:cs typeface="Lora"/>
                <a:sym typeface="Lora"/>
              </a:rPr>
              <a:t>architecture</a:t>
            </a:r>
            <a:r>
              <a:rPr lang="en-CA" dirty="0" smtClean="0">
                <a:solidFill>
                  <a:schemeClr val="accent1"/>
                </a:solidFill>
                <a:latin typeface="Lora"/>
                <a:ea typeface="Lora"/>
                <a:cs typeface="Lora"/>
                <a:sym typeface="Lora"/>
              </a:rPr>
              <a:t>:</a:t>
            </a:r>
            <a:endParaRPr lang="en" dirty="0">
              <a:solidFill>
                <a:schemeClr val="accent1"/>
              </a:solidFill>
              <a:latin typeface="Lora"/>
              <a:ea typeface="Lora"/>
              <a:cs typeface="Lora"/>
              <a:sym typeface="Lora"/>
            </a:endParaRPr>
          </a:p>
          <a:p>
            <a:endParaRPr lang="en-US" dirty="0">
              <a:solidFill>
                <a:schemeClr val="bg1"/>
              </a:solidFill>
            </a:endParaRPr>
          </a:p>
        </p:txBody>
      </p:sp>
      <p:sp>
        <p:nvSpPr>
          <p:cNvPr id="9" name="TextBox 8"/>
          <p:cNvSpPr txBox="1"/>
          <p:nvPr/>
        </p:nvSpPr>
        <p:spPr>
          <a:xfrm>
            <a:off x="1581912" y="3749040"/>
            <a:ext cx="5817618" cy="523220"/>
          </a:xfrm>
          <a:prstGeom prst="rect">
            <a:avLst/>
          </a:prstGeom>
          <a:noFill/>
        </p:spPr>
        <p:txBody>
          <a:bodyPr wrap="none" rtlCol="0">
            <a:spAutoFit/>
          </a:bodyPr>
          <a:lstStyle/>
          <a:p>
            <a:r>
              <a:rPr lang="en" dirty="0" smtClean="0">
                <a:solidFill>
                  <a:schemeClr val="accent1"/>
                </a:solidFill>
                <a:latin typeface="Lora"/>
                <a:ea typeface="Lora"/>
                <a:cs typeface="Lora"/>
                <a:sym typeface="Lora"/>
              </a:rPr>
              <a:t>Where </a:t>
            </a:r>
            <a:r>
              <a:rPr lang="en" dirty="0">
                <a:solidFill>
                  <a:schemeClr val="accent1"/>
                </a:solidFill>
                <a:latin typeface="Lora"/>
                <a:ea typeface="Lora"/>
                <a:cs typeface="Lora"/>
                <a:sym typeface="Lora"/>
              </a:rPr>
              <a:t>U is the context vector of tokens and n is the number of layers. </a:t>
            </a:r>
            <a:endParaRPr lang="en-CA" dirty="0">
              <a:solidFill>
                <a:schemeClr val="accent1"/>
              </a:solidFill>
              <a:latin typeface="Lora"/>
              <a:ea typeface="Lora"/>
              <a:cs typeface="Lora"/>
              <a:sym typeface="Lora"/>
            </a:endParaRPr>
          </a:p>
          <a:p>
            <a:r>
              <a:rPr lang="en" dirty="0" smtClean="0">
                <a:solidFill>
                  <a:schemeClr val="accent1"/>
                </a:solidFill>
                <a:latin typeface="Lora"/>
                <a:ea typeface="Lora"/>
                <a:cs typeface="Lora"/>
                <a:sym typeface="Lora"/>
              </a:rPr>
              <a:t>We </a:t>
            </a:r>
            <a:r>
              <a:rPr lang="en" dirty="0">
                <a:solidFill>
                  <a:schemeClr val="accent1"/>
                </a:solidFill>
                <a:latin typeface="Lora"/>
                <a:ea typeface="Lora"/>
                <a:cs typeface="Lora"/>
                <a:sym typeface="Lora"/>
              </a:rPr>
              <a:t>is the token embedding matrix, and </a:t>
            </a:r>
            <a:r>
              <a:rPr lang="en" dirty="0" err="1">
                <a:solidFill>
                  <a:schemeClr val="accent1"/>
                </a:solidFill>
                <a:latin typeface="Lora"/>
                <a:ea typeface="Lora"/>
                <a:cs typeface="Lora"/>
                <a:sym typeface="Lora"/>
              </a:rPr>
              <a:t>Wp</a:t>
            </a:r>
            <a:r>
              <a:rPr lang="en" dirty="0">
                <a:solidFill>
                  <a:schemeClr val="accent1"/>
                </a:solidFill>
                <a:latin typeface="Lora"/>
                <a:ea typeface="Lora"/>
                <a:cs typeface="Lora"/>
                <a:sym typeface="Lora"/>
              </a:rPr>
              <a:t> is the position embedding matrix.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6664" y="457200"/>
            <a:ext cx="5575565" cy="461665"/>
          </a:xfrm>
          <a:prstGeom prst="rect">
            <a:avLst/>
          </a:prstGeom>
          <a:noFill/>
        </p:spPr>
        <p:txBody>
          <a:bodyPr wrap="none" rtlCol="0">
            <a:spAutoFit/>
          </a:bodyPr>
          <a:lstStyle/>
          <a:p>
            <a:pPr algn="ctr"/>
            <a:r>
              <a:rPr lang="en-CA" sz="2400" dirty="0" smtClean="0">
                <a:solidFill>
                  <a:schemeClr val="accent1"/>
                </a:solidFill>
                <a:latin typeface="Lora"/>
                <a:ea typeface="Lora"/>
                <a:cs typeface="Lora"/>
                <a:sym typeface="Lora"/>
              </a:rPr>
              <a:t>                   D</a:t>
            </a:r>
            <a:r>
              <a:rPr lang="en" sz="2400" dirty="0" err="1" smtClean="0">
                <a:solidFill>
                  <a:schemeClr val="accent1"/>
                </a:solidFill>
                <a:latin typeface="Lora"/>
                <a:ea typeface="Lora"/>
                <a:cs typeface="Lora"/>
                <a:sym typeface="Lora"/>
              </a:rPr>
              <a:t>esign</a:t>
            </a:r>
            <a:r>
              <a:rPr lang="en" sz="2400" dirty="0" smtClean="0">
                <a:solidFill>
                  <a:schemeClr val="accent1"/>
                </a:solidFill>
                <a:latin typeface="Lora"/>
                <a:ea typeface="Lora"/>
                <a:cs typeface="Lora"/>
                <a:sym typeface="Lora"/>
              </a:rPr>
              <a:t> </a:t>
            </a:r>
            <a:r>
              <a:rPr lang="en" sz="2400" dirty="0">
                <a:solidFill>
                  <a:schemeClr val="accent1"/>
                </a:solidFill>
                <a:latin typeface="Lora"/>
                <a:ea typeface="Lora"/>
                <a:cs typeface="Lora"/>
                <a:sym typeface="Lora"/>
              </a:rPr>
              <a:t>of the transformer </a:t>
            </a:r>
            <a:r>
              <a:rPr lang="en" sz="2400" dirty="0" smtClean="0">
                <a:solidFill>
                  <a:schemeClr val="accent1"/>
                </a:solidFill>
                <a:latin typeface="Lora"/>
                <a:ea typeface="Lora"/>
                <a:cs typeface="Lora"/>
                <a:sym typeface="Lora"/>
              </a:rPr>
              <a:t>block</a:t>
            </a:r>
            <a:endParaRPr lang="en" sz="2400" dirty="0">
              <a:solidFill>
                <a:schemeClr val="accent1"/>
              </a:solidFill>
              <a:latin typeface="Lora"/>
              <a:ea typeface="Lora"/>
              <a:cs typeface="Lora"/>
              <a:sym typeface="Lora"/>
            </a:endParaRPr>
          </a:p>
        </p:txBody>
      </p:sp>
      <p:sp>
        <p:nvSpPr>
          <p:cNvPr id="5" name="TextBox 4"/>
          <p:cNvSpPr txBox="1"/>
          <p:nvPr/>
        </p:nvSpPr>
        <p:spPr>
          <a:xfrm>
            <a:off x="713232" y="4288536"/>
            <a:ext cx="8367996" cy="954107"/>
          </a:xfrm>
          <a:prstGeom prst="rect">
            <a:avLst/>
          </a:prstGeom>
          <a:noFill/>
        </p:spPr>
        <p:txBody>
          <a:bodyPr wrap="none" rtlCol="0">
            <a:spAutoFit/>
          </a:bodyPr>
          <a:lstStyle/>
          <a:p>
            <a:r>
              <a:rPr lang="en" dirty="0" smtClean="0">
                <a:solidFill>
                  <a:schemeClr val="accent1"/>
                </a:solidFill>
                <a:latin typeface="Lora"/>
                <a:ea typeface="Lora"/>
                <a:cs typeface="Lora"/>
                <a:sym typeface="Lora"/>
              </a:rPr>
              <a:t>The </a:t>
            </a:r>
            <a:r>
              <a:rPr lang="en" dirty="0">
                <a:solidFill>
                  <a:schemeClr val="accent1"/>
                </a:solidFill>
                <a:latin typeface="Lora"/>
                <a:ea typeface="Lora"/>
                <a:cs typeface="Lora"/>
                <a:sym typeface="Lora"/>
              </a:rPr>
              <a:t>transformer model has an encoder-decoder structure. The Transformer follows this overall </a:t>
            </a:r>
            <a:r>
              <a:rPr lang="en" dirty="0" smtClean="0">
                <a:solidFill>
                  <a:schemeClr val="accent1"/>
                </a:solidFill>
                <a:latin typeface="Lora"/>
                <a:ea typeface="Lora"/>
                <a:cs typeface="Lora"/>
                <a:sym typeface="Lora"/>
              </a:rPr>
              <a:t>architecture </a:t>
            </a:r>
            <a:r>
              <a:rPr lang="en" dirty="0">
                <a:solidFill>
                  <a:schemeClr val="accent1"/>
                </a:solidFill>
                <a:latin typeface="Lora"/>
                <a:ea typeface="Lora"/>
                <a:cs typeface="Lora"/>
                <a:sym typeface="Lora"/>
              </a:rPr>
              <a:t>using </a:t>
            </a:r>
            <a:endParaRPr lang="en-CA" dirty="0" smtClean="0">
              <a:solidFill>
                <a:schemeClr val="accent1"/>
              </a:solidFill>
              <a:latin typeface="Lora"/>
              <a:ea typeface="Lora"/>
              <a:cs typeface="Lora"/>
              <a:sym typeface="Lora"/>
            </a:endParaRPr>
          </a:p>
          <a:p>
            <a:r>
              <a:rPr lang="en" dirty="0" smtClean="0">
                <a:solidFill>
                  <a:schemeClr val="accent1"/>
                </a:solidFill>
                <a:latin typeface="Lora"/>
                <a:ea typeface="Lora"/>
                <a:cs typeface="Lora"/>
                <a:sym typeface="Lora"/>
              </a:rPr>
              <a:t>stacked </a:t>
            </a:r>
            <a:r>
              <a:rPr lang="en" dirty="0">
                <a:solidFill>
                  <a:schemeClr val="accent1"/>
                </a:solidFill>
                <a:latin typeface="Lora"/>
                <a:ea typeface="Lora"/>
                <a:cs typeface="Lora"/>
                <a:sym typeface="Lora"/>
              </a:rPr>
              <a:t>self-attention and point-wise, fully connected layers for both the encoder </a:t>
            </a:r>
            <a:r>
              <a:rPr lang="en" dirty="0" smtClean="0">
                <a:solidFill>
                  <a:schemeClr val="accent1"/>
                </a:solidFill>
                <a:latin typeface="Lora"/>
                <a:ea typeface="Lora"/>
                <a:cs typeface="Lora"/>
                <a:sym typeface="Lora"/>
              </a:rPr>
              <a:t>and </a:t>
            </a:r>
            <a:r>
              <a:rPr lang="en" dirty="0">
                <a:solidFill>
                  <a:schemeClr val="accent1"/>
                </a:solidFill>
                <a:latin typeface="Lora"/>
                <a:ea typeface="Lora"/>
                <a:cs typeface="Lora"/>
                <a:sym typeface="Lora"/>
              </a:rPr>
              <a:t>decoder, shown in the left </a:t>
            </a:r>
            <a:endParaRPr lang="en-CA" dirty="0" smtClean="0">
              <a:solidFill>
                <a:schemeClr val="accent1"/>
              </a:solidFill>
              <a:latin typeface="Lora"/>
              <a:ea typeface="Lora"/>
              <a:cs typeface="Lora"/>
              <a:sym typeface="Lora"/>
            </a:endParaRPr>
          </a:p>
          <a:p>
            <a:r>
              <a:rPr lang="en" dirty="0" smtClean="0">
                <a:solidFill>
                  <a:schemeClr val="accent1"/>
                </a:solidFill>
                <a:latin typeface="Lora"/>
                <a:ea typeface="Lora"/>
                <a:cs typeface="Lora"/>
                <a:sym typeface="Lora"/>
              </a:rPr>
              <a:t>and </a:t>
            </a:r>
            <a:r>
              <a:rPr lang="en" dirty="0">
                <a:solidFill>
                  <a:schemeClr val="accent1"/>
                </a:solidFill>
                <a:latin typeface="Lora"/>
                <a:ea typeface="Lora"/>
                <a:cs typeface="Lora"/>
                <a:sym typeface="Lora"/>
              </a:rPr>
              <a:t>right halves of the Figure above, respectively.</a:t>
            </a:r>
          </a:p>
          <a:p>
            <a:endParaRPr lang="en-US" dirty="0"/>
          </a:p>
        </p:txBody>
      </p:sp>
      <p:pic>
        <p:nvPicPr>
          <p:cNvPr id="10" name="Picture 9"/>
          <p:cNvPicPr/>
          <p:nvPr/>
        </p:nvPicPr>
        <p:blipFill>
          <a:blip r:embed="rId2"/>
          <a:stretch>
            <a:fillRect/>
          </a:stretch>
        </p:blipFill>
        <p:spPr>
          <a:xfrm>
            <a:off x="2716320" y="918865"/>
            <a:ext cx="3129724" cy="3287375"/>
          </a:xfrm>
          <a:prstGeom prst="rect">
            <a:avLst/>
          </a:prstGeom>
          <a:noFill/>
          <a:ln>
            <a:noFill/>
          </a:ln>
        </p:spPr>
      </p:pic>
    </p:spTree>
    <p:extLst>
      <p:ext uri="{BB962C8B-B14F-4D97-AF65-F5344CB8AC3E}">
        <p14:creationId xmlns:p14="http://schemas.microsoft.com/office/powerpoint/2010/main" val="1767267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8640" y="975961"/>
            <a:ext cx="7717536" cy="3038332"/>
          </a:xfrm>
          <a:prstGeom prst="rect">
            <a:avLst/>
          </a:prstGeom>
        </p:spPr>
        <p:txBody>
          <a:bodyPr wrap="square">
            <a:spAutoFit/>
          </a:bodyPr>
          <a:lstStyle/>
          <a:p>
            <a:pPr>
              <a:lnSpc>
                <a:spcPct val="107000"/>
              </a:lnSpc>
              <a:spcAft>
                <a:spcPts val="800"/>
              </a:spcAft>
            </a:pPr>
            <a:r>
              <a:rPr lang="en" dirty="0" smtClean="0">
                <a:solidFill>
                  <a:schemeClr val="accent1"/>
                </a:solidFill>
                <a:latin typeface="Lora"/>
                <a:ea typeface="Lora"/>
                <a:cs typeface="Lora"/>
                <a:sym typeface="Lora"/>
              </a:rPr>
              <a:t>Encoder</a:t>
            </a:r>
            <a:r>
              <a:rPr lang="en" dirty="0">
                <a:solidFill>
                  <a:schemeClr val="accent1"/>
                </a:solidFill>
                <a:latin typeface="Lora"/>
                <a:ea typeface="Lora"/>
                <a:cs typeface="Lora"/>
                <a:sym typeface="Lora"/>
              </a:rPr>
              <a:t>: Each layer has two sub-layers. The first is a multi-head self-attention mechanism, and the second is a position-wise fully connected feed-forward network. Each of the two sub-layers is followed by normalization layer. </a:t>
            </a:r>
            <a:endParaRPr lang="en-CA" dirty="0" smtClean="0">
              <a:solidFill>
                <a:schemeClr val="accent1"/>
              </a:solidFill>
              <a:latin typeface="Lora"/>
              <a:ea typeface="Lora"/>
              <a:cs typeface="Lora"/>
              <a:sym typeface="Lora"/>
            </a:endParaRPr>
          </a:p>
          <a:p>
            <a:pPr>
              <a:lnSpc>
                <a:spcPct val="107000"/>
              </a:lnSpc>
              <a:spcAft>
                <a:spcPts val="800"/>
              </a:spcAft>
            </a:pPr>
            <a:endParaRPr lang="en-CA" dirty="0">
              <a:solidFill>
                <a:schemeClr val="accent1"/>
              </a:solidFill>
              <a:latin typeface="Lora"/>
              <a:ea typeface="Lora"/>
              <a:cs typeface="Lora"/>
              <a:sym typeface="Lora"/>
            </a:endParaRPr>
          </a:p>
          <a:p>
            <a:pPr>
              <a:lnSpc>
                <a:spcPct val="107000"/>
              </a:lnSpc>
              <a:spcAft>
                <a:spcPts val="800"/>
              </a:spcAft>
            </a:pPr>
            <a:endParaRPr lang="en" dirty="0">
              <a:solidFill>
                <a:schemeClr val="accent1"/>
              </a:solidFill>
              <a:latin typeface="Lora"/>
              <a:ea typeface="Lora"/>
              <a:cs typeface="Lora"/>
              <a:sym typeface="Lora"/>
            </a:endParaRPr>
          </a:p>
          <a:p>
            <a:pPr>
              <a:lnSpc>
                <a:spcPct val="107000"/>
              </a:lnSpc>
              <a:spcAft>
                <a:spcPts val="800"/>
              </a:spcAft>
            </a:pPr>
            <a:r>
              <a:rPr lang="en" dirty="0">
                <a:solidFill>
                  <a:schemeClr val="accent1"/>
                </a:solidFill>
                <a:latin typeface="Lora"/>
                <a:ea typeface="Lora"/>
                <a:cs typeface="Lora"/>
                <a:sym typeface="Lora"/>
              </a:rPr>
              <a:t>Decoder:  In addition to the two sub-layers in each encoder layer, the decoder inserts a third sub-layer, which performs multi-head attention over the output of the encoder stack.  The self-attention sub-layer is modified in the decoder stack to prevent positions from attending to subsequent positions. This masking, combined with fact that the output </a:t>
            </a:r>
            <a:r>
              <a:rPr lang="en" dirty="0" err="1">
                <a:solidFill>
                  <a:schemeClr val="accent1"/>
                </a:solidFill>
                <a:latin typeface="Lora"/>
                <a:ea typeface="Lora"/>
                <a:cs typeface="Lora"/>
                <a:sym typeface="Lora"/>
              </a:rPr>
              <a:t>embeddings</a:t>
            </a:r>
            <a:r>
              <a:rPr lang="en" dirty="0">
                <a:solidFill>
                  <a:schemeClr val="accent1"/>
                </a:solidFill>
                <a:latin typeface="Lora"/>
                <a:ea typeface="Lora"/>
                <a:cs typeface="Lora"/>
                <a:sym typeface="Lora"/>
              </a:rPr>
              <a:t> are offset by one position, ensures that the predictions for position </a:t>
            </a:r>
            <a:r>
              <a:rPr lang="en" dirty="0" err="1">
                <a:solidFill>
                  <a:schemeClr val="accent1"/>
                </a:solidFill>
                <a:latin typeface="Lora"/>
                <a:ea typeface="Lora"/>
                <a:cs typeface="Lora"/>
                <a:sym typeface="Lora"/>
              </a:rPr>
              <a:t>i</a:t>
            </a:r>
            <a:r>
              <a:rPr lang="en" dirty="0">
                <a:solidFill>
                  <a:schemeClr val="accent1"/>
                </a:solidFill>
                <a:latin typeface="Lora"/>
                <a:ea typeface="Lora"/>
                <a:cs typeface="Lora"/>
                <a:sym typeface="Lora"/>
              </a:rPr>
              <a:t> can depend only on the known outputs at positions less than </a:t>
            </a:r>
            <a:r>
              <a:rPr lang="en" dirty="0" err="1">
                <a:solidFill>
                  <a:schemeClr val="accent1"/>
                </a:solidFill>
                <a:latin typeface="Lora"/>
                <a:ea typeface="Lora"/>
                <a:cs typeface="Lora"/>
                <a:sym typeface="Lora"/>
              </a:rPr>
              <a:t>i</a:t>
            </a:r>
            <a:r>
              <a:rPr lang="en" dirty="0">
                <a:solidFill>
                  <a:schemeClr val="accent1"/>
                </a:solidFill>
                <a:latin typeface="Lora"/>
                <a:ea typeface="Lora"/>
                <a:cs typeface="Lora"/>
                <a:sym typeface="Lora"/>
              </a:rPr>
              <a:t>.</a:t>
            </a:r>
          </a:p>
          <a:p>
            <a:pPr>
              <a:lnSpc>
                <a:spcPct val="107000"/>
              </a:lnSpc>
              <a:spcAft>
                <a:spcPts val="800"/>
              </a:spcAft>
            </a:pPr>
            <a:endParaRPr lang="en-US" dirty="0">
              <a:effectLst/>
              <a:latin typeface="Times New Roman" charset="0"/>
              <a:ea typeface="Times New Roman" charset="0"/>
              <a:cs typeface="宋体" charset="-122"/>
            </a:endParaRPr>
          </a:p>
        </p:txBody>
      </p:sp>
    </p:spTree>
    <p:extLst>
      <p:ext uri="{BB962C8B-B14F-4D97-AF65-F5344CB8AC3E}">
        <p14:creationId xmlns:p14="http://schemas.microsoft.com/office/powerpoint/2010/main" val="1179807158"/>
      </p:ext>
    </p:extLst>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TotalTime>
  <Words>713</Words>
  <Application>Microsoft Macintosh PowerPoint</Application>
  <PresentationFormat>On-screen Show (16:9)</PresentationFormat>
  <Paragraphs>38</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Old Standard TT</vt:lpstr>
      <vt:lpstr>Lora</vt:lpstr>
      <vt:lpstr>Georgia</vt:lpstr>
      <vt:lpstr>宋体</vt:lpstr>
      <vt:lpstr>Times New Roman</vt:lpstr>
      <vt:lpstr>Arial</vt:lpstr>
      <vt:lpstr>Paperback</vt:lpstr>
      <vt:lpstr> Manhattan distance for Semantic Similarity Analysis  </vt:lpstr>
      <vt:lpstr>Initial Thought Instead of initializing the Siamese networks on our test data(500 questions combined with two answers for each) to directly calculate distance between query and answer, we decide to pretrain the Siamese Manhattan LSTM with SICK data which contains 9927 sentence pairs with a 5,000/4,927 training/test spliti( Each pair is annotated with a relatedness label ∈ [1, 5] corresponding to the average relatedness judged by 10 different individuals). Then we would use our Siamese Manhattan LSTM trained from step 1 as our classifier to calculate the Manhattan distance between each query with their corresponding answer. We would preprocess our data based on cause&amp;effect model, which means we would combine question and answer according to the model as our new data format, then we compare the two options in one query: Exp(Condition = cause,  data1 = query1 + answer1, data2 = query1 + answer 2         Condition = effect, data1 = answer1 + query1, data2 = answer2 + query2)</vt:lpstr>
      <vt:lpstr>What is Manhattan LSTM Manhattan LSTM models has two networks LSTMleft and LSTMright which process one of the sentences in a given pair independently.  Siamese LSTM, a version of Manhattan LSTM where both LSTMleft and LSTMright have same tied weights such that LSTMleft = LSTMright.  The model uses an LSTM to read in word-vectors representing each input sentence and employs its final hidden state as a vector representation for each sentence. Subsequently, the similarity between these representations is used as a predictor of semantic similarity</vt:lpstr>
      <vt:lpstr>How it works The LSTM learns a mapping from the space of variable length sequences of din-dimensional(Max length of sentences) vectors into R^embedding-dimension(embedding matrix length) Each sentence (represented as a sequence of word vectors) x1,...,xT , is passed to the LSTM, which updates its hidden state at each sequence-index via equations:  Note: x(sequence data of scentence), W, U(weight matrix), t(# of hidden layer),</vt:lpstr>
      <vt:lpstr>How well it works </vt:lpstr>
      <vt:lpstr>PowerPoint Presentation</vt:lpstr>
      <vt:lpstr>Pre-trained Word Representation Model Approach</vt:lpstr>
      <vt:lpstr>PowerPoint Presentation</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Manhattan distance for Semantic Similarity Analysis  </dc:title>
  <cp:lastModifiedBy>Shuzheng Qu</cp:lastModifiedBy>
  <cp:revision>4</cp:revision>
  <dcterms:modified xsi:type="dcterms:W3CDTF">2019-10-31T21:46:35Z</dcterms:modified>
</cp:coreProperties>
</file>