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4" r:id="rId4"/>
    <p:sldId id="258" r:id="rId5"/>
    <p:sldId id="265" r:id="rId6"/>
    <p:sldId id="259" r:id="rId7"/>
    <p:sldId id="260" r:id="rId8"/>
    <p:sldId id="261" r:id="rId9"/>
    <p:sldId id="266" r:id="rId10"/>
    <p:sldId id="267" r:id="rId11"/>
    <p:sldId id="270" r:id="rId12"/>
    <p:sldId id="272" r:id="rId13"/>
    <p:sldId id="268" r:id="rId14"/>
    <p:sldId id="269" r:id="rId15"/>
  </p:sldIdLst>
  <p:sldSz cx="9144000" cy="5143500" type="screen16x9"/>
  <p:notesSz cx="6858000" cy="9144000"/>
  <p:embeddedFontLst>
    <p:embeddedFont>
      <p:font typeface="Lora" panose="020B0604020202020204" charset="0"/>
      <p:regular r:id="rId17"/>
      <p:bold r:id="rId18"/>
      <p:italic r:id="rId19"/>
      <p:boldItalic r:id="rId20"/>
    </p:embeddedFont>
    <p:embeddedFont>
      <p:font typeface="Old Standard TT" panose="020B0604020202020204" charset="0"/>
      <p:regular r:id="rId21"/>
      <p:bold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A6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fb4af3a5c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fb4af3a5c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97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fb4af3a5c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fb4af3a5c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3215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fb4af3a5c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fb4af3a5c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591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fb4af3a5c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fb4af3a5c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213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fb4af3a5c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fb4af3a5c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200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fb4af3a5c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fb4af3a5c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fb4af3a5c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fb4af3a5c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69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fb4af3a5c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fb4af3a5c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596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fb4af3a5c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fb4af3a5c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fb4af3a5c_1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fb4af3a5c_1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fb4af3a5c_1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fb4af3a5c_1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fb4af3a5c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fb4af3a5c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848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548921-3BB9-43AC-8422-A796BD2279FA}"/>
              </a:ext>
            </a:extLst>
          </p:cNvPr>
          <p:cNvSpPr txBox="1"/>
          <p:nvPr/>
        </p:nvSpPr>
        <p:spPr>
          <a:xfrm>
            <a:off x="0" y="178281"/>
            <a:ext cx="9144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chemeClr val="bg1"/>
                </a:solidFill>
                <a:latin typeface="Lora" panose="020B0604020202020204" charset="0"/>
              </a:rPr>
              <a:t>Introduction to Deep Learning </a:t>
            </a:r>
          </a:p>
          <a:p>
            <a:pPr algn="ctr"/>
            <a:r>
              <a:rPr lang="en-CA" sz="2800" b="1" dirty="0">
                <a:solidFill>
                  <a:schemeClr val="bg1"/>
                </a:solidFill>
                <a:latin typeface="Lora" panose="020B0604020202020204" charset="0"/>
              </a:rPr>
              <a:t>and Reinforcement Learning</a:t>
            </a:r>
          </a:p>
          <a:p>
            <a:pPr algn="ctr"/>
            <a:endParaRPr lang="en-US" sz="800" b="1" dirty="0">
              <a:solidFill>
                <a:schemeClr val="bg1"/>
              </a:solidFill>
              <a:latin typeface="Lora" panose="020B0604020202020204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Lora" panose="020B0604020202020204" charset="0"/>
              </a:rPr>
              <a:t>Project Proposal</a:t>
            </a:r>
            <a:endParaRPr lang="en-CA" sz="2000" b="1" dirty="0">
              <a:solidFill>
                <a:schemeClr val="bg1"/>
              </a:solidFill>
              <a:latin typeface="Lora" panose="020B0604020202020204" charset="0"/>
            </a:endParaRPr>
          </a:p>
          <a:p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BB42D5-3203-41C6-937F-6DC267B8E672}"/>
              </a:ext>
            </a:extLst>
          </p:cNvPr>
          <p:cNvSpPr/>
          <p:nvPr/>
        </p:nvSpPr>
        <p:spPr>
          <a:xfrm>
            <a:off x="574964" y="3525982"/>
            <a:ext cx="727363" cy="207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71B596-976C-4720-9772-014F269A2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8" y="1715584"/>
            <a:ext cx="9136800" cy="34279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845B04-5307-4AAF-87D9-97C35CE761E1}"/>
              </a:ext>
            </a:extLst>
          </p:cNvPr>
          <p:cNvSpPr txBox="1"/>
          <p:nvPr/>
        </p:nvSpPr>
        <p:spPr>
          <a:xfrm>
            <a:off x="0" y="28333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About BERT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91A2D7-904D-4DD3-A6E2-61B22A72A53B}"/>
              </a:ext>
            </a:extLst>
          </p:cNvPr>
          <p:cNvSpPr txBox="1"/>
          <p:nvPr/>
        </p:nvSpPr>
        <p:spPr>
          <a:xfrm>
            <a:off x="302559" y="745001"/>
            <a:ext cx="860611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5450" lvl="0" indent="-285750">
              <a:buClr>
                <a:schemeClr val="bg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The pre-trained BERT language model was made opensource and uploaded to GitHub  by Google in 2018.  They released a </a:t>
            </a:r>
            <a:r>
              <a:rPr lang="en-US" dirty="0" err="1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BERT</a:t>
            </a:r>
            <a:r>
              <a:rPr lang="en-US" baseline="-25000" dirty="0" err="1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Base</a:t>
            </a:r>
            <a:r>
              <a:rPr lang="en-US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 and a </a:t>
            </a:r>
            <a:r>
              <a:rPr lang="en-US" dirty="0" err="1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BERT</a:t>
            </a:r>
            <a:r>
              <a:rPr lang="en-US" baseline="-25000" dirty="0" err="1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Large</a:t>
            </a:r>
            <a:r>
              <a:rPr lang="en-US" baseline="-250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 </a:t>
            </a:r>
          </a:p>
          <a:p>
            <a:pPr marL="425450" lvl="0" indent="-285750">
              <a:buClr>
                <a:schemeClr val="bg1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  <a:p>
            <a:pPr marL="425450" lvl="0" indent="-285750">
              <a:buClr>
                <a:schemeClr val="bg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On the </a:t>
            </a:r>
            <a:r>
              <a:rPr lang="en-US" dirty="0" err="1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SuperGLUE</a:t>
            </a:r>
            <a:r>
              <a:rPr lang="en-US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 leader board 5 of top models are using BERT to generate state-of-the-art results.</a:t>
            </a:r>
          </a:p>
          <a:p>
            <a:pPr marL="425450" lvl="0" indent="-285750">
              <a:buClr>
                <a:schemeClr val="bg1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  <a:p>
            <a:pPr marL="425450" lvl="0" indent="-285750">
              <a:buClr>
                <a:schemeClr val="bg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The initial BERT language model was generated using un-supervised learning on a large amount of text, including books and Wikipedia articles.</a:t>
            </a:r>
          </a:p>
          <a:p>
            <a:pPr marL="425450" lvl="0" indent="-285750">
              <a:buClr>
                <a:schemeClr val="bg1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  <a:p>
            <a:pPr marL="425450" lvl="0" indent="-285750">
              <a:buClr>
                <a:schemeClr val="bg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The BERT’s model architecture is a multi-layer bidirectional Transformer encoder [3].</a:t>
            </a:r>
          </a:p>
          <a:p>
            <a:pPr marL="425450" lvl="0" indent="-285750">
              <a:buClr>
                <a:schemeClr val="bg1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  <a:p>
            <a:pPr marL="425450" lvl="0" indent="-285750">
              <a:buClr>
                <a:schemeClr val="bg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BERT</a:t>
            </a:r>
            <a:r>
              <a:rPr lang="en-US" baseline="-25000" dirty="0" err="1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Base</a:t>
            </a:r>
            <a:r>
              <a:rPr lang="en-US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 has 12 transformer, 768 hidden units, and 12 attention head.  This resulting in a model with 110M parameters.</a:t>
            </a:r>
          </a:p>
          <a:p>
            <a:pPr marL="425450" lvl="0" indent="-285750">
              <a:buClr>
                <a:schemeClr val="bg1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  <a:p>
            <a:pPr marL="425450" lvl="0" indent="-285750">
              <a:buClr>
                <a:schemeClr val="bg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BERT</a:t>
            </a:r>
            <a:r>
              <a:rPr lang="en-US" baseline="-25000" dirty="0" err="1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Large</a:t>
            </a:r>
            <a:r>
              <a:rPr lang="en-US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 has 24 transformer, 1024 hidden units, and 16 attention head.  This resulting in a model with 340M parameters.</a:t>
            </a:r>
            <a:br>
              <a:rPr lang="en-US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</a:b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992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845B04-5307-4AAF-87D9-97C35CE761E1}"/>
              </a:ext>
            </a:extLst>
          </p:cNvPr>
          <p:cNvSpPr txBox="1"/>
          <p:nvPr/>
        </p:nvSpPr>
        <p:spPr>
          <a:xfrm>
            <a:off x="0" y="28333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About BERT - Continued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91A2D7-904D-4DD3-A6E2-61B22A72A53B}"/>
              </a:ext>
            </a:extLst>
          </p:cNvPr>
          <p:cNvSpPr txBox="1"/>
          <p:nvPr/>
        </p:nvSpPr>
        <p:spPr>
          <a:xfrm>
            <a:off x="302559" y="745001"/>
            <a:ext cx="86061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5450" lvl="0" indent="-285750">
              <a:buClr>
                <a:schemeClr val="bg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There are two steps to the BERT model: </a:t>
            </a:r>
            <a:r>
              <a:rPr lang="en-US" i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pre-training</a:t>
            </a:r>
            <a:r>
              <a:rPr lang="en-US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 and </a:t>
            </a:r>
            <a:r>
              <a:rPr lang="en-US" i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ﬁne-tuning</a:t>
            </a:r>
            <a:r>
              <a:rPr lang="en-US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. During pre-training, the model is trained on unlabeled data over different pre-training tasks. For ﬁne-tuning, the BERT model is ﬁrst initialized with the pre-trained parameters, and all of the parameters are ﬁne-tuned using labeled data from the downstream tasks. [3]</a:t>
            </a:r>
            <a:br>
              <a:rPr lang="en-US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</a:b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E275E7-25BA-4B69-A535-5EAA56CD2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257" y="2056729"/>
            <a:ext cx="6710083" cy="27349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6586D7-E44C-4E06-A357-563743E78DA0}"/>
              </a:ext>
            </a:extLst>
          </p:cNvPr>
          <p:cNvSpPr txBox="1"/>
          <p:nvPr/>
        </p:nvSpPr>
        <p:spPr>
          <a:xfrm>
            <a:off x="1331257" y="4791683"/>
            <a:ext cx="6710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i="1" dirty="0">
                <a:solidFill>
                  <a:schemeClr val="bg1"/>
                </a:solidFill>
                <a:latin typeface="Lora" panose="020B0604020202020204" charset="0"/>
              </a:rPr>
              <a:t>Figure captured from “</a:t>
            </a:r>
            <a:r>
              <a:rPr lang="en-US" sz="1000" i="1" dirty="0">
                <a:solidFill>
                  <a:schemeClr val="bg1"/>
                </a:solidFill>
                <a:latin typeface="Lora" panose="020B0604020202020204" charset="0"/>
              </a:rPr>
              <a:t>BERT: Pre-training of Deep Bidirectional Transformers for Language Understanding ” [3]</a:t>
            </a:r>
            <a:endParaRPr lang="en-CA" sz="1000" i="1" dirty="0">
              <a:solidFill>
                <a:schemeClr val="bg1"/>
              </a:solidFill>
              <a:latin typeface="Lo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409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845B04-5307-4AAF-87D9-97C35CE761E1}"/>
              </a:ext>
            </a:extLst>
          </p:cNvPr>
          <p:cNvSpPr txBox="1"/>
          <p:nvPr/>
        </p:nvSpPr>
        <p:spPr>
          <a:xfrm>
            <a:off x="0" y="28333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Implementation Thoughts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91A2D7-904D-4DD3-A6E2-61B22A72A53B}"/>
              </a:ext>
            </a:extLst>
          </p:cNvPr>
          <p:cNvSpPr txBox="1"/>
          <p:nvPr/>
        </p:nvSpPr>
        <p:spPr>
          <a:xfrm>
            <a:off x="302559" y="859309"/>
            <a:ext cx="860611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5450" lvl="0" indent="-285750">
              <a:buClr>
                <a:schemeClr val="bg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The COPA data is composed of a premise and two plausible causes or effects. </a:t>
            </a:r>
          </a:p>
          <a:p>
            <a:pPr marL="425450" lvl="0" indent="-285750">
              <a:buClr>
                <a:schemeClr val="bg1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  <a:p>
            <a:pPr marL="425450" lvl="0" indent="-285750">
              <a:buClr>
                <a:schemeClr val="bg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We will pre-process our data similar to how we would for the </a:t>
            </a:r>
            <a:r>
              <a:rPr lang="en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Siamese LSTM </a:t>
            </a:r>
            <a:r>
              <a:rPr lang="en-CA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model, except this time we will add [CLS] to the start of the data field, and use [SEP] to separate the premise and the possible cause &amp; effects.  </a:t>
            </a:r>
          </a:p>
          <a:p>
            <a:pPr marL="425450" lvl="0" indent="-285750">
              <a:buClr>
                <a:schemeClr val="bg1"/>
              </a:buClr>
              <a:buSzPts val="1400"/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  <a:p>
            <a:pPr marL="425450" lvl="0" indent="-285750">
              <a:buClr>
                <a:schemeClr val="bg1"/>
              </a:buClr>
              <a:buSzPts val="1400"/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  <a:latin typeface="Lora"/>
                <a:ea typeface="Lora"/>
                <a:cs typeface="Courier New" panose="02070309020205020404" pitchFamily="49" charset="0"/>
                <a:sym typeface="Lora"/>
              </a:rPr>
              <a:t>Exp(Condition = cause,  data1 = [CLS]query1 [SEP] answer1, data2 = [CLS]query1 [SEP] answer 2</a:t>
            </a:r>
          </a:p>
          <a:p>
            <a:pPr marL="425450" lvl="0" indent="-285750">
              <a:buClr>
                <a:schemeClr val="bg1"/>
              </a:buClr>
              <a:buSzPts val="1400"/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  <a:latin typeface="Lora"/>
                <a:ea typeface="Lora"/>
                <a:cs typeface="Courier New" panose="02070309020205020404" pitchFamily="49" charset="0"/>
                <a:sym typeface="Lora"/>
              </a:rPr>
              <a:t>        Condition = effect, data1 = [CLS]answer1 [SEP] query1, data2 = [CLS] answer2 [SEP] query2)</a:t>
            </a:r>
          </a:p>
          <a:p>
            <a:pPr marL="425450" lvl="0" indent="-285750">
              <a:buClr>
                <a:schemeClr val="bg1"/>
              </a:buClr>
              <a:buSzPts val="1400"/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  <a:latin typeface="Lora"/>
              <a:ea typeface="Lora"/>
              <a:cs typeface="Courier New" panose="02070309020205020404" pitchFamily="49" charset="0"/>
              <a:sym typeface="Lora"/>
            </a:endParaRPr>
          </a:p>
          <a:p>
            <a:pPr marL="425450" lvl="0" indent="-285750">
              <a:buClr>
                <a:schemeClr val="bg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BERT will create an contextual aware embedding vector for each word part in the two sentences.  It will also create a embedding value for the tokens [CLS] and [SEP] which is based on sentence level embedding.</a:t>
            </a:r>
          </a:p>
          <a:p>
            <a:pPr marL="425450" lvl="0" indent="-285750">
              <a:buClr>
                <a:schemeClr val="bg1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  <a:p>
            <a:pPr marL="425450" lvl="0" indent="-285750">
              <a:buClr>
                <a:schemeClr val="bg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We then calculate the Euclidean distance between the embedded vectors for the word parts in the two sentences.  We also calculate Cosine similarity between the [CLS] and [SEP] sentence level embedding.</a:t>
            </a:r>
          </a:p>
          <a:p>
            <a:pPr marL="425450" lvl="0" indent="-285750">
              <a:buClr>
                <a:schemeClr val="bg1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  <a:p>
            <a:pPr marL="425450" lvl="0" indent="-285750">
              <a:buClr>
                <a:schemeClr val="bg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We would select the answer that minimizes these values.</a:t>
            </a:r>
          </a:p>
          <a:p>
            <a:pPr marL="457200" lvl="0"/>
            <a:endParaRPr lang="en-US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02A0D2-F660-40F1-8C90-C6D7B0AB3C97}"/>
              </a:ext>
            </a:extLst>
          </p:cNvPr>
          <p:cNvSpPr/>
          <p:nvPr/>
        </p:nvSpPr>
        <p:spPr>
          <a:xfrm>
            <a:off x="477371" y="2131362"/>
            <a:ext cx="181535" cy="396688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9765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188259" y="1580254"/>
            <a:ext cx="8827994" cy="22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  <a:p>
            <a:pPr marL="288000"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400"/>
            </a:pPr>
            <a:r>
              <a:rPr lang="en-US" sz="1400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Sept 28th:  </a:t>
            </a:r>
            <a:r>
              <a:rPr lang="en-US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Project group formed.</a:t>
            </a:r>
            <a:br>
              <a:rPr lang="en-US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</a:br>
            <a:r>
              <a:rPr lang="en-US" sz="1400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Oct 5th:  </a:t>
            </a:r>
            <a:r>
              <a:rPr lang="en-US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First group meeting to review project choices.</a:t>
            </a:r>
            <a:br>
              <a:rPr lang="en-US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</a:br>
            <a:r>
              <a:rPr lang="en-US" sz="1400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Oct 12th:  </a:t>
            </a:r>
            <a:r>
              <a:rPr lang="en-US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Second group meeting.  Project Selection.  Initial self-directed study topics identified.</a:t>
            </a:r>
            <a:br>
              <a:rPr lang="en-US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</a:br>
            <a:r>
              <a:rPr lang="en-US" sz="1400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Oct 26th:  </a:t>
            </a:r>
            <a:r>
              <a:rPr lang="en-US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The team met to discuss 3 possible approaches for the COPA </a:t>
            </a:r>
            <a:r>
              <a:rPr lang="en-US" sz="1400" dirty="0" err="1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SuperGLUE</a:t>
            </a:r>
            <a:r>
              <a:rPr lang="en-US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 task.</a:t>
            </a:r>
            <a:br>
              <a:rPr lang="en-US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</a:br>
            <a:r>
              <a:rPr lang="en-US" sz="1400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Oct 26th - Oct 30th:  </a:t>
            </a:r>
            <a:r>
              <a:rPr lang="en-US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Project proposal created with additional research on the three approaches.</a:t>
            </a:r>
            <a:br>
              <a:rPr lang="en-US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</a:br>
            <a:r>
              <a:rPr lang="en-US" sz="1400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Nov 1st:  </a:t>
            </a:r>
            <a:r>
              <a:rPr lang="en-US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Review project proposal with professor.</a:t>
            </a:r>
            <a:br>
              <a:rPr lang="en-US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</a:br>
            <a:r>
              <a:rPr lang="en-US" sz="1400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Nov 1st – Nov 15th:  </a:t>
            </a:r>
            <a:r>
              <a:rPr lang="en-US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Implement our model.</a:t>
            </a:r>
            <a:br>
              <a:rPr lang="en-US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</a:br>
            <a:r>
              <a:rPr lang="en-US" sz="1400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Nov 16th – Nov 17th:  </a:t>
            </a:r>
            <a:r>
              <a:rPr lang="en-US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Our first submission to the </a:t>
            </a:r>
            <a:r>
              <a:rPr lang="en-US" sz="1400" dirty="0" err="1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SuperGLUE</a:t>
            </a:r>
            <a:r>
              <a:rPr lang="en-US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 online benchmark.</a:t>
            </a:r>
            <a:br>
              <a:rPr lang="en-US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</a:br>
            <a:r>
              <a:rPr lang="en-US" sz="1400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Nov 18th – Dec 1st:  </a:t>
            </a:r>
            <a:r>
              <a:rPr lang="en-US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Refine model and continue to submit to </a:t>
            </a:r>
            <a:r>
              <a:rPr lang="en-US" sz="1400" dirty="0" err="1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SuperGLUE</a:t>
            </a:r>
            <a:r>
              <a:rPr lang="en-US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.</a:t>
            </a:r>
            <a:br>
              <a:rPr lang="en-US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</a:br>
            <a:r>
              <a:rPr lang="en-US" sz="1400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Nov 25th – Dec 2nd:  </a:t>
            </a:r>
            <a:r>
              <a:rPr lang="en-US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Create project poster.</a:t>
            </a:r>
            <a:br>
              <a:rPr lang="en-US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</a:br>
            <a:r>
              <a:rPr lang="en-US" sz="1400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Dec 2nd  – Dec 7th:  </a:t>
            </a:r>
            <a:r>
              <a:rPr lang="en-US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Create project report.</a:t>
            </a:r>
            <a:br>
              <a:rPr lang="en-US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</a:br>
            <a:r>
              <a:rPr lang="en-US" sz="1400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Dec 5th:  </a:t>
            </a:r>
            <a:r>
              <a:rPr lang="en-US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Poster presentation</a:t>
            </a:r>
            <a:br>
              <a:rPr lang="en-US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</a:br>
            <a:r>
              <a:rPr lang="en-US" sz="1400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Dec 8th:  </a:t>
            </a:r>
            <a:r>
              <a:rPr lang="en-US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Report due date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45B04-5307-4AAF-87D9-97C35CE761E1}"/>
              </a:ext>
            </a:extLst>
          </p:cNvPr>
          <p:cNvSpPr txBox="1"/>
          <p:nvPr/>
        </p:nvSpPr>
        <p:spPr>
          <a:xfrm>
            <a:off x="0" y="28333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Project Schedule</a:t>
            </a:r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115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762750" y="424096"/>
            <a:ext cx="7618500" cy="419496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  <a:p>
            <a:pPr marL="139700" lvl="0">
              <a:buSzPts val="1400"/>
            </a:pPr>
            <a:r>
              <a:rPr lang="en-CA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[1] Alex Wang, Yada </a:t>
            </a:r>
            <a:r>
              <a:rPr lang="en-CA" sz="1400" dirty="0" err="1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Pruksachatkun</a:t>
            </a:r>
            <a:r>
              <a:rPr lang="en-CA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, Nikita </a:t>
            </a:r>
            <a:r>
              <a:rPr lang="en-CA" sz="1400" dirty="0" err="1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Nangia</a:t>
            </a:r>
            <a:r>
              <a:rPr lang="en-CA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, </a:t>
            </a:r>
            <a:r>
              <a:rPr lang="en-CA" sz="1400" dirty="0" err="1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Amanpreet</a:t>
            </a:r>
            <a:r>
              <a:rPr lang="en-CA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 Singh, Julian Michael, Felix Hill, Omer Levy, and Samuel R. Bowman. </a:t>
            </a:r>
            <a:r>
              <a:rPr lang="en-CA" sz="1400" dirty="0" err="1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SuperGLUE</a:t>
            </a:r>
            <a:r>
              <a:rPr lang="en-CA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: A stickier benchmark for general-purpose language understanding systems, 2019. arXiv:1905.00537.</a:t>
            </a:r>
            <a:br>
              <a:rPr lang="en-CA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</a:br>
            <a:br>
              <a:rPr lang="en-CA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</a:br>
            <a:r>
              <a:rPr lang="en-CA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[2] </a:t>
            </a:r>
            <a:r>
              <a:rPr lang="en-CA" sz="1400" dirty="0" err="1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Roemmele</a:t>
            </a:r>
            <a:r>
              <a:rPr lang="en-CA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, M., </a:t>
            </a:r>
            <a:r>
              <a:rPr lang="en-CA" sz="1400" dirty="0" err="1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Bejan</a:t>
            </a:r>
            <a:r>
              <a:rPr lang="en-CA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, C., and Gordon, A. (2011) Choice of Plausible Alternatives: An Evaluation of </a:t>
            </a:r>
            <a:r>
              <a:rPr lang="en-CA" sz="1400" dirty="0" err="1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Commonsense</a:t>
            </a:r>
            <a:r>
              <a:rPr lang="en-CA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 Causal Reasoning. AAAI Spring Symposium on Logical Formalizations of </a:t>
            </a:r>
            <a:r>
              <a:rPr lang="en-CA" sz="1400" dirty="0" err="1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Commonsense</a:t>
            </a:r>
            <a:r>
              <a:rPr lang="en-CA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 Reasoning, Stanford University, March 21-23, 2011.</a:t>
            </a:r>
            <a:br>
              <a:rPr lang="en-CA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</a:br>
            <a:br>
              <a:rPr lang="en-CA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</a:br>
            <a:r>
              <a:rPr lang="en-CA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[3] Devlin, J., Chang, M.-W., Lee, K., and Toutanova, K.  Bert: Pre-training of deep bidirectional transformers for language understanding .</a:t>
            </a:r>
            <a:r>
              <a:rPr lang="en-CA" sz="1400" dirty="0" err="1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arXiv</a:t>
            </a:r>
            <a:r>
              <a:rPr lang="en-CA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 preprint arXiv:1810.04805, 2018</a:t>
            </a:r>
            <a:br>
              <a:rPr lang="en-CA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</a:br>
            <a:br>
              <a:rPr lang="en-CA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</a:br>
            <a:r>
              <a:rPr lang="en-CA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[4] Jonas Mueller , Aditya </a:t>
            </a:r>
            <a:r>
              <a:rPr lang="en-CA" sz="1400" dirty="0" err="1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Thyagarajan</a:t>
            </a:r>
            <a:r>
              <a:rPr lang="en-CA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, Siamese recurrent architectures for learning sentence similarity, Proceedings of the Thirtieth AAAI Conference on Artificial Intelligence, February 12-17, 2016, Phoenix, Arizona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45B04-5307-4AAF-87D9-97C35CE761E1}"/>
              </a:ext>
            </a:extLst>
          </p:cNvPr>
          <p:cNvSpPr txBox="1"/>
          <p:nvPr/>
        </p:nvSpPr>
        <p:spPr>
          <a:xfrm>
            <a:off x="0" y="28333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References</a:t>
            </a:r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33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654275" y="84400"/>
            <a:ext cx="7618500" cy="433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br>
              <a:rPr lang="en-CA" sz="2400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</a:br>
            <a:r>
              <a:rPr lang="en-US" sz="2000" dirty="0">
                <a:solidFill>
                  <a:schemeClr val="bg1"/>
                </a:solidFill>
                <a:latin typeface="Lora" panose="020B0604020202020204" charset="0"/>
              </a:rPr>
              <a:t>Li, </a:t>
            </a:r>
            <a:r>
              <a:rPr lang="en-US" sz="2000" dirty="0" err="1">
                <a:solidFill>
                  <a:schemeClr val="bg1"/>
                </a:solidFill>
                <a:latin typeface="Lora" panose="020B0604020202020204" charset="0"/>
              </a:rPr>
              <a:t>Yansong</a:t>
            </a:r>
            <a:r>
              <a:rPr lang="en-US" sz="2000" dirty="0">
                <a:solidFill>
                  <a:schemeClr val="bg1"/>
                </a:solidFill>
                <a:latin typeface="Lora" panose="020B0604020202020204" charset="0"/>
              </a:rPr>
              <a:t> </a:t>
            </a:r>
            <a:br>
              <a:rPr lang="en-CA" sz="2000" dirty="0">
                <a:solidFill>
                  <a:schemeClr val="bg1"/>
                </a:solidFill>
                <a:latin typeface="Lora" panose="020B0604020202020204" charset="0"/>
              </a:rPr>
            </a:br>
            <a:r>
              <a:rPr lang="en-US" sz="2000" dirty="0">
                <a:solidFill>
                  <a:schemeClr val="bg1"/>
                </a:solidFill>
                <a:latin typeface="Lora" panose="020B0604020202020204" charset="0"/>
              </a:rPr>
              <a:t>Qu, </a:t>
            </a:r>
            <a:r>
              <a:rPr lang="en-US" sz="2000" dirty="0" err="1">
                <a:solidFill>
                  <a:schemeClr val="bg1"/>
                </a:solidFill>
                <a:latin typeface="Lora" panose="020B0604020202020204" charset="0"/>
              </a:rPr>
              <a:t>Shuzheng</a:t>
            </a:r>
            <a:br>
              <a:rPr lang="en-CA" sz="2000" dirty="0">
                <a:solidFill>
                  <a:schemeClr val="bg1"/>
                </a:solidFill>
                <a:latin typeface="Lora" panose="020B0604020202020204" charset="0"/>
              </a:rPr>
            </a:br>
            <a:r>
              <a:rPr lang="en-US" sz="2000" dirty="0" err="1">
                <a:solidFill>
                  <a:schemeClr val="bg1"/>
                </a:solidFill>
                <a:latin typeface="Lora" panose="020B0604020202020204" charset="0"/>
              </a:rPr>
              <a:t>Su</a:t>
            </a:r>
            <a:r>
              <a:rPr lang="en-US" sz="2000" dirty="0">
                <a:solidFill>
                  <a:schemeClr val="bg1"/>
                </a:solidFill>
                <a:latin typeface="Lora" panose="020B060402020202020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Lora" panose="020B0604020202020204" charset="0"/>
              </a:rPr>
              <a:t>Xuanyu</a:t>
            </a:r>
            <a:br>
              <a:rPr lang="en-CA" sz="2000" dirty="0">
                <a:solidFill>
                  <a:schemeClr val="bg1"/>
                </a:solidFill>
                <a:latin typeface="Lora" panose="020B0604020202020204" charset="0"/>
              </a:rPr>
            </a:br>
            <a:r>
              <a:rPr lang="en-US" sz="2000" dirty="0">
                <a:solidFill>
                  <a:schemeClr val="bg1"/>
                </a:solidFill>
                <a:latin typeface="Lora" panose="020B0604020202020204" charset="0"/>
              </a:rPr>
              <a:t>Yang, </a:t>
            </a:r>
            <a:r>
              <a:rPr lang="en-US" sz="2000" dirty="0" err="1">
                <a:solidFill>
                  <a:schemeClr val="bg1"/>
                </a:solidFill>
                <a:latin typeface="Lora" panose="020B0604020202020204" charset="0"/>
              </a:rPr>
              <a:t>Siyuan</a:t>
            </a:r>
            <a:br>
              <a:rPr lang="en-CA" sz="2000" dirty="0">
                <a:solidFill>
                  <a:schemeClr val="bg1"/>
                </a:solidFill>
                <a:latin typeface="Lora" panose="020B0604020202020204" charset="0"/>
              </a:rPr>
            </a:br>
            <a:r>
              <a:rPr lang="en-US" sz="2000" dirty="0">
                <a:solidFill>
                  <a:schemeClr val="bg1"/>
                </a:solidFill>
                <a:latin typeface="Lora" panose="020B0604020202020204" charset="0"/>
              </a:rPr>
              <a:t>Linkletter, Maurice</a:t>
            </a:r>
            <a:br>
              <a:rPr lang="en-CA" sz="2000" dirty="0">
                <a:solidFill>
                  <a:schemeClr val="bg1"/>
                </a:solidFill>
                <a:latin typeface="Lora" panose="020B0604020202020204" charset="0"/>
              </a:rPr>
            </a:br>
            <a:endParaRPr sz="2000" dirty="0">
              <a:solidFill>
                <a:schemeClr val="bg1"/>
              </a:solidFill>
              <a:latin typeface="Lora" panose="020B0604020202020204" charset="0"/>
              <a:ea typeface="Lora"/>
              <a:cs typeface="Lora"/>
              <a:sym typeface="Lor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C1242C-ED07-4B8E-A7A3-D38CBC0F2ADE}"/>
              </a:ext>
            </a:extLst>
          </p:cNvPr>
          <p:cNvSpPr txBox="1"/>
          <p:nvPr/>
        </p:nvSpPr>
        <p:spPr>
          <a:xfrm>
            <a:off x="0" y="49176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Team Members</a:t>
            </a:r>
            <a:endParaRPr lang="en-CA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762750" y="459401"/>
            <a:ext cx="7618500" cy="297309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ora" panose="020B0604020202020204" charset="0"/>
              </a:rPr>
              <a:t>Our team has decided to compete in a </a:t>
            </a:r>
            <a:r>
              <a:rPr lang="en-US" sz="1600" dirty="0" err="1">
                <a:solidFill>
                  <a:schemeClr val="bg1"/>
                </a:solidFill>
                <a:latin typeface="Lora" panose="020B0604020202020204" charset="0"/>
              </a:rPr>
              <a:t>SuperGLUE</a:t>
            </a:r>
            <a:r>
              <a:rPr lang="en-US" sz="1600" dirty="0">
                <a:solidFill>
                  <a:schemeClr val="bg1"/>
                </a:solidFill>
                <a:latin typeface="Lora" panose="020B0604020202020204" charset="0"/>
              </a:rPr>
              <a:t>[1] task.  The task we selected is </a:t>
            </a:r>
            <a:r>
              <a:rPr lang="en-US" sz="1600" b="1" dirty="0">
                <a:solidFill>
                  <a:schemeClr val="bg1"/>
                </a:solidFill>
                <a:latin typeface="Lora" panose="020B0604020202020204" charset="0"/>
              </a:rPr>
              <a:t>Choice Of Plausible Alternatives </a:t>
            </a:r>
            <a:r>
              <a:rPr lang="en-US" sz="1600" dirty="0">
                <a:solidFill>
                  <a:schemeClr val="bg1"/>
                </a:solidFill>
                <a:latin typeface="Lora" panose="020B0604020202020204" charset="0"/>
              </a:rPr>
              <a:t>(COPA) [2].  </a:t>
            </a:r>
            <a:br>
              <a:rPr lang="en-US" sz="1600" dirty="0">
                <a:solidFill>
                  <a:schemeClr val="bg1"/>
                </a:solidFill>
                <a:latin typeface="Lora" panose="020B0604020202020204" charset="0"/>
              </a:rPr>
            </a:br>
            <a:br>
              <a:rPr lang="en-US" sz="1600" dirty="0">
                <a:solidFill>
                  <a:schemeClr val="bg1"/>
                </a:solidFill>
                <a:latin typeface="Lora" panose="020B0604020202020204" charset="0"/>
              </a:rPr>
            </a:br>
            <a:r>
              <a:rPr lang="en-US" sz="1600" dirty="0">
                <a:solidFill>
                  <a:schemeClr val="bg1"/>
                </a:solidFill>
                <a:latin typeface="Lora" panose="020B0604020202020204" charset="0"/>
              </a:rPr>
              <a:t>This task evaluates a model’s commonsense causal reasoning.  It is tested with a series of questions where each question gives a premise and two plausible causes or effects.  The correct choice is the alternative that is more plausible than the other. </a:t>
            </a:r>
            <a:br>
              <a:rPr lang="en-CA" sz="1600" dirty="0">
                <a:solidFill>
                  <a:schemeClr val="bg1"/>
                </a:solidFill>
                <a:latin typeface="Lora" panose="020B0604020202020204" charset="0"/>
              </a:rPr>
            </a:br>
            <a:endParaRPr sz="1600" dirty="0">
              <a:solidFill>
                <a:schemeClr val="bg1"/>
              </a:solidFill>
              <a:latin typeface="Lora" panose="020B0604020202020204" charset="0"/>
              <a:ea typeface="Lora"/>
              <a:cs typeface="Lora"/>
              <a:sym typeface="Lor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AC891-CF3B-494C-AAFC-CC4505FB19DF}"/>
              </a:ext>
            </a:extLst>
          </p:cNvPr>
          <p:cNvSpPr txBox="1"/>
          <p:nvPr/>
        </p:nvSpPr>
        <p:spPr>
          <a:xfrm>
            <a:off x="0" y="31022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Statement of Problem</a:t>
            </a:r>
            <a:endParaRPr lang="en-CA" sz="2400" dirty="0">
              <a:solidFill>
                <a:schemeClr val="bg1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BF72C2E-8C5F-4665-9402-9D5347F52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9529" y="3123447"/>
            <a:ext cx="4344941" cy="91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4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54275" y="1128918"/>
            <a:ext cx="7618500" cy="137322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AutoNum type="arabicPeriod"/>
            </a:pPr>
            <a:r>
              <a:rPr lang="en-CA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M</a:t>
            </a:r>
            <a:r>
              <a:rPr lang="en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anhattan LSTM models has two networks LSTM</a:t>
            </a:r>
            <a:r>
              <a:rPr lang="en" sz="1400" baseline="-250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left</a:t>
            </a:r>
            <a:r>
              <a:rPr lang="en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 and LSTM</a:t>
            </a:r>
            <a:r>
              <a:rPr lang="en" sz="1400" baseline="-250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right</a:t>
            </a:r>
            <a:r>
              <a:rPr lang="en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 which process one of the sentences in a given pair independently. </a:t>
            </a:r>
            <a:endParaRPr sz="1400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17500">
              <a:buSzPts val="1400"/>
              <a:buFont typeface="Lora"/>
              <a:buAutoNum type="arabicPeriod"/>
            </a:pPr>
            <a:r>
              <a:rPr lang="en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Siamese LSTM [4], a version of Manhattan LSTM where both LSTM</a:t>
            </a:r>
            <a:r>
              <a:rPr lang="en" sz="1400" baseline="-250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left</a:t>
            </a:r>
            <a:r>
              <a:rPr lang="en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 and LSTM</a:t>
            </a:r>
            <a:r>
              <a:rPr lang="en" sz="1400" baseline="-250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right</a:t>
            </a:r>
            <a:r>
              <a:rPr lang="en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 have same tied weights such that LSTM</a:t>
            </a:r>
            <a:r>
              <a:rPr lang="en" sz="1400" baseline="-250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left</a:t>
            </a:r>
            <a:r>
              <a:rPr lang="en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 = LSTM</a:t>
            </a:r>
            <a:r>
              <a:rPr lang="en" sz="1400" baseline="-250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right</a:t>
            </a:r>
            <a:r>
              <a:rPr lang="en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  <a:endParaRPr sz="1400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AutoNum type="arabicPeriod"/>
            </a:pPr>
            <a:r>
              <a:rPr lang="en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The model uses an LSTM to read in word-vectors representing each input sentence and employs its final hidden state as a vector representation for each sentence. Subsequently, the similarity between these representations is used as a predictor of semantic similarity</a:t>
            </a:r>
            <a:endParaRPr sz="1400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937525" y="-348000"/>
            <a:ext cx="23979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341" y="2743194"/>
            <a:ext cx="4428083" cy="21328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0C731C-EC9C-4131-B71A-34ECF91DEF96}"/>
              </a:ext>
            </a:extLst>
          </p:cNvPr>
          <p:cNvSpPr txBox="1"/>
          <p:nvPr/>
        </p:nvSpPr>
        <p:spPr>
          <a:xfrm>
            <a:off x="0" y="28333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Our Approach - </a:t>
            </a:r>
            <a:r>
              <a:rPr lang="en" sz="2400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Siamese Manhattan LSTM 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D5D026-34F1-4C06-BBD4-7EE9D7F50E15}"/>
              </a:ext>
            </a:extLst>
          </p:cNvPr>
          <p:cNvSpPr txBox="1"/>
          <p:nvPr/>
        </p:nvSpPr>
        <p:spPr>
          <a:xfrm>
            <a:off x="1742267" y="4876029"/>
            <a:ext cx="5537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1" dirty="0">
                <a:solidFill>
                  <a:schemeClr val="bg1"/>
                </a:solidFill>
                <a:latin typeface="Lora" panose="020B0604020202020204" charset="0"/>
              </a:rPr>
              <a:t>Figure captured from “</a:t>
            </a:r>
            <a:r>
              <a:rPr lang="en-US" sz="1000" i="1" dirty="0">
                <a:solidFill>
                  <a:schemeClr val="bg1"/>
                </a:solidFill>
                <a:latin typeface="Lora" panose="020B0604020202020204" charset="0"/>
              </a:rPr>
              <a:t>Siamese Recurrent Architectures for Learning Sentence Similarity” [4]</a:t>
            </a:r>
            <a:endParaRPr lang="en-CA" sz="1000" i="1" dirty="0">
              <a:solidFill>
                <a:schemeClr val="bg1"/>
              </a:solidFill>
              <a:latin typeface="Lora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654275" y="1062316"/>
            <a:ext cx="7618500" cy="3636484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AutoNum type="arabicPeriod"/>
            </a:pPr>
            <a:r>
              <a:rPr lang="en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Instead of initializing the Siamese networks on our test data (500 questions combined with two answers for each) to directly calculate distance between query and answer, we decide to pre-train the Siamese Manhattan LSTM with SICK data which contains 9,927 sentence pairs with a 5,000/4,927 training/test split ( Each pair is annotated with a relatedness label ∈ [1, 5] corresponding to the average relatedness judged by 10 different individuals).</a:t>
            </a:r>
            <a:br>
              <a:rPr lang="en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</a:br>
            <a:endParaRPr sz="1400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AutoNum type="arabicPeriod"/>
            </a:pPr>
            <a:r>
              <a:rPr lang="en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Then we would use our Siamese Manhattan LSTM trained from step 1 as our classifier to calculate the Manhattan distance between each query with their corresponding answer.</a:t>
            </a:r>
            <a:br>
              <a:rPr lang="en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</a:br>
            <a:endParaRPr sz="1400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AutoNum type="arabicPeriod"/>
            </a:pPr>
            <a:r>
              <a:rPr lang="en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We would pre-process our data based on </a:t>
            </a:r>
            <a:r>
              <a:rPr lang="en" sz="1400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cause &amp; effect </a:t>
            </a:r>
            <a:r>
              <a:rPr lang="en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model, which means we would combine question and answer according to the model as our new data format, then we compare the two options in one query:</a:t>
            </a:r>
            <a:endParaRPr sz="1400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Exp(Condition = cause,  data1 = query1 + answer1, data2 = query1 + answer 2</a:t>
            </a:r>
            <a:endParaRPr sz="1400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        Condition = effect, data1 = answer1 + query1, data2 = answer2 + query2)</a:t>
            </a:r>
            <a:endParaRPr sz="1400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E073BF-B0AF-40DC-823C-1963A887FC37}"/>
              </a:ext>
            </a:extLst>
          </p:cNvPr>
          <p:cNvSpPr txBox="1"/>
          <p:nvPr/>
        </p:nvSpPr>
        <p:spPr>
          <a:xfrm>
            <a:off x="0" y="3640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Initial Thoughts</a:t>
            </a:r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52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762750" y="417359"/>
            <a:ext cx="7618500" cy="22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AutoNum type="arabicPeriod"/>
            </a:pPr>
            <a:r>
              <a:rPr lang="en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The LSTM learns a mapping from the space of variable length sequences of din-dimensional(Max length of sentences) vectors into R^</a:t>
            </a:r>
            <a:r>
              <a:rPr lang="en" sz="1400" baseline="300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embedding-dimension</a:t>
            </a:r>
            <a:r>
              <a:rPr lang="en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(embedding matrix length)</a:t>
            </a:r>
            <a:br>
              <a:rPr lang="en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</a:br>
            <a:endParaRPr sz="1400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AutoNum type="arabicPeriod"/>
            </a:pPr>
            <a:r>
              <a:rPr lang="en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Each sentence (represented as a sequence of word vectors) x</a:t>
            </a:r>
            <a:r>
              <a:rPr lang="en" sz="1400" baseline="-250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r>
              <a:rPr lang="en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,...,x</a:t>
            </a:r>
            <a:r>
              <a:rPr lang="en" sz="1400" baseline="-250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T</a:t>
            </a:r>
            <a:r>
              <a:rPr lang="en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 , is passed to the LSTM, which updates its hidden state at each sequence-index via equations:</a:t>
            </a:r>
            <a:endParaRPr sz="1400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Note:</a:t>
            </a:r>
            <a:r>
              <a:rPr lang="en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 x(sequence data of </a:t>
            </a:r>
            <a:r>
              <a:rPr lang="en-CA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sentence</a:t>
            </a:r>
            <a:r>
              <a:rPr lang="en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), W, U(weight matrix), t(# of hidden layer),</a:t>
            </a:r>
            <a:endParaRPr sz="1400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82D4BF-BEB1-4B4B-957A-4FFC80397945}"/>
              </a:ext>
            </a:extLst>
          </p:cNvPr>
          <p:cNvGrpSpPr/>
          <p:nvPr/>
        </p:nvGrpSpPr>
        <p:grpSpPr>
          <a:xfrm>
            <a:off x="2487365" y="2604175"/>
            <a:ext cx="3845748" cy="2211600"/>
            <a:chOff x="2137400" y="2218765"/>
            <a:chExt cx="4498724" cy="275063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5C0AA7-B525-4525-AE6D-25A9411599FD}"/>
                </a:ext>
              </a:extLst>
            </p:cNvPr>
            <p:cNvSpPr/>
            <p:nvPr/>
          </p:nvSpPr>
          <p:spPr>
            <a:xfrm>
              <a:off x="2137400" y="2218765"/>
              <a:ext cx="4498724" cy="27506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8" name="Google Shape;7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37400" y="2635825"/>
              <a:ext cx="4430566" cy="2333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6"/>
            <p:cNvPicPr preferRelativeResize="0"/>
            <p:nvPr/>
          </p:nvPicPr>
          <p:blipFill rotWithShape="1">
            <a:blip r:embed="rId4">
              <a:alphaModFix/>
            </a:blip>
            <a:srcRect t="4700" r="-23609" b="76520"/>
            <a:stretch/>
          </p:blipFill>
          <p:spPr>
            <a:xfrm>
              <a:off x="2137400" y="2283975"/>
              <a:ext cx="4396975" cy="351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C845B04-5307-4AAF-87D9-97C35CE761E1}"/>
              </a:ext>
            </a:extLst>
          </p:cNvPr>
          <p:cNvSpPr txBox="1"/>
          <p:nvPr/>
        </p:nvSpPr>
        <p:spPr>
          <a:xfrm>
            <a:off x="0" y="28333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How it works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172FC-003C-4563-B9C9-A4E0C0DE0172}"/>
              </a:ext>
            </a:extLst>
          </p:cNvPr>
          <p:cNvSpPr txBox="1"/>
          <p:nvPr/>
        </p:nvSpPr>
        <p:spPr>
          <a:xfrm>
            <a:off x="1803453" y="4852453"/>
            <a:ext cx="5537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1" dirty="0">
                <a:solidFill>
                  <a:schemeClr val="bg1"/>
                </a:solidFill>
                <a:latin typeface="Lora" panose="020B0604020202020204" charset="0"/>
              </a:rPr>
              <a:t>Figure captured from “</a:t>
            </a:r>
            <a:r>
              <a:rPr lang="en-US" sz="1000" i="1" dirty="0">
                <a:solidFill>
                  <a:schemeClr val="bg1"/>
                </a:solidFill>
                <a:latin typeface="Lora" panose="020B0604020202020204" charset="0"/>
              </a:rPr>
              <a:t>Siamese Recurrent Architectures for Learning Sentence Similarity” [4]</a:t>
            </a:r>
            <a:endParaRPr lang="en-CA" sz="1000" i="1" dirty="0">
              <a:solidFill>
                <a:schemeClr val="bg1"/>
              </a:solidFill>
              <a:latin typeface="Lora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332CB7-D719-4EC7-8586-A415B0DAE007}"/>
              </a:ext>
            </a:extLst>
          </p:cNvPr>
          <p:cNvSpPr/>
          <p:nvPr/>
        </p:nvSpPr>
        <p:spPr>
          <a:xfrm>
            <a:off x="130450" y="902228"/>
            <a:ext cx="4316801" cy="3154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762750" y="76600"/>
            <a:ext cx="7618500" cy="81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50" y="902228"/>
            <a:ext cx="4316801" cy="280916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262218" y="4243512"/>
            <a:ext cx="8713693" cy="597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Note:</a:t>
            </a:r>
            <a:r>
              <a:rPr lang="en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 Example sentence pairs from the SICK test data. G denotes ground truth relatedness ∈ [1, 5], S = skip-thought predictions, and M = MaLSTM predictions. R is Pearson correlation (r), p is Spearman’s p.</a:t>
            </a:r>
            <a:endParaRPr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5200" y="902228"/>
            <a:ext cx="4219476" cy="31542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B02CAA-917B-4634-AFE0-1E3A2F304844}"/>
              </a:ext>
            </a:extLst>
          </p:cNvPr>
          <p:cNvSpPr txBox="1"/>
          <p:nvPr/>
        </p:nvSpPr>
        <p:spPr>
          <a:xfrm>
            <a:off x="0" y="28333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How well it works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A0228-5255-4648-95E2-12A795718750}"/>
              </a:ext>
            </a:extLst>
          </p:cNvPr>
          <p:cNvSpPr txBox="1"/>
          <p:nvPr/>
        </p:nvSpPr>
        <p:spPr>
          <a:xfrm>
            <a:off x="1678704" y="4077997"/>
            <a:ext cx="5884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1" dirty="0">
                <a:solidFill>
                  <a:schemeClr val="bg1"/>
                </a:solidFill>
                <a:latin typeface="Lora" panose="020B0604020202020204" charset="0"/>
              </a:rPr>
              <a:t>Table results captured from “</a:t>
            </a:r>
            <a:r>
              <a:rPr lang="en-US" sz="1000" i="1" dirty="0">
                <a:solidFill>
                  <a:schemeClr val="bg1"/>
                </a:solidFill>
                <a:latin typeface="Lora" panose="020B0604020202020204" charset="0"/>
              </a:rPr>
              <a:t>Siamese Recurrent Architectures for Learning Sentence Similarity” [4]</a:t>
            </a:r>
            <a:endParaRPr lang="en-CA" sz="1000" i="1" dirty="0">
              <a:solidFill>
                <a:schemeClr val="bg1"/>
              </a:solidFill>
              <a:latin typeface="Lora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63" y="875937"/>
            <a:ext cx="4094230" cy="409323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4611942" y="159120"/>
            <a:ext cx="4370693" cy="49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ora"/>
              <a:buAutoNum type="arabicPeriod"/>
            </a:pPr>
            <a:r>
              <a:rPr lang="en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Since our data contains ‘ , ’ special symbol if we combine question and answer together, we need to know how to deal with special symbol in order to not add unnecessary bias.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ora"/>
              <a:buAutoNum type="arabicPeriod"/>
            </a:pPr>
            <a:endParaRPr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ora"/>
              <a:buAutoNum type="arabicPeriod"/>
            </a:pPr>
            <a:r>
              <a:rPr lang="en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After plotting sentences into similarity axis, what would be the optimal classifier to correctly the organize the result.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ora"/>
              <a:buAutoNum type="arabicPeriod"/>
            </a:pPr>
            <a:endParaRPr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ora"/>
              <a:buAutoNum type="arabicPeriod"/>
            </a:pPr>
            <a:r>
              <a:rPr lang="en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The Loss can be conclude into three part [loss_pretrained model, loss_on_similarity_calculation, loss_on_classification], what would be the best trade off for our loss optimization?</a:t>
            </a:r>
            <a:endParaRPr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BCE9A-C288-4C97-A216-6466B61CE1BF}"/>
              </a:ext>
            </a:extLst>
          </p:cNvPr>
          <p:cNvSpPr txBox="1"/>
          <p:nvPr/>
        </p:nvSpPr>
        <p:spPr>
          <a:xfrm>
            <a:off x="0" y="28333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Implementation Thoughts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5E6FD-E03A-4160-9468-783A1A29AC25}"/>
              </a:ext>
            </a:extLst>
          </p:cNvPr>
          <p:cNvSpPr txBox="1"/>
          <p:nvPr/>
        </p:nvSpPr>
        <p:spPr>
          <a:xfrm>
            <a:off x="431179" y="4938309"/>
            <a:ext cx="5537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1" dirty="0">
                <a:solidFill>
                  <a:schemeClr val="bg1"/>
                </a:solidFill>
                <a:latin typeface="Lora" panose="020B0604020202020204" charset="0"/>
              </a:rPr>
              <a:t>Figure captured from “</a:t>
            </a:r>
            <a:r>
              <a:rPr lang="en-US" sz="1000" i="1" dirty="0">
                <a:solidFill>
                  <a:schemeClr val="bg1"/>
                </a:solidFill>
                <a:latin typeface="Lora" panose="020B0604020202020204" charset="0"/>
              </a:rPr>
              <a:t>Siamese Recurrent Architectures for Learning Sentence Similarity” [4]</a:t>
            </a:r>
            <a:endParaRPr lang="en-CA" sz="1000" i="1" dirty="0">
              <a:solidFill>
                <a:schemeClr val="bg1"/>
              </a:solidFill>
              <a:latin typeface="Lora" panose="020B0604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654275" y="1062316"/>
            <a:ext cx="7618500" cy="3636484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>
              <a:buSzPts val="1400"/>
            </a:pPr>
            <a:r>
              <a:rPr lang="en-US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Over the last year and a half there been major advancements in natural language processing.  Most of these advancements come in the form a pre-trained transferred learning language model (LM).  </a:t>
            </a:r>
            <a:br>
              <a:rPr lang="en-US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</a:br>
            <a:br>
              <a:rPr lang="en-US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</a:br>
            <a:r>
              <a:rPr lang="en-US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These pre-trained LM(s) provide feature-based extraction using contextual aware word embedding.  One such LM is </a:t>
            </a:r>
            <a:r>
              <a:rPr lang="en-US" sz="1400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BERT</a:t>
            </a:r>
            <a:r>
              <a:rPr lang="en-US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 [3], which stands for </a:t>
            </a:r>
            <a:r>
              <a:rPr lang="en-US" sz="1400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Bidirectional Encoder Representations from Transformers</a:t>
            </a:r>
            <a:r>
              <a:rPr lang="en-US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.  </a:t>
            </a:r>
            <a:br>
              <a:rPr lang="en-US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</a:br>
            <a:br>
              <a:rPr lang="en-US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</a:br>
            <a:r>
              <a:rPr lang="en-US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The BERT LM has obtained new state-of-the-art results on eleven natural language processing tasks, including the GLUE and </a:t>
            </a:r>
            <a:r>
              <a:rPr lang="en-US" sz="1400" dirty="0" err="1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SuperGLUE</a:t>
            </a:r>
            <a:r>
              <a:rPr lang="en-US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 benchmarks.  Currently 5 of the top scores on the </a:t>
            </a:r>
            <a:r>
              <a:rPr lang="en-US" sz="1400" dirty="0" err="1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SuperGLUE</a:t>
            </a:r>
            <a:r>
              <a:rPr lang="en-US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 leaderboard are using BERT based models.</a:t>
            </a:r>
            <a:br>
              <a:rPr lang="en-US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</a:br>
            <a:br>
              <a:rPr lang="en-US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</a:br>
            <a:r>
              <a:rPr lang="en-US" sz="1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Our team proposes to use the opensource BERT pre-training language model as the basis of our implementation for the COPA task.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E073BF-B0AF-40DC-823C-1963A887FC37}"/>
              </a:ext>
            </a:extLst>
          </p:cNvPr>
          <p:cNvSpPr txBox="1"/>
          <p:nvPr/>
        </p:nvSpPr>
        <p:spPr>
          <a:xfrm>
            <a:off x="0" y="3640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chemeClr val="bg1"/>
                </a:solidFill>
                <a:latin typeface="Lora" panose="020B0604020202020204" charset="0"/>
              </a:rPr>
              <a:t>Another Approach - BERT</a:t>
            </a:r>
          </a:p>
        </p:txBody>
      </p:sp>
    </p:spTree>
    <p:extLst>
      <p:ext uri="{BB962C8B-B14F-4D97-AF65-F5344CB8AC3E}">
        <p14:creationId xmlns:p14="http://schemas.microsoft.com/office/powerpoint/2010/main" val="1732876063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969</Words>
  <Application>Microsoft Office PowerPoint</Application>
  <PresentationFormat>On-screen Show (16:9)</PresentationFormat>
  <Paragraphs>73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Lora</vt:lpstr>
      <vt:lpstr>Old Standard TT</vt:lpstr>
      <vt:lpstr>Arial</vt:lpstr>
      <vt:lpstr>Paperback</vt:lpstr>
      <vt:lpstr>PowerPoint Presentation</vt:lpstr>
      <vt:lpstr> Li, Yansong  Qu, Shuzheng Su, Xuanyu Yang, Siyuan Linkletter, Maurice </vt:lpstr>
      <vt:lpstr>Our team has decided to compete in a SuperGLUE[1] task.  The task we selected is Choice Of Plausible Alternatives (COPA) [2].    This task evaluates a model’s commonsense causal reasoning.  It is tested with a series of questions where each question gives a premise and two plausible causes or effects.  The correct choice is the alternative that is more plausible than the other.  </vt:lpstr>
      <vt:lpstr>Manhattan LSTM models has two networks LSTMleft and LSTMright which process one of the sentences in a given pair independently.  Siamese LSTM [4], a version of Manhattan LSTM where both LSTMleft and LSTMright have same tied weights such that LSTMleft = LSTMright.  The model uses an LSTM to read in word-vectors representing each input sentence and employs its final hidden state as a vector representation for each sentence. Subsequently, the similarity between these representations is used as a predictor of semantic similarity</vt:lpstr>
      <vt:lpstr>Instead of initializing the Siamese networks on our test data (500 questions combined with two answers for each) to directly calculate distance between query and answer, we decide to pre-train the Siamese Manhattan LSTM with SICK data which contains 9,927 sentence pairs with a 5,000/4,927 training/test split ( Each pair is annotated with a relatedness label ∈ [1, 5] corresponding to the average relatedness judged by 10 different individuals).  Then we would use our Siamese Manhattan LSTM trained from step 1 as our classifier to calculate the Manhattan distance between each query with their corresponding answer.  We would pre-process our data based on cause &amp; effect model, which means we would combine question and answer according to the model as our new data format, then we compare the two options in one query: Exp(Condition = cause,  data1 = query1 + answer1, data2 = query1 + answer 2         Condition = effect, data1 = answer1 + query1, data2 = answer2 + query2)</vt:lpstr>
      <vt:lpstr> The LSTM learns a mapping from the space of variable length sequences of din-dimensional(Max length of sentences) vectors into R^embedding-dimension(embedding matrix length)  Each sentence (represented as a sequence of word vectors) x1,...,xT , is passed to the LSTM, which updates its hidden state at each sequence-index via equations:  Note: x(sequence data of sentence), W, U(weight matrix), t(# of hidden layer),</vt:lpstr>
      <vt:lpstr> </vt:lpstr>
      <vt:lpstr>PowerPoint Presentation</vt:lpstr>
      <vt:lpstr>Over the last year and a half there been major advancements in natural language processing.  Most of these advancements come in the form a pre-trained transferred learning language model (LM).    These pre-trained LM(s) provide feature-based extraction using contextual aware word embedding.  One such LM is BERT [3], which stands for Bidirectional Encoder Representations from Transformers.    The BERT LM has obtained new state-of-the-art results on eleven natural language processing tasks, including the GLUE and SuperGLUE benchmarks.  Currently 5 of the top scores on the SuperGLUE leaderboard are using BERT based models.  Our team proposes to use the opensource BERT pre-training language model as the basis of our implementation for the COPA task.  </vt:lpstr>
      <vt:lpstr>PowerPoint Presentation</vt:lpstr>
      <vt:lpstr>PowerPoint Presentation</vt:lpstr>
      <vt:lpstr>PowerPoint Presentation</vt:lpstr>
      <vt:lpstr> Sept 28th:  Project group formed. Oct 5th:  First group meeting to review project choices. Oct 12th:  Second group meeting.  Project Selection.  Initial self-directed study topics identified. Oct 26th:  The team met to discuss 3 possible approaches for the COPA SuperGLUE task. Oct 26th - Oct 30th:  Project proposal created with additional research on the three approaches. Nov 1st:  Review project proposal with professor. Nov 1st – Nov 15th:  Implement our model. Nov 16th – Nov 17th:  Our first submission to the SuperGLUE online benchmark. Nov 18th – Dec 1st:  Refine model and continue to submit to SuperGLUE. Nov 25th – Dec 2nd:  Create project poster. Dec 2nd  – Dec 7th:  Create project report. Dec 5th:  Poster presentation Dec 8th:  Report due date</vt:lpstr>
      <vt:lpstr> [1] Alex Wang, Yada Pruksachatkun, Nikita Nangia, Amanpreet Singh, Julian Michael, Felix Hill, Omer Levy, and Samuel R. Bowman. SuperGLUE: A stickier benchmark for general-purpose language understanding systems, 2019. arXiv:1905.00537.  [2] Roemmele, M., Bejan, C., and Gordon, A. (2011) Choice of Plausible Alternatives: An Evaluation of Commonsense Causal Reasoning. AAAI Spring Symposium on Logical Formalizations of Commonsense Reasoning, Stanford University, March 21-23, 2011.  [3] Devlin, J., Chang, M.-W., Lee, K., and Toutanova, K.  Bert: Pre-training of deep bidirectional transformers for language understanding .arXiv preprint arXiv:1810.04805, 2018  [4] Jonas Mueller , Aditya Thyagarajan, Siamese recurrent architectures for learning sentence similarity, Proceedings of the Thirtieth AAAI Conference on Artificial Intelligence, February 12-17, 2016, Phoenix, Arizona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MJ Linkletter</cp:lastModifiedBy>
  <cp:revision>25</cp:revision>
  <dcterms:modified xsi:type="dcterms:W3CDTF">2019-10-31T20:44:00Z</dcterms:modified>
</cp:coreProperties>
</file>