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ora"/>
      <p:regular r:id="rId13"/>
      <p:bold r:id="rId14"/>
      <p:italic r:id="rId15"/>
      <p:boldItalic r:id="rId16"/>
    </p:embeddedFont>
    <p:embeddedFont>
      <p:font typeface="Old Standard TT"/>
      <p:regular r:id="rId17"/>
      <p:bold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OldStandardTT-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fb4af3a5c_1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fb4af3a5c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fb4af3a5c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b4af3a5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fb4af3a5c_1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b4af3a5c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b4af3a5c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b4af3a5c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b4af3a5c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b4af3a5c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0000"/>
              </a:lnSpc>
              <a:spcBef>
                <a:spcPts val="0"/>
              </a:spcBef>
              <a:spcAft>
                <a:spcPts val="0"/>
              </a:spcAft>
              <a:buNone/>
            </a:pPr>
            <a:r>
              <a:rPr b="1" lang="en" sz="2400">
                <a:solidFill>
                  <a:srgbClr val="FFFFFF"/>
                </a:solidFill>
                <a:latin typeface="Lora"/>
                <a:ea typeface="Lora"/>
                <a:cs typeface="Lora"/>
                <a:sym typeface="Lora"/>
              </a:rPr>
              <a:t>Manhattan distance</a:t>
            </a:r>
            <a:r>
              <a:rPr lang="en" sz="2400">
                <a:solidFill>
                  <a:srgbClr val="FFFFFF"/>
                </a:solidFill>
                <a:latin typeface="Lora"/>
                <a:ea typeface="Lora"/>
                <a:cs typeface="Lora"/>
                <a:sym typeface="Lora"/>
              </a:rPr>
              <a:t> for Semantic Similarity Analysis</a:t>
            </a:r>
            <a:endParaRPr sz="2400">
              <a:solidFill>
                <a:srgbClr val="FFFFFF"/>
              </a:solidFill>
              <a:latin typeface="Lora"/>
              <a:ea typeface="Lora"/>
              <a:cs typeface="Lora"/>
              <a:sym typeface="Lora"/>
            </a:endParaRPr>
          </a:p>
          <a:p>
            <a:pPr indent="0" lvl="0" marL="0" rtl="0" algn="l">
              <a:spcBef>
                <a:spcPts val="800"/>
              </a:spcBef>
              <a:spcAft>
                <a:spcPts val="0"/>
              </a:spcAft>
              <a:buNone/>
            </a:pPr>
            <a:r>
              <a:rPr b="1" lang="en" sz="2400">
                <a:solidFill>
                  <a:srgbClr val="FFFFFF"/>
                </a:solidFill>
                <a:latin typeface="Georgia"/>
                <a:ea typeface="Georgia"/>
                <a:cs typeface="Georgia"/>
                <a:sym typeface="Georgia"/>
              </a:rPr>
              <a:t> </a:t>
            </a:r>
            <a:endParaRPr sz="2400">
              <a:solidFill>
                <a:srgbClr val="FFFFFF"/>
              </a:solidFil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Your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54275" y="84400"/>
            <a:ext cx="7618500" cy="43365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Initial Thought</a:t>
            </a:r>
            <a:endParaRPr sz="2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Instead of initializing the Siamese networks on our test data(500 questions combined with two answers for each) to directly calculate distance between query and answer, we decide to pretrain the Siamese Manhattan LSTM with SICK data which contains 9927 sentence pairs with a 5,000/4,927 training/test spliti( Each pair is annotated with a relatedness label ∈ [1, 5] corresponding to the average relatedness judged by 10 different individuals).</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Then we would use our </a:t>
            </a:r>
            <a:r>
              <a:rPr lang="en" sz="1400">
                <a:latin typeface="Lora"/>
                <a:ea typeface="Lora"/>
                <a:cs typeface="Lora"/>
                <a:sym typeface="Lora"/>
              </a:rPr>
              <a:t>Siamese Manhattan LSTM trained from step 1 as our classifier to calculate the Manhattan distance between each query with their corresponding answer.</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We would preprocess our data based on cause&amp;effect model, which means we would combine question and answer according to the model as our new data format, then we compare the two options in one query:</a:t>
            </a:r>
            <a:endParaRPr sz="1400">
              <a:latin typeface="Lora"/>
              <a:ea typeface="Lora"/>
              <a:cs typeface="Lora"/>
              <a:sym typeface="Lora"/>
            </a:endParaRPr>
          </a:p>
          <a:p>
            <a:pPr indent="0" lvl="0" marL="457200" rtl="0" algn="l">
              <a:spcBef>
                <a:spcPts val="0"/>
              </a:spcBef>
              <a:spcAft>
                <a:spcPts val="0"/>
              </a:spcAft>
              <a:buNone/>
            </a:pPr>
            <a:r>
              <a:rPr lang="en" sz="1400">
                <a:latin typeface="Lora"/>
                <a:ea typeface="Lora"/>
                <a:cs typeface="Lora"/>
                <a:sym typeface="Lora"/>
              </a:rPr>
              <a:t>Exp(Condition = cause,  data1 = query1 + answer1, data2 = query1 + answer 2</a:t>
            </a:r>
            <a:endParaRPr sz="1400">
              <a:latin typeface="Lora"/>
              <a:ea typeface="Lora"/>
              <a:cs typeface="Lora"/>
              <a:sym typeface="Lora"/>
            </a:endParaRPr>
          </a:p>
          <a:p>
            <a:pPr indent="0" lvl="0" marL="457200" rtl="0" algn="l">
              <a:spcBef>
                <a:spcPts val="0"/>
              </a:spcBef>
              <a:spcAft>
                <a:spcPts val="0"/>
              </a:spcAft>
              <a:buNone/>
            </a:pPr>
            <a:r>
              <a:rPr lang="en" sz="1400">
                <a:latin typeface="Lora"/>
                <a:ea typeface="Lora"/>
                <a:cs typeface="Lora"/>
                <a:sym typeface="Lora"/>
              </a:rPr>
              <a:t>        Condition = effect, data1 = answer1 + query1, data2 = answer2 + query2)</a:t>
            </a:r>
            <a:endParaRPr sz="14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654275" y="84400"/>
            <a:ext cx="7618500" cy="2211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What is Manhattan LSTM</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Manhattan LSTM models has two networks LSTMleft and LSTMright which process one of the sentences in a given pair independently. </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Siamese LSTM, a version of Manhattan LSTM where both LSTMleft and LSTMright have same tied weights such that LSTMleft = LSTMright. </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The model uses an LSTM to read in word-vectors representing each input sentence and employs its final hidden state as a vector representation for each sentence. Subsequently, the similarity between these representations is used as a predictor of semantic similarity</a:t>
            </a:r>
            <a:endParaRPr sz="1400">
              <a:latin typeface="Lora"/>
              <a:ea typeface="Lora"/>
              <a:cs typeface="Lora"/>
              <a:sym typeface="Lora"/>
            </a:endParaRPr>
          </a:p>
        </p:txBody>
      </p:sp>
      <p:sp>
        <p:nvSpPr>
          <p:cNvPr id="71" name="Google Shape;71;p15"/>
          <p:cNvSpPr txBox="1"/>
          <p:nvPr/>
        </p:nvSpPr>
        <p:spPr>
          <a:xfrm>
            <a:off x="2937525" y="-348000"/>
            <a:ext cx="2397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accent1"/>
              </a:solidFill>
              <a:latin typeface="Lora"/>
              <a:ea typeface="Lora"/>
              <a:cs typeface="Lora"/>
              <a:sym typeface="Lora"/>
            </a:endParaRPr>
          </a:p>
        </p:txBody>
      </p:sp>
      <p:pic>
        <p:nvPicPr>
          <p:cNvPr id="72" name="Google Shape;72;p15"/>
          <p:cNvPicPr preferRelativeResize="0"/>
          <p:nvPr/>
        </p:nvPicPr>
        <p:blipFill>
          <a:blip r:embed="rId3">
            <a:alphaModFix/>
          </a:blip>
          <a:stretch>
            <a:fillRect/>
          </a:stretch>
        </p:blipFill>
        <p:spPr>
          <a:xfrm>
            <a:off x="1935100" y="2380400"/>
            <a:ext cx="4511242" cy="25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762750" y="141675"/>
            <a:ext cx="7618500" cy="2211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How it works</a:t>
            </a:r>
            <a:endParaRPr sz="2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The LSTM learns a mapping from the space of variable length sequences of din-dimensional(Max length of </a:t>
            </a:r>
            <a:r>
              <a:rPr lang="en" sz="1400">
                <a:latin typeface="Lora"/>
                <a:ea typeface="Lora"/>
                <a:cs typeface="Lora"/>
                <a:sym typeface="Lora"/>
              </a:rPr>
              <a:t>sentences</a:t>
            </a:r>
            <a:r>
              <a:rPr lang="en" sz="1400">
                <a:latin typeface="Lora"/>
                <a:ea typeface="Lora"/>
                <a:cs typeface="Lora"/>
                <a:sym typeface="Lora"/>
              </a:rPr>
              <a:t>) vectors into R^embedding-dimension(embedding matrix length)</a:t>
            </a:r>
            <a:endParaRPr sz="1400">
              <a:latin typeface="Lora"/>
              <a:ea typeface="Lora"/>
              <a:cs typeface="Lora"/>
              <a:sym typeface="Lora"/>
            </a:endParaRPr>
          </a:p>
          <a:p>
            <a:pPr indent="-317500" lvl="0" marL="457200" rtl="0" algn="l">
              <a:spcBef>
                <a:spcPts val="0"/>
              </a:spcBef>
              <a:spcAft>
                <a:spcPts val="0"/>
              </a:spcAft>
              <a:buSzPts val="1400"/>
              <a:buFont typeface="Lora"/>
              <a:buAutoNum type="arabicPeriod"/>
            </a:pPr>
            <a:r>
              <a:rPr lang="en" sz="1400">
                <a:latin typeface="Lora"/>
                <a:ea typeface="Lora"/>
                <a:cs typeface="Lora"/>
                <a:sym typeface="Lora"/>
              </a:rPr>
              <a:t>Each sentence (represented as a sequence of word vectors) x1,...,xT , is passed to the LSTM, which updates its hidden state at each sequence-index via equations:</a:t>
            </a:r>
            <a:endParaRPr sz="1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a:p>
            <a:pPr indent="0" lvl="0" marL="457200" rtl="0" algn="l">
              <a:spcBef>
                <a:spcPts val="0"/>
              </a:spcBef>
              <a:spcAft>
                <a:spcPts val="0"/>
              </a:spcAft>
              <a:buNone/>
            </a:pPr>
            <a:r>
              <a:rPr lang="en" sz="1400">
                <a:latin typeface="Lora"/>
                <a:ea typeface="Lora"/>
                <a:cs typeface="Lora"/>
                <a:sym typeface="Lora"/>
              </a:rPr>
              <a:t>Note: x(sequence data of scentence), W, U(weight matrix), t(# of hidden layer),</a:t>
            </a:r>
            <a:endParaRPr sz="1400">
              <a:latin typeface="Lora"/>
              <a:ea typeface="Lora"/>
              <a:cs typeface="Lora"/>
              <a:sym typeface="Lora"/>
            </a:endParaRPr>
          </a:p>
        </p:txBody>
      </p:sp>
      <p:pic>
        <p:nvPicPr>
          <p:cNvPr id="78" name="Google Shape;78;p16"/>
          <p:cNvPicPr preferRelativeResize="0"/>
          <p:nvPr/>
        </p:nvPicPr>
        <p:blipFill>
          <a:blip r:embed="rId3">
            <a:alphaModFix/>
          </a:blip>
          <a:stretch>
            <a:fillRect/>
          </a:stretch>
        </p:blipFill>
        <p:spPr>
          <a:xfrm>
            <a:off x="2137400" y="2635825"/>
            <a:ext cx="4430566" cy="2333575"/>
          </a:xfrm>
          <a:prstGeom prst="rect">
            <a:avLst/>
          </a:prstGeom>
          <a:noFill/>
          <a:ln>
            <a:noFill/>
          </a:ln>
        </p:spPr>
      </p:pic>
      <p:pic>
        <p:nvPicPr>
          <p:cNvPr id="79" name="Google Shape;79;p16"/>
          <p:cNvPicPr preferRelativeResize="0"/>
          <p:nvPr/>
        </p:nvPicPr>
        <p:blipFill rotWithShape="1">
          <a:blip r:embed="rId4">
            <a:alphaModFix/>
          </a:blip>
          <a:srcRect b="76520" l="0" r="-23609" t="4700"/>
          <a:stretch/>
        </p:blipFill>
        <p:spPr>
          <a:xfrm>
            <a:off x="2137400" y="2283975"/>
            <a:ext cx="4396975" cy="35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762750" y="76600"/>
            <a:ext cx="7618500" cy="812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ora"/>
                <a:ea typeface="Lora"/>
                <a:cs typeface="Lora"/>
                <a:sym typeface="Lora"/>
              </a:rPr>
              <a:t>How well it works</a:t>
            </a:r>
            <a:endParaRPr sz="2400">
              <a:latin typeface="Lora"/>
              <a:ea typeface="Lora"/>
              <a:cs typeface="Lora"/>
              <a:sym typeface="Lora"/>
            </a:endParaRPr>
          </a:p>
          <a:p>
            <a:pPr indent="0" lvl="0" marL="0" rtl="0" algn="l">
              <a:spcBef>
                <a:spcPts val="0"/>
              </a:spcBef>
              <a:spcAft>
                <a:spcPts val="0"/>
              </a:spcAft>
              <a:buNone/>
            </a:pPr>
            <a:r>
              <a:t/>
            </a:r>
            <a:endParaRPr sz="1400">
              <a:latin typeface="Lora"/>
              <a:ea typeface="Lora"/>
              <a:cs typeface="Lora"/>
              <a:sym typeface="Lora"/>
            </a:endParaRPr>
          </a:p>
        </p:txBody>
      </p:sp>
      <p:pic>
        <p:nvPicPr>
          <p:cNvPr id="85" name="Google Shape;85;p17"/>
          <p:cNvPicPr preferRelativeResize="0"/>
          <p:nvPr/>
        </p:nvPicPr>
        <p:blipFill>
          <a:blip r:embed="rId3">
            <a:alphaModFix/>
          </a:blip>
          <a:stretch>
            <a:fillRect/>
          </a:stretch>
        </p:blipFill>
        <p:spPr>
          <a:xfrm>
            <a:off x="130450" y="781200"/>
            <a:ext cx="4316801" cy="3154200"/>
          </a:xfrm>
          <a:prstGeom prst="rect">
            <a:avLst/>
          </a:prstGeom>
          <a:noFill/>
          <a:ln>
            <a:noFill/>
          </a:ln>
        </p:spPr>
      </p:pic>
      <p:sp>
        <p:nvSpPr>
          <p:cNvPr id="86" name="Google Shape;86;p17"/>
          <p:cNvSpPr txBox="1"/>
          <p:nvPr/>
        </p:nvSpPr>
        <p:spPr>
          <a:xfrm>
            <a:off x="1291075" y="4035075"/>
            <a:ext cx="66927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ora"/>
                <a:ea typeface="Lora"/>
                <a:cs typeface="Lora"/>
                <a:sym typeface="Lora"/>
              </a:rPr>
              <a:t>Note: Example sentence pairs from the SICK test data. G denotes ground truth relatedness ∈ [1, 5], S = skip-thought predictions, and M = MaLSTM predictions. R is Pearson correlation (r), p is Spearman’s p.</a:t>
            </a:r>
            <a:endParaRPr>
              <a:solidFill>
                <a:schemeClr val="accent1"/>
              </a:solidFill>
              <a:latin typeface="Lora"/>
              <a:ea typeface="Lora"/>
              <a:cs typeface="Lora"/>
              <a:sym typeface="Lora"/>
            </a:endParaRPr>
          </a:p>
          <a:p>
            <a:pPr indent="0" lvl="0" marL="0" rtl="0" algn="l">
              <a:spcBef>
                <a:spcPts val="0"/>
              </a:spcBef>
              <a:spcAft>
                <a:spcPts val="0"/>
              </a:spcAft>
              <a:buNone/>
            </a:pPr>
            <a:r>
              <a:t/>
            </a:r>
            <a:endParaRPr>
              <a:solidFill>
                <a:schemeClr val="accent1"/>
              </a:solidFill>
              <a:latin typeface="Lora"/>
              <a:ea typeface="Lora"/>
              <a:cs typeface="Lora"/>
              <a:sym typeface="Lora"/>
            </a:endParaRPr>
          </a:p>
        </p:txBody>
      </p:sp>
      <p:pic>
        <p:nvPicPr>
          <p:cNvPr id="87" name="Google Shape;87;p17"/>
          <p:cNvPicPr preferRelativeResize="0"/>
          <p:nvPr/>
        </p:nvPicPr>
        <p:blipFill>
          <a:blip r:embed="rId4">
            <a:alphaModFix/>
          </a:blip>
          <a:stretch>
            <a:fillRect/>
          </a:stretch>
        </p:blipFill>
        <p:spPr>
          <a:xfrm>
            <a:off x="4805200" y="781200"/>
            <a:ext cx="4219476" cy="3154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63250" y="152400"/>
            <a:ext cx="4522651" cy="4902300"/>
          </a:xfrm>
          <a:prstGeom prst="rect">
            <a:avLst/>
          </a:prstGeom>
          <a:noFill/>
          <a:ln>
            <a:noFill/>
          </a:ln>
        </p:spPr>
      </p:pic>
      <p:sp>
        <p:nvSpPr>
          <p:cNvPr id="93" name="Google Shape;93;p18"/>
          <p:cNvSpPr txBox="1"/>
          <p:nvPr/>
        </p:nvSpPr>
        <p:spPr>
          <a:xfrm>
            <a:off x="5347575" y="152400"/>
            <a:ext cx="3568800" cy="49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Lora"/>
                <a:ea typeface="Lora"/>
                <a:cs typeface="Lora"/>
                <a:sym typeface="Lora"/>
              </a:rPr>
              <a:t>Implementation thought</a:t>
            </a:r>
            <a:endParaRPr sz="1800">
              <a:solidFill>
                <a:schemeClr val="accent1"/>
              </a:solidFill>
              <a:latin typeface="Lora"/>
              <a:ea typeface="Lora"/>
              <a:cs typeface="Lora"/>
              <a:sym typeface="Lora"/>
            </a:endParaRPr>
          </a:p>
          <a:p>
            <a:pPr indent="-317500" lvl="0" marL="457200" rtl="0" algn="l">
              <a:spcBef>
                <a:spcPts val="0"/>
              </a:spcBef>
              <a:spcAft>
                <a:spcPts val="0"/>
              </a:spcAft>
              <a:buClr>
                <a:schemeClr val="accent1"/>
              </a:buClr>
              <a:buSzPts val="1400"/>
              <a:buFont typeface="Lora"/>
              <a:buAutoNum type="arabicPeriod"/>
            </a:pPr>
            <a:r>
              <a:rPr lang="en">
                <a:solidFill>
                  <a:schemeClr val="accent1"/>
                </a:solidFill>
                <a:latin typeface="Lora"/>
                <a:ea typeface="Lora"/>
                <a:cs typeface="Lora"/>
                <a:sym typeface="Lora"/>
              </a:rPr>
              <a:t>Since our data contains ‘ , ’ special symbol if we combine question and answer together, we need to know how to deal with special symbol in order to not add unnecessary bias.</a:t>
            </a:r>
            <a:endParaRPr>
              <a:solidFill>
                <a:schemeClr val="accent1"/>
              </a:solidFill>
              <a:latin typeface="Lora"/>
              <a:ea typeface="Lora"/>
              <a:cs typeface="Lora"/>
              <a:sym typeface="Lora"/>
            </a:endParaRPr>
          </a:p>
          <a:p>
            <a:pPr indent="-317500" lvl="0" marL="457200" rtl="0" algn="l">
              <a:spcBef>
                <a:spcPts val="0"/>
              </a:spcBef>
              <a:spcAft>
                <a:spcPts val="0"/>
              </a:spcAft>
              <a:buClr>
                <a:schemeClr val="accent1"/>
              </a:buClr>
              <a:buSzPts val="1400"/>
              <a:buFont typeface="Lora"/>
              <a:buAutoNum type="arabicPeriod"/>
            </a:pPr>
            <a:r>
              <a:rPr lang="en">
                <a:solidFill>
                  <a:schemeClr val="accent1"/>
                </a:solidFill>
                <a:latin typeface="Lora"/>
                <a:ea typeface="Lora"/>
                <a:cs typeface="Lora"/>
                <a:sym typeface="Lora"/>
              </a:rPr>
              <a:t>After plotting sentences into similarity axis, what would be the optimal classifier to correctly the organize the result.</a:t>
            </a:r>
            <a:endParaRPr>
              <a:solidFill>
                <a:schemeClr val="accent1"/>
              </a:solidFill>
              <a:latin typeface="Lora"/>
              <a:ea typeface="Lora"/>
              <a:cs typeface="Lora"/>
              <a:sym typeface="Lora"/>
            </a:endParaRPr>
          </a:p>
          <a:p>
            <a:pPr indent="-317500" lvl="0" marL="457200" rtl="0" algn="l">
              <a:spcBef>
                <a:spcPts val="0"/>
              </a:spcBef>
              <a:spcAft>
                <a:spcPts val="0"/>
              </a:spcAft>
              <a:buClr>
                <a:schemeClr val="accent1"/>
              </a:buClr>
              <a:buSzPts val="1400"/>
              <a:buFont typeface="Lora"/>
              <a:buAutoNum type="arabicPeriod"/>
            </a:pPr>
            <a:r>
              <a:rPr lang="en">
                <a:solidFill>
                  <a:schemeClr val="accent1"/>
                </a:solidFill>
                <a:latin typeface="Lora"/>
                <a:ea typeface="Lora"/>
                <a:cs typeface="Lora"/>
                <a:sym typeface="Lora"/>
              </a:rPr>
              <a:t>The Loss can be conclude into three part [loss_pretrained model, loss_on_similarity_calculation, loss_on_classification], what would be the best trade off for our loss optimization?</a:t>
            </a:r>
            <a:endParaRPr>
              <a:solidFill>
                <a:schemeClr val="accent1"/>
              </a:solidFill>
              <a:latin typeface="Lora"/>
              <a:ea typeface="Lora"/>
              <a:cs typeface="Lora"/>
              <a:sym typeface="Lora"/>
            </a:endParaRPr>
          </a:p>
          <a:p>
            <a:pPr indent="0" lvl="0" marL="0" rtl="0" algn="l">
              <a:spcBef>
                <a:spcPts val="0"/>
              </a:spcBef>
              <a:spcAft>
                <a:spcPts val="0"/>
              </a:spcAft>
              <a:buNone/>
            </a:pPr>
            <a:r>
              <a:t/>
            </a:r>
            <a:endParaRPr>
              <a:solidFill>
                <a:schemeClr val="accen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761425" y="439575"/>
            <a:ext cx="7080900" cy="49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Possible optimal option(BERT)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