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Lusk" userId="f59c134d-680d-40f4-b739-72401eae2a2a" providerId="ADAL" clId="{8E8EE066-D01C-4D92-93C2-995D9C5E8D51}"/>
    <pc:docChg chg="modSld">
      <pc:chgData name="Jack Lusk" userId="f59c134d-680d-40f4-b739-72401eae2a2a" providerId="ADAL" clId="{8E8EE066-D01C-4D92-93C2-995D9C5E8D51}" dt="2023-06-29T21:33:06.982" v="5" actId="20577"/>
      <pc:docMkLst>
        <pc:docMk/>
      </pc:docMkLst>
      <pc:sldChg chg="modSp mod">
        <pc:chgData name="Jack Lusk" userId="f59c134d-680d-40f4-b739-72401eae2a2a" providerId="ADAL" clId="{8E8EE066-D01C-4D92-93C2-995D9C5E8D51}" dt="2023-06-29T21:33:06.982" v="5" actId="20577"/>
        <pc:sldMkLst>
          <pc:docMk/>
          <pc:sldMk cId="1512057511" sldId="261"/>
        </pc:sldMkLst>
        <pc:spChg chg="mod">
          <ac:chgData name="Jack Lusk" userId="f59c134d-680d-40f4-b739-72401eae2a2a" providerId="ADAL" clId="{8E8EE066-D01C-4D92-93C2-995D9C5E8D51}" dt="2023-06-29T21:33:06.982" v="5" actId="20577"/>
          <ac:spMkLst>
            <pc:docMk/>
            <pc:sldMk cId="1512057511" sldId="261"/>
            <ac:spMk id="38" creationId="{D3637DB3-7E2B-B90C-AAE4-DDD4A988BC7A}"/>
          </ac:spMkLst>
        </pc:spChg>
      </pc:sldChg>
      <pc:sldChg chg="modSp mod">
        <pc:chgData name="Jack Lusk" userId="f59c134d-680d-40f4-b739-72401eae2a2a" providerId="ADAL" clId="{8E8EE066-D01C-4D92-93C2-995D9C5E8D51}" dt="2023-06-29T21:32:56.236" v="4" actId="20577"/>
        <pc:sldMkLst>
          <pc:docMk/>
          <pc:sldMk cId="1763293411" sldId="264"/>
        </pc:sldMkLst>
        <pc:spChg chg="mod">
          <ac:chgData name="Jack Lusk" userId="f59c134d-680d-40f4-b739-72401eae2a2a" providerId="ADAL" clId="{8E8EE066-D01C-4D92-93C2-995D9C5E8D51}" dt="2023-06-29T21:32:56.236" v="4" actId="20577"/>
          <ac:spMkLst>
            <pc:docMk/>
            <pc:sldMk cId="1763293411" sldId="264"/>
            <ac:spMk id="3" creationId="{B5CCB2F9-4DC1-5C6E-83D1-47390A441F5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191C-C4FC-4EEE-9BB1-856E11812DD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BD22D61-401D-4BC2-9C5F-94CCC4637A1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34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191C-C4FC-4EEE-9BB1-856E11812DD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22D61-401D-4BC2-9C5F-94CCC4637A1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81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191C-C4FC-4EEE-9BB1-856E11812DD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22D61-401D-4BC2-9C5F-94CCC4637A1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09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191C-C4FC-4EEE-9BB1-856E11812DD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22D61-401D-4BC2-9C5F-94CCC4637A1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37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191C-C4FC-4EEE-9BB1-856E11812DD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22D61-401D-4BC2-9C5F-94CCC4637A1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30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191C-C4FC-4EEE-9BB1-856E11812DD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22D61-401D-4BC2-9C5F-94CCC4637A1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28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191C-C4FC-4EEE-9BB1-856E11812DD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22D61-401D-4BC2-9C5F-94CCC4637A1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54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191C-C4FC-4EEE-9BB1-856E11812DD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22D61-401D-4BC2-9C5F-94CCC4637A1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72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191C-C4FC-4EEE-9BB1-856E11812DD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22D61-401D-4BC2-9C5F-94CCC4637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4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191C-C4FC-4EEE-9BB1-856E11812DD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22D61-401D-4BC2-9C5F-94CCC4637A1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59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1EC191C-C4FC-4EEE-9BB1-856E11812DD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22D61-401D-4BC2-9C5F-94CCC4637A1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61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C191C-C4FC-4EEE-9BB1-856E11812DD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BD22D61-401D-4BC2-9C5F-94CCC4637A1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61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7CC7-11B9-B309-318D-E830344A8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674704"/>
            <a:ext cx="8637073" cy="2669026"/>
          </a:xfrm>
        </p:spPr>
        <p:txBody>
          <a:bodyPr>
            <a:noAutofit/>
          </a:bodyPr>
          <a:lstStyle/>
          <a:p>
            <a:r>
              <a:rPr lang="en-US" sz="5400" dirty="0"/>
              <a:t>Analysis of IBM Employment Factors that Influence Attrition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BEFEC-579F-B241-1C43-E490676D3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Team 38</a:t>
            </a:r>
          </a:p>
          <a:p>
            <a:r>
              <a:rPr lang="en-US" b="1" dirty="0"/>
              <a:t>Jack Lusk</a:t>
            </a:r>
          </a:p>
          <a:p>
            <a:r>
              <a:rPr lang="en-US" b="1" dirty="0" err="1"/>
              <a:t>Sasakorn</a:t>
            </a:r>
            <a:r>
              <a:rPr lang="en-US" b="1" dirty="0"/>
              <a:t> </a:t>
            </a:r>
            <a:r>
              <a:rPr lang="en-US" b="1" dirty="0" err="1"/>
              <a:t>Phanitsombat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096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0D79-CD53-1A1E-3E4D-D2949CE1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Objective/Problem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BE9DD-FEE2-ABC4-FA63-3B8C02E6D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•</a:t>
            </a:r>
            <a:r>
              <a:rPr lang="en-US" sz="4400" dirty="0">
                <a:latin typeface="+mj-lt"/>
                <a:ea typeface="+mj-ea"/>
                <a:cs typeface="+mj-cs"/>
              </a:rPr>
              <a:t> Employee attrition is a significant challenge faced by organizations today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sz="4400" dirty="0">
                <a:latin typeface="+mj-lt"/>
                <a:ea typeface="+mj-ea"/>
                <a:cs typeface="+mj-cs"/>
              </a:rPr>
              <a:t> High turnover rates impact productivity, team dynamics, and incur substantial costs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sz="4400" dirty="0">
                <a:latin typeface="+mj-lt"/>
                <a:ea typeface="+mj-ea"/>
                <a:cs typeface="+mj-cs"/>
              </a:rPr>
              <a:t> The project aims to leverage IBM's employee data to build a predictive model for identifying influential factors and improving employee retention strategies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91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04FA-1A04-0D4D-29C0-77E4CB28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Research Question (RQ)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66978-34D6-ECE6-E9BE-5C38991FC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• What are the influential indicator variables that contribute to employee attrition based on IBM's employee data?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800" dirty="0">
                <a:latin typeface="+mj-lt"/>
                <a:ea typeface="+mj-ea"/>
                <a:cs typeface="+mj-cs"/>
              </a:rPr>
              <a:t>Supporting Research Questions:</a:t>
            </a:r>
          </a:p>
          <a:p>
            <a:pPr marL="0" indent="0">
              <a:buNone/>
            </a:pPr>
            <a:r>
              <a:rPr lang="en-US" sz="4800" dirty="0">
                <a:latin typeface="+mj-lt"/>
                <a:ea typeface="+mj-ea"/>
                <a:cs typeface="+mj-cs"/>
              </a:rPr>
              <a:t>1. Relationship between job satisfaction and attrition</a:t>
            </a:r>
          </a:p>
          <a:p>
            <a:pPr marL="0" indent="0">
              <a:buNone/>
            </a:pPr>
            <a:r>
              <a:rPr lang="en-US" sz="4800" dirty="0">
                <a:latin typeface="+mj-lt"/>
                <a:ea typeface="+mj-ea"/>
                <a:cs typeface="+mj-cs"/>
              </a:rPr>
              <a:t>2. Impact of years at the company on attrition</a:t>
            </a:r>
          </a:p>
          <a:p>
            <a:pPr marL="0" indent="0">
              <a:buNone/>
            </a:pPr>
            <a:r>
              <a:rPr lang="en-US" sz="4800" dirty="0">
                <a:latin typeface="+mj-lt"/>
                <a:ea typeface="+mj-ea"/>
                <a:cs typeface="+mj-cs"/>
              </a:rPr>
              <a:t>3. Correlation between performance ratings and attrition</a:t>
            </a:r>
          </a:p>
          <a:p>
            <a:pPr marL="0" indent="0">
              <a:buNone/>
            </a:pPr>
            <a:r>
              <a:rPr lang="en-US" sz="4800" dirty="0">
                <a:latin typeface="+mj-lt"/>
                <a:ea typeface="+mj-ea"/>
                <a:cs typeface="+mj-cs"/>
              </a:rPr>
              <a:t>4. Role of salary or annual raise in attrition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0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D2AF-D371-6314-4E92-394C90D07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B92E9-83E4-B610-EFA7-554D8D9DC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• High employee attrition rates lead to productivity losses and significant costs</a:t>
            </a:r>
          </a:p>
          <a:p>
            <a:pPr marL="0" indent="0"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• This analysis will provide insights to develop effective retention strategies</a:t>
            </a:r>
          </a:p>
          <a:p>
            <a:pPr marL="0" indent="0"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• Quantifiable benefits include cost savings in hiring, training, and onboarding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1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C854-F85E-1C7D-834A-D0C1E928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Dataset/ Plan for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7625E-426A-4DA8-D26B-47110658D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• Data Source: IBM HR Analytics Employee Attrition &amp; Performance dataset from Kaggle</a:t>
            </a:r>
          </a:p>
          <a:p>
            <a:pPr marL="0" indent="0"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• 1470 rows of employee data</a:t>
            </a:r>
          </a:p>
          <a:p>
            <a:pPr marL="0" indent="0"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• Key Variables: Job satisfaction, years at the company, performance rating, salary, percent raise, and demographic information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92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20DA-7BAB-3B40-1423-5ABB5092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Approach/Methodology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D3637DB3-7E2B-B90C-AAE4-DDD4A988B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4"/>
            <a:ext cx="9370301" cy="34506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+mj-lt"/>
                <a:ea typeface="+mj-ea"/>
                <a:cs typeface="+mj-cs"/>
              </a:rPr>
              <a:t>1. Cluster Model: </a:t>
            </a:r>
            <a:r>
              <a:rPr lang="en-US" dirty="0">
                <a:latin typeface="+mj-lt"/>
                <a:ea typeface="+mj-ea"/>
                <a:cs typeface="+mj-cs"/>
              </a:rPr>
              <a:t>Grouping employees based on shared attributes using clustering algorithms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+mj-lt"/>
                <a:ea typeface="+mj-ea"/>
                <a:cs typeface="+mj-cs"/>
              </a:rPr>
              <a:t>• Data transformations: Standard scaling, min-max scaling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>
                <a:latin typeface="+mj-lt"/>
                <a:ea typeface="+mj-ea"/>
                <a:cs typeface="+mj-cs"/>
              </a:rPr>
              <a:t>2. Regression </a:t>
            </a:r>
            <a:r>
              <a:rPr lang="en-US" b="1" dirty="0">
                <a:latin typeface="+mj-lt"/>
                <a:ea typeface="+mj-ea"/>
                <a:cs typeface="+mj-cs"/>
              </a:rPr>
              <a:t>Model: </a:t>
            </a:r>
            <a:r>
              <a:rPr lang="en-US" dirty="0">
                <a:latin typeface="+mj-lt"/>
                <a:ea typeface="+mj-ea"/>
                <a:cs typeface="+mj-cs"/>
              </a:rPr>
              <a:t>Building a predictive model to estimate the likelihood of attrition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+mj-lt"/>
                <a:ea typeface="+mj-ea"/>
                <a:cs typeface="+mj-cs"/>
              </a:rPr>
              <a:t>• Data transformations: Log transformation, Box-Cox transformation if needed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+mj-lt"/>
                <a:ea typeface="+mj-ea"/>
                <a:cs typeface="+mj-cs"/>
              </a:rPr>
              <a:t>• Model evaluation and hyperparameter tuning: Training, validation, and test datasets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+mj-lt"/>
                <a:ea typeface="+mj-ea"/>
                <a:cs typeface="+mj-cs"/>
              </a:rPr>
              <a:t>• Hyperparameter optimization methods: Bayesian optimization, random search, grid search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205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BB443-1A9D-9EB8-1CC0-488D1B220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Anticipated Conclusions/Hypothesis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AD775-79C9-5E69-1B46-DA9895BF4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• Certain indicator variables (e.g. job satisfaction, years at the company, salary, percent raise) will significantly impact attrition</a:t>
            </a:r>
          </a:p>
          <a:p>
            <a:pPr marL="0" indent="0"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• Focus on "low-hanging fruit" with high impact and low cost for retention strategies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0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F02-7AFC-CFC0-D39C-3802C75DB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Decisions Impacted by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0367A-30B0-7588-6DC7-A5DFDFD3C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• Development of effective retention strategies</a:t>
            </a:r>
          </a:p>
          <a:p>
            <a:pPr marL="0" indent="0"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• Refinement of recruitment and hiring processes</a:t>
            </a:r>
          </a:p>
          <a:p>
            <a:pPr marL="0" indent="0"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• Training and development initiatives</a:t>
            </a:r>
          </a:p>
          <a:p>
            <a:pPr marL="0" indent="0"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• Compensation and benefits evaluation</a:t>
            </a:r>
          </a:p>
          <a:p>
            <a:pPr marL="0" indent="0"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• Enhancement of organizational culture and employee engagement</a:t>
            </a:r>
          </a:p>
          <a:p>
            <a:pPr marL="0" indent="0"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• Cost management and budgeting decisions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22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D614-3E4E-4F5F-4EBB-3B546F38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Timeline/Key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CB2F9-4DC1-5C6E-83D1-47390A441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3700" dirty="0">
                <a:latin typeface="+mj-lt"/>
                <a:ea typeface="+mj-ea"/>
                <a:cs typeface="+mj-cs"/>
              </a:rPr>
              <a:t>• Project Proposal Video: July 2nd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700" dirty="0">
                <a:latin typeface="+mj-lt"/>
                <a:ea typeface="+mj-ea"/>
                <a:cs typeface="+mj-cs"/>
              </a:rPr>
              <a:t>• Preliminary Model Analysis: July 7th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700" dirty="0">
                <a:latin typeface="+mj-lt"/>
                <a:ea typeface="+mj-ea"/>
                <a:cs typeface="+mj-cs"/>
              </a:rPr>
              <a:t>• Progress Report: July 9th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700" dirty="0">
                <a:latin typeface="+mj-lt"/>
                <a:ea typeface="+mj-ea"/>
                <a:cs typeface="+mj-cs"/>
              </a:rPr>
              <a:t>• Final Model Analysis: July 17th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700" dirty="0">
                <a:latin typeface="+mj-lt"/>
                <a:ea typeface="+mj-ea"/>
                <a:cs typeface="+mj-cs"/>
              </a:rPr>
              <a:t>• Final Project Report and Video: July 19th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9341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</TotalTime>
  <Words>423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Analysis of IBM Employment Factors that Influence Attrition</vt:lpstr>
      <vt:lpstr>Objective/Problem</vt:lpstr>
      <vt:lpstr>Primary Research Question (RQ)</vt:lpstr>
      <vt:lpstr>Business Justification</vt:lpstr>
      <vt:lpstr>Dataset/ Plan for Data</vt:lpstr>
      <vt:lpstr>Approach/Methodology</vt:lpstr>
      <vt:lpstr>Anticipated Conclusions/Hypothesis</vt:lpstr>
      <vt:lpstr>Business Decisions Impacted by Analysis</vt:lpstr>
      <vt:lpstr>Project Timeline/Key 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IBM Employment Factors that Influence Attrition</dc:title>
  <dc:creator>Jack Lusk</dc:creator>
  <cp:lastModifiedBy>Jack Lusk</cp:lastModifiedBy>
  <cp:revision>1</cp:revision>
  <dcterms:created xsi:type="dcterms:W3CDTF">2023-06-29T21:21:06Z</dcterms:created>
  <dcterms:modified xsi:type="dcterms:W3CDTF">2023-06-29T21:33:10Z</dcterms:modified>
</cp:coreProperties>
</file>