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AE"/>
    <a:srgbClr val="2D83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DDC2E-E20B-4F31-AB9F-3CEBECD89272}" type="datetimeFigureOut">
              <a:rPr lang="it-CH" smtClean="0"/>
              <a:t>02.06.2024</a:t>
            </a:fld>
            <a:endParaRPr lang="it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BBDA8-B2B4-4B45-84C3-C58031AE97D9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8081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BBDA8-B2B4-4B45-84C3-C58031AE97D9}" type="slidenum">
              <a:rPr lang="it-CH" smtClean="0"/>
              <a:t>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75045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BBDA8-B2B4-4B45-84C3-C58031AE97D9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3852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C5005-023A-174B-9616-0709EE72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4BB18-93EC-DC23-BC83-0FC7E094D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1308-823E-EEDF-758A-9579BFB2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02.06.2024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60F66-4AA9-07A6-A33E-E82C5047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BE82-3D7D-CD8D-10F8-9D41B3C3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4663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1C29-7A56-7E86-676C-9B75FA23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9B511-1D55-3184-8FD2-F613D9C87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BC573-DD56-4A5D-22C5-5C180DFE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02.06.2024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A4C4-DFE5-AF2E-3C0A-7E608C6B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BB83E-2905-5ECB-0B20-D0FA8FD2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5273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6571B-F817-8B7C-BD40-5A90F7BA0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9BE0F-BAA5-88AE-1E35-960CD6CA4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897A9-FE15-16EA-EB54-1808F3F8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02.06.2024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51276-26AD-D2C6-126B-96615388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3DFA0-CDD8-9A61-DD99-57B16437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6187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4119-3130-4DDF-2E77-C4C9A18A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A8A48-E3FE-A8F3-910E-7E6603B7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CE86-3BD6-DEE1-BAC8-0866F973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02.06.2024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1A458-DECF-2930-8F0C-ED40E683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073DA-CB9B-2668-6482-DA2C55F4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4107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BB77D-6825-4359-227B-D1429E24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57B6-F766-691B-B481-2383D9FFD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9901-8F06-07C4-67F1-D97F7DB1F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02.06.2024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4E985-95D6-05B4-C84D-75DB0E4A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335C-A078-EFBA-F273-1A845D54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9446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67CA-FAE7-2BDE-C6AC-F605D2FD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8B21-68BD-266D-3E5D-7D91BD6E2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1C4FC-E1BD-934A-9534-76E2E757A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F243A-D8F1-3BA6-4B88-0C8FB514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02.06.2024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52EF3-9E3B-B042-6336-263B961D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AD85B-D014-5CA9-F1AC-51C00523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9016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CB7A-235A-AC19-60C9-55F23874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AA5B4-4E93-1D3C-6858-35C665664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C6F79-E15C-4315-F4F4-8E1E36229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2AC12-CFDF-5DBD-EAEC-AC9E6B1D1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EE785-BC52-B273-1F14-111645BA2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5B64D-D83B-A7D5-A80C-8657C43B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02.06.2024</a:t>
            </a:fld>
            <a:endParaRPr lang="it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ED0CE-C28E-AC03-10D6-B16CA36B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DF689-62B7-9180-8654-379FDE58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4771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8B05-7848-3844-5A33-534DD531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D89A5-5DD5-726F-0D1B-FEC6BD20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02.06.2024</a:t>
            </a:fld>
            <a:endParaRPr lang="it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A0873-C1D6-CB34-71FB-B90436B3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30ACF-95AB-57FC-0B21-7EAA895F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353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D0C27-F8BC-BEA1-952A-6825079C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02.06.2024</a:t>
            </a:fld>
            <a:endParaRPr lang="it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DAA000-8EEB-A2C9-D80C-D929552E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D0353-8F22-8556-8EED-1952AF8C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8618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212B-C30A-0CC8-DD02-838E9B6F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3F0D-E2C6-446E-2866-C9B9FD431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6AB6C-8F16-F9F1-3C14-12F47C113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D3B1C-CC63-DE2F-3A79-1E1E9DBC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02.06.2024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8B694-C541-1895-ACB8-7150E358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720DD-7CBE-0621-050C-77346A80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6278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E18D-0DE2-D278-1C6B-017A5BD3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45098-F897-A31E-C775-109D2095E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783B5-17E1-12E0-BDAA-722C61725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A7614-128A-2C15-DA75-F5BFAC7F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8241-24FC-4C1F-BA1C-98419CB7AEA7}" type="datetimeFigureOut">
              <a:rPr lang="it-CH" smtClean="0"/>
              <a:t>02.06.2024</a:t>
            </a:fld>
            <a:endParaRPr lang="it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E7D13-0970-3DBA-056C-76761D31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01B4E-6188-AF16-84FB-FA8A3677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4408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58827-1822-DC23-F10C-1F89BED3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6F201-3925-F82C-1D98-C1EBD87FE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08978-4787-BB6C-5572-4940A1403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F38241-24FC-4C1F-BA1C-98419CB7AEA7}" type="datetimeFigureOut">
              <a:rPr lang="it-CH" smtClean="0"/>
              <a:t>02.06.2024</a:t>
            </a:fld>
            <a:endParaRPr lang="it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5658-180E-74A5-031F-6CE6A9D70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AAE7-632B-4C49-C1B8-9AE43B430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3DC501-25C5-4863-8A16-E50C484356E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4928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nsulin Pumps &amp; Continuous Glucose Monitors">
            <a:extLst>
              <a:ext uri="{FF2B5EF4-FFF2-40B4-BE49-F238E27FC236}">
                <a16:creationId xmlns:a16="http://schemas.microsoft.com/office/drawing/2014/main" id="{ECB2C20E-AA73-945A-507E-A4446C7C5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5" r="1530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74988" y="-1849388"/>
            <a:ext cx="5242025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F91B4-D140-1730-3091-3F03D797F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7126547" cy="2387600"/>
          </a:xfrm>
        </p:spPr>
        <p:txBody>
          <a:bodyPr anchor="b">
            <a:normAutofit/>
          </a:bodyPr>
          <a:lstStyle/>
          <a:p>
            <a:pPr algn="l"/>
            <a:r>
              <a:rPr lang="it-CH" sz="6600" dirty="0" err="1">
                <a:solidFill>
                  <a:schemeClr val="bg1"/>
                </a:solidFill>
              </a:rPr>
              <a:t>Artificial</a:t>
            </a:r>
            <a:r>
              <a:rPr lang="it-CH" sz="6600" dirty="0">
                <a:solidFill>
                  <a:schemeClr val="bg1"/>
                </a:solidFill>
              </a:rPr>
              <a:t> Pancreas Controllers</a:t>
            </a:r>
          </a:p>
        </p:txBody>
      </p:sp>
      <p:sp>
        <p:nvSpPr>
          <p:cNvPr id="1042" name="Rectangle: Rounded Corners 104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575039"/>
            <a:ext cx="7531099" cy="685800"/>
          </a:xfrm>
          <a:prstGeom prst="roundRect">
            <a:avLst>
              <a:gd name="adj" fmla="val 0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7C674-EA33-9009-E2B1-93AAB973F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it-CH" dirty="0">
                <a:solidFill>
                  <a:schemeClr val="bg1"/>
                </a:solidFill>
              </a:rPr>
              <a:t>Giacomo Mastroddi  -  </a:t>
            </a:r>
            <a:r>
              <a:rPr lang="it-CH" dirty="0" err="1">
                <a:solidFill>
                  <a:schemeClr val="bg1"/>
                </a:solidFill>
              </a:rPr>
              <a:t>InsulinCo</a:t>
            </a:r>
            <a:endParaRPr lang="it-CH" dirty="0">
              <a:solidFill>
                <a:schemeClr val="bg1"/>
              </a:solidFill>
            </a:endParaRPr>
          </a:p>
        </p:txBody>
      </p:sp>
      <p:pic>
        <p:nvPicPr>
          <p:cNvPr id="4" name="Grafik 9">
            <a:extLst>
              <a:ext uri="{FF2B5EF4-FFF2-40B4-BE49-F238E27FC236}">
                <a16:creationId xmlns:a16="http://schemas.microsoft.com/office/drawing/2014/main" id="{39ABDBFF-F1C3-1CDC-55E5-9A2F8D6B4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7004" y="6326873"/>
            <a:ext cx="1663888" cy="271414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6DA30CDC-AAFB-93B9-F7F1-94F27F6461F4}"/>
              </a:ext>
            </a:extLst>
          </p:cNvPr>
          <p:cNvSpPr txBox="1">
            <a:spLocks/>
          </p:cNvSpPr>
          <p:nvPr/>
        </p:nvSpPr>
        <p:spPr>
          <a:xfrm>
            <a:off x="371108" y="6430601"/>
            <a:ext cx="6291903" cy="335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CH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https://www.umassmed.edu/dcoe/diabetes-education/pumps_and_cgm/</a:t>
            </a:r>
          </a:p>
        </p:txBody>
      </p:sp>
    </p:spTree>
    <p:extLst>
      <p:ext uri="{BB962C8B-B14F-4D97-AF65-F5344CB8AC3E}">
        <p14:creationId xmlns:p14="http://schemas.microsoft.com/office/powerpoint/2010/main" val="2915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wave&#10;&#10;Description automatically generated with medium confidence">
            <a:extLst>
              <a:ext uri="{FF2B5EF4-FFF2-40B4-BE49-F238E27FC236}">
                <a16:creationId xmlns:a16="http://schemas.microsoft.com/office/drawing/2014/main" id="{B8BB1DFE-000C-A676-C205-1B673A93B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7" y="359479"/>
            <a:ext cx="7252229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37C87-0410-A628-E2AF-9EF6985B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20" y="1634305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8114E-B8EA-E2EA-86DD-501D7F09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867" y="2093537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7967B-621A-EB73-72BF-712056C2B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611" y="2077916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B9E26-AEB3-808B-2683-96403C5DC640}"/>
              </a:ext>
            </a:extLst>
          </p:cNvPr>
          <p:cNvSpPr txBox="1"/>
          <p:nvPr/>
        </p:nvSpPr>
        <p:spPr>
          <a:xfrm>
            <a:off x="7558356" y="566678"/>
            <a:ext cx="4236377" cy="590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Meal</a:t>
            </a:r>
            <a:r>
              <a:rPr lang="it-CH" b="1" dirty="0"/>
              <a:t> </a:t>
            </a:r>
            <a:r>
              <a:rPr lang="it-CH" b="1" dirty="0" err="1"/>
              <a:t>intakes</a:t>
            </a:r>
            <a:endParaRPr lang="it-CH" dirty="0"/>
          </a:p>
          <a:p>
            <a:r>
              <a:rPr lang="en-US" dirty="0"/>
              <a:t>The current scenario involves a breakfast with 20 grams of carbohydrates, and lunch and dinner with 30 grams each.</a:t>
            </a:r>
          </a:p>
          <a:p>
            <a:endParaRPr lang="it-CH" dirty="0"/>
          </a:p>
          <a:p>
            <a:r>
              <a:rPr lang="it-CH" b="1" dirty="0"/>
              <a:t>Controller</a:t>
            </a:r>
            <a:endParaRPr lang="it-CH" dirty="0"/>
          </a:p>
          <a:p>
            <a:r>
              <a:rPr lang="en-US" dirty="0"/>
              <a:t>A PID controller is used, which responds to the error signal between the measured current state and the reference state.</a:t>
            </a:r>
          </a:p>
          <a:p>
            <a:endParaRPr lang="it-CH" dirty="0"/>
          </a:p>
          <a:p>
            <a:r>
              <a:rPr lang="it-CH" b="1" dirty="0" err="1"/>
              <a:t>Behaviour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Insulin injections are administered only after detecting a deviation from the reference glucose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these small meal intakes, administering insulin after the glucose level rises keeps the patient’s glucose within the safe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response is moderate, preventing the insulin pump from reaching its upper limit of 0.04 U/min.</a:t>
            </a:r>
            <a:endParaRPr lang="it-CH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1E6C185-0A28-704F-2322-A006492CD751}"/>
              </a:ext>
            </a:extLst>
          </p:cNvPr>
          <p:cNvSpPr txBox="1">
            <a:spLocks/>
          </p:cNvSpPr>
          <p:nvPr/>
        </p:nvSpPr>
        <p:spPr>
          <a:xfrm>
            <a:off x="371108" y="6430601"/>
            <a:ext cx="6291903" cy="335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CH" sz="1400" dirty="0">
                <a:solidFill>
                  <a:schemeClr val="bg1">
                    <a:lumMod val="85000"/>
                  </a:schemeClr>
                </a:solidFill>
              </a:rPr>
              <a:t>All </a:t>
            </a:r>
            <a:r>
              <a:rPr lang="it-CH" sz="1400" dirty="0" err="1">
                <a:solidFill>
                  <a:schemeClr val="bg1">
                    <a:lumMod val="85000"/>
                  </a:schemeClr>
                </a:solidFill>
              </a:rPr>
              <a:t>icons</a:t>
            </a:r>
            <a:r>
              <a:rPr lang="it-CH" sz="1400" dirty="0">
                <a:solidFill>
                  <a:schemeClr val="bg1">
                    <a:lumMod val="85000"/>
                  </a:schemeClr>
                </a:solidFill>
              </a:rPr>
              <a:t> are </a:t>
            </a:r>
            <a:r>
              <a:rPr lang="it-CH" sz="1400" dirty="0" err="1">
                <a:solidFill>
                  <a:schemeClr val="bg1">
                    <a:lumMod val="85000"/>
                  </a:schemeClr>
                </a:solidFill>
              </a:rPr>
              <a:t>taken</a:t>
            </a:r>
            <a:r>
              <a:rPr lang="it-CH" sz="1400" dirty="0">
                <a:solidFill>
                  <a:schemeClr val="bg1">
                    <a:lumMod val="85000"/>
                  </a:schemeClr>
                </a:solidFill>
              </a:rPr>
              <a:t> from </a:t>
            </a:r>
            <a:r>
              <a:rPr lang="it-CH" sz="1400" dirty="0" err="1">
                <a:solidFill>
                  <a:schemeClr val="bg1">
                    <a:lumMod val="85000"/>
                  </a:schemeClr>
                </a:solidFill>
              </a:rPr>
              <a:t>Flaticon</a:t>
            </a:r>
            <a:endParaRPr lang="it-CH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63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BB1DFE-000C-A676-C205-1B673A93B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127" y="359479"/>
            <a:ext cx="7252229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37C87-0410-A628-E2AF-9EF6985B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20" y="1634305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8114E-B8EA-E2EA-86DD-501D7F09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867" y="2093537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7967B-621A-EB73-72BF-712056C2B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611" y="2077916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B9E26-AEB3-808B-2683-96403C5DC640}"/>
              </a:ext>
            </a:extLst>
          </p:cNvPr>
          <p:cNvSpPr txBox="1"/>
          <p:nvPr/>
        </p:nvSpPr>
        <p:spPr>
          <a:xfrm>
            <a:off x="7558356" y="566678"/>
            <a:ext cx="4236377" cy="6186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Meal</a:t>
            </a:r>
            <a:r>
              <a:rPr lang="it-CH" b="1" dirty="0"/>
              <a:t> </a:t>
            </a:r>
            <a:r>
              <a:rPr lang="it-CH" b="1" dirty="0" err="1"/>
              <a:t>intakes</a:t>
            </a:r>
            <a:endParaRPr lang="it-CH" dirty="0"/>
          </a:p>
          <a:p>
            <a:r>
              <a:rPr lang="en-US" dirty="0"/>
              <a:t>A severe failure scenario occurs when the patient consumes 60 grams of carbohydrates at breakfast and 30 grams at lunch and dinner.</a:t>
            </a:r>
          </a:p>
          <a:p>
            <a:endParaRPr lang="it-CH" dirty="0"/>
          </a:p>
          <a:p>
            <a:r>
              <a:rPr lang="it-CH" b="1" dirty="0" err="1"/>
              <a:t>Limitations</a:t>
            </a:r>
            <a:r>
              <a:rPr lang="it-CH" b="1" dirty="0"/>
              <a:t> of </a:t>
            </a:r>
            <a:r>
              <a:rPr lang="it-CH" b="1" dirty="0" err="1"/>
              <a:t>current</a:t>
            </a:r>
            <a:r>
              <a:rPr lang="it-CH" b="1" dirty="0"/>
              <a:t> PID controller</a:t>
            </a:r>
            <a:endParaRPr lang="it-CH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Insulin effect delay: </a:t>
            </a:r>
            <a:r>
              <a:rPr lang="en-US" dirty="0"/>
              <a:t>The insulin's effect on the measured glucose concentration is delayed and not accounted for (the blue curve increases only after the green curve).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Constraints: </a:t>
            </a:r>
            <a:r>
              <a:rPr lang="en-US" dirty="0"/>
              <a:t>The controller cannot safely satisfy constraints under these conditions.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Risk of extremes: </a:t>
            </a:r>
            <a:r>
              <a:rPr lang="en-US" dirty="0"/>
              <a:t>Both hyperglycemia and hypoglycemia are possible outcomes.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Injection capacity: </a:t>
            </a:r>
            <a:r>
              <a:rPr lang="en-US" dirty="0"/>
              <a:t>The maximum injection capability of the insulin pump is not met, leading to insufficient insulin delivery in real life.</a:t>
            </a:r>
            <a:endParaRPr lang="it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40893-C45B-DCFF-F9A7-EAE4A1C3C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734" y="5085557"/>
            <a:ext cx="671710" cy="67171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078961B-628D-3123-A933-FB21FC64ECC0}"/>
              </a:ext>
            </a:extLst>
          </p:cNvPr>
          <p:cNvSpPr/>
          <p:nvPr/>
        </p:nvSpPr>
        <p:spPr>
          <a:xfrm>
            <a:off x="2102412" y="3285214"/>
            <a:ext cx="540000" cy="829585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4.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0925EC-8DF0-60EA-7E67-59404CAE09DD}"/>
              </a:ext>
            </a:extLst>
          </p:cNvPr>
          <p:cNvSpPr/>
          <p:nvPr/>
        </p:nvSpPr>
        <p:spPr>
          <a:xfrm>
            <a:off x="2798385" y="2822677"/>
            <a:ext cx="2267712" cy="501631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CH" b="1" dirty="0">
                <a:solidFill>
                  <a:sysClr val="windowText" lastClr="000000"/>
                </a:solidFill>
              </a:rPr>
              <a:t>2. 3.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9B09DE-4AF0-BB05-1DBB-F6D8C0F69DD8}"/>
              </a:ext>
            </a:extLst>
          </p:cNvPr>
          <p:cNvSpPr/>
          <p:nvPr/>
        </p:nvSpPr>
        <p:spPr>
          <a:xfrm>
            <a:off x="1910778" y="586757"/>
            <a:ext cx="1113165" cy="621218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2. 3.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BDBE3F-1C4C-8F11-4BA5-337F88A49C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7413" y="5085304"/>
            <a:ext cx="671710" cy="6717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AED3EB-687D-2046-4FD8-5FE74798476F}"/>
              </a:ext>
            </a:extLst>
          </p:cNvPr>
          <p:cNvSpPr txBox="1"/>
          <p:nvPr/>
        </p:nvSpPr>
        <p:spPr>
          <a:xfrm>
            <a:off x="359662" y="4899957"/>
            <a:ext cx="5328563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Conclusion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Prolonged violation of glucose limits can lead to hospitalization or even death of the patient.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A controller with </a:t>
            </a:r>
            <a:r>
              <a:rPr lang="it-CH" dirty="0" err="1"/>
              <a:t>predictive</a:t>
            </a:r>
            <a:r>
              <a:rPr lang="it-CH" dirty="0"/>
              <a:t> capabilities and </a:t>
            </a:r>
            <a:r>
              <a:rPr lang="en-US" dirty="0"/>
              <a:t>the ability to satisfy constraints is essential.</a:t>
            </a:r>
            <a:endParaRPr lang="it-CH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6ADCC1-E2C0-2664-FE84-591ABF9E01DE}"/>
              </a:ext>
            </a:extLst>
          </p:cNvPr>
          <p:cNvSpPr/>
          <p:nvPr/>
        </p:nvSpPr>
        <p:spPr>
          <a:xfrm>
            <a:off x="1730599" y="4100080"/>
            <a:ext cx="641813" cy="705307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2186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BB1DFE-000C-A676-C205-1B673A93B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127" y="359479"/>
            <a:ext cx="7252229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37C87-0410-A628-E2AF-9EF6985B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20" y="1634305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8114E-B8EA-E2EA-86DD-501D7F09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867" y="2093537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7967B-621A-EB73-72BF-712056C2B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611" y="2077916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B9E26-AEB3-808B-2683-96403C5DC640}"/>
              </a:ext>
            </a:extLst>
          </p:cNvPr>
          <p:cNvSpPr txBox="1"/>
          <p:nvPr/>
        </p:nvSpPr>
        <p:spPr>
          <a:xfrm>
            <a:off x="7558356" y="566678"/>
            <a:ext cx="4236377" cy="6186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Meal</a:t>
            </a:r>
            <a:r>
              <a:rPr lang="it-CH" b="1" dirty="0"/>
              <a:t> </a:t>
            </a:r>
            <a:r>
              <a:rPr lang="it-CH" b="1" dirty="0" err="1"/>
              <a:t>intakes</a:t>
            </a:r>
            <a:endParaRPr lang="it-CH" dirty="0"/>
          </a:p>
          <a:p>
            <a:r>
              <a:rPr lang="it-CH" dirty="0"/>
              <a:t>The default </a:t>
            </a:r>
            <a:r>
              <a:rPr lang="it-CH" dirty="0" err="1"/>
              <a:t>meal</a:t>
            </a:r>
            <a:r>
              <a:rPr lang="it-CH" dirty="0"/>
              <a:t> </a:t>
            </a:r>
            <a:r>
              <a:rPr lang="it-CH" dirty="0" err="1"/>
              <a:t>values</a:t>
            </a:r>
            <a:r>
              <a:rPr lang="it-CH" dirty="0"/>
              <a:t> are 35 </a:t>
            </a:r>
            <a:r>
              <a:rPr lang="it-CH" dirty="0" err="1"/>
              <a:t>grams</a:t>
            </a:r>
            <a:r>
              <a:rPr lang="it-CH" dirty="0"/>
              <a:t> for breakfast and 45 </a:t>
            </a:r>
            <a:r>
              <a:rPr lang="it-CH" dirty="0" err="1"/>
              <a:t>grams</a:t>
            </a:r>
            <a:r>
              <a:rPr lang="it-CH" dirty="0"/>
              <a:t> for lunch and </a:t>
            </a:r>
            <a:r>
              <a:rPr lang="it-CH" dirty="0" err="1"/>
              <a:t>dinner</a:t>
            </a:r>
            <a:r>
              <a:rPr lang="it-CH" dirty="0"/>
              <a:t>.</a:t>
            </a:r>
          </a:p>
          <a:p>
            <a:endParaRPr lang="it-CH" dirty="0"/>
          </a:p>
          <a:p>
            <a:r>
              <a:rPr lang="it-CH" b="1" dirty="0"/>
              <a:t>Model-</a:t>
            </a:r>
            <a:r>
              <a:rPr lang="it-CH" b="1" dirty="0" err="1"/>
              <a:t>based</a:t>
            </a:r>
            <a:r>
              <a:rPr lang="it-CH" b="1" dirty="0"/>
              <a:t> controller</a:t>
            </a:r>
            <a:endParaRPr lang="it-CH" dirty="0"/>
          </a:p>
          <a:p>
            <a:r>
              <a:rPr lang="it-CH" dirty="0"/>
              <a:t>The </a:t>
            </a:r>
            <a:r>
              <a:rPr lang="it-CH" dirty="0" err="1"/>
              <a:t>recommended</a:t>
            </a:r>
            <a:r>
              <a:rPr lang="it-CH" dirty="0"/>
              <a:t> controller </a:t>
            </a:r>
            <a:r>
              <a:rPr lang="it-CH" dirty="0" err="1"/>
              <a:t>type</a:t>
            </a:r>
            <a:r>
              <a:rPr lang="it-CH" dirty="0"/>
              <a:t> </a:t>
            </a:r>
            <a:r>
              <a:rPr lang="it-CH" dirty="0" err="1"/>
              <a:t>is</a:t>
            </a:r>
            <a:r>
              <a:rPr lang="it-CH" dirty="0"/>
              <a:t> a tracking Model </a:t>
            </a:r>
            <a:r>
              <a:rPr lang="it-CH" dirty="0" err="1"/>
              <a:t>Predictive</a:t>
            </a:r>
            <a:r>
              <a:rPr lang="it-CH" dirty="0"/>
              <a:t> Control (MPC).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r>
              <a:rPr lang="it-CH" b="1" dirty="0"/>
              <a:t>Controller </a:t>
            </a:r>
            <a:r>
              <a:rPr lang="it-CH" b="1" dirty="0" err="1"/>
              <a:t>motivation</a:t>
            </a:r>
            <a:endParaRPr lang="it-CH" b="1" dirty="0"/>
          </a:p>
          <a:p>
            <a:pPr marL="342900" indent="-342900">
              <a:buFont typeface="+mj-lt"/>
              <a:buAutoNum type="arabicPeriod"/>
            </a:pPr>
            <a:r>
              <a:rPr lang="it-CH" b="1" dirty="0"/>
              <a:t>Tracking: </a:t>
            </a:r>
            <a:r>
              <a:rPr lang="en-US" dirty="0"/>
              <a:t>Ensures that the insulin and glucose level are maintained at the steady-state reference values of 0.0022 U/min and 120 mg/dL.</a:t>
            </a:r>
          </a:p>
          <a:p>
            <a:pPr marL="342900" indent="-342900">
              <a:buFont typeface="+mj-lt"/>
              <a:buAutoNum type="arabicPeriod"/>
            </a:pPr>
            <a:r>
              <a:rPr lang="it-CH" b="1" dirty="0" err="1"/>
              <a:t>Predictive</a:t>
            </a:r>
            <a:r>
              <a:rPr lang="it-CH" b="1" dirty="0"/>
              <a:t> and </a:t>
            </a:r>
            <a:r>
              <a:rPr lang="it-CH" b="1" dirty="0" err="1"/>
              <a:t>receding</a:t>
            </a:r>
            <a:r>
              <a:rPr lang="it-CH" b="1" dirty="0"/>
              <a:t> </a:t>
            </a:r>
            <a:r>
              <a:rPr lang="it-CH" b="1" dirty="0" err="1"/>
              <a:t>horizon</a:t>
            </a:r>
            <a:r>
              <a:rPr lang="it-CH" b="1" dirty="0"/>
              <a:t>: </a:t>
            </a:r>
            <a:r>
              <a:rPr lang="en-US" dirty="0"/>
              <a:t>Anticipates meals and mitigates model mismatches, resulting in safer behavior.</a:t>
            </a:r>
          </a:p>
          <a:p>
            <a:pPr marL="342900" indent="-342900">
              <a:buFont typeface="+mj-lt"/>
              <a:buAutoNum type="arabicPeriod"/>
            </a:pPr>
            <a:r>
              <a:rPr lang="it-CH" b="1" dirty="0" err="1"/>
              <a:t>Constraints</a:t>
            </a:r>
            <a:r>
              <a:rPr lang="it-CH" b="1" dirty="0"/>
              <a:t>: </a:t>
            </a:r>
            <a:r>
              <a:rPr lang="en-US" dirty="0"/>
              <a:t>Naturally integrates glucose and pump limits into the control formulation, enhancing safety and performance.</a:t>
            </a:r>
            <a:endParaRPr lang="it-C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78961B-628D-3123-A933-FB21FC64ECC0}"/>
              </a:ext>
            </a:extLst>
          </p:cNvPr>
          <p:cNvSpPr/>
          <p:nvPr/>
        </p:nvSpPr>
        <p:spPr>
          <a:xfrm>
            <a:off x="1463041" y="3547872"/>
            <a:ext cx="891352" cy="896112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2.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ED3EB-687D-2046-4FD8-5FE74798476F}"/>
              </a:ext>
            </a:extLst>
          </p:cNvPr>
          <p:cNvSpPr txBox="1"/>
          <p:nvPr/>
        </p:nvSpPr>
        <p:spPr>
          <a:xfrm>
            <a:off x="359662" y="4899957"/>
            <a:ext cx="6726938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Conclusion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Meal prediction and anticipation of insulin injections counterbalance the increase in glucose concentration.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Constraints are safely respected, ensuring optimal control and patient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Tuning parameters are tailored to every specific patient.</a:t>
            </a:r>
            <a:endParaRPr lang="it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E7F8EB-ECE4-E31A-E218-76A89FA411A0}"/>
              </a:ext>
            </a:extLst>
          </p:cNvPr>
          <p:cNvSpPr/>
          <p:nvPr/>
        </p:nvSpPr>
        <p:spPr>
          <a:xfrm>
            <a:off x="987552" y="1688579"/>
            <a:ext cx="891353" cy="539999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1.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66CE1B-CC13-E3F4-C9D1-424EEA78B32A}"/>
              </a:ext>
            </a:extLst>
          </p:cNvPr>
          <p:cNvSpPr/>
          <p:nvPr/>
        </p:nvSpPr>
        <p:spPr>
          <a:xfrm>
            <a:off x="902208" y="4136123"/>
            <a:ext cx="891353" cy="539999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b="1" dirty="0">
                <a:solidFill>
                  <a:sysClr val="windowText" lastClr="00000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409510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BB1DFE-000C-A676-C205-1B673A93B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127" y="359479"/>
            <a:ext cx="7252229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37C87-0410-A628-E2AF-9EF6985B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20" y="1634305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8114E-B8EA-E2EA-86DD-501D7F09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867" y="2093537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7967B-621A-EB73-72BF-712056C2B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611" y="2077916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B9E26-AEB3-808B-2683-96403C5DC640}"/>
              </a:ext>
            </a:extLst>
          </p:cNvPr>
          <p:cNvSpPr txBox="1"/>
          <p:nvPr/>
        </p:nvSpPr>
        <p:spPr>
          <a:xfrm>
            <a:off x="7558356" y="566678"/>
            <a:ext cx="4236377" cy="6186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Meal</a:t>
            </a:r>
            <a:r>
              <a:rPr lang="it-CH" b="1" dirty="0"/>
              <a:t> </a:t>
            </a:r>
            <a:r>
              <a:rPr lang="it-CH" b="1" dirty="0" err="1"/>
              <a:t>intakes</a:t>
            </a:r>
            <a:endParaRPr lang="it-CH" dirty="0"/>
          </a:p>
          <a:p>
            <a:r>
              <a:rPr lang="it-CH" dirty="0"/>
              <a:t>The default </a:t>
            </a:r>
            <a:r>
              <a:rPr lang="it-CH" dirty="0" err="1"/>
              <a:t>meal</a:t>
            </a:r>
            <a:r>
              <a:rPr lang="it-CH" dirty="0"/>
              <a:t> </a:t>
            </a:r>
            <a:r>
              <a:rPr lang="it-CH" dirty="0" err="1"/>
              <a:t>values</a:t>
            </a:r>
            <a:r>
              <a:rPr lang="it-CH" dirty="0"/>
              <a:t> are the </a:t>
            </a:r>
            <a:r>
              <a:rPr lang="it-CH" dirty="0" err="1"/>
              <a:t>same</a:t>
            </a:r>
            <a:r>
              <a:rPr lang="it-CH" dirty="0"/>
              <a:t> </a:t>
            </a:r>
            <a:r>
              <a:rPr lang="it-CH" dirty="0" err="1"/>
              <a:t>as</a:t>
            </a:r>
            <a:r>
              <a:rPr lang="it-CH" dirty="0"/>
              <a:t> </a:t>
            </a:r>
            <a:r>
              <a:rPr lang="it-CH" dirty="0" err="1"/>
              <a:t>before</a:t>
            </a:r>
            <a:r>
              <a:rPr lang="it-CH" dirty="0"/>
              <a:t>.</a:t>
            </a:r>
          </a:p>
          <a:p>
            <a:endParaRPr lang="it-CH" dirty="0"/>
          </a:p>
          <a:p>
            <a:r>
              <a:rPr lang="it-CH" b="1" dirty="0"/>
              <a:t>Data-</a:t>
            </a:r>
            <a:r>
              <a:rPr lang="it-CH" b="1" dirty="0" err="1"/>
              <a:t>driven</a:t>
            </a:r>
            <a:r>
              <a:rPr lang="it-CH" b="1" dirty="0"/>
              <a:t> controller</a:t>
            </a:r>
            <a:endParaRPr lang="it-CH" dirty="0"/>
          </a:p>
          <a:p>
            <a:r>
              <a:rPr lang="it-CH" dirty="0"/>
              <a:t>The </a:t>
            </a:r>
            <a:r>
              <a:rPr lang="it-CH" dirty="0" err="1"/>
              <a:t>recommended</a:t>
            </a:r>
            <a:r>
              <a:rPr lang="it-CH" dirty="0"/>
              <a:t> controller </a:t>
            </a:r>
            <a:r>
              <a:rPr lang="it-CH" dirty="0" err="1"/>
              <a:t>type</a:t>
            </a:r>
            <a:r>
              <a:rPr lang="it-CH" dirty="0"/>
              <a:t> </a:t>
            </a:r>
            <a:r>
              <a:rPr lang="it-CH" dirty="0" err="1"/>
              <a:t>is</a:t>
            </a:r>
            <a:r>
              <a:rPr lang="it-CH" dirty="0"/>
              <a:t> a </a:t>
            </a:r>
            <a:r>
              <a:rPr lang="it-CH" dirty="0" err="1"/>
              <a:t>regularized</a:t>
            </a:r>
            <a:r>
              <a:rPr lang="it-CH" dirty="0"/>
              <a:t> tracking Data-</a:t>
            </a:r>
            <a:r>
              <a:rPr lang="it-CH" dirty="0" err="1"/>
              <a:t>enabled</a:t>
            </a:r>
            <a:r>
              <a:rPr lang="it-CH" dirty="0"/>
              <a:t> </a:t>
            </a:r>
            <a:r>
              <a:rPr lang="it-CH" dirty="0" err="1"/>
              <a:t>Predictive</a:t>
            </a:r>
            <a:r>
              <a:rPr lang="it-CH" dirty="0"/>
              <a:t> Control (</a:t>
            </a:r>
            <a:r>
              <a:rPr lang="it-CH" dirty="0" err="1"/>
              <a:t>DeePC</a:t>
            </a:r>
            <a:r>
              <a:rPr lang="it-CH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r>
              <a:rPr lang="it-CH" b="1" dirty="0"/>
              <a:t>Controller </a:t>
            </a:r>
            <a:r>
              <a:rPr lang="it-CH" b="1" dirty="0" err="1"/>
              <a:t>motivation</a:t>
            </a:r>
            <a:endParaRPr lang="it-CH" b="1" dirty="0"/>
          </a:p>
          <a:p>
            <a:pPr marL="342900" indent="-342900">
              <a:buFont typeface="+mj-lt"/>
              <a:buAutoNum type="arabicPeriod"/>
            </a:pPr>
            <a:r>
              <a:rPr lang="it-CH" b="1" dirty="0" err="1"/>
              <a:t>Regularized</a:t>
            </a:r>
            <a:r>
              <a:rPr lang="it-CH" b="1" dirty="0"/>
              <a:t>: </a:t>
            </a:r>
            <a:r>
              <a:rPr lang="en-US" dirty="0"/>
              <a:t>Minimizes linear-nonlinear mismatches and ensures accurate prediction of the outputs.</a:t>
            </a:r>
          </a:p>
          <a:p>
            <a:pPr marL="342900" indent="-342900">
              <a:buFont typeface="+mj-lt"/>
              <a:buAutoNum type="arabicPeriod"/>
            </a:pPr>
            <a:r>
              <a:rPr lang="it-CH" b="1" dirty="0"/>
              <a:t>Tracking, </a:t>
            </a:r>
            <a:r>
              <a:rPr lang="it-CH" b="1" dirty="0" err="1"/>
              <a:t>constraints</a:t>
            </a:r>
            <a:r>
              <a:rPr lang="it-CH" b="1" dirty="0"/>
              <a:t> and </a:t>
            </a:r>
            <a:r>
              <a:rPr lang="it-CH" b="1" dirty="0" err="1"/>
              <a:t>receding</a:t>
            </a:r>
            <a:r>
              <a:rPr lang="it-CH" b="1" dirty="0"/>
              <a:t> </a:t>
            </a:r>
            <a:r>
              <a:rPr lang="it-CH" b="1" dirty="0" err="1"/>
              <a:t>horizon</a:t>
            </a:r>
            <a:r>
              <a:rPr lang="it-CH" b="1" dirty="0"/>
              <a:t>: </a:t>
            </a:r>
            <a:r>
              <a:rPr lang="en-US" dirty="0"/>
              <a:t>Like the MPC, it anticipates meals, consider constraints and mitigates mismatches, promoting safer behavior.</a:t>
            </a:r>
          </a:p>
          <a:p>
            <a:pPr marL="342900" indent="-342900">
              <a:buFont typeface="+mj-lt"/>
              <a:buAutoNum type="arabicPeriod"/>
            </a:pPr>
            <a:r>
              <a:rPr lang="it-CH" b="1" dirty="0"/>
              <a:t>Direct control: </a:t>
            </a:r>
            <a:r>
              <a:rPr lang="en-US" dirty="0"/>
              <a:t>Eliminates the need for an identification step by directly using collected patient data for prediction and control.</a:t>
            </a:r>
            <a:endParaRPr lang="it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ED3EB-687D-2046-4FD8-5FE74798476F}"/>
              </a:ext>
            </a:extLst>
          </p:cNvPr>
          <p:cNvSpPr txBox="1"/>
          <p:nvPr/>
        </p:nvSpPr>
        <p:spPr>
          <a:xfrm>
            <a:off x="359662" y="4899957"/>
            <a:ext cx="6726938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Conclusion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Meal prediction and anticipation of insulin injections counterbalance the increase in glucose concentration.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Constraints are safely respected, ensuring optimal control and patient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Tuning parameters are tailored to every specific patient.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1390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BF8E08-F842-0EFD-29DC-B3C20B5A56FD}"/>
              </a:ext>
            </a:extLst>
          </p:cNvPr>
          <p:cNvSpPr txBox="1"/>
          <p:nvPr/>
        </p:nvSpPr>
        <p:spPr>
          <a:xfrm>
            <a:off x="1095756" y="5885355"/>
            <a:ext cx="46101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dirty="0" err="1">
                <a:solidFill>
                  <a:srgbClr val="0078AE"/>
                </a:solidFill>
              </a:rPr>
              <a:t>Specific</a:t>
            </a:r>
            <a:r>
              <a:rPr lang="it-CH" dirty="0">
                <a:solidFill>
                  <a:srgbClr val="0078AE"/>
                </a:solidFill>
              </a:rPr>
              <a:t> for the </a:t>
            </a:r>
            <a:r>
              <a:rPr lang="it-CH" dirty="0" err="1">
                <a:solidFill>
                  <a:srgbClr val="0078AE"/>
                </a:solidFill>
              </a:rPr>
              <a:t>regularized</a:t>
            </a:r>
            <a:r>
              <a:rPr lang="it-CH" dirty="0">
                <a:solidFill>
                  <a:srgbClr val="0078AE"/>
                </a:solidFill>
              </a:rPr>
              <a:t> tracking </a:t>
            </a:r>
            <a:r>
              <a:rPr lang="it-CH" dirty="0" err="1">
                <a:solidFill>
                  <a:srgbClr val="0078AE"/>
                </a:solidFill>
              </a:rPr>
              <a:t>DeePC</a:t>
            </a:r>
            <a:endParaRPr lang="it-CH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F35B2E-A4AD-F512-AA9E-D9E5EA53B3B9}"/>
              </a:ext>
            </a:extLst>
          </p:cNvPr>
          <p:cNvSpPr txBox="1"/>
          <p:nvPr/>
        </p:nvSpPr>
        <p:spPr>
          <a:xfrm>
            <a:off x="366605" y="384346"/>
            <a:ext cx="5339251" cy="42473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/>
              <a:t>Technical steps</a:t>
            </a:r>
            <a:endParaRPr lang="it-CH" dirty="0"/>
          </a:p>
          <a:p>
            <a:r>
              <a:rPr lang="it-CH" dirty="0" err="1"/>
              <a:t>Based</a:t>
            </a:r>
            <a:r>
              <a:rPr lang="it-CH" dirty="0"/>
              <a:t> on insights </a:t>
            </a:r>
            <a:r>
              <a:rPr lang="it-CH" dirty="0" err="1"/>
              <a:t>presented</a:t>
            </a:r>
            <a:r>
              <a:rPr lang="it-CH" dirty="0"/>
              <a:t> by Simone Del Favero, an </a:t>
            </a:r>
            <a:r>
              <a:rPr lang="it-CH" dirty="0" err="1"/>
              <a:t>expert</a:t>
            </a:r>
            <a:r>
              <a:rPr lang="it-CH" dirty="0"/>
              <a:t> in </a:t>
            </a:r>
            <a:r>
              <a:rPr lang="it-CH" dirty="0" err="1"/>
              <a:t>artificial</a:t>
            </a:r>
            <a:r>
              <a:rPr lang="it-CH" dirty="0"/>
              <a:t> pancreas controllers, the </a:t>
            </a:r>
            <a:r>
              <a:rPr lang="it-CH" dirty="0" err="1"/>
              <a:t>necessary</a:t>
            </a:r>
            <a:r>
              <a:rPr lang="it-CH" dirty="0"/>
              <a:t> steps for deployment are:</a:t>
            </a:r>
          </a:p>
          <a:p>
            <a:pPr marL="342900" indent="-342900">
              <a:buAutoNum type="arabicPeriod"/>
            </a:pPr>
            <a:r>
              <a:rPr lang="en-US" b="1" dirty="0"/>
              <a:t>Controller evaluation: </a:t>
            </a:r>
            <a:r>
              <a:rPr lang="en-US" dirty="0"/>
              <a:t>Use the </a:t>
            </a:r>
            <a:r>
              <a:rPr lang="en-US" dirty="0" err="1"/>
              <a:t>ReplayBG</a:t>
            </a:r>
            <a:r>
              <a:rPr lang="en-US" dirty="0"/>
              <a:t> simulator as alternative to animal testing to ensure that the controllers perform as expected for many different scenarios.</a:t>
            </a:r>
          </a:p>
          <a:p>
            <a:pPr marL="342900" indent="-342900">
              <a:buAutoNum type="arabicPeriod"/>
            </a:pPr>
            <a:r>
              <a:rPr lang="en-US" b="1" dirty="0"/>
              <a:t>Hardware integration: </a:t>
            </a:r>
            <a:r>
              <a:rPr lang="en-US" dirty="0"/>
              <a:t>Embed the controller into hardware equipped with a clear interface for flawless operation.</a:t>
            </a:r>
          </a:p>
          <a:p>
            <a:pPr marL="342900" indent="-342900">
              <a:buAutoNum type="arabicPeriod"/>
            </a:pPr>
            <a:r>
              <a:rPr lang="en-US" b="1" dirty="0"/>
              <a:t>Human trials: </a:t>
            </a:r>
            <a:r>
              <a:rPr lang="en-US" dirty="0"/>
              <a:t>Proceed with evaluations in controlled environments on human subjects to ensure safety and performance in real-world scenarios.</a:t>
            </a:r>
            <a:endParaRPr lang="it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7BCCF-E814-106C-4E60-24584FC1CC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2938" y="5711219"/>
            <a:ext cx="729150" cy="7291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86419F-A357-4866-A94A-E0B47605D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741" y="1100844"/>
            <a:ext cx="729150" cy="729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75171D-DE0A-690C-19D7-CE373ADB706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6607" y="4902264"/>
            <a:ext cx="729150" cy="7291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9F2592-E106-1A54-828F-009F298BC44E}"/>
              </a:ext>
            </a:extLst>
          </p:cNvPr>
          <p:cNvSpPr txBox="1"/>
          <p:nvPr/>
        </p:nvSpPr>
        <p:spPr>
          <a:xfrm>
            <a:off x="1095756" y="5076043"/>
            <a:ext cx="46101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dirty="0" err="1">
                <a:solidFill>
                  <a:srgbClr val="2D830E"/>
                </a:solidFill>
              </a:rPr>
              <a:t>Specific</a:t>
            </a:r>
            <a:r>
              <a:rPr lang="it-CH" dirty="0">
                <a:solidFill>
                  <a:srgbClr val="2D830E"/>
                </a:solidFill>
              </a:rPr>
              <a:t> for the tracking MPC</a:t>
            </a:r>
            <a:endParaRPr lang="it-CH" sz="2000" b="1" dirty="0">
              <a:solidFill>
                <a:srgbClr val="2D830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C862E-09A8-150A-2DE7-359FEB2B8301}"/>
              </a:ext>
            </a:extLst>
          </p:cNvPr>
          <p:cNvSpPr txBox="1"/>
          <p:nvPr/>
        </p:nvSpPr>
        <p:spPr>
          <a:xfrm>
            <a:off x="6096000" y="384346"/>
            <a:ext cx="5729394" cy="64633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Requirements</a:t>
            </a:r>
            <a:endParaRPr lang="it-C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Safety: </a:t>
            </a:r>
            <a:r>
              <a:rPr lang="en-US" dirty="0"/>
              <a:t>The system must be safe at all times, meaning stability and robustness must be met.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Feasibility: </a:t>
            </a:r>
            <a:r>
              <a:rPr lang="en-US" dirty="0"/>
              <a:t>The controller must consistently produce feasible insulin actuation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Personalized tuning: </a:t>
            </a:r>
            <a:r>
              <a:rPr lang="en-US" dirty="0"/>
              <a:t>Parameters must be customized for each individual patient.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D830E"/>
                </a:solidFill>
              </a:rPr>
              <a:t>For MPC also </a:t>
            </a:r>
            <a:r>
              <a:rPr lang="en-US" dirty="0" err="1">
                <a:solidFill>
                  <a:srgbClr val="2D830E"/>
                </a:solidFill>
              </a:rPr>
              <a:t>ReplayBG</a:t>
            </a:r>
            <a:r>
              <a:rPr lang="en-US" dirty="0">
                <a:solidFill>
                  <a:srgbClr val="2D830E"/>
                </a:solidFill>
              </a:rPr>
              <a:t> model parameters.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8AE"/>
                </a:solidFill>
              </a:rPr>
              <a:t>For </a:t>
            </a:r>
            <a:r>
              <a:rPr lang="en-US" dirty="0" err="1">
                <a:solidFill>
                  <a:srgbClr val="0078AE"/>
                </a:solidFill>
              </a:rPr>
              <a:t>DeePC</a:t>
            </a:r>
            <a:r>
              <a:rPr lang="en-US" dirty="0">
                <a:solidFill>
                  <a:srgbClr val="0078AE"/>
                </a:solidFill>
              </a:rPr>
              <a:t> also high-quality and sufficient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Low power consumption: </a:t>
            </a:r>
            <a:r>
              <a:rPr lang="en-US" dirty="0"/>
              <a:t>The optimization calculation must be as efficient as possible.</a:t>
            </a:r>
          </a:p>
          <a:p>
            <a:endParaRPr lang="it-CH" dirty="0"/>
          </a:p>
          <a:p>
            <a:r>
              <a:rPr lang="it-CH" b="1" dirty="0"/>
              <a:t>Trade-</a:t>
            </a:r>
            <a:r>
              <a:rPr lang="it-CH" b="1" dirty="0" err="1"/>
              <a:t>offs</a:t>
            </a:r>
            <a:endParaRPr lang="it-C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8AE"/>
                </a:solidFill>
              </a:rPr>
              <a:t>Data vs. safety: </a:t>
            </a:r>
            <a:r>
              <a:rPr lang="en-US" dirty="0">
                <a:solidFill>
                  <a:srgbClr val="0078AE"/>
                </a:solidFill>
              </a:rPr>
              <a:t>Balancing the need for data that covers a wide glucose concentration range with the requirement to safely obtain these values.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Precision/accuracy vs. computational effort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Long prediction horizon: </a:t>
            </a:r>
            <a:r>
              <a:rPr lang="en-US" dirty="0"/>
              <a:t>Using a longer prediction horizon for better future estimates.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Low discretization step: </a:t>
            </a:r>
            <a:r>
              <a:rPr lang="en-US" dirty="0"/>
              <a:t>Employing a low discretization step for finer control.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Frequent optimization: </a:t>
            </a:r>
            <a:r>
              <a:rPr lang="en-US" dirty="0"/>
              <a:t>Often solving optimization problems to maintain accuracy.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83177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BB1DFE-000C-A676-C205-1B673A93B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127" y="359479"/>
            <a:ext cx="7252229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037C87-0410-A628-E2AF-9EF6985B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520" y="1634305"/>
            <a:ext cx="540000" cy="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58114E-B8EA-E2EA-86DD-501D7F09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867" y="2093537"/>
            <a:ext cx="540000" cy="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7967B-621A-EB73-72BF-712056C2B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611" y="2077916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B9E26-AEB3-808B-2683-96403C5DC640}"/>
              </a:ext>
            </a:extLst>
          </p:cNvPr>
          <p:cNvSpPr txBox="1"/>
          <p:nvPr/>
        </p:nvSpPr>
        <p:spPr>
          <a:xfrm>
            <a:off x="7558356" y="566678"/>
            <a:ext cx="4236377" cy="5909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Requirements</a:t>
            </a:r>
            <a:r>
              <a:rPr lang="it-CH" b="1" dirty="0"/>
              <a:t> and </a:t>
            </a:r>
            <a:r>
              <a:rPr lang="it-CH" b="1" dirty="0" err="1"/>
              <a:t>merits</a:t>
            </a:r>
            <a:endParaRPr lang="it-CH" dirty="0"/>
          </a:p>
          <a:p>
            <a:r>
              <a:rPr lang="en-US" dirty="0"/>
              <a:t>In real-world applications, only glucose concentration can be effectively measured. Therefore, the regularized tracking </a:t>
            </a:r>
            <a:r>
              <a:rPr lang="en-US" dirty="0" err="1"/>
              <a:t>DeePC</a:t>
            </a:r>
            <a:r>
              <a:rPr lang="en-US" dirty="0"/>
              <a:t> proposed earlier is modified to rely solely on this value. Additionally, this data is corrupted by noise, reflecting practical scenarios.</a:t>
            </a:r>
          </a:p>
          <a:p>
            <a:endParaRPr lang="it-CH" dirty="0"/>
          </a:p>
          <a:p>
            <a:r>
              <a:rPr lang="it-CH" b="1" dirty="0"/>
              <a:t>Trade-</a:t>
            </a:r>
            <a:r>
              <a:rPr lang="it-CH" b="1" dirty="0" err="1"/>
              <a:t>offs</a:t>
            </a:r>
            <a:endParaRPr lang="it-C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vs tuning: </a:t>
            </a:r>
            <a:r>
              <a:rPr lang="en-US" dirty="0"/>
              <a:t>The precision of the controller is highly dependent on the quality, quantity and glucose concentration range of the available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information: </a:t>
            </a:r>
            <a:r>
              <a:rPr lang="en-US" dirty="0"/>
              <a:t>Relying on only one of the nine states of the model reduces the number of tuning parameters but increases the challenge of achieving a reliable and precise controller.</a:t>
            </a:r>
            <a:endParaRPr lang="it-C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ED3EB-687D-2046-4FD8-5FE74798476F}"/>
              </a:ext>
            </a:extLst>
          </p:cNvPr>
          <p:cNvSpPr txBox="1"/>
          <p:nvPr/>
        </p:nvSpPr>
        <p:spPr>
          <a:xfrm>
            <a:off x="359662" y="4899957"/>
            <a:ext cx="6726938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 err="1"/>
              <a:t>Conclusion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presence of significant noise can cause tracking problems for the controller since it relies on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controller is more applicable in real-world scenarios as it only requires data from the patient.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Tuning parameters are tailored to every specific patient.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86676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smiling in front of a brick wall&#10;&#10;Description automatically generated">
            <a:extLst>
              <a:ext uri="{FF2B5EF4-FFF2-40B4-BE49-F238E27FC236}">
                <a16:creationId xmlns:a16="http://schemas.microsoft.com/office/drawing/2014/main" id="{90D7F6D7-A061-A3BC-CECD-2A5F00FC6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1" t="11957" r="17065" b="19676"/>
          <a:stretch/>
        </p:blipFill>
        <p:spPr>
          <a:xfrm>
            <a:off x="2013436" y="1524093"/>
            <a:ext cx="3052009" cy="3809811"/>
          </a:xfrm>
          <a:prstGeom prst="ellipse">
            <a:avLst/>
          </a:prstGeom>
          <a:ln w="50800" cap="rnd">
            <a:solidFill>
              <a:schemeClr val="bg1"/>
            </a:solidFill>
            <a:prstDash val="solid"/>
          </a:ln>
          <a:effectLst/>
          <a:scene3d>
            <a:camera prst="orthographicFront"/>
            <a:lightRig rig="threePt" dir="t"/>
          </a:scene3d>
          <a:sp3d extrusionH="25400" prstMaterial="matte">
            <a:extrusionClr>
              <a:srgbClr val="000000"/>
            </a:extrusion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775CF4-128B-1FF7-3321-2FE4085932B3}"/>
              </a:ext>
            </a:extLst>
          </p:cNvPr>
          <p:cNvSpPr txBox="1"/>
          <p:nvPr/>
        </p:nvSpPr>
        <p:spPr>
          <a:xfrm>
            <a:off x="5440168" y="2782668"/>
            <a:ext cx="423637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it-CH" b="1" dirty="0"/>
              <a:t>Giacomo Mastroddi</a:t>
            </a:r>
          </a:p>
          <a:p>
            <a:r>
              <a:rPr lang="it-CH" b="1" dirty="0"/>
              <a:t>19-914-449</a:t>
            </a:r>
            <a:endParaRPr lang="it-CH" dirty="0"/>
          </a:p>
        </p:txBody>
      </p:sp>
      <p:pic>
        <p:nvPicPr>
          <p:cNvPr id="5" name="Grafik 9">
            <a:extLst>
              <a:ext uri="{FF2B5EF4-FFF2-40B4-BE49-F238E27FC236}">
                <a16:creationId xmlns:a16="http://schemas.microsoft.com/office/drawing/2014/main" id="{969F938F-1E56-5C33-D1FF-4C7A39302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7004" y="6326873"/>
            <a:ext cx="1663888" cy="2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1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1681</TotalTime>
  <Words>948</Words>
  <Application>Microsoft Office PowerPoint</Application>
  <PresentationFormat>Widescreen</PresentationFormat>
  <Paragraphs>95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Artificial Pancreas Controllers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Mastroddi  Giacomo</dc:creator>
  <cp:lastModifiedBy>Mastroddi  Giacomo</cp:lastModifiedBy>
  <cp:revision>23</cp:revision>
  <dcterms:created xsi:type="dcterms:W3CDTF">2024-05-31T13:57:11Z</dcterms:created>
  <dcterms:modified xsi:type="dcterms:W3CDTF">2024-06-02T13:05:52Z</dcterms:modified>
</cp:coreProperties>
</file>