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a6aa6ee7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a6aa6ee7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a6aa6ee7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a6aa6ee7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6aa6ee7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a6aa6ee7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a6aa6ee7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a6aa6ee7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a6aa6ee7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a6aa6ee7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a6aa6ee7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a6aa6ee7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a6aa6ee7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a6aa6ee7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a6aa6ee7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a6aa6ee7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a6aa6ee7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a6aa6ee7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a6aa6ee7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a6aa6ee7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a6aa6ee7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a6aa6ee7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a6aa6ee7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a6aa6ee7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6aa6ee7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a6aa6ee7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a6aa6ee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a6aa6ee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a6aa6ee7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a6aa6ee7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6aa6ee7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a6aa6ee7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a6aa6ee7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a6aa6ee7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a6aa6ee7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a6aa6ee7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desmos.com/3d/mo7ki5zfjz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jackmerrittportfolio.com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00">
                <a:solidFill>
                  <a:schemeClr val="dk1"/>
                </a:solidFill>
              </a:rPr>
              <a:t>Hierarchical Threshold Cryptography</a:t>
            </a:r>
            <a:endParaRPr b="1" sz="37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7463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/>
              <a:t>A System for Enforced Cross-Tier Collaboration</a:t>
            </a:r>
            <a:endParaRPr sz="2900"/>
          </a:p>
        </p:txBody>
      </p:sp>
      <p:sp>
        <p:nvSpPr>
          <p:cNvPr id="61" name="Google Shape;61;p13"/>
          <p:cNvSpPr txBox="1"/>
          <p:nvPr/>
        </p:nvSpPr>
        <p:spPr>
          <a:xfrm>
            <a:off x="3018600" y="3194550"/>
            <a:ext cx="3106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By: Jack Merritt</a:t>
            </a:r>
            <a:endParaRPr sz="3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Vesica piscis, geometric figure and mathematical shape (Provided by Getty Images)"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548" y="2571750"/>
            <a:ext cx="1406751" cy="2109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vate (Provided by Getty Images)"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25" y="2809363"/>
            <a:ext cx="1633848" cy="163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For any collaboration across tiers, the total power 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71600"/>
            <a:ext cx="8520600" cy="17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835"/>
              <a:buFont typeface="Arial"/>
              <a:buNone/>
            </a:pPr>
            <a:r>
              <a:rPr b="1" lang="en" sz="2832"/>
              <a:t>P_total = ∑(c_i × w(i))</a:t>
            </a:r>
            <a:endParaRPr b="1" sz="2832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436"/>
              <a:buFont typeface="Arial"/>
              <a:buNone/>
            </a:pPr>
            <a:r>
              <a:rPr lang="en" sz="1790"/>
              <a:t>c_i = count of members from tier i participating</a:t>
            </a:r>
            <a:endParaRPr sz="179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436"/>
              <a:buFont typeface="Arial"/>
              <a:buNone/>
            </a:pPr>
            <a:r>
              <a:rPr lang="en" sz="1790"/>
              <a:t>w(i) = weight per member in tier i</a:t>
            </a:r>
            <a:endParaRPr sz="179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311700" y="2858275"/>
            <a:ext cx="8196600" cy="1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Decryption succeeds when: </a:t>
            </a:r>
            <a:endParaRPr b="1" sz="2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P_total ≥ 100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Viable Collaboration Examples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91"/>
              <a:t>Example 1</a:t>
            </a:r>
            <a:r>
              <a:rPr lang="en" sz="1591"/>
              <a:t>: </a:t>
            </a:r>
            <a:r>
              <a:rPr b="1" lang="en" sz="1591"/>
              <a:t>High-tier focused</a:t>
            </a:r>
            <a:r>
              <a:rPr lang="en" sz="1591"/>
              <a:t> P_total = (1 × 65) + (2 × 18) = 65 + 36 = 101 &gt; 100</a:t>
            </a:r>
            <a:endParaRPr sz="15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-1 member from t₁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-2 members from t₂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49"/>
              <a:t>Example 2</a:t>
            </a:r>
            <a:r>
              <a:rPr lang="en" sz="1649"/>
              <a:t>: </a:t>
            </a:r>
            <a:r>
              <a:rPr b="1" lang="en" sz="1649"/>
              <a:t>Mid-tier collaboration</a:t>
            </a:r>
            <a:r>
              <a:rPr lang="en" sz="1649"/>
              <a:t> P_total = (2 × 18) + (7 × 10) = 36 + 70 = 106 &gt; 100</a:t>
            </a:r>
            <a:endParaRPr sz="164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-2 members from t₂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-7 members from t₃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Properties of the System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71600"/>
            <a:ext cx="85206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23"/>
              <a:t>Monotonically Decreasing Weights</a:t>
            </a:r>
            <a:r>
              <a:rPr lang="en" sz="3623"/>
              <a:t>: w(i) &gt; w(i+1) for all i</a:t>
            </a:r>
            <a:endParaRPr sz="362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40"/>
              <a:t>-</a:t>
            </a:r>
            <a:r>
              <a:rPr lang="en" sz="2840"/>
              <a:t>Higher</a:t>
            </a:r>
            <a:r>
              <a:rPr lang="en" sz="2840"/>
              <a:t> tiers will always have more cryptographic power</a:t>
            </a:r>
            <a:endParaRPr sz="284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7" name="Google Shape;137;p24"/>
          <p:cNvSpPr txBox="1"/>
          <p:nvPr/>
        </p:nvSpPr>
        <p:spPr>
          <a:xfrm>
            <a:off x="438450" y="2247650"/>
            <a:ext cx="82671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Hierarchical Preservation</a:t>
            </a: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The ratio between consecutive tiers remains significant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w(t₁)/w(t₂) = 65/18 ≈ 3.6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w(t₂)/w(t₃) = 18/10 = 1.8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i ≥ 7: w(t_i)/w(t_{i+1}) = 1/0.8 = 1.25 (constant)</a:t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11700" y="4431850"/>
            <a:ext cx="83940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threshold k is set such that: max_i (i² × w(i)) &lt; k &lt; min_{i,j} (i² × w(i) + j² × w(j))</a:t>
            </a:r>
            <a:endParaRPr sz="23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350700" y="4208750"/>
            <a:ext cx="244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Forced Collaboration</a:t>
            </a:r>
            <a:r>
              <a:rPr lang="en"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Interpretation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71600"/>
            <a:ext cx="85206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system creates a multi-dimensional space where: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Each axis represents a tier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Points represent possible collaborations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The threshold defines a hyperplane H: ∑(x_i × w(i)) = 100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Valid collaborations lie in the half-space beyond this plane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/>
              <a:t>The piecewise weight function creates interesting geometric properties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381850" y="3809475"/>
            <a:ext cx="4380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https://www.desmos.com/3d/mo7ki5zfjz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 Practice: Key Properties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Balance of Power</a:t>
            </a:r>
            <a:r>
              <a:rPr lang="en" sz="1900"/>
              <a:t>: Higher tiers have more individual influence but must still collaborate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Flexible Collaboration</a:t>
            </a:r>
            <a:r>
              <a:rPr lang="en" sz="1900"/>
              <a:t>: Multiple valid collaboration patterns exist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Old Standard TT"/>
              <a:buChar char="●"/>
            </a:pPr>
            <a:r>
              <a:rPr lang="en" sz="1900"/>
              <a:t>Top-heavy: Fewer people from higher tiers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●"/>
            </a:pPr>
            <a:r>
              <a:rPr lang="en" sz="1900"/>
              <a:t>Bottom-heavy: Many people from lower tiers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●"/>
            </a:pPr>
            <a:r>
              <a:rPr lang="en" sz="1900"/>
              <a:t>Mixed: Representation across multiple tiers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Adaptability</a:t>
            </a:r>
            <a:r>
              <a:rPr lang="en" sz="1900"/>
              <a:t>: System works with any organizational size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Mathematical Guarantees</a:t>
            </a:r>
            <a:r>
              <a:rPr lang="en" sz="1900"/>
              <a:t>: Security properties are provably enforced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in Computational Cryptography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Shamir's Secret Sharing</a:t>
            </a:r>
            <a:r>
              <a:rPr lang="en"/>
              <a:t>: Extended with weighted participants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b="1" lang="en"/>
              <a:t>Traditional</a:t>
            </a:r>
            <a:r>
              <a:rPr lang="en"/>
              <a:t>: k-of-n threshold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●"/>
            </a:pPr>
            <a:r>
              <a:rPr b="1" lang="en"/>
              <a:t>This system</a:t>
            </a:r>
            <a:r>
              <a:rPr lang="en"/>
              <a:t>: Weighted threshold with hierarchical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Threshold Encryption</a:t>
            </a:r>
            <a:r>
              <a:rPr lang="en"/>
              <a:t>: Requiring k-of-n participants with weights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Multi-Party Computation</a:t>
            </a:r>
            <a:r>
              <a:rPr lang="en"/>
              <a:t>: Ensuring balanced input from hierarchical participants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Zero-Knowledge Proofs</a:t>
            </a:r>
            <a:r>
              <a:rPr lang="en"/>
              <a:t>: Incorporating organizational structure into verification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600"/>
              <a:t>Practical Applications</a:t>
            </a:r>
            <a:endParaRPr sz="3900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Corporate Governance</a:t>
            </a:r>
            <a:r>
              <a:rPr lang="en" sz="2100"/>
              <a:t>: Secure decision-making across management layers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Multi-Party Computing</a:t>
            </a:r>
            <a:r>
              <a:rPr lang="en" sz="2100"/>
              <a:t>: Enforced collaboration for sensitive operations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Secret Sharing</a:t>
            </a:r>
            <a:r>
              <a:rPr lang="en" sz="2100"/>
              <a:t>: Distributed confidential information across organization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Access Control</a:t>
            </a:r>
            <a:r>
              <a:rPr lang="en" sz="2100"/>
              <a:t>: Sophisticated permission management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Consensus Systems</a:t>
            </a:r>
            <a:r>
              <a:rPr lang="en" sz="2100"/>
              <a:t>: Weighted voting mechanisms for blockchain/distributed systems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71600"/>
            <a:ext cx="85206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Dynamic Weight Functions</a:t>
            </a:r>
            <a:r>
              <a:rPr lang="en"/>
              <a:t>: Adjusting weights based on system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Threshold Optimization</a:t>
            </a:r>
            <a:r>
              <a:rPr lang="en"/>
              <a:t>: Finding optimal k for specific organizational structures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Multi-Secret Systems</a:t>
            </a:r>
            <a:r>
              <a:rPr lang="en"/>
              <a:t>: Extending to multiple thresholds for different secrets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Quantum Resistance</a:t>
            </a:r>
            <a:r>
              <a:rPr lang="en"/>
              <a:t>: Adapting the scheme for post-quantum cryptography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400" y="3091625"/>
            <a:ext cx="3335198" cy="18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Mathematical Foundation</a:t>
            </a:r>
            <a:r>
              <a:rPr lang="en" sz="1900"/>
              <a:t>: Quadratic growth vs. exponential decay creates enforced collaboration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Hierarchical Respect</a:t>
            </a:r>
            <a:r>
              <a:rPr lang="en" sz="1900"/>
              <a:t>: Weight distribution preserves organizational structure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Provable Properties</a:t>
            </a:r>
            <a:r>
              <a:rPr lang="en" sz="1900"/>
              <a:t>: No single tier can act alone (proven mathematically)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Flexible Collaboration</a:t>
            </a:r>
            <a:r>
              <a:rPr lang="en" sz="1900"/>
              <a:t>: Multiple valid patterns for reaching threshold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Practical Applications</a:t>
            </a:r>
            <a:r>
              <a:rPr lang="en" sz="1900"/>
              <a:t>: Corporate governance, secure systems, access control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my contact information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JackMerrittPortfolio.com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478" y="2034225"/>
            <a:ext cx="4131824" cy="282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625228"/>
            <a:ext cx="4024200" cy="1235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213" y="1800174"/>
            <a:ext cx="3119174" cy="16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900"/>
              <a:t>The Mathematical Problem</a:t>
            </a:r>
            <a:endParaRPr b="1" sz="39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364400"/>
            <a:ext cx="8520600" cy="24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230"/>
              <a:t>How can we design a system that:</a:t>
            </a:r>
            <a:endParaRPr b="1" sz="22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145"/>
              <a:t>-Mathematically enforces collaboration across organizational levels?</a:t>
            </a:r>
            <a:endParaRPr sz="214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145"/>
              <a:t>-Prevents any single group from acting unilaterally?</a:t>
            </a:r>
            <a:endParaRPr sz="214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145"/>
              <a:t>-Preserves hierarchical importance?</a:t>
            </a:r>
            <a:endParaRPr sz="214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4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740"/>
          </a:p>
        </p:txBody>
      </p:sp>
      <p:sp>
        <p:nvSpPr>
          <p:cNvPr id="70" name="Google Shape;70;p14"/>
          <p:cNvSpPr txBox="1"/>
          <p:nvPr/>
        </p:nvSpPr>
        <p:spPr>
          <a:xfrm>
            <a:off x="311700" y="3722700"/>
            <a:ext cx="7656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Solution</a:t>
            </a:r>
            <a:r>
              <a:rPr lang="en" sz="2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A weighted threshold cryptographic scheme</a:t>
            </a:r>
            <a:endParaRPr sz="2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System Overview at a Glance</a:t>
            </a:r>
            <a:endParaRPr sz="34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7463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Hierarchical Structure</a:t>
            </a:r>
            <a:r>
              <a:rPr lang="en" sz="2000"/>
              <a:t>: Tiers arranged from t₁ (top) to tₙ (bottom)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Member Distribution</a:t>
            </a:r>
            <a:r>
              <a:rPr lang="en" sz="2000"/>
              <a:t>: Quadratic growth (i² members in tier i)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Threshold Requirement</a:t>
            </a:r>
            <a:r>
              <a:rPr lang="en" sz="2000"/>
              <a:t>: 100 units of "cryptographic weight" needed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Weight Assignment</a:t>
            </a:r>
            <a:r>
              <a:rPr lang="en" sz="2000"/>
              <a:t>: Higher tiers have more weight per member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Core Result</a:t>
            </a:r>
            <a:r>
              <a:rPr lang="en" sz="2000"/>
              <a:t>: No single tier can act alone; cross-tier collaboration required</a:t>
            </a:r>
            <a:endParaRPr sz="27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41" y="199952"/>
            <a:ext cx="1484983" cy="134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473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Core Mathematical Concepts</a:t>
            </a:r>
            <a:endParaRPr b="1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7605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Threshold Function</a:t>
            </a:r>
            <a:r>
              <a:rPr lang="en" sz="2500"/>
              <a:t>: T(k) = 100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-System requires ≥ 100 "weight units" to decrypt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Quadratic Growth Function</a:t>
            </a:r>
            <a:r>
              <a:rPr lang="en" sz="2500"/>
              <a:t>: m(i) = i²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-Defines member count per tier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Weight Distribution Function</a:t>
            </a:r>
            <a:r>
              <a:rPr lang="en" sz="2500"/>
              <a:t>: w(i) = {...}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-Assigns cryptographic "weight" per member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Collaboration Inequality</a:t>
            </a:r>
            <a:r>
              <a:rPr lang="en" sz="2500"/>
              <a:t>: Σ(mₓ × w(x)) ≥ 100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-Mathematical condition for successful decryption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 Structure: Quadratic Growth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function </a:t>
            </a:r>
            <a:r>
              <a:rPr b="1" lang="en"/>
              <a:t>m(i) = i²</a:t>
            </a:r>
            <a:r>
              <a:rPr lang="en"/>
              <a:t> determines the number of members in each tier: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808150"/>
            <a:ext cx="46863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861150" y="4126525"/>
            <a:ext cx="74217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 quadratic?</a:t>
            </a: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Creates balanced power distribution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Distribution: Mathematical Definition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2000"/>
              <a:t>The weight function w(i) is defined piecewise: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00" y="1817475"/>
            <a:ext cx="59721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Tier Power Analysis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P(i) = m(i) × w(i) = i² × w(i)</a:t>
            </a:r>
            <a:endParaRPr b="1" sz="20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75" y="1822450"/>
            <a:ext cx="61436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Proof: No Single-Tier Decryption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tier alone can decrypt the message, leading to forced collaboration </a:t>
            </a:r>
            <a:endParaRPr b="1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Font typeface="Old Standard TT"/>
              <a:buChar char="●"/>
            </a:pPr>
            <a:r>
              <a:rPr lang="en" sz="2200"/>
              <a:t>t₁: P(1) = 1 × 65 = 65 &lt; 100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ld Standard TT"/>
              <a:buChar char="●"/>
            </a:pPr>
            <a:r>
              <a:rPr lang="en" sz="2200"/>
              <a:t>t₂: P(2) = 4 × 18 = 72 &lt; 100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ld Standard TT"/>
              <a:buChar char="●"/>
            </a:pPr>
            <a:r>
              <a:rPr lang="en" sz="2200"/>
              <a:t>t₃: P(3) = 9 × 10 = 90 &lt; 100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ld Standard TT"/>
              <a:buChar char="●"/>
            </a:pPr>
            <a:r>
              <a:rPr lang="en" sz="2200"/>
              <a:t>t₄: P(4) = 16 × 6 = 96 &lt; 100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ld Standard TT"/>
              <a:buChar char="●"/>
            </a:pPr>
            <a:r>
              <a:rPr lang="en" sz="2200"/>
              <a:t>t₅: P(5) = 25 × 3.5 = 87.5 &lt; 100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Old Standard TT"/>
              <a:buChar char="●"/>
            </a:pPr>
            <a:r>
              <a:rPr lang="en" sz="2200"/>
              <a:t>t₆: P(6) = 36 × 2 = 72 &lt; 100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/>
              <a:t>Proof for tiers </a:t>
            </a:r>
            <a:r>
              <a:rPr b="1" lang="en" sz="2100"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b="1" lang="en" sz="2100"/>
              <a:t> 7</a:t>
            </a:r>
            <a:endParaRPr sz="40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For i ≥ 7: P(i) = i² × 2 × 0.8^(i-6)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i = 7: P(7) = 49 × 2 × 0.8 = 78.4 &lt;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i increases beyond 7, </a:t>
            </a:r>
            <a:r>
              <a:rPr b="1" lang="en"/>
              <a:t>the exponential decay (0.8^(i-6)) outpaces quadratic growth (i²)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means P(i) decreases for i &gt;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Therefore, no tier i ≥ 7 can reach the threshold independently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