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4" r:id="rId6"/>
    <p:sldId id="266" r:id="rId7"/>
    <p:sldId id="261" r:id="rId8"/>
    <p:sldId id="262" r:id="rId9"/>
    <p:sldId id="268" r:id="rId10"/>
    <p:sldId id="267" r:id="rId11"/>
    <p:sldId id="269"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B9434-8AD9-4966-99F1-18BEEB703BF0}" type="datetimeFigureOut">
              <a:rPr lang="en-US" smtClean="0"/>
              <a:t>9/13/2019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CE7FDE9-3956-4EF1-B2F7-2BBA1140D74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08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B9434-8AD9-4966-99F1-18BEEB703BF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7FDE9-3956-4EF1-B2F7-2BBA1140D74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923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B9434-8AD9-4966-99F1-18BEEB703BF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7FDE9-3956-4EF1-B2F7-2BBA1140D74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88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B9434-8AD9-4966-99F1-18BEEB703BF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7FDE9-3956-4EF1-B2F7-2BBA1140D74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977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B9434-8AD9-4966-99F1-18BEEB703BF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7FDE9-3956-4EF1-B2F7-2BBA1140D74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746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B9434-8AD9-4966-99F1-18BEEB703BF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7FDE9-3956-4EF1-B2F7-2BBA1140D74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99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B9434-8AD9-4966-99F1-18BEEB703BF0}"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7FDE9-3956-4EF1-B2F7-2BBA1140D74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908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B9434-8AD9-4966-99F1-18BEEB703BF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7FDE9-3956-4EF1-B2F7-2BBA1140D74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69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B9434-8AD9-4966-99F1-18BEEB703BF0}"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7FDE9-3956-4EF1-B2F7-2BBA1140D748}" type="slidenum">
              <a:rPr lang="en-US" smtClean="0"/>
              <a:t>‹#›</a:t>
            </a:fld>
            <a:endParaRPr lang="en-US"/>
          </a:p>
        </p:txBody>
      </p:sp>
    </p:spTree>
    <p:extLst>
      <p:ext uri="{BB962C8B-B14F-4D97-AF65-F5344CB8AC3E}">
        <p14:creationId xmlns:p14="http://schemas.microsoft.com/office/powerpoint/2010/main" val="20040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B9434-8AD9-4966-99F1-18BEEB703BF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7FDE9-3956-4EF1-B2F7-2BBA1140D74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90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B9434-8AD9-4966-99F1-18BEEB703BF0}" type="datetimeFigureOut">
              <a:rPr lang="en-US" smtClean="0"/>
              <a:t>9/13/2019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CE7FDE9-3956-4EF1-B2F7-2BBA1140D74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94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B9434-8AD9-4966-99F1-18BEEB703BF0}" type="datetimeFigureOut">
              <a:rPr lang="en-US" smtClean="0"/>
              <a:t>9/13/2019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E7FDE9-3956-4EF1-B2F7-2BBA1140D74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8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B6BC0-E657-4A24-9442-810A56A446C3}"/>
              </a:ext>
            </a:extLst>
          </p:cNvPr>
          <p:cNvSpPr>
            <a:spLocks noGrp="1"/>
          </p:cNvSpPr>
          <p:nvPr>
            <p:ph type="title"/>
          </p:nvPr>
        </p:nvSpPr>
        <p:spPr/>
        <p:txBody>
          <a:bodyPr/>
          <a:lstStyle/>
          <a:p>
            <a:r>
              <a:rPr lang="en-US" dirty="0"/>
              <a:t>Where Denver Demands Yoga</a:t>
            </a:r>
          </a:p>
        </p:txBody>
      </p:sp>
    </p:spTree>
    <p:extLst>
      <p:ext uri="{BB962C8B-B14F-4D97-AF65-F5344CB8AC3E}">
        <p14:creationId xmlns:p14="http://schemas.microsoft.com/office/powerpoint/2010/main" val="392833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3" name="Rectangle 10">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12">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EEE9B6F-AE46-44FA-B048-6B288CB9EEFA}"/>
              </a:ext>
            </a:extLst>
          </p:cNvPr>
          <p:cNvSpPr>
            <a:spLocks noGrp="1"/>
          </p:cNvSpPr>
          <p:nvPr>
            <p:ph type="title"/>
          </p:nvPr>
        </p:nvSpPr>
        <p:spPr>
          <a:xfrm>
            <a:off x="7218030" y="804520"/>
            <a:ext cx="3520367" cy="1049235"/>
          </a:xfrm>
        </p:spPr>
        <p:txBody>
          <a:bodyPr>
            <a:normAutofit/>
          </a:bodyPr>
          <a:lstStyle/>
          <a:p>
            <a:r>
              <a:rPr lang="en-US"/>
              <a:t>Results</a:t>
            </a:r>
            <a:endParaRPr lang="en-US" dirty="0"/>
          </a:p>
        </p:txBody>
      </p:sp>
      <p:sp>
        <p:nvSpPr>
          <p:cNvPr id="35" name="Rectangle 14">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6" name="Group 16">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18" name="Rectangle 17">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18">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E3046D6E-1704-4331-A439-7B0552127AFB}"/>
              </a:ext>
            </a:extLst>
          </p:cNvPr>
          <p:cNvPicPr>
            <a:picLocks/>
          </p:cNvPicPr>
          <p:nvPr/>
        </p:nvPicPr>
        <p:blipFill rotWithShape="1">
          <a:blip r:embed="rId2">
            <a:extLst>
              <a:ext uri="{28A0092B-C50C-407E-A947-70E740481C1C}">
                <a14:useLocalDpi xmlns:a14="http://schemas.microsoft.com/office/drawing/2010/main" val="0"/>
              </a:ext>
            </a:extLst>
          </a:blip>
          <a:srcRect l="10897" r="14220"/>
          <a:stretch/>
        </p:blipFill>
        <p:spPr bwMode="auto">
          <a:xfrm>
            <a:off x="1271223" y="1116345"/>
            <a:ext cx="4825148" cy="3866172"/>
          </a:xfrm>
          <a:prstGeom prst="rect">
            <a:avLst/>
          </a:prstGeom>
          <a:noFill/>
        </p:spPr>
      </p:pic>
      <p:sp>
        <p:nvSpPr>
          <p:cNvPr id="8" name="Content Placeholder 7">
            <a:extLst>
              <a:ext uri="{FF2B5EF4-FFF2-40B4-BE49-F238E27FC236}">
                <a16:creationId xmlns:a16="http://schemas.microsoft.com/office/drawing/2014/main" id="{56A8E0D1-874F-4F17-A67E-7EFD38E84B39}"/>
              </a:ext>
            </a:extLst>
          </p:cNvPr>
          <p:cNvSpPr>
            <a:spLocks noGrp="1"/>
          </p:cNvSpPr>
          <p:nvPr>
            <p:ph idx="1"/>
          </p:nvPr>
        </p:nvSpPr>
        <p:spPr>
          <a:xfrm>
            <a:off x="7218029" y="2015732"/>
            <a:ext cx="3520368" cy="3450613"/>
          </a:xfrm>
        </p:spPr>
        <p:txBody>
          <a:bodyPr>
            <a:normAutofit fontScale="85000" lnSpcReduction="10000"/>
          </a:bodyPr>
          <a:lstStyle/>
          <a:p>
            <a:r>
              <a:rPr lang="en-US" dirty="0"/>
              <a:t>Ideally, we would have clusters that are closer in size, but at least this clustering weeds out the neighborhoods that are not suitable for a yoga studio.</a:t>
            </a:r>
          </a:p>
          <a:p>
            <a:r>
              <a:rPr lang="en-US" dirty="0"/>
              <a:t>The green circles represent cluster 0 which we see contains all the yoga studios. Let’s take a closer look at the neighborhoods within that cluster that don’t already have a yoga studio in them.</a:t>
            </a:r>
          </a:p>
          <a:p>
            <a:endParaRPr lang="en-US" dirty="0"/>
          </a:p>
        </p:txBody>
      </p:sp>
      <p:pic>
        <p:nvPicPr>
          <p:cNvPr id="38" name="Picture 20">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22">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98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EEE9B6F-AE46-44FA-B048-6B288CB9EEFA}"/>
              </a:ext>
            </a:extLst>
          </p:cNvPr>
          <p:cNvSpPr>
            <a:spLocks noGrp="1"/>
          </p:cNvSpPr>
          <p:nvPr>
            <p:ph type="title"/>
          </p:nvPr>
        </p:nvSpPr>
        <p:spPr>
          <a:xfrm>
            <a:off x="7218030" y="804520"/>
            <a:ext cx="3520367" cy="1049235"/>
          </a:xfrm>
        </p:spPr>
        <p:txBody>
          <a:bodyPr>
            <a:normAutofit/>
          </a:bodyPr>
          <a:lstStyle/>
          <a:p>
            <a:r>
              <a:rPr lang="en-US"/>
              <a:t>Results</a:t>
            </a:r>
            <a:endParaRPr lang="en-US" dirty="0"/>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16C4DEC8-1389-4517-A058-22B48A3025B0}"/>
              </a:ext>
            </a:extLst>
          </p:cNvPr>
          <p:cNvPicPr/>
          <p:nvPr/>
        </p:nvPicPr>
        <p:blipFill rotWithShape="1">
          <a:blip r:embed="rId2">
            <a:extLst>
              <a:ext uri="{28A0092B-C50C-407E-A947-70E740481C1C}">
                <a14:useLocalDpi xmlns:a14="http://schemas.microsoft.com/office/drawing/2010/main" val="0"/>
              </a:ext>
            </a:extLst>
          </a:blip>
          <a:srcRect l="4464" r="20653"/>
          <a:stretch/>
        </p:blipFill>
        <p:spPr bwMode="auto">
          <a:xfrm>
            <a:off x="1271223" y="1116345"/>
            <a:ext cx="4825148" cy="3866172"/>
          </a:xfrm>
          <a:prstGeom prst="rect">
            <a:avLst/>
          </a:prstGeom>
          <a:noFill/>
        </p:spPr>
      </p:pic>
      <p:sp>
        <p:nvSpPr>
          <p:cNvPr id="8" name="Content Placeholder 7">
            <a:extLst>
              <a:ext uri="{FF2B5EF4-FFF2-40B4-BE49-F238E27FC236}">
                <a16:creationId xmlns:a16="http://schemas.microsoft.com/office/drawing/2014/main" id="{56A8E0D1-874F-4F17-A67E-7EFD38E84B39}"/>
              </a:ext>
            </a:extLst>
          </p:cNvPr>
          <p:cNvSpPr>
            <a:spLocks noGrp="1"/>
          </p:cNvSpPr>
          <p:nvPr>
            <p:ph idx="1"/>
          </p:nvPr>
        </p:nvSpPr>
        <p:spPr>
          <a:xfrm>
            <a:off x="7218029" y="2015732"/>
            <a:ext cx="3520368" cy="3450613"/>
          </a:xfrm>
        </p:spPr>
        <p:txBody>
          <a:bodyPr>
            <a:normAutofit lnSpcReduction="10000"/>
          </a:bodyPr>
          <a:lstStyle/>
          <a:p>
            <a:r>
              <a:rPr lang="en-US" dirty="0"/>
              <a:t>Most of the relevant neighborhoods are in the heart of Denver. This is likely due to the high rent and yoga studios are not suited to bring in the kind of revenue required for downtown real estate. Luckily, we see two locations that are not downtown.</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1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6C7C-56DE-41A7-A7B6-9EB7A0A558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4258FF-CD8E-4D07-84A0-66F90DB4693F}"/>
              </a:ext>
            </a:extLst>
          </p:cNvPr>
          <p:cNvSpPr>
            <a:spLocks noGrp="1"/>
          </p:cNvSpPr>
          <p:nvPr>
            <p:ph idx="1"/>
          </p:nvPr>
        </p:nvSpPr>
        <p:spPr/>
        <p:txBody>
          <a:bodyPr/>
          <a:lstStyle/>
          <a:p>
            <a:r>
              <a:rPr lang="en-US" dirty="0"/>
              <a:t>There are not very many yoga studios compared to other venue types in Denver, so there may not be significant demand. </a:t>
            </a:r>
          </a:p>
          <a:p>
            <a:r>
              <a:rPr lang="en-US" dirty="0"/>
              <a:t>We see that yoga studios have difficulty surviving downtown even though the downtown neighborhoods are like other neighborhoods that have yoga studios.</a:t>
            </a:r>
          </a:p>
          <a:p>
            <a:r>
              <a:rPr lang="en-US" dirty="0"/>
              <a:t>There are only two neighborhoods, </a:t>
            </a:r>
            <a:r>
              <a:rPr lang="en-US" dirty="0" err="1"/>
              <a:t>Belcaro</a:t>
            </a:r>
            <a:r>
              <a:rPr lang="en-US" dirty="0"/>
              <a:t> and Lowry, that were clustered with the yoga neighborhoods that aren’t downtown as well.</a:t>
            </a:r>
          </a:p>
          <a:p>
            <a:r>
              <a:rPr lang="en-US" dirty="0"/>
              <a:t>Surveying would help to answer the question as to whether there is demand, but the analysis certainly helped to narrow the search.</a:t>
            </a:r>
          </a:p>
        </p:txBody>
      </p:sp>
    </p:spTree>
    <p:extLst>
      <p:ext uri="{BB962C8B-B14F-4D97-AF65-F5344CB8AC3E}">
        <p14:creationId xmlns:p14="http://schemas.microsoft.com/office/powerpoint/2010/main" val="272089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1A06-704E-48F5-8623-8CCF7593A471}"/>
              </a:ext>
            </a:extLst>
          </p:cNvPr>
          <p:cNvSpPr>
            <a:spLocks noGrp="1"/>
          </p:cNvSpPr>
          <p:nvPr>
            <p:ph type="title"/>
          </p:nvPr>
        </p:nvSpPr>
        <p:spPr/>
        <p:txBody>
          <a:bodyPr/>
          <a:lstStyle/>
          <a:p>
            <a:r>
              <a:rPr lang="en-US" dirty="0"/>
              <a:t>Background and Business value</a:t>
            </a:r>
          </a:p>
        </p:txBody>
      </p:sp>
      <p:sp>
        <p:nvSpPr>
          <p:cNvPr id="3" name="Content Placeholder 2">
            <a:extLst>
              <a:ext uri="{FF2B5EF4-FFF2-40B4-BE49-F238E27FC236}">
                <a16:creationId xmlns:a16="http://schemas.microsoft.com/office/drawing/2014/main" id="{87E309AE-861D-496B-9D50-B9750999FDCD}"/>
              </a:ext>
            </a:extLst>
          </p:cNvPr>
          <p:cNvSpPr>
            <a:spLocks noGrp="1"/>
          </p:cNvSpPr>
          <p:nvPr>
            <p:ph idx="1"/>
          </p:nvPr>
        </p:nvSpPr>
        <p:spPr>
          <a:xfrm>
            <a:off x="1451579" y="2432353"/>
            <a:ext cx="10371453" cy="3621128"/>
          </a:xfrm>
        </p:spPr>
        <p:txBody>
          <a:bodyPr>
            <a:noAutofit/>
          </a:bodyPr>
          <a:lstStyle/>
          <a:p>
            <a:pPr>
              <a:spcBef>
                <a:spcPts val="0"/>
              </a:spcBef>
            </a:pPr>
            <a:r>
              <a:rPr lang="en-US" dirty="0"/>
              <a:t>A close friend has confessed that he wants to open a yoga studio.</a:t>
            </a:r>
          </a:p>
          <a:p>
            <a:pPr>
              <a:spcBef>
                <a:spcPts val="0"/>
              </a:spcBef>
            </a:pPr>
            <a:endParaRPr lang="en-US" dirty="0"/>
          </a:p>
          <a:p>
            <a:pPr>
              <a:spcBef>
                <a:spcPts val="0"/>
              </a:spcBef>
            </a:pPr>
            <a:r>
              <a:rPr lang="en-US" dirty="0"/>
              <a:t>We recently went to Denver and he fell in love with it. Hence, the analysis will take place there.</a:t>
            </a:r>
          </a:p>
          <a:p>
            <a:pPr marL="0" indent="0">
              <a:spcBef>
                <a:spcPts val="0"/>
              </a:spcBef>
              <a:buNone/>
            </a:pPr>
            <a:endParaRPr lang="en-US" dirty="0"/>
          </a:p>
          <a:p>
            <a:pPr>
              <a:spcBef>
                <a:spcPts val="0"/>
              </a:spcBef>
            </a:pPr>
            <a:r>
              <a:rPr lang="en-US" dirty="0"/>
              <a:t>We’ll be attempting to cluster similar neighborhoods to determine which types of neighborhoods typically contain yoga studios.</a:t>
            </a:r>
          </a:p>
          <a:p>
            <a:pPr>
              <a:spcBef>
                <a:spcPts val="0"/>
              </a:spcBef>
            </a:pPr>
            <a:endParaRPr lang="en-US" dirty="0"/>
          </a:p>
          <a:p>
            <a:pPr>
              <a:spcBef>
                <a:spcPts val="0"/>
              </a:spcBef>
            </a:pPr>
            <a:r>
              <a:rPr lang="en-US" dirty="0"/>
              <a:t>Every brick and mortar style business has a demand for appropriate real estate.</a:t>
            </a:r>
          </a:p>
          <a:p>
            <a:pPr>
              <a:spcBef>
                <a:spcPts val="0"/>
              </a:spcBef>
            </a:pPr>
            <a:endParaRPr lang="en-US" dirty="0"/>
          </a:p>
          <a:p>
            <a:pPr>
              <a:spcBef>
                <a:spcPts val="0"/>
              </a:spcBef>
            </a:pPr>
            <a:endParaRPr lang="en-US" dirty="0"/>
          </a:p>
        </p:txBody>
      </p:sp>
    </p:spTree>
    <p:extLst>
      <p:ext uri="{BB962C8B-B14F-4D97-AF65-F5344CB8AC3E}">
        <p14:creationId xmlns:p14="http://schemas.microsoft.com/office/powerpoint/2010/main" val="156359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30A8-75D1-4868-9DE8-5104056064E8}"/>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5B17B295-BDA2-46FF-9E9D-F61505CE20DB}"/>
              </a:ext>
            </a:extLst>
          </p:cNvPr>
          <p:cNvSpPr>
            <a:spLocks noGrp="1"/>
          </p:cNvSpPr>
          <p:nvPr>
            <p:ph idx="1"/>
          </p:nvPr>
        </p:nvSpPr>
        <p:spPr>
          <a:xfrm>
            <a:off x="1451578" y="2566738"/>
            <a:ext cx="9603275" cy="3486744"/>
          </a:xfrm>
        </p:spPr>
        <p:txBody>
          <a:bodyPr/>
          <a:lstStyle/>
          <a:p>
            <a:r>
              <a:rPr lang="en-US" dirty="0"/>
              <a:t>The list of neighborhoods and coordinates were extracted from Wikipedia and the venue data were obtained using the Foursquare API.</a:t>
            </a:r>
          </a:p>
          <a:p>
            <a:r>
              <a:rPr lang="en-US" dirty="0"/>
              <a:t>Neighborhoods without Wikipedia pages, and the airport were removed from the dataset. </a:t>
            </a:r>
          </a:p>
          <a:p>
            <a:r>
              <a:rPr lang="en-US" dirty="0"/>
              <a:t>The closest 100 venues within 1,000 meters were selected using the computed Euclidean distance for each neighborhood.</a:t>
            </a:r>
          </a:p>
        </p:txBody>
      </p:sp>
    </p:spTree>
    <p:extLst>
      <p:ext uri="{BB962C8B-B14F-4D97-AF65-F5344CB8AC3E}">
        <p14:creationId xmlns:p14="http://schemas.microsoft.com/office/powerpoint/2010/main" val="171170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8003-EC6D-4DD7-8CF7-64253D735052}"/>
              </a:ext>
            </a:extLst>
          </p:cNvPr>
          <p:cNvSpPr>
            <a:spLocks noGrp="1"/>
          </p:cNvSpPr>
          <p:nvPr>
            <p:ph type="title"/>
          </p:nvPr>
        </p:nvSpPr>
        <p:spPr>
          <a:xfrm>
            <a:off x="7555992" y="707475"/>
            <a:ext cx="3157577" cy="1312001"/>
          </a:xfrm>
        </p:spPr>
        <p:txBody>
          <a:bodyPr anchor="t">
            <a:normAutofit/>
          </a:bodyPr>
          <a:lstStyle/>
          <a:p>
            <a:r>
              <a:rPr lang="en-US" sz="2800"/>
              <a:t>Neighborhood Descriptive Statistics</a:t>
            </a:r>
          </a:p>
        </p:txBody>
      </p:sp>
      <p:sp>
        <p:nvSpPr>
          <p:cNvPr id="8" name="Content Placeholder 7">
            <a:extLst>
              <a:ext uri="{FF2B5EF4-FFF2-40B4-BE49-F238E27FC236}">
                <a16:creationId xmlns:a16="http://schemas.microsoft.com/office/drawing/2014/main" id="{5FC2FC9E-33C5-4EDC-B4ED-8A354C61F6F8}"/>
              </a:ext>
            </a:extLst>
          </p:cNvPr>
          <p:cNvSpPr>
            <a:spLocks noGrp="1"/>
          </p:cNvSpPr>
          <p:nvPr>
            <p:ph idx="1"/>
          </p:nvPr>
        </p:nvSpPr>
        <p:spPr>
          <a:xfrm>
            <a:off x="7554138" y="2273608"/>
            <a:ext cx="3159432" cy="3940925"/>
          </a:xfrm>
        </p:spPr>
        <p:txBody>
          <a:bodyPr>
            <a:normAutofit fontScale="92500"/>
          </a:bodyPr>
          <a:lstStyle/>
          <a:p>
            <a:r>
              <a:rPr lang="en-US" dirty="0"/>
              <a:t>There are 48 neighborhoods left after the cleaning. </a:t>
            </a:r>
          </a:p>
          <a:p>
            <a:r>
              <a:rPr lang="en-US" dirty="0"/>
              <a:t>The mean number of venues is 45 with a standard deviation of 24.</a:t>
            </a:r>
          </a:p>
          <a:p>
            <a:r>
              <a:rPr lang="en-US" dirty="0"/>
              <a:t>The neighborhoods without a sufficient number of venues will be determined while clustering.</a:t>
            </a:r>
          </a:p>
        </p:txBody>
      </p:sp>
      <p:pic>
        <p:nvPicPr>
          <p:cNvPr id="5" name="Content Placeholder 3" descr="C:\Users\pservello\AppData\Local\Microsoft\Windows\INetCache\Content.MSO\8822DE91.tmp">
            <a:extLst>
              <a:ext uri="{FF2B5EF4-FFF2-40B4-BE49-F238E27FC236}">
                <a16:creationId xmlns:a16="http://schemas.microsoft.com/office/drawing/2014/main" id="{615C6472-BDE0-461E-B292-E6DD07A7E0F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303" y="707484"/>
            <a:ext cx="7553835" cy="5507049"/>
          </a:xfrm>
          <a:prstGeom prst="rect">
            <a:avLst/>
          </a:prstGeom>
          <a:noFill/>
        </p:spPr>
      </p:pic>
    </p:spTree>
    <p:extLst>
      <p:ext uri="{BB962C8B-B14F-4D97-AF65-F5344CB8AC3E}">
        <p14:creationId xmlns:p14="http://schemas.microsoft.com/office/powerpoint/2010/main" val="398635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8003-EC6D-4DD7-8CF7-64253D735052}"/>
              </a:ext>
            </a:extLst>
          </p:cNvPr>
          <p:cNvSpPr>
            <a:spLocks noGrp="1"/>
          </p:cNvSpPr>
          <p:nvPr>
            <p:ph type="title"/>
          </p:nvPr>
        </p:nvSpPr>
        <p:spPr>
          <a:xfrm>
            <a:off x="7555992" y="707475"/>
            <a:ext cx="3157578" cy="1331049"/>
          </a:xfrm>
        </p:spPr>
        <p:txBody>
          <a:bodyPr anchor="t">
            <a:normAutofit/>
          </a:bodyPr>
          <a:lstStyle/>
          <a:p>
            <a:r>
              <a:rPr lang="en-US" sz="2800" dirty="0"/>
              <a:t>Venue Descriptive Statistics</a:t>
            </a:r>
          </a:p>
        </p:txBody>
      </p:sp>
      <p:sp>
        <p:nvSpPr>
          <p:cNvPr id="8" name="Content Placeholder 7">
            <a:extLst>
              <a:ext uri="{FF2B5EF4-FFF2-40B4-BE49-F238E27FC236}">
                <a16:creationId xmlns:a16="http://schemas.microsoft.com/office/drawing/2014/main" id="{5FC2FC9E-33C5-4EDC-B4ED-8A354C61F6F8}"/>
              </a:ext>
            </a:extLst>
          </p:cNvPr>
          <p:cNvSpPr>
            <a:spLocks noGrp="1"/>
          </p:cNvSpPr>
          <p:nvPr>
            <p:ph idx="1"/>
          </p:nvPr>
        </p:nvSpPr>
        <p:spPr>
          <a:xfrm>
            <a:off x="7554138" y="2273608"/>
            <a:ext cx="3159432" cy="3940925"/>
          </a:xfrm>
        </p:spPr>
        <p:txBody>
          <a:bodyPr>
            <a:normAutofit fontScale="92500"/>
          </a:bodyPr>
          <a:lstStyle/>
          <a:p>
            <a:r>
              <a:rPr lang="en-US" dirty="0"/>
              <a:t>There are 48 neighborhoods left after the cleaning. </a:t>
            </a:r>
          </a:p>
          <a:p>
            <a:r>
              <a:rPr lang="en-US" dirty="0"/>
              <a:t>The mean number of venues is 45 with a standard deviation of 24.</a:t>
            </a:r>
          </a:p>
          <a:p>
            <a:r>
              <a:rPr lang="en-US" dirty="0"/>
              <a:t>The neighborhoods without a sufficient number of venues will be determined while clustering.</a:t>
            </a:r>
          </a:p>
        </p:txBody>
      </p:sp>
      <p:pic>
        <p:nvPicPr>
          <p:cNvPr id="9" name="Content Placeholder 3" descr="C:\Users\pservello\AppData\Local\Microsoft\Windows\INetCache\Content.MSO\A4B8B46D.tmp">
            <a:extLst>
              <a:ext uri="{FF2B5EF4-FFF2-40B4-BE49-F238E27FC236}">
                <a16:creationId xmlns:a16="http://schemas.microsoft.com/office/drawing/2014/main" id="{56C19E9F-53C2-44F0-81FE-2CD511FDA624}"/>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0" y="707475"/>
            <a:ext cx="7554138" cy="5385415"/>
          </a:xfrm>
          <a:prstGeom prst="rect">
            <a:avLst/>
          </a:prstGeom>
          <a:noFill/>
        </p:spPr>
      </p:pic>
    </p:spTree>
    <p:extLst>
      <p:ext uri="{BB962C8B-B14F-4D97-AF65-F5344CB8AC3E}">
        <p14:creationId xmlns:p14="http://schemas.microsoft.com/office/powerpoint/2010/main" val="73733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383C-000A-430D-A4AB-2BA63D480F12}"/>
              </a:ext>
            </a:extLst>
          </p:cNvPr>
          <p:cNvSpPr>
            <a:spLocks noGrp="1"/>
          </p:cNvSpPr>
          <p:nvPr>
            <p:ph type="title"/>
          </p:nvPr>
        </p:nvSpPr>
        <p:spPr>
          <a:xfrm>
            <a:off x="1451579" y="804519"/>
            <a:ext cx="9603275" cy="1049235"/>
          </a:xfrm>
        </p:spPr>
        <p:txBody>
          <a:bodyPr/>
          <a:lstStyle/>
          <a:p>
            <a:r>
              <a:rPr lang="en-US"/>
              <a:t>Correlations to Yoga</a:t>
            </a:r>
            <a:endParaRPr lang="en-US" dirty="0"/>
          </a:p>
        </p:txBody>
      </p:sp>
      <p:pic>
        <p:nvPicPr>
          <p:cNvPr id="4" name="Picture 3">
            <a:extLst>
              <a:ext uri="{FF2B5EF4-FFF2-40B4-BE49-F238E27FC236}">
                <a16:creationId xmlns:a16="http://schemas.microsoft.com/office/drawing/2014/main" id="{45317BED-A72F-44D2-A075-8B6A153101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09001" y="3859710"/>
            <a:ext cx="2206021" cy="1713009"/>
          </a:xfrm>
          <a:prstGeom prst="rect">
            <a:avLst/>
          </a:prstGeom>
          <a:noFill/>
          <a:ln>
            <a:noFill/>
          </a:ln>
        </p:spPr>
      </p:pic>
      <p:pic>
        <p:nvPicPr>
          <p:cNvPr id="5" name="Content Placeholder 4">
            <a:extLst>
              <a:ext uri="{FF2B5EF4-FFF2-40B4-BE49-F238E27FC236}">
                <a16:creationId xmlns:a16="http://schemas.microsoft.com/office/drawing/2014/main" id="{B328960D-DACF-425C-A004-175E6721403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53216" y="3916002"/>
            <a:ext cx="2114845" cy="1600423"/>
          </a:xfrm>
          <a:prstGeom prst="rect">
            <a:avLst/>
          </a:prstGeom>
          <a:noFill/>
          <a:ln>
            <a:noFill/>
          </a:ln>
        </p:spPr>
      </p:pic>
      <p:sp>
        <p:nvSpPr>
          <p:cNvPr id="6" name="TextBox 5">
            <a:extLst>
              <a:ext uri="{FF2B5EF4-FFF2-40B4-BE49-F238E27FC236}">
                <a16:creationId xmlns:a16="http://schemas.microsoft.com/office/drawing/2014/main" id="{527FF83D-4B19-4ED4-B2F9-9D34398D9C6E}"/>
              </a:ext>
            </a:extLst>
          </p:cNvPr>
          <p:cNvSpPr txBox="1"/>
          <p:nvPr/>
        </p:nvSpPr>
        <p:spPr>
          <a:xfrm>
            <a:off x="1451579" y="1994685"/>
            <a:ext cx="9838721" cy="1631216"/>
          </a:xfrm>
          <a:prstGeom prst="rect">
            <a:avLst/>
          </a:prstGeom>
          <a:noFill/>
        </p:spPr>
        <p:txBody>
          <a:bodyPr wrap="square" rtlCol="0">
            <a:spAutoFit/>
          </a:bodyPr>
          <a:lstStyle/>
          <a:p>
            <a:r>
              <a:rPr lang="en-US" sz="2000" dirty="0"/>
              <a:t>Correlations may provide a method of validating our clusters later on. We hope to see the positively correlated categories clustered with the yoga studios and vice versa for the negatively correlated categories.</a:t>
            </a:r>
          </a:p>
          <a:p>
            <a:endParaRPr lang="en-US" sz="2000" dirty="0"/>
          </a:p>
          <a:p>
            <a:r>
              <a:rPr lang="en-US" sz="2000" dirty="0"/>
              <a:t>Also, it’s fun to observe some of these such as the liquor store. Yogis clearly don’t drink much.</a:t>
            </a:r>
          </a:p>
        </p:txBody>
      </p:sp>
    </p:spTree>
    <p:extLst>
      <p:ext uri="{BB962C8B-B14F-4D97-AF65-F5344CB8AC3E}">
        <p14:creationId xmlns:p14="http://schemas.microsoft.com/office/powerpoint/2010/main" val="386424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3ED5-C441-44EF-AD0C-2A762F07D7A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92C0E69F-CA58-479D-8CFC-46909D118B75}"/>
              </a:ext>
            </a:extLst>
          </p:cNvPr>
          <p:cNvSpPr>
            <a:spLocks noGrp="1"/>
          </p:cNvSpPr>
          <p:nvPr>
            <p:ph idx="1"/>
          </p:nvPr>
        </p:nvSpPr>
        <p:spPr>
          <a:xfrm>
            <a:off x="1451578" y="2602868"/>
            <a:ext cx="9603275" cy="3450613"/>
          </a:xfrm>
        </p:spPr>
        <p:txBody>
          <a:bodyPr/>
          <a:lstStyle/>
          <a:p>
            <a:r>
              <a:rPr lang="en-US" dirty="0"/>
              <a:t>To standardize, venue category frequencies were converted to proportions of their respective neighborhoods.</a:t>
            </a:r>
          </a:p>
          <a:p>
            <a:r>
              <a:rPr lang="en-US" dirty="0"/>
              <a:t>Since there were only 17 yoga studios, it is unlikely that k-means will produce clusters that are influenced by yoga. To remedy this, we multiply there proportion by a constant to increase their weights.</a:t>
            </a:r>
          </a:p>
        </p:txBody>
      </p:sp>
    </p:spTree>
    <p:extLst>
      <p:ext uri="{BB962C8B-B14F-4D97-AF65-F5344CB8AC3E}">
        <p14:creationId xmlns:p14="http://schemas.microsoft.com/office/powerpoint/2010/main" val="184629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9B6F-AE46-44FA-B048-6B288CB9EEFA}"/>
              </a:ext>
            </a:extLst>
          </p:cNvPr>
          <p:cNvSpPr>
            <a:spLocks noGrp="1"/>
          </p:cNvSpPr>
          <p:nvPr>
            <p:ph type="title"/>
          </p:nvPr>
        </p:nvSpPr>
        <p:spPr/>
        <p:txBody>
          <a:bodyPr/>
          <a:lstStyle/>
          <a:p>
            <a:r>
              <a:rPr lang="en-US" dirty="0"/>
              <a:t>Clustering</a:t>
            </a:r>
          </a:p>
        </p:txBody>
      </p:sp>
      <p:pic>
        <p:nvPicPr>
          <p:cNvPr id="4" name="Content Placeholder 3" descr="C:\Users\pservello\AppData\Local\Microsoft\Windows\INetCache\Content.MSO\61B7AE03.tmp">
            <a:extLst>
              <a:ext uri="{FF2B5EF4-FFF2-40B4-BE49-F238E27FC236}">
                <a16:creationId xmlns:a16="http://schemas.microsoft.com/office/drawing/2014/main" id="{C7713847-7523-43E2-BA8A-F4880C1A491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3630365"/>
            <a:ext cx="4152548" cy="2565877"/>
          </a:xfrm>
          <a:prstGeom prst="rect">
            <a:avLst/>
          </a:prstGeom>
          <a:noFill/>
          <a:ln>
            <a:noFill/>
          </a:ln>
        </p:spPr>
      </p:pic>
      <p:pic>
        <p:nvPicPr>
          <p:cNvPr id="5" name="Picture 4">
            <a:extLst>
              <a:ext uri="{FF2B5EF4-FFF2-40B4-BE49-F238E27FC236}">
                <a16:creationId xmlns:a16="http://schemas.microsoft.com/office/drawing/2014/main" id="{CE9A67AB-D4B2-4A57-A064-29E44D2077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87875" y="3630365"/>
            <a:ext cx="3808910" cy="2266852"/>
          </a:xfrm>
          <a:prstGeom prst="rect">
            <a:avLst/>
          </a:prstGeom>
          <a:noFill/>
          <a:ln>
            <a:noFill/>
          </a:ln>
        </p:spPr>
      </p:pic>
      <p:sp>
        <p:nvSpPr>
          <p:cNvPr id="6" name="TextBox 5">
            <a:extLst>
              <a:ext uri="{FF2B5EF4-FFF2-40B4-BE49-F238E27FC236}">
                <a16:creationId xmlns:a16="http://schemas.microsoft.com/office/drawing/2014/main" id="{7C4CE766-8E60-47B4-954D-0F37A5DDC351}"/>
              </a:ext>
            </a:extLst>
          </p:cNvPr>
          <p:cNvSpPr txBox="1"/>
          <p:nvPr/>
        </p:nvSpPr>
        <p:spPr>
          <a:xfrm>
            <a:off x="1451579" y="1987826"/>
            <a:ext cx="9603275" cy="1754326"/>
          </a:xfrm>
          <a:prstGeom prst="rect">
            <a:avLst/>
          </a:prstGeom>
          <a:noFill/>
        </p:spPr>
        <p:txBody>
          <a:bodyPr wrap="square" rtlCol="0">
            <a:spAutoFit/>
          </a:bodyPr>
          <a:lstStyle/>
          <a:p>
            <a:r>
              <a:rPr lang="en-US" dirty="0"/>
              <a:t>The first clustering did not yield a definite value for k as indicated by the distortion curve.</a:t>
            </a:r>
          </a:p>
          <a:p>
            <a:endParaRPr lang="en-US" dirty="0"/>
          </a:p>
          <a:p>
            <a:r>
              <a:rPr lang="en-US" dirty="0"/>
              <a:t>To progress, we’ll use six clusters and observe the results.  As we see, all the yoga studios were clustered together as desired, but the clusters are not evenly split. We’ll remove the outlying clusters and check if that helps at all.</a:t>
            </a:r>
          </a:p>
          <a:p>
            <a:endParaRPr lang="en-US" dirty="0"/>
          </a:p>
        </p:txBody>
      </p:sp>
    </p:spTree>
    <p:extLst>
      <p:ext uri="{BB962C8B-B14F-4D97-AF65-F5344CB8AC3E}">
        <p14:creationId xmlns:p14="http://schemas.microsoft.com/office/powerpoint/2010/main" val="290879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9B6F-AE46-44FA-B048-6B288CB9EEFA}"/>
              </a:ext>
            </a:extLst>
          </p:cNvPr>
          <p:cNvSpPr>
            <a:spLocks noGrp="1"/>
          </p:cNvSpPr>
          <p:nvPr>
            <p:ph type="title"/>
          </p:nvPr>
        </p:nvSpPr>
        <p:spPr/>
        <p:txBody>
          <a:bodyPr/>
          <a:lstStyle/>
          <a:p>
            <a:r>
              <a:rPr lang="en-US" dirty="0"/>
              <a:t>Clustering</a:t>
            </a:r>
          </a:p>
        </p:txBody>
      </p:sp>
      <p:sp>
        <p:nvSpPr>
          <p:cNvPr id="6" name="TextBox 5">
            <a:extLst>
              <a:ext uri="{FF2B5EF4-FFF2-40B4-BE49-F238E27FC236}">
                <a16:creationId xmlns:a16="http://schemas.microsoft.com/office/drawing/2014/main" id="{7C4CE766-8E60-47B4-954D-0F37A5DDC351}"/>
              </a:ext>
            </a:extLst>
          </p:cNvPr>
          <p:cNvSpPr txBox="1"/>
          <p:nvPr/>
        </p:nvSpPr>
        <p:spPr>
          <a:xfrm>
            <a:off x="1451579" y="1987826"/>
            <a:ext cx="9603275" cy="1477328"/>
          </a:xfrm>
          <a:prstGeom prst="rect">
            <a:avLst/>
          </a:prstGeom>
          <a:noFill/>
        </p:spPr>
        <p:txBody>
          <a:bodyPr wrap="square" rtlCol="0">
            <a:spAutoFit/>
          </a:bodyPr>
          <a:lstStyle/>
          <a:p>
            <a:r>
              <a:rPr lang="en-US" dirty="0"/>
              <a:t>Unfortunately, removing the outlier neighborhoods did not help to even out the cluster sizes.</a:t>
            </a:r>
          </a:p>
          <a:p>
            <a:endParaRPr lang="en-US" dirty="0"/>
          </a:p>
          <a:p>
            <a:r>
              <a:rPr lang="en-US" dirty="0"/>
              <a:t>However, we do see a much better distortion curve and only two choices for potential k-values. On the right, you can see the four clusters that were the same as the first clustering.</a:t>
            </a:r>
          </a:p>
          <a:p>
            <a:endParaRPr lang="en-US" dirty="0"/>
          </a:p>
        </p:txBody>
      </p:sp>
      <p:pic>
        <p:nvPicPr>
          <p:cNvPr id="9" name="Picture 8" descr="C:\Users\pservello\AppData\Local\Microsoft\Windows\INetCache\Content.MSO\DA8C5A09.tmp">
            <a:extLst>
              <a:ext uri="{FF2B5EF4-FFF2-40B4-BE49-F238E27FC236}">
                <a16:creationId xmlns:a16="http://schemas.microsoft.com/office/drawing/2014/main" id="{37DEBA0D-3E43-4E2A-BFE4-81B42D6B8A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1578" y="3599226"/>
            <a:ext cx="4087831" cy="2651661"/>
          </a:xfrm>
          <a:prstGeom prst="rect">
            <a:avLst/>
          </a:prstGeom>
          <a:noFill/>
          <a:ln>
            <a:noFill/>
          </a:ln>
        </p:spPr>
      </p:pic>
      <p:pic>
        <p:nvPicPr>
          <p:cNvPr id="10" name="Picture 9">
            <a:extLst>
              <a:ext uri="{FF2B5EF4-FFF2-40B4-BE49-F238E27FC236}">
                <a16:creationId xmlns:a16="http://schemas.microsoft.com/office/drawing/2014/main" id="{4CE2DC40-4DA0-4D72-89AD-0B9126E5B6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33323" y="3681207"/>
            <a:ext cx="4087831" cy="1911210"/>
          </a:xfrm>
          <a:prstGeom prst="rect">
            <a:avLst/>
          </a:prstGeom>
          <a:noFill/>
          <a:ln>
            <a:noFill/>
          </a:ln>
        </p:spPr>
      </p:pic>
    </p:spTree>
    <p:extLst>
      <p:ext uri="{BB962C8B-B14F-4D97-AF65-F5344CB8AC3E}">
        <p14:creationId xmlns:p14="http://schemas.microsoft.com/office/powerpoint/2010/main" val="38512557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TotalTime>
  <Words>657</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Where Denver Demands Yoga</vt:lpstr>
      <vt:lpstr>Background and Business value</vt:lpstr>
      <vt:lpstr>Data Acquisition and cleaning</vt:lpstr>
      <vt:lpstr>Neighborhood Descriptive Statistics</vt:lpstr>
      <vt:lpstr>Venue Descriptive Statistics</vt:lpstr>
      <vt:lpstr>Correlations to Yoga</vt:lpstr>
      <vt:lpstr>Preprocessing</vt:lpstr>
      <vt:lpstr>Clustering</vt:lpstr>
      <vt:lpstr>Clustering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Denver Demands Yoga</dc:title>
  <dc:creator>Parker Servello</dc:creator>
  <cp:lastModifiedBy>Parker Servello</cp:lastModifiedBy>
  <cp:revision>4</cp:revision>
  <dcterms:created xsi:type="dcterms:W3CDTF">2019-09-13T18:50:35Z</dcterms:created>
  <dcterms:modified xsi:type="dcterms:W3CDTF">2019-09-13T18:53:14Z</dcterms:modified>
</cp:coreProperties>
</file>