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73"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Free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1EF0DD-ED60-4541-95B3-D85C4D65B09F}">
  <a:tblStyle styleId="{691EF0DD-ED60-4541-95B3-D85C4D65B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6"/>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7f688b7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7f688b7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651d3579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651d357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6335da09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6335da09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Comfort</a:t>
            </a:r>
            <a:endParaRPr/>
          </a:p>
          <a:p>
            <a:pPr marL="457200" lvl="0" indent="-298450" algn="l" rtl="0">
              <a:spcBef>
                <a:spcPts val="0"/>
              </a:spcBef>
              <a:spcAft>
                <a:spcPts val="0"/>
              </a:spcAft>
              <a:buSzPts val="1100"/>
              <a:buAutoNum type="arabicPeriod"/>
            </a:pPr>
            <a:r>
              <a:rPr lang="en"/>
              <a:t>Durability; wear, stress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7ee6c754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7ee6c75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Comfort</a:t>
            </a:r>
            <a:endParaRPr/>
          </a:p>
          <a:p>
            <a:pPr marL="457200" lvl="0" indent="-298450" algn="l" rtl="0">
              <a:spcBef>
                <a:spcPts val="0"/>
              </a:spcBef>
              <a:spcAft>
                <a:spcPts val="0"/>
              </a:spcAft>
              <a:buSzPts val="1100"/>
              <a:buAutoNum type="arabicPeriod"/>
            </a:pPr>
            <a:r>
              <a:rPr lang="en"/>
              <a:t>Durability; wear, stress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7ee6c754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7ee6c75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Comfort</a:t>
            </a:r>
            <a:endParaRPr/>
          </a:p>
          <a:p>
            <a:pPr marL="457200" lvl="0" indent="-298450" algn="l" rtl="0">
              <a:spcBef>
                <a:spcPts val="0"/>
              </a:spcBef>
              <a:spcAft>
                <a:spcPts val="0"/>
              </a:spcAft>
              <a:buSzPts val="1100"/>
              <a:buAutoNum type="arabicPeriod"/>
            </a:pPr>
            <a:r>
              <a:rPr lang="en"/>
              <a:t>Durability; wear, stress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335da09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335da09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335da09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335da09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extLst>
      <p:ext uri="{BB962C8B-B14F-4D97-AF65-F5344CB8AC3E}">
        <p14:creationId xmlns:p14="http://schemas.microsoft.com/office/powerpoint/2010/main" val="256576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335da09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335da09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extLst>
      <p:ext uri="{BB962C8B-B14F-4D97-AF65-F5344CB8AC3E}">
        <p14:creationId xmlns:p14="http://schemas.microsoft.com/office/powerpoint/2010/main" val="238891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7f688b7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7f688b7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22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2020_coronavirus_pandemic_in_the_United_Stat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a:picLocks noChangeAspect="1"/>
          </p:cNvPicPr>
          <p:nvPr/>
        </p:nvPicPr>
        <p:blipFill>
          <a:blip r:embed="rId3"/>
          <a:srcRect/>
          <a:stretch/>
        </p:blipFill>
        <p:spPr>
          <a:xfrm>
            <a:off x="0" y="1197733"/>
            <a:ext cx="9144000" cy="3035735"/>
          </a:xfrm>
          <a:prstGeom prst="rect">
            <a:avLst/>
          </a:prstGeom>
          <a:noFill/>
          <a:ln>
            <a:noFill/>
          </a:ln>
        </p:spPr>
      </p:pic>
      <p:sp>
        <p:nvSpPr>
          <p:cNvPr id="55" name="Google Shape;55;p13"/>
          <p:cNvSpPr txBox="1">
            <a:spLocks noGrp="1"/>
          </p:cNvSpPr>
          <p:nvPr>
            <p:ph type="ctrTitle"/>
          </p:nvPr>
        </p:nvSpPr>
        <p:spPr>
          <a:xfrm>
            <a:off x="311700" y="69900"/>
            <a:ext cx="8520600" cy="1202400"/>
          </a:xfrm>
          <a:prstGeom prst="rect">
            <a:avLst/>
          </a:prstGeom>
        </p:spPr>
        <p:txBody>
          <a:bodyPr spcFirstLastPara="1" wrap="square" lIns="91425" tIns="91425" rIns="91425" bIns="91425" anchor="b" anchorCtr="0">
            <a:noAutofit/>
          </a:bodyPr>
          <a:lstStyle/>
          <a:p>
            <a:pPr lvl="0"/>
            <a:r>
              <a:rPr lang="en-US" sz="1800" dirty="0"/>
              <a:t>The Battle of the Neighborhoods</a:t>
            </a:r>
            <a:endParaRPr sz="1800" dirty="0"/>
          </a:p>
        </p:txBody>
      </p:sp>
      <p:sp>
        <p:nvSpPr>
          <p:cNvPr id="56" name="Google Shape;56;p13"/>
          <p:cNvSpPr txBox="1">
            <a:spLocks noGrp="1"/>
          </p:cNvSpPr>
          <p:nvPr>
            <p:ph type="subTitle" idx="1"/>
          </p:nvPr>
        </p:nvSpPr>
        <p:spPr>
          <a:xfrm>
            <a:off x="7159104" y="4233468"/>
            <a:ext cx="1902114" cy="9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rPr>
              <a:t>Coursera</a:t>
            </a:r>
          </a:p>
          <a:p>
            <a:pPr marL="0" lvl="0" indent="0" algn="l" rtl="0">
              <a:spcBef>
                <a:spcPts val="0"/>
              </a:spcBef>
              <a:spcAft>
                <a:spcPts val="0"/>
              </a:spcAft>
              <a:buNone/>
            </a:pPr>
            <a:r>
              <a:rPr lang="en" sz="1400" dirty="0">
                <a:solidFill>
                  <a:srgbClr val="000000"/>
                </a:solidFill>
              </a:rPr>
              <a:t>Minh Cong Tran</a:t>
            </a:r>
          </a:p>
          <a:p>
            <a:pPr marL="0" lvl="0" indent="0" algn="l" rtl="0">
              <a:spcBef>
                <a:spcPts val="0"/>
              </a:spcBef>
              <a:spcAft>
                <a:spcPts val="0"/>
              </a:spcAft>
              <a:buNone/>
            </a:pPr>
            <a:r>
              <a:rPr lang="en" sz="1400" dirty="0">
                <a:solidFill>
                  <a:srgbClr val="000000"/>
                </a:solidFill>
              </a:rPr>
              <a:t>April 27</a:t>
            </a:r>
            <a:r>
              <a:rPr lang="en" sz="1400" baseline="30000" dirty="0">
                <a:solidFill>
                  <a:srgbClr val="000000"/>
                </a:solidFill>
              </a:rPr>
              <a:t>th</a:t>
            </a:r>
            <a:r>
              <a:rPr lang="en" sz="1400" dirty="0">
                <a:solidFill>
                  <a:srgbClr val="000000"/>
                </a:solidFill>
              </a:rPr>
              <a:t>, 2020</a:t>
            </a:r>
            <a:endParaRPr sz="1400" dirty="0">
              <a:solidFill>
                <a:srgbClr val="000000"/>
              </a:solidFill>
            </a:endParaRPr>
          </a:p>
        </p:txBody>
      </p:sp>
      <p:sp>
        <p:nvSpPr>
          <p:cNvPr id="2" name="Rectangle 1">
            <a:extLst>
              <a:ext uri="{FF2B5EF4-FFF2-40B4-BE49-F238E27FC236}">
                <a16:creationId xmlns:a16="http://schemas.microsoft.com/office/drawing/2014/main" id="{22D114A3-D81C-4E73-A05F-831C0EDFFB16}"/>
              </a:ext>
            </a:extLst>
          </p:cNvPr>
          <p:cNvSpPr/>
          <p:nvPr/>
        </p:nvSpPr>
        <p:spPr>
          <a:xfrm>
            <a:off x="1485257" y="1411313"/>
            <a:ext cx="6173485" cy="584775"/>
          </a:xfrm>
          <a:prstGeom prst="rect">
            <a:avLst/>
          </a:prstGeom>
        </p:spPr>
        <p:txBody>
          <a:bodyPr wrap="none">
            <a:spAutoFit/>
          </a:bodyPr>
          <a:lstStyle/>
          <a:p>
            <a:pPr algn="ctr"/>
            <a:r>
              <a:rPr lang="en-US" sz="3200" kern="1400" spc="-50" dirty="0">
                <a:latin typeface="Times New Roman" panose="02020603050405020304" pitchFamily="18" charset="0"/>
                <a:ea typeface="DengXian Light" panose="020B0503020204020204" pitchFamily="2" charset="-122"/>
                <a:cs typeface="Times New Roman" panose="02020603050405020304" pitchFamily="18" charset="0"/>
              </a:rPr>
              <a:t>2020 coronavirus pandemic in the US</a:t>
            </a:r>
            <a:endParaRPr lang="en-US" sz="3200" kern="1400" spc="-50" dirty="0">
              <a:latin typeface="Calibri Light" panose="020F0302020204030204" pitchFamily="34" charset="0"/>
              <a:ea typeface="DengXian Light" panose="020B0503020204020204"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pic>
        <p:nvPicPr>
          <p:cNvPr id="64" name="Google Shape;64;p14"/>
          <p:cNvPicPr preferRelativeResize="0"/>
          <p:nvPr/>
        </p:nvPicPr>
        <p:blipFill rotWithShape="1">
          <a:blip r:embed="rId3">
            <a:alphaModFix/>
          </a:blip>
          <a:srcRect l="34373" t="13045" r="34578" b="13376"/>
          <a:stretch/>
        </p:blipFill>
        <p:spPr>
          <a:xfrm>
            <a:off x="6987275" y="1052059"/>
            <a:ext cx="921715" cy="1463040"/>
          </a:xfrm>
          <a:prstGeom prst="rect">
            <a:avLst/>
          </a:prstGeom>
          <a:noFill/>
          <a:ln>
            <a:noFill/>
          </a:ln>
        </p:spPr>
      </p:pic>
      <p:pic>
        <p:nvPicPr>
          <p:cNvPr id="65" name="Google Shape;65;p14"/>
          <p:cNvPicPr preferRelativeResize="0"/>
          <p:nvPr/>
        </p:nvPicPr>
        <p:blipFill rotWithShape="1">
          <a:blip r:embed="rId4">
            <a:alphaModFix/>
          </a:blip>
          <a:srcRect l="29764" t="18275" r="29784" b="18684"/>
          <a:stretch/>
        </p:blipFill>
        <p:spPr>
          <a:xfrm>
            <a:off x="1106413" y="1017725"/>
            <a:ext cx="1402798" cy="1463040"/>
          </a:xfrm>
          <a:prstGeom prst="rect">
            <a:avLst/>
          </a:prstGeom>
          <a:noFill/>
          <a:ln>
            <a:noFill/>
          </a:ln>
        </p:spPr>
      </p:pic>
      <p:pic>
        <p:nvPicPr>
          <p:cNvPr id="66" name="Google Shape;66;p14"/>
          <p:cNvPicPr preferRelativeResize="0"/>
          <p:nvPr/>
        </p:nvPicPr>
        <p:blipFill rotWithShape="1">
          <a:blip r:embed="rId5">
            <a:alphaModFix/>
          </a:blip>
          <a:srcRect l="33974" t="17598" r="34276" b="17559"/>
          <a:stretch/>
        </p:blipFill>
        <p:spPr>
          <a:xfrm>
            <a:off x="2715575" y="3047394"/>
            <a:ext cx="1084370" cy="1463040"/>
          </a:xfrm>
          <a:prstGeom prst="rect">
            <a:avLst/>
          </a:prstGeom>
          <a:noFill/>
          <a:ln>
            <a:noFill/>
          </a:ln>
        </p:spPr>
      </p:pic>
      <p:pic>
        <p:nvPicPr>
          <p:cNvPr id="67" name="Google Shape;67;p14"/>
          <p:cNvPicPr preferRelativeResize="0"/>
          <p:nvPr/>
        </p:nvPicPr>
        <p:blipFill rotWithShape="1">
          <a:blip r:embed="rId6">
            <a:alphaModFix/>
          </a:blip>
          <a:srcRect l="26690" t="15667" r="26210" b="15315"/>
          <a:stretch/>
        </p:blipFill>
        <p:spPr>
          <a:xfrm>
            <a:off x="3750600" y="1017713"/>
            <a:ext cx="1492300" cy="1463040"/>
          </a:xfrm>
          <a:prstGeom prst="rect">
            <a:avLst/>
          </a:prstGeom>
          <a:noFill/>
          <a:ln>
            <a:noFill/>
          </a:ln>
        </p:spPr>
      </p:pic>
      <p:pic>
        <p:nvPicPr>
          <p:cNvPr id="68" name="Google Shape;68;p14"/>
          <p:cNvPicPr preferRelativeResize="0"/>
          <p:nvPr/>
        </p:nvPicPr>
        <p:blipFill rotWithShape="1">
          <a:blip r:embed="rId7">
            <a:alphaModFix/>
          </a:blip>
          <a:srcRect l="30168" t="15390" r="30176" b="15591"/>
          <a:stretch/>
        </p:blipFill>
        <p:spPr>
          <a:xfrm>
            <a:off x="5550553" y="3047394"/>
            <a:ext cx="1256494" cy="1463040"/>
          </a:xfrm>
          <a:prstGeom prst="rect">
            <a:avLst/>
          </a:prstGeom>
          <a:noFill/>
          <a:ln>
            <a:noFill/>
          </a:ln>
        </p:spPr>
      </p:pic>
      <p:sp>
        <p:nvSpPr>
          <p:cNvPr id="69" name="Google Shape;69;p14"/>
          <p:cNvSpPr txBox="1"/>
          <p:nvPr/>
        </p:nvSpPr>
        <p:spPr>
          <a:xfrm>
            <a:off x="596250" y="2480749"/>
            <a:ext cx="2653500" cy="4978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Problem, Target Audiences</a:t>
            </a:r>
            <a:endParaRPr dirty="0"/>
          </a:p>
        </p:txBody>
      </p:sp>
      <p:sp>
        <p:nvSpPr>
          <p:cNvPr id="70" name="Google Shape;70;p14"/>
          <p:cNvSpPr txBox="1"/>
          <p:nvPr/>
        </p:nvSpPr>
        <p:spPr>
          <a:xfrm>
            <a:off x="2715575" y="2480738"/>
            <a:ext cx="38991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Data</a:t>
            </a:r>
            <a:endParaRPr dirty="0"/>
          </a:p>
        </p:txBody>
      </p:sp>
      <p:sp>
        <p:nvSpPr>
          <p:cNvPr id="71" name="Google Shape;71;p14"/>
          <p:cNvSpPr txBox="1"/>
          <p:nvPr/>
        </p:nvSpPr>
        <p:spPr>
          <a:xfrm>
            <a:off x="6178800" y="2515096"/>
            <a:ext cx="26535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a:t>
            </a:r>
            <a:endParaRPr dirty="0"/>
          </a:p>
        </p:txBody>
      </p:sp>
      <p:sp>
        <p:nvSpPr>
          <p:cNvPr id="72" name="Google Shape;72;p14"/>
          <p:cNvSpPr txBox="1"/>
          <p:nvPr/>
        </p:nvSpPr>
        <p:spPr>
          <a:xfrm>
            <a:off x="1931000" y="4412869"/>
            <a:ext cx="26535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&amp; Discussion</a:t>
            </a:r>
            <a:endParaRPr dirty="0"/>
          </a:p>
        </p:txBody>
      </p:sp>
      <p:sp>
        <p:nvSpPr>
          <p:cNvPr id="73" name="Google Shape;73;p14"/>
          <p:cNvSpPr txBox="1"/>
          <p:nvPr/>
        </p:nvSpPr>
        <p:spPr>
          <a:xfrm>
            <a:off x="4852053" y="4412869"/>
            <a:ext cx="26535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81" name="Google Shape;81;p15"/>
          <p:cNvSpPr txBox="1"/>
          <p:nvPr/>
        </p:nvSpPr>
        <p:spPr>
          <a:xfrm>
            <a:off x="362849" y="1162692"/>
            <a:ext cx="8418300" cy="1733528"/>
          </a:xfrm>
          <a:prstGeom prst="rect">
            <a:avLst/>
          </a:prstGeom>
          <a:noFill/>
          <a:ln>
            <a:noFill/>
          </a:ln>
        </p:spPr>
        <p:txBody>
          <a:bodyPr spcFirstLastPara="1" wrap="square" lIns="91425" tIns="91425" rIns="91425" bIns="91425" anchor="t" anchorCtr="0">
            <a:noAutofit/>
          </a:bodyPr>
          <a:lstStyle/>
          <a:p>
            <a:pPr lvl="0" algn="just"/>
            <a:r>
              <a:rPr lang="en-US" sz="2000" dirty="0"/>
              <a:t>Problem</a:t>
            </a:r>
          </a:p>
          <a:p>
            <a:pPr lvl="0" algn="just"/>
            <a:endParaRPr lang="en-US" sz="2000" dirty="0"/>
          </a:p>
          <a:p>
            <a:pPr lvl="0" algn="just"/>
            <a:r>
              <a:rPr lang="en-US" dirty="0"/>
              <a:t>The ongoing pandemic of coronavirus disease 2019 (COVID-19), a novel infectious disease caused by severe acute respiratory syndrome coronavirus 2 (SARS-CoV-2), spread to the United States in January 2020. The widespread disease transmission may force large numbers of people to seek healthcare, which could overload healthcare systems and lead to otherwise preventable deaths. </a:t>
            </a:r>
            <a:endParaRPr sz="1600" dirty="0"/>
          </a:p>
        </p:txBody>
      </p:sp>
      <p:sp>
        <p:nvSpPr>
          <p:cNvPr id="83" name="Google Shape;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81;p15">
            <a:extLst>
              <a:ext uri="{FF2B5EF4-FFF2-40B4-BE49-F238E27FC236}">
                <a16:creationId xmlns:a16="http://schemas.microsoft.com/office/drawing/2014/main" id="{D792B31C-E181-6A44-8633-2115624F311B}"/>
              </a:ext>
            </a:extLst>
          </p:cNvPr>
          <p:cNvSpPr txBox="1"/>
          <p:nvPr/>
        </p:nvSpPr>
        <p:spPr>
          <a:xfrm>
            <a:off x="362849" y="3107264"/>
            <a:ext cx="8418299" cy="1386764"/>
          </a:xfrm>
          <a:prstGeom prst="rect">
            <a:avLst/>
          </a:prstGeom>
          <a:noFill/>
          <a:ln>
            <a:noFill/>
          </a:ln>
        </p:spPr>
        <p:txBody>
          <a:bodyPr spcFirstLastPara="1" wrap="square" lIns="91425" tIns="91425" rIns="91425" bIns="91425" anchor="t" anchorCtr="0">
            <a:noAutofit/>
          </a:bodyPr>
          <a:lstStyle/>
          <a:p>
            <a:pPr lvl="0"/>
            <a:r>
              <a:rPr lang="en-US" sz="2000" dirty="0"/>
              <a:t>Target Audiences</a:t>
            </a:r>
          </a:p>
          <a:p>
            <a:pPr lvl="0"/>
            <a:endParaRPr lang="en-US" sz="2000" dirty="0"/>
          </a:p>
          <a:p>
            <a:pPr algn="just"/>
            <a:r>
              <a:rPr lang="en-US" dirty="0"/>
              <a:t>The target audiences will be the government and organizations controlling the pandemic of coronavirus disease 2019 (COVID-19), the COVID-19 patients who need to access healthcare as soon as possible when having symptoms to avoid spreading diseases.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a:t>
            </a:r>
            <a:endParaRPr dirty="0"/>
          </a:p>
        </p:txBody>
      </p:sp>
      <p:sp>
        <p:nvSpPr>
          <p:cNvPr id="95" name="Google Shape;9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 name="Google Shape;81;p15">
            <a:extLst>
              <a:ext uri="{FF2B5EF4-FFF2-40B4-BE49-F238E27FC236}">
                <a16:creationId xmlns:a16="http://schemas.microsoft.com/office/drawing/2014/main" id="{8C29E45C-EF90-924C-AFC2-8CAC9879BEC2}"/>
              </a:ext>
            </a:extLst>
          </p:cNvPr>
          <p:cNvSpPr txBox="1"/>
          <p:nvPr/>
        </p:nvSpPr>
        <p:spPr>
          <a:xfrm>
            <a:off x="311700" y="1128950"/>
            <a:ext cx="8418300" cy="2212499"/>
          </a:xfrm>
          <a:prstGeom prst="rect">
            <a:avLst/>
          </a:prstGeom>
          <a:noFill/>
          <a:ln>
            <a:noFill/>
          </a:ln>
        </p:spPr>
        <p:txBody>
          <a:bodyPr spcFirstLastPara="1" wrap="square" lIns="91425" tIns="91425" rIns="91425" bIns="91425" anchor="t" anchorCtr="0">
            <a:noAutofit/>
          </a:bodyPr>
          <a:lstStyle/>
          <a:p>
            <a:r>
              <a:rPr lang="en-US" sz="1600" dirty="0"/>
              <a:t>Our data include States &amp; number of patients  (cases and deaths) collected from the link: </a:t>
            </a:r>
            <a:r>
              <a:rPr lang="en-US" sz="1600" u="sng" dirty="0">
                <a:hlinkClick r:id="rId3"/>
              </a:rPr>
              <a:t>https://en.wikipedia.org/wiki/2020_coronavirus_pandemic_in_the_United_States</a:t>
            </a:r>
            <a:endParaRPr lang="en-US" sz="1600" dirty="0"/>
          </a:p>
          <a:p>
            <a:br>
              <a:rPr lang="en-US" sz="1600" dirty="0">
                <a:hlinkClick r:id="rId4"/>
              </a:rPr>
            </a:br>
            <a:br>
              <a:rPr lang="en-US" sz="1600" dirty="0"/>
            </a:br>
            <a:r>
              <a:rPr lang="en-US" sz="1600" dirty="0"/>
              <a:t>We also collect data on hospitals' locations from Foursquare API and </a:t>
            </a:r>
            <a:r>
              <a:rPr lang="en-US" sz="1600" dirty="0" err="1"/>
              <a:t>geojon</a:t>
            </a:r>
            <a:r>
              <a:rPr lang="en-US" sz="1600" dirty="0"/>
              <a:t> file data of US states.</a:t>
            </a:r>
          </a:p>
          <a:p>
            <a:pPr lvl="0"/>
            <a:endParaRPr sz="1600" dirty="0"/>
          </a:p>
        </p:txBody>
      </p:sp>
      <p:pic>
        <p:nvPicPr>
          <p:cNvPr id="4" name="Picture 3">
            <a:extLst>
              <a:ext uri="{FF2B5EF4-FFF2-40B4-BE49-F238E27FC236}">
                <a16:creationId xmlns:a16="http://schemas.microsoft.com/office/drawing/2014/main" id="{95CEC96A-0DCA-44EA-8876-D2EBB69C2597}"/>
              </a:ext>
            </a:extLst>
          </p:cNvPr>
          <p:cNvPicPr>
            <a:picLocks noChangeAspect="1"/>
          </p:cNvPicPr>
          <p:nvPr/>
        </p:nvPicPr>
        <p:blipFill>
          <a:blip r:embed="rId5"/>
          <a:stretch>
            <a:fillRect/>
          </a:stretch>
        </p:blipFill>
        <p:spPr>
          <a:xfrm>
            <a:off x="2091070" y="2773717"/>
            <a:ext cx="4859893" cy="1889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106" name="Google Shape;10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81;p15">
            <a:extLst>
              <a:ext uri="{FF2B5EF4-FFF2-40B4-BE49-F238E27FC236}">
                <a16:creationId xmlns:a16="http://schemas.microsoft.com/office/drawing/2014/main" id="{C857D8A0-80EF-8441-8ACB-B3310A6EAFA5}"/>
              </a:ext>
            </a:extLst>
          </p:cNvPr>
          <p:cNvSpPr txBox="1"/>
          <p:nvPr/>
        </p:nvSpPr>
        <p:spPr>
          <a:xfrm>
            <a:off x="311700" y="1271941"/>
            <a:ext cx="8418300" cy="2963615"/>
          </a:xfrm>
          <a:prstGeom prst="rect">
            <a:avLst/>
          </a:prstGeom>
          <a:noFill/>
          <a:ln>
            <a:noFill/>
          </a:ln>
        </p:spPr>
        <p:txBody>
          <a:bodyPr spcFirstLastPara="1" wrap="square" lIns="91425" tIns="91425" rIns="91425" bIns="91425" anchor="t" anchorCtr="0">
            <a:noAutofit/>
          </a:bodyPr>
          <a:lstStyle/>
          <a:p>
            <a:pPr marL="342900" indent="-342900">
              <a:lnSpc>
                <a:spcPct val="150000"/>
              </a:lnSpc>
              <a:buFont typeface="+mj-lt"/>
              <a:buAutoNum type="arabicPeriod"/>
            </a:pPr>
            <a:r>
              <a:rPr lang="en-US" sz="1600" dirty="0"/>
              <a:t>Data is transferred to a data frame first to deal with data efficiently. </a:t>
            </a:r>
          </a:p>
          <a:p>
            <a:pPr marL="342900" indent="-342900">
              <a:lnSpc>
                <a:spcPct val="150000"/>
              </a:lnSpc>
              <a:buFont typeface="+mj-lt"/>
              <a:buAutoNum type="arabicPeriod"/>
            </a:pPr>
            <a:r>
              <a:rPr lang="en-US" sz="1600" dirty="0"/>
              <a:t>Then data was modified based on the goal of this project. </a:t>
            </a:r>
          </a:p>
          <a:p>
            <a:pPr marL="342900" indent="-342900">
              <a:lnSpc>
                <a:spcPct val="150000"/>
              </a:lnSpc>
              <a:buFont typeface="+mj-lt"/>
              <a:buAutoNum type="arabicPeriod"/>
            </a:pPr>
            <a:r>
              <a:rPr lang="en-US" sz="1600" dirty="0"/>
              <a:t>The death rate (deaths/cases) is used to rank the risk of each state. </a:t>
            </a:r>
          </a:p>
          <a:p>
            <a:pPr marL="342900" indent="-342900">
              <a:lnSpc>
                <a:spcPct val="150000"/>
              </a:lnSpc>
              <a:buFont typeface="+mj-lt"/>
              <a:buAutoNum type="arabicPeriod"/>
            </a:pPr>
            <a:r>
              <a:rPr lang="en-US" sz="1600" dirty="0"/>
              <a:t>Visualized map of death rate is build to help understand the overall situation and identify the high-risk state.  </a:t>
            </a:r>
          </a:p>
          <a:p>
            <a:pPr marL="342900" indent="-342900">
              <a:lnSpc>
                <a:spcPct val="150000"/>
              </a:lnSpc>
              <a:buFont typeface="+mj-lt"/>
              <a:buAutoNum type="arabicPeriod"/>
            </a:pPr>
            <a:r>
              <a:rPr lang="en-US" sz="1600" dirty="0"/>
              <a:t>On the search of hospitals, the hospitals' location will be extracted from Foursquare API based on the patients’ location, </a:t>
            </a:r>
          </a:p>
          <a:p>
            <a:pPr marL="342900" indent="-342900">
              <a:lnSpc>
                <a:spcPct val="150000"/>
              </a:lnSpc>
              <a:buFont typeface="+mj-lt"/>
              <a:buAutoNum type="arabicPeriod"/>
            </a:pPr>
            <a:r>
              <a:rPr lang="en-US" sz="1600" dirty="0"/>
              <a:t>Then visualized by the map so that the patients have the choices to reach the nearest hospitals.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and Discussion</a:t>
            </a:r>
            <a:endParaRPr dirty="0"/>
          </a:p>
        </p:txBody>
      </p:sp>
      <p:sp>
        <p:nvSpPr>
          <p:cNvPr id="133" name="Google Shape;13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7" name="Google Shape;81;p15">
            <a:extLst>
              <a:ext uri="{FF2B5EF4-FFF2-40B4-BE49-F238E27FC236}">
                <a16:creationId xmlns:a16="http://schemas.microsoft.com/office/drawing/2014/main" id="{1CA540B4-205E-F84C-97A2-C7D21AF48AA3}"/>
              </a:ext>
            </a:extLst>
          </p:cNvPr>
          <p:cNvSpPr txBox="1"/>
          <p:nvPr/>
        </p:nvSpPr>
        <p:spPr>
          <a:xfrm>
            <a:off x="311700" y="1137263"/>
            <a:ext cx="8329026" cy="2470718"/>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t>According to the death rate (deaths/cases) at each state, we divided states into 5 groups:</a:t>
            </a:r>
          </a:p>
          <a:p>
            <a:pPr marL="342900" lvl="0" indent="-342900" algn="just">
              <a:lnSpc>
                <a:spcPct val="150000"/>
              </a:lnSpc>
              <a:buFont typeface="+mj-lt"/>
              <a:buAutoNum type="arabicPeriod"/>
            </a:pPr>
            <a:r>
              <a:rPr lang="en-US" sz="1600" dirty="0"/>
              <a:t>low risk: death rate &lt; 1%</a:t>
            </a:r>
          </a:p>
          <a:p>
            <a:pPr marL="342900" lvl="0" indent="-342900" algn="just">
              <a:lnSpc>
                <a:spcPct val="150000"/>
              </a:lnSpc>
              <a:buFont typeface="+mj-lt"/>
              <a:buAutoNum type="arabicPeriod"/>
            </a:pPr>
            <a:r>
              <a:rPr lang="en-US" sz="1600" dirty="0"/>
              <a:t>medium risk: 1% &lt;= death rate &lt; 3%</a:t>
            </a:r>
          </a:p>
          <a:p>
            <a:pPr marL="342900" lvl="0" indent="-342900" algn="just">
              <a:lnSpc>
                <a:spcPct val="150000"/>
              </a:lnSpc>
              <a:buFont typeface="+mj-lt"/>
              <a:buAutoNum type="arabicPeriod"/>
            </a:pPr>
            <a:r>
              <a:rPr lang="en-US" sz="1600" dirty="0"/>
              <a:t>high risk: 3% &lt;= death rate &lt; 5%</a:t>
            </a:r>
          </a:p>
          <a:p>
            <a:pPr marL="342900" lvl="0" indent="-342900" algn="just">
              <a:lnSpc>
                <a:spcPct val="150000"/>
              </a:lnSpc>
              <a:buFont typeface="+mj-lt"/>
              <a:buAutoNum type="arabicPeriod"/>
            </a:pPr>
            <a:r>
              <a:rPr lang="en-US" sz="1600" dirty="0"/>
              <a:t>very high risk: 5% &lt;= death rate &lt; 9%</a:t>
            </a:r>
          </a:p>
          <a:p>
            <a:pPr marL="342900" lvl="0" indent="-342900" algn="just">
              <a:lnSpc>
                <a:spcPct val="150000"/>
              </a:lnSpc>
              <a:buFont typeface="+mj-lt"/>
              <a:buAutoNum type="arabicPeriod"/>
            </a:pPr>
            <a:r>
              <a:rPr lang="en-US" sz="1600" dirty="0"/>
              <a:t>extreme high risk: death rate &gt;= 9%</a:t>
            </a:r>
          </a:p>
        </p:txBody>
      </p:sp>
      <p:pic>
        <p:nvPicPr>
          <p:cNvPr id="6" name="Picture 5">
            <a:extLst>
              <a:ext uri="{FF2B5EF4-FFF2-40B4-BE49-F238E27FC236}">
                <a16:creationId xmlns:a16="http://schemas.microsoft.com/office/drawing/2014/main" id="{5996AF9B-8095-4AB0-9435-C9DAC1929AE4}"/>
              </a:ext>
            </a:extLst>
          </p:cNvPr>
          <p:cNvPicPr>
            <a:picLocks noChangeAspect="1"/>
          </p:cNvPicPr>
          <p:nvPr/>
        </p:nvPicPr>
        <p:blipFill>
          <a:blip r:embed="rId3"/>
          <a:stretch>
            <a:fillRect/>
          </a:stretch>
        </p:blipFill>
        <p:spPr>
          <a:xfrm>
            <a:off x="4428107" y="1926686"/>
            <a:ext cx="4404193" cy="2191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and Discussion</a:t>
            </a:r>
            <a:endParaRPr dirty="0"/>
          </a:p>
        </p:txBody>
      </p:sp>
      <p:sp>
        <p:nvSpPr>
          <p:cNvPr id="133" name="Google Shape;13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7" name="Google Shape;81;p15">
            <a:extLst>
              <a:ext uri="{FF2B5EF4-FFF2-40B4-BE49-F238E27FC236}">
                <a16:creationId xmlns:a16="http://schemas.microsoft.com/office/drawing/2014/main" id="{1CA540B4-205E-F84C-97A2-C7D21AF48AA3}"/>
              </a:ext>
            </a:extLst>
          </p:cNvPr>
          <p:cNvSpPr txBox="1"/>
          <p:nvPr/>
        </p:nvSpPr>
        <p:spPr>
          <a:xfrm>
            <a:off x="310273" y="1017725"/>
            <a:ext cx="8329026" cy="2470718"/>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t>from the patient’s location, we can extract the hospitals’ locations nearby, then the patient can choose the nearest one to visit.</a:t>
            </a:r>
            <a:endParaRPr lang="en-US" sz="1800" dirty="0"/>
          </a:p>
        </p:txBody>
      </p:sp>
      <p:pic>
        <p:nvPicPr>
          <p:cNvPr id="3" name="Picture 2">
            <a:extLst>
              <a:ext uri="{FF2B5EF4-FFF2-40B4-BE49-F238E27FC236}">
                <a16:creationId xmlns:a16="http://schemas.microsoft.com/office/drawing/2014/main" id="{B13D6EEC-6EAE-4131-9D8A-748971B3A839}"/>
              </a:ext>
            </a:extLst>
          </p:cNvPr>
          <p:cNvPicPr>
            <a:picLocks noChangeAspect="1"/>
          </p:cNvPicPr>
          <p:nvPr/>
        </p:nvPicPr>
        <p:blipFill>
          <a:blip r:embed="rId3"/>
          <a:stretch>
            <a:fillRect/>
          </a:stretch>
        </p:blipFill>
        <p:spPr>
          <a:xfrm>
            <a:off x="53745" y="2038483"/>
            <a:ext cx="4518255" cy="2052814"/>
          </a:xfrm>
          <a:prstGeom prst="rect">
            <a:avLst/>
          </a:prstGeom>
        </p:spPr>
      </p:pic>
      <p:pic>
        <p:nvPicPr>
          <p:cNvPr id="5" name="Picture 4">
            <a:extLst>
              <a:ext uri="{FF2B5EF4-FFF2-40B4-BE49-F238E27FC236}">
                <a16:creationId xmlns:a16="http://schemas.microsoft.com/office/drawing/2014/main" id="{48194DEE-6703-4E15-BC50-15E25D5D31D3}"/>
              </a:ext>
            </a:extLst>
          </p:cNvPr>
          <p:cNvPicPr>
            <a:picLocks noChangeAspect="1"/>
          </p:cNvPicPr>
          <p:nvPr/>
        </p:nvPicPr>
        <p:blipFill rotWithShape="1">
          <a:blip r:embed="rId4"/>
          <a:srcRect l="27858" r="13018"/>
          <a:stretch/>
        </p:blipFill>
        <p:spPr>
          <a:xfrm>
            <a:off x="4513115" y="1810691"/>
            <a:ext cx="4506616" cy="3030667"/>
          </a:xfrm>
          <a:prstGeom prst="rect">
            <a:avLst/>
          </a:prstGeom>
        </p:spPr>
      </p:pic>
    </p:spTree>
    <p:extLst>
      <p:ext uri="{BB962C8B-B14F-4D97-AF65-F5344CB8AC3E}">
        <p14:creationId xmlns:p14="http://schemas.microsoft.com/office/powerpoint/2010/main" val="274619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33" name="Google Shape;13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7" name="Google Shape;81;p15">
            <a:extLst>
              <a:ext uri="{FF2B5EF4-FFF2-40B4-BE49-F238E27FC236}">
                <a16:creationId xmlns:a16="http://schemas.microsoft.com/office/drawing/2014/main" id="{1CA540B4-205E-F84C-97A2-C7D21AF48AA3}"/>
              </a:ext>
            </a:extLst>
          </p:cNvPr>
          <p:cNvSpPr txBox="1"/>
          <p:nvPr/>
        </p:nvSpPr>
        <p:spPr>
          <a:xfrm>
            <a:off x="362850" y="1619272"/>
            <a:ext cx="8418300" cy="1995798"/>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t>The analysis above will help the government understand the situation for making a proper supported plan over limited resources. For example, those states having high-risk status get prioritized in the distribution of medical supply (masks, medicine, protection kit...), workforce (specialist, nurses, doctors...), food,... </a:t>
            </a:r>
          </a:p>
          <a:p>
            <a:pPr algn="just">
              <a:lnSpc>
                <a:spcPct val="150000"/>
              </a:lnSpc>
            </a:pPr>
            <a:r>
              <a:rPr lang="en-US" sz="1600" dirty="0"/>
              <a:t>And the patients can reach the nearest hospitals to have healthcare check-up as soon as possible before spreading the diseases.</a:t>
            </a:r>
          </a:p>
        </p:txBody>
      </p:sp>
    </p:spTree>
    <p:extLst>
      <p:ext uri="{BB962C8B-B14F-4D97-AF65-F5344CB8AC3E}">
        <p14:creationId xmlns:p14="http://schemas.microsoft.com/office/powerpoint/2010/main" val="150406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a:picLocks noChangeAspect="1"/>
          </p:cNvPicPr>
          <p:nvPr/>
        </p:nvPicPr>
        <p:blipFill>
          <a:blip r:embed="rId3"/>
          <a:srcRect/>
          <a:stretch/>
        </p:blipFill>
        <p:spPr>
          <a:xfrm>
            <a:off x="0" y="1197733"/>
            <a:ext cx="9144000" cy="3035735"/>
          </a:xfrm>
          <a:prstGeom prst="rect">
            <a:avLst/>
          </a:prstGeom>
          <a:noFill/>
          <a:ln>
            <a:noFill/>
          </a:ln>
        </p:spPr>
      </p:pic>
      <p:sp>
        <p:nvSpPr>
          <p:cNvPr id="55" name="Google Shape;55;p13"/>
          <p:cNvSpPr txBox="1">
            <a:spLocks noGrp="1"/>
          </p:cNvSpPr>
          <p:nvPr>
            <p:ph type="ctrTitle"/>
          </p:nvPr>
        </p:nvSpPr>
        <p:spPr>
          <a:xfrm>
            <a:off x="311700" y="69900"/>
            <a:ext cx="8520600" cy="1202400"/>
          </a:xfrm>
          <a:prstGeom prst="rect">
            <a:avLst/>
          </a:prstGeom>
        </p:spPr>
        <p:txBody>
          <a:bodyPr spcFirstLastPara="1" wrap="square" lIns="91425" tIns="91425" rIns="91425" bIns="91425" anchor="b" anchorCtr="0">
            <a:noAutofit/>
          </a:bodyPr>
          <a:lstStyle/>
          <a:p>
            <a:pPr lvl="0"/>
            <a:r>
              <a:rPr lang="en-US" sz="3600" dirty="0"/>
              <a:t>The Battle of the Neighborhoods</a:t>
            </a:r>
            <a:endParaRPr sz="3600" dirty="0"/>
          </a:p>
        </p:txBody>
      </p:sp>
      <p:sp>
        <p:nvSpPr>
          <p:cNvPr id="8" name="Google Shape;56;p13">
            <a:extLst>
              <a:ext uri="{FF2B5EF4-FFF2-40B4-BE49-F238E27FC236}">
                <a16:creationId xmlns:a16="http://schemas.microsoft.com/office/drawing/2014/main" id="{20B20915-0C7F-4D64-AC4C-177E3A49DDCF}"/>
              </a:ext>
            </a:extLst>
          </p:cNvPr>
          <p:cNvSpPr txBox="1">
            <a:spLocks/>
          </p:cNvSpPr>
          <p:nvPr/>
        </p:nvSpPr>
        <p:spPr>
          <a:xfrm>
            <a:off x="7159104" y="4233468"/>
            <a:ext cx="1902114" cy="98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400">
                <a:solidFill>
                  <a:srgbClr val="000000"/>
                </a:solidFill>
              </a:rPr>
              <a:t>Coursera</a:t>
            </a:r>
          </a:p>
          <a:p>
            <a:pPr marL="0" indent="0" algn="l"/>
            <a:r>
              <a:rPr lang="en-US" sz="1400">
                <a:solidFill>
                  <a:srgbClr val="000000"/>
                </a:solidFill>
              </a:rPr>
              <a:t>Minh Cong Tran</a:t>
            </a:r>
          </a:p>
          <a:p>
            <a:pPr marL="0" indent="0" algn="l"/>
            <a:r>
              <a:rPr lang="en-US" sz="1400">
                <a:solidFill>
                  <a:srgbClr val="000000"/>
                </a:solidFill>
              </a:rPr>
              <a:t>April 27</a:t>
            </a:r>
            <a:r>
              <a:rPr lang="en-US" sz="1400" baseline="30000">
                <a:solidFill>
                  <a:srgbClr val="000000"/>
                </a:solidFill>
              </a:rPr>
              <a:t>th</a:t>
            </a:r>
            <a:r>
              <a:rPr lang="en-US" sz="1400">
                <a:solidFill>
                  <a:srgbClr val="000000"/>
                </a:solidFill>
              </a:rPr>
              <a:t>, 2020</a:t>
            </a:r>
            <a:endParaRPr lang="en-US" sz="1400" dirty="0">
              <a:solidFill>
                <a:srgbClr val="000000"/>
              </a:solidFill>
            </a:endParaRPr>
          </a:p>
        </p:txBody>
      </p:sp>
    </p:spTree>
    <p:extLst>
      <p:ext uri="{BB962C8B-B14F-4D97-AF65-F5344CB8AC3E}">
        <p14:creationId xmlns:p14="http://schemas.microsoft.com/office/powerpoint/2010/main" val="10162372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523</Words>
  <Application>Microsoft Office PowerPoint</Application>
  <PresentationFormat>On-screen Show (16:9)</PresentationFormat>
  <Paragraphs>60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DengXian Light</vt:lpstr>
      <vt:lpstr>Arial</vt:lpstr>
      <vt:lpstr>Calibri Light</vt:lpstr>
      <vt:lpstr>Times New Roman</vt:lpstr>
      <vt:lpstr>Simple Light</vt:lpstr>
      <vt:lpstr>The Battle of the Neighborhoods</vt:lpstr>
      <vt:lpstr>Agenda</vt:lpstr>
      <vt:lpstr>Introduction</vt:lpstr>
      <vt:lpstr>Data</vt:lpstr>
      <vt:lpstr>Methods</vt:lpstr>
      <vt:lpstr>Results and Discussion</vt:lpstr>
      <vt:lpstr>Results and Discussion</vt:lpstr>
      <vt:lpstr>Conclusion</vt:lpstr>
      <vt:lpstr>The Battle of the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cp:lastModifiedBy>minhtc3</cp:lastModifiedBy>
  <cp:revision>7</cp:revision>
  <dcterms:modified xsi:type="dcterms:W3CDTF">2020-04-27T14:36:03Z</dcterms:modified>
</cp:coreProperties>
</file>