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971401" name="Объект 2"/>
          <p:cNvSpPr txBox="1"/>
          <p:nvPr/>
        </p:nvSpPr>
        <p:spPr bwMode="auto">
          <a:xfrm>
            <a:off x="11746829" y="6341476"/>
            <a:ext cx="441157" cy="517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>
                <a:cs typeface="Calibri"/>
              </a:rPr>
              <a:t>1</a:t>
            </a:r>
            <a:endParaRPr/>
          </a:p>
        </p:txBody>
      </p:sp>
      <p:sp>
        <p:nvSpPr>
          <p:cNvPr id="1620633973" name="Заголовок 1"/>
          <p:cNvSpPr>
            <a:spLocks noGrp="1"/>
          </p:cNvSpPr>
          <p:nvPr/>
        </p:nvSpPr>
        <p:spPr bwMode="auto">
          <a:xfrm>
            <a:off x="1208599" y="848265"/>
            <a:ext cx="9544833" cy="38086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>
              <a:lnSpc>
                <a:spcPct val="85000"/>
              </a:lnSpc>
              <a:spcBef>
                <a:spcPts val="0"/>
              </a:spcBef>
              <a:buNone/>
              <a:defRPr sz="8000" spc="-49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214" algn="ctr">
              <a:lnSpc>
                <a:spcPct val="150000"/>
              </a:lnSpc>
              <a:tabLst>
                <a:tab pos="450214" algn="l"/>
              </a:tabLst>
              <a:defRPr/>
            </a:pPr>
            <a:r>
              <a:rPr lang="ru-RU" sz="1800" b="1" cap="all" spc="23">
                <a:latin typeface="Times New Roman"/>
                <a:ea typeface="Times New Roman"/>
                <a:cs typeface="Times New Roman"/>
              </a:rPr>
              <a:t>Доклад</a:t>
            </a:r>
            <a:br>
              <a:rPr lang="pt-PT" sz="1800">
                <a:latin typeface="Times New Roman"/>
                <a:ea typeface="Times New Roman"/>
              </a:rPr>
            </a:br>
            <a:r>
              <a:rPr lang="ru-RU" sz="1800">
                <a:latin typeface="Times New Roman"/>
                <a:ea typeface="Times New Roman"/>
              </a:rPr>
              <a:t>         </a:t>
            </a:r>
            <a:r>
              <a:rPr lang="ru-RU" sz="1800" b="1">
                <a:latin typeface="Times New Roman"/>
                <a:ea typeface="Calibri"/>
                <a:cs typeface="Tahoma"/>
              </a:rPr>
              <a:t>по учебной практике</a:t>
            </a:r>
            <a:br>
              <a:rPr lang="pt-PT" sz="1800">
                <a:latin typeface="Calibri"/>
                <a:ea typeface="Calibri"/>
                <a:cs typeface="Tahoma"/>
              </a:rPr>
            </a:br>
            <a:br>
              <a:rPr lang="pt-PT" sz="1800">
                <a:latin typeface="Calibri"/>
                <a:ea typeface="Calibri"/>
                <a:cs typeface="Tahoma"/>
              </a:rPr>
            </a:br>
            <a:r>
              <a:rPr lang="ru-RU" sz="1800" b="1" cap="small" spc="23">
                <a:latin typeface="Times New Roman"/>
                <a:ea typeface="Times New Roman"/>
                <a:cs typeface="Times New Roman"/>
              </a:rPr>
              <a:t>Тема: </a:t>
            </a:r>
            <a:r>
              <a:rPr lang="ru-RU" sz="1800" b="1" cap="small" spc="23">
                <a:latin typeface="Times New Roman"/>
                <a:ea typeface="Times New Roman"/>
                <a:cs typeface="Times New Roman"/>
              </a:rPr>
              <a:t>«</a:t>
            </a:r>
            <a:r>
              <a:rPr lang="ru-RU" sz="1800" b="1" i="0" u="none" strike="noStrike" cap="small" spc="23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Динамическая автоматизация сканирования периметра для обнаружения уязвимостей с помощью OpenSource инструментов</a:t>
            </a:r>
            <a:r>
              <a:rPr lang="ru-RU" sz="1800" b="1" cap="small" spc="23">
                <a:latin typeface="Times New Roman"/>
                <a:ea typeface="Calibri Light"/>
                <a:cs typeface="Times New Roman"/>
              </a:rPr>
              <a:t>»</a:t>
            </a:r>
            <a:br>
              <a:rPr lang="pt-PT" sz="1800">
                <a:latin typeface="Times New Roman"/>
                <a:ea typeface="Times New Roman"/>
              </a:rPr>
            </a:br>
            <a:endParaRPr lang="ru" sz="1000"/>
          </a:p>
        </p:txBody>
      </p:sp>
      <p:pic>
        <p:nvPicPr>
          <p:cNvPr id="1242377923" name="Рисунок 6" descr="тов_знак_прав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911528" y="727867"/>
            <a:ext cx="822324" cy="1104899"/>
          </a:xfrm>
          <a:prstGeom prst="rect">
            <a:avLst/>
          </a:prstGeom>
          <a:noFill/>
        </p:spPr>
      </p:pic>
      <p:sp>
        <p:nvSpPr>
          <p:cNvPr id="1806275710" name="Врезка1"/>
          <p:cNvSpPr txBox="1">
            <a:spLocks noChangeArrowheads="1"/>
          </p:cNvSpPr>
          <p:nvPr/>
        </p:nvSpPr>
        <p:spPr bwMode="auto">
          <a:xfrm>
            <a:off x="3344708" y="585741"/>
            <a:ext cx="5616574" cy="1341437"/>
          </a:xfrm>
          <a:prstGeom prst="rect">
            <a:avLst/>
          </a:prstGeom>
          <a:solidFill>
            <a:srgbClr val="FFFFFF"/>
          </a:solidFill>
          <a:ln w="762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defPPr>
              <a:defRPr lang="en-US"/>
            </a:defPPr>
            <a:lvl1pPr marL="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940424" algn="r"/>
              </a:tabLst>
              <a:defRPr/>
            </a:pPr>
            <a:r>
              <a:rPr lang="ru-RU" sz="12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  <a:ea typeface="Times New Roman"/>
              </a:rPr>
              <a:t>МИНОБРНАУКИ РОССИИ</a:t>
            </a:r>
            <a:endParaRPr lang="pt-PT" sz="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940424" algn="r"/>
              </a:tabLst>
              <a:defRPr/>
            </a:pPr>
            <a:r>
              <a:rPr lang="ru-RU" sz="12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  <a:ea typeface="Times New Roman"/>
              </a:rPr>
              <a:t>Федеральное государственное автономное образовательное учреждение высшего образования</a:t>
            </a:r>
            <a:endParaRPr lang="pt-PT" sz="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940424" algn="r"/>
              </a:tabLst>
              <a:defRPr/>
            </a:pPr>
            <a:r>
              <a:rPr lang="ru-RU" sz="1100" b="1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  <a:ea typeface="Times New Roman"/>
              </a:rPr>
              <a:t>Санкт-Петербургский государственный электротехнический          университет “ЛЭТИ” им. В. И. Ульянова (Ленина) (</a:t>
            </a:r>
            <a:r>
              <a:rPr lang="ru-RU" sz="1100" b="1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  <a:ea typeface="Times New Roman"/>
              </a:rPr>
              <a:t>СПбГЭТУ</a:t>
            </a:r>
            <a:r>
              <a:rPr lang="ru-RU" sz="1100" b="1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  <a:ea typeface="Times New Roman"/>
              </a:rPr>
              <a:t> «ЛЭТИ»)</a:t>
            </a:r>
            <a:endParaRPr lang="pt-PT" sz="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940424" algn="r"/>
              </a:tabLst>
              <a:defRPr/>
            </a:pPr>
            <a:endParaRPr lang="pt-PT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1683261775" name="Прямая соединительная линия 8"/>
          <p:cNvCxnSpPr>
            <a:cxnSpLocks/>
          </p:cNvCxnSpPr>
          <p:nvPr/>
        </p:nvCxnSpPr>
        <p:spPr bwMode="auto">
          <a:xfrm flipH="0" flipV="0">
            <a:off x="2995473" y="2148081"/>
            <a:ext cx="6579621" cy="0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olid"/>
            <a:round/>
          </a:ln>
        </p:spPr>
      </p:cxnSp>
      <p:sp>
        <p:nvSpPr>
          <p:cNvPr id="1615110153" name="Rectangle 7"/>
          <p:cNvSpPr>
            <a:spLocks noChangeArrowheads="1"/>
          </p:cNvSpPr>
          <p:nvPr/>
        </p:nvSpPr>
        <p:spPr bwMode="auto">
          <a:xfrm>
            <a:off x="5393513" y="1429148"/>
            <a:ext cx="1518966" cy="822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>
            <a:defPPr>
              <a:defRPr lang="en-US"/>
            </a:defPPr>
            <a:lvl1pPr marL="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pt-PT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Кафедра: МО ЭВМ</a:t>
            </a:r>
            <a:endParaRPr lang="pt-PT" sz="800" b="0" i="0" u="none" strike="noStrike" cap="none">
              <a:ln>
                <a:noFill/>
              </a:ln>
              <a:solidFill>
                <a:schemeClr val="tx1"/>
              </a:solidFill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pt-PT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73823752" name="Rectangle 9"/>
          <p:cNvSpPr>
            <a:spLocks noChangeArrowheads="1" noGrp="1"/>
          </p:cNvSpPr>
          <p:nvPr/>
        </p:nvSpPr>
        <p:spPr bwMode="auto">
          <a:xfrm>
            <a:off x="3989985" y="5793618"/>
            <a:ext cx="4326345" cy="5181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/>
            <a:spAutoFit/>
          </a:bodyPr>
          <a:lstStyle>
            <a:lvl1pPr marL="0" indent="0" algn="l" defTabSz="914400">
              <a:lnSpc>
                <a:spcPct val="90000"/>
              </a:lnSpc>
              <a:spcBef>
                <a:spcPts val="1199"/>
              </a:spcBef>
              <a:spcAft>
                <a:spcPts val="199"/>
              </a:spcAft>
              <a:buClr>
                <a:schemeClr val="accent1"/>
              </a:buClr>
              <a:buSzPct val="100000"/>
              <a:buFont typeface="Calibri"/>
              <a:buNone/>
              <a:defRPr sz="2400" cap="all" spc="199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199"/>
              </a:spcBef>
              <a:spcAft>
                <a:spcPts val="398"/>
              </a:spcAft>
              <a:buClr>
                <a:schemeClr val="accent1"/>
              </a:buClr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199"/>
              </a:spcBef>
              <a:spcAft>
                <a:spcPts val="398"/>
              </a:spcAft>
              <a:buClr>
                <a:schemeClr val="accent1"/>
              </a:buClr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199"/>
              </a:spcBef>
              <a:spcAft>
                <a:spcPts val="398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199"/>
              </a:spcBef>
              <a:spcAft>
                <a:spcPts val="398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199"/>
              </a:spcBef>
              <a:spcAft>
                <a:spcPts val="398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199"/>
              </a:spcBef>
              <a:spcAft>
                <a:spcPts val="398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199"/>
              </a:spcBef>
              <a:spcAft>
                <a:spcPts val="398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199"/>
              </a:spcBef>
              <a:spcAft>
                <a:spcPts val="398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940424" algn="r"/>
              </a:tabLst>
              <a:defRPr/>
            </a:pPr>
            <a:r>
              <a:rPr lang="ru-RU" sz="14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  <a:ea typeface="Times New Roman"/>
              </a:rPr>
              <a:t>Санкт-Петербург</a:t>
            </a:r>
            <a:endParaRPr lang="pt-PT" sz="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940424" algn="r"/>
              </a:tabLst>
              <a:defRPr/>
            </a:pPr>
            <a:r>
              <a:rPr lang="ru-RU" sz="14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  <a:ea typeface="Times New Roman"/>
              </a:rPr>
              <a:t>2023 г.</a:t>
            </a:r>
            <a:endParaRPr lang="ru-RU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graphicFrame>
        <p:nvGraphicFramePr>
          <p:cNvPr id="1821389140" name="Таблица 13"/>
          <p:cNvGraphicFramePr>
            <a:graphicFrameLocks xmlns:a="http://schemas.openxmlformats.org/drawingml/2006/main"/>
          </p:cNvGraphicFramePr>
          <p:nvPr/>
        </p:nvGraphicFramePr>
        <p:xfrm>
          <a:off x="7841057" y="4909537"/>
          <a:ext cx="5314949" cy="883919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2328202"/>
                <a:gridCol w="525723"/>
                <a:gridCol w="1209421"/>
              </a:tblGrid>
              <a:tr h="265001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ru-RU" sz="1400">
                          <a:solidFill>
                            <a:schemeClr val="tx1"/>
                          </a:solidFill>
                        </a:rPr>
                        <a:t>Студент гр. 8306, ФКТИ</a:t>
                      </a:r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ru-RU" sz="1400">
                          <a:solidFill>
                            <a:schemeClr val="tx1"/>
                          </a:solidFill>
                        </a:rPr>
                        <a:t>              </a:t>
                      </a:r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lvl="0" algn="r">
                        <a:buNone/>
                        <a:defRPr/>
                      </a:pPr>
                      <a:r>
                        <a:rPr lang="ru-RU" sz="1400">
                          <a:solidFill>
                            <a:schemeClr val="tx1"/>
                          </a:solidFill>
                        </a:rPr>
                        <a:t>Занин</a:t>
                      </a:r>
                      <a:r>
                        <a:rPr lang="ru-RU" sz="1400">
                          <a:solidFill>
                            <a:schemeClr val="tx1"/>
                          </a:solidFill>
                        </a:rPr>
                        <a:t> Д.С. ​</a:t>
                      </a:r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</a:tr>
              <a:tr h="497789">
                <a:tc>
                  <a:txBody>
                    <a:bodyPr/>
                    <a:p>
                      <a:pPr algn="just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ru-RU" sz="1400">
                          <a:solidFill>
                            <a:schemeClr val="tx1"/>
                          </a:solidFill>
                        </a:rPr>
                        <a:t> ​</a:t>
                      </a:r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ru-RU" sz="1400">
                          <a:solidFill>
                            <a:schemeClr val="tx1"/>
                          </a:solidFill>
                        </a:rPr>
                        <a:t>   </a:t>
                      </a:r>
                      <a:endParaRPr lang="ru-RU">
                        <a:solidFill>
                          <a:schemeClr val="tx1"/>
                        </a:solidFill>
                      </a:endParaRPr>
                    </a:p>
                    <a:p>
                      <a:pPr lvl="0" algn="r">
                        <a:buNone/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7929921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634"/>
            <a:ext cx="10515600" cy="989134"/>
          </a:xfrm>
        </p:spPr>
        <p:txBody>
          <a:bodyPr/>
          <a:lstStyle/>
          <a:p>
            <a:pPr algn="ctr">
              <a:defRPr/>
            </a:pPr>
            <a:r>
              <a:rPr/>
              <a:t>Цели практики </a:t>
            </a:r>
            <a:endParaRPr/>
          </a:p>
        </p:txBody>
      </p:sp>
      <p:sp>
        <p:nvSpPr>
          <p:cNvPr id="382550769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99791" y="1587499"/>
            <a:ext cx="11218332" cy="513291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1077"/>
              </a:spcAft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Создать программу которая соответствует следующим пунктам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lang="ru-RU" sz="26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Основная задача состоит в написании программного </a:t>
            </a: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продукта, который позволяет автоматизировать сканирование сетевого периметра с </a:t>
            </a: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использование известных 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OpenSource</a:t>
            </a: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инструментов.</a:t>
            </a:r>
            <a:r>
              <a:rPr lang="ru-RU" sz="2600">
                <a:latin typeface="Times New Roman"/>
                <a:cs typeface="Times New Roman"/>
              </a:rPr>
              <a:t>  </a:t>
            </a:r>
            <a:endParaRPr lang="ru-RU"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Добавить динамический графический интерфейс в программу </a:t>
            </a: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автоматизации сканирования периметра для обнаружения уязвимостей.</a:t>
            </a:r>
            <a:endParaRPr/>
          </a:p>
          <a:p>
            <a:pPr>
              <a:defRPr/>
            </a:pPr>
            <a:endParaRPr lang="ru-RU"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30605286" name="Объект 2"/>
          <p:cNvSpPr txBox="1"/>
          <p:nvPr/>
        </p:nvSpPr>
        <p:spPr bwMode="auto">
          <a:xfrm>
            <a:off x="11746829" y="6341476"/>
            <a:ext cx="441157" cy="517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>
                <a:cs typeface="Calibri"/>
              </a:rPr>
              <a:t>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0845549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87707" y="-5292"/>
            <a:ext cx="10515600" cy="891645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lnSpc>
                <a:spcPct val="119000"/>
              </a:lnSpc>
              <a:defRPr/>
            </a:pPr>
            <a:r>
              <a:rPr lang="ru-RU" sz="3600">
                <a:latin typeface="Times New Roman"/>
                <a:cs typeface="Times New Roman"/>
              </a:rPr>
              <a:t>Графический интерфейс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2781842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85281" y="1626374"/>
            <a:ext cx="5129510" cy="4351338"/>
          </a:xfrm>
        </p:spPr>
        <p:txBody>
          <a:bodyPr/>
          <a:lstStyle/>
          <a:p>
            <a:pPr>
              <a:defRPr/>
            </a:pPr>
            <a:r>
              <a:rPr lang="en-US" sz="2400"/>
              <a:t>Set Parameters – </a:t>
            </a:r>
            <a:r>
              <a:rPr lang="ru-RU" sz="2400"/>
              <a:t>Загружает выбранные параметры сканирования цели в текстовые файлы.</a:t>
            </a:r>
            <a:endParaRPr lang="ru-RU" sz="2400"/>
          </a:p>
          <a:p>
            <a:pPr>
              <a:defRPr/>
            </a:pPr>
            <a:endParaRPr lang="en-US" sz="2400"/>
          </a:p>
          <a:p>
            <a:pPr>
              <a:defRPr/>
            </a:pPr>
            <a:r>
              <a:rPr lang="en-US" sz="2400"/>
              <a:t>START – </a:t>
            </a:r>
            <a:r>
              <a:rPr lang="ru-RU" sz="2400"/>
              <a:t>запускает процесс сканирования в </a:t>
            </a:r>
            <a:r>
              <a:rPr lang="en-US" sz="2400"/>
              <a:t>docker</a:t>
            </a:r>
            <a:r>
              <a:rPr lang="ru-RU" sz="2400"/>
              <a:t> контейнере с использованием загруженных параметров сканирования.</a:t>
            </a:r>
            <a:endParaRPr lang="en-US" sz="2400"/>
          </a:p>
          <a:p>
            <a:pPr>
              <a:defRPr/>
            </a:pPr>
            <a:endParaRPr lang="en-US" sz="2400"/>
          </a:p>
          <a:p>
            <a:pPr marL="0" indent="0">
              <a:buFont typeface="Arial"/>
              <a:buNone/>
              <a:defRPr/>
            </a:pPr>
            <a:endParaRPr lang="en-US"/>
          </a:p>
        </p:txBody>
      </p:sp>
      <p:sp>
        <p:nvSpPr>
          <p:cNvPr id="176533503" name="Объект 2"/>
          <p:cNvSpPr txBox="1"/>
          <p:nvPr/>
        </p:nvSpPr>
        <p:spPr bwMode="auto">
          <a:xfrm>
            <a:off x="11746829" y="6341476"/>
            <a:ext cx="441157" cy="517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/>
              <a:t>3</a:t>
            </a:r>
            <a:endParaRPr/>
          </a:p>
        </p:txBody>
      </p:sp>
      <p:pic>
        <p:nvPicPr>
          <p:cNvPr id="199711265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6905624" y="1070749"/>
            <a:ext cx="3758437" cy="55330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790941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87707" y="-5292"/>
            <a:ext cx="10515600" cy="89164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lnSpc>
                <a:spcPct val="119000"/>
              </a:lnSpc>
              <a:defRPr/>
            </a:pPr>
            <a:r>
              <a:rPr lang="ru-RU" sz="3600">
                <a:latin typeface="Times New Roman"/>
                <a:cs typeface="Times New Roman"/>
              </a:rPr>
              <a:t>Разработка графического интерфейса.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1431186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85281" y="1467624"/>
            <a:ext cx="5129510" cy="48029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2200"/>
              <a:t>Используемые языки</a:t>
            </a:r>
            <a:r>
              <a:rPr lang="en-US" sz="2200"/>
              <a:t>:</a:t>
            </a:r>
            <a:endParaRPr lang="en-US" sz="2200"/>
          </a:p>
          <a:p>
            <a:pPr>
              <a:defRPr/>
            </a:pPr>
            <a:r>
              <a:rPr lang="en-US" sz="2200"/>
              <a:t>html</a:t>
            </a:r>
            <a:endParaRPr lang="en-US" sz="2200"/>
          </a:p>
          <a:p>
            <a:pPr>
              <a:defRPr/>
            </a:pPr>
            <a:r>
              <a:rPr lang="en-US" sz="2200"/>
              <a:t>css</a:t>
            </a:r>
            <a:endParaRPr lang="en-US" sz="2200"/>
          </a:p>
          <a:p>
            <a:pPr>
              <a:defRPr/>
            </a:pPr>
            <a:r>
              <a:rPr lang="en-US" sz="2200"/>
              <a:t>js</a:t>
            </a:r>
            <a:endParaRPr lang="en-US" sz="2200"/>
          </a:p>
          <a:p>
            <a:pPr>
              <a:defRPr/>
            </a:pPr>
            <a:r>
              <a:rPr lang="en-US" sz="2200"/>
              <a:t>python</a:t>
            </a:r>
            <a:endParaRPr lang="en-US" sz="2200"/>
          </a:p>
          <a:p>
            <a:pPr>
              <a:buFont typeface="Arial"/>
              <a:buChar char="–"/>
              <a:defRPr/>
            </a:pPr>
            <a:endParaRPr lang="en-US" sz="2200"/>
          </a:p>
          <a:p>
            <a:pPr marL="0" indent="0">
              <a:buFont typeface="Arial"/>
              <a:buNone/>
              <a:defRPr/>
            </a:pPr>
            <a:endParaRPr lang="en-US" sz="2200"/>
          </a:p>
          <a:p>
            <a:pPr marL="0" indent="0">
              <a:buFont typeface="Arial"/>
              <a:buNone/>
              <a:defRPr/>
            </a:pPr>
            <a:r>
              <a:rPr lang="ru-RU" sz="2200"/>
              <a:t>Фреймворк</a:t>
            </a:r>
            <a:r>
              <a:rPr lang="en-US" sz="2200"/>
              <a:t>:</a:t>
            </a:r>
            <a:endParaRPr lang="en-US" sz="2200"/>
          </a:p>
          <a:p>
            <a:pPr>
              <a:defRPr/>
            </a:pPr>
            <a:r>
              <a:rPr lang="en-US" sz="2200"/>
              <a:t>flask</a:t>
            </a:r>
            <a:endParaRPr/>
          </a:p>
          <a:p>
            <a:pPr marL="0" indent="0">
              <a:buFont typeface="Arial"/>
              <a:buNone/>
              <a:defRPr/>
            </a:pPr>
            <a:endParaRPr lang="en-US"/>
          </a:p>
        </p:txBody>
      </p:sp>
      <p:sp>
        <p:nvSpPr>
          <p:cNvPr id="1845901149" name="Объект 2"/>
          <p:cNvSpPr txBox="1"/>
          <p:nvPr/>
        </p:nvSpPr>
        <p:spPr bwMode="auto">
          <a:xfrm>
            <a:off x="11746828" y="6341475"/>
            <a:ext cx="441156" cy="517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4</a:t>
            </a:r>
            <a:endParaRPr/>
          </a:p>
        </p:txBody>
      </p:sp>
      <p:pic>
        <p:nvPicPr>
          <p:cNvPr id="40721494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6905624" y="1070749"/>
            <a:ext cx="3758437" cy="55330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722337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74083"/>
            <a:ext cx="10515600" cy="1328207"/>
          </a:xfrm>
        </p:spPr>
        <p:txBody>
          <a:bodyPr/>
          <a:lstStyle/>
          <a:p>
            <a:pPr algn="ctr">
              <a:defRPr/>
            </a:pPr>
            <a:r>
              <a:rPr lang="ru-RU">
                <a:latin typeface="Times New Roman"/>
                <a:cs typeface="Times New Roman"/>
              </a:rPr>
              <a:t>Замена </a:t>
            </a:r>
            <a:r>
              <a:rPr lang="en-US">
                <a:latin typeface="Times New Roman"/>
                <a:cs typeface="Times New Roman"/>
              </a:rPr>
              <a:t>OpenSource </a:t>
            </a:r>
            <a:r>
              <a:rPr lang="ru-RU">
                <a:latin typeface="Times New Roman"/>
                <a:cs typeface="Times New Roman"/>
              </a:rPr>
              <a:t>инструмента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7671379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573615" y="1627187"/>
            <a:ext cx="5257800" cy="15213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pPr>
            <a:r>
              <a:rPr lang="ru-RU" sz="2400">
                <a:latin typeface="Times New Roman"/>
                <a:cs typeface="Times New Roman"/>
              </a:rPr>
              <a:t>Замена инструмента</a:t>
            </a:r>
            <a:r>
              <a:rPr lang="en-US" sz="2400">
                <a:latin typeface="Times New Roman"/>
                <a:cs typeface="Times New Roman"/>
              </a:rPr>
              <a:t>:</a:t>
            </a:r>
            <a:endParaRPr lang="ru-RU"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US" sz="2400">
                <a:latin typeface="Times New Roman"/>
                <a:cs typeface="Times New Roman"/>
              </a:rPr>
              <a:t>Amass – </a:t>
            </a:r>
            <a:r>
              <a:rPr lang="ru-RU" sz="2400">
                <a:latin typeface="Times New Roman"/>
                <a:cs typeface="Times New Roman"/>
              </a:rPr>
              <a:t>удалён</a:t>
            </a:r>
            <a:endParaRPr lang="ru-RU"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US" sz="2400">
                <a:latin typeface="Times New Roman"/>
                <a:cs typeface="Times New Roman"/>
              </a:rPr>
              <a:t>Subfinder –</a:t>
            </a:r>
            <a:r>
              <a:rPr lang="ru-RU" sz="2400">
                <a:latin typeface="Times New Roman"/>
                <a:cs typeface="Times New Roman"/>
              </a:rPr>
              <a:t> добавлен</a:t>
            </a:r>
            <a:endParaRPr lang="ru-RU" sz="2400">
              <a:latin typeface="Times New Roman"/>
              <a:cs typeface="Times New Roman"/>
            </a:endParaRPr>
          </a:p>
        </p:txBody>
      </p:sp>
      <p:sp>
        <p:nvSpPr>
          <p:cNvPr id="1217888337" name="Объект 2"/>
          <p:cNvSpPr txBox="1"/>
          <p:nvPr/>
        </p:nvSpPr>
        <p:spPr bwMode="auto">
          <a:xfrm>
            <a:off x="11746829" y="6341476"/>
            <a:ext cx="441157" cy="517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5</a:t>
            </a:r>
            <a:endParaRPr/>
          </a:p>
        </p:txBody>
      </p:sp>
      <p:sp>
        <p:nvSpPr>
          <p:cNvPr id="1127289021" name=""/>
          <p:cNvSpPr txBox="1"/>
          <p:nvPr/>
        </p:nvSpPr>
        <p:spPr bwMode="auto">
          <a:xfrm flipH="0" flipV="0">
            <a:off x="517291" y="3439583"/>
            <a:ext cx="4838437" cy="26152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14999"/>
              </a:lnSpc>
              <a:spcBef>
                <a:spcPts val="737"/>
              </a:spcBef>
              <a:defRPr/>
            </a:pPr>
            <a:r>
              <a:rPr lang="ru-RU" sz="2400">
                <a:latin typeface="Times New Roman"/>
                <a:cs typeface="Times New Roman"/>
              </a:rPr>
              <a:t>Прирост в скорости сканирования</a:t>
            </a:r>
            <a:r>
              <a:rPr lang="ru-RU" sz="2400">
                <a:latin typeface="Times New Roman"/>
                <a:cs typeface="Times New Roman"/>
              </a:rPr>
              <a:t> цели на наличие поддоменов</a:t>
            </a:r>
            <a:r>
              <a:rPr lang="en-US" sz="2400">
                <a:latin typeface="Times New Roman"/>
                <a:cs typeface="Times New Roman"/>
              </a:rPr>
              <a:t>:</a:t>
            </a:r>
            <a:endParaRPr lang="en-US" sz="2400">
              <a:latin typeface="Times New Roman"/>
              <a:cs typeface="Times New Roman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lang="en-US" sz="2400">
                <a:latin typeface="Times New Roman"/>
                <a:cs typeface="Times New Roman"/>
              </a:rPr>
              <a:t>Amass </a:t>
            </a:r>
            <a:r>
              <a:rPr lang="ru-RU" sz="2400">
                <a:latin typeface="Times New Roman"/>
                <a:cs typeface="Times New Roman"/>
              </a:rPr>
              <a:t>сканировал цель за </a:t>
            </a:r>
            <a:r>
              <a:rPr lang="ru-RU" sz="2400" b="1">
                <a:latin typeface="Times New Roman"/>
                <a:cs typeface="Times New Roman"/>
              </a:rPr>
              <a:t>3 мин. 58 сек</a:t>
            </a:r>
            <a:r>
              <a:rPr lang="ru-RU" sz="2400">
                <a:latin typeface="Times New Roman"/>
                <a:cs typeface="Times New Roman"/>
              </a:rPr>
              <a:t>. с использованием </a:t>
            </a:r>
            <a:r>
              <a:rPr lang="en-US" sz="2400">
                <a:latin typeface="Times New Roman"/>
                <a:cs typeface="Times New Roman"/>
              </a:rPr>
              <a:t>pass</a:t>
            </a:r>
            <a:r>
              <a:rPr lang="en-US" sz="2400">
                <a:latin typeface="Times New Roman"/>
                <a:cs typeface="Times New Roman"/>
              </a:rPr>
              <a:t>ive.</a:t>
            </a:r>
            <a:endParaRPr sz="2400">
              <a:latin typeface="Times New Roman"/>
              <a:cs typeface="Times New Roman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lang="en-US" sz="2400">
                <a:latin typeface="Times New Roman"/>
                <a:cs typeface="Times New Roman"/>
              </a:rPr>
              <a:t>Subfinder </a:t>
            </a:r>
            <a:r>
              <a:rPr lang="ru-RU" sz="2400">
                <a:latin typeface="Times New Roman"/>
                <a:cs typeface="Times New Roman"/>
              </a:rPr>
              <a:t>сканировал цель за </a:t>
            </a:r>
            <a:r>
              <a:rPr lang="ru-RU" sz="2400" b="1">
                <a:latin typeface="Times New Roman"/>
                <a:cs typeface="Times New Roman"/>
              </a:rPr>
              <a:t>6 - 7 сек.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8127810" name=""/>
          <p:cNvSpPr txBox="1"/>
          <p:nvPr/>
        </p:nvSpPr>
        <p:spPr bwMode="auto">
          <a:xfrm flipH="0" flipV="0">
            <a:off x="7599085" y="2123281"/>
            <a:ext cx="3079825" cy="142442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indent="450214" algn="l">
              <a:lnSpc>
                <a:spcPct val="150000"/>
              </a:lnSpc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r>
                        <m:rPr>
                          <m:sty m:val="i"/>
                        </m:rPr>
                        <a:rPr sz="2600">
                          <a:latin typeface="Cambria Math"/>
                          <a:ea typeface="Cambria Math"/>
                          <a:cs typeface="Cambria Math"/>
                        </a:rPr>
                        <m:t>Прирост в скорости</m:t>
                      </m:r>
                      <m:r>
                        <m:rPr/>
                        <a:rPr lang="en-US" sz="2600">
                          <a:latin typeface="Cambria Math"/>
                          <a:ea typeface="Cambria Math"/>
                          <a:cs typeface="Cambria Math"/>
                        </a:rPr>
                        <m:t>:</m:t>
                      </m:r>
                    </m:oMath>
                  </m:oMathPara>
                </a14:m>
              </mc:Choice>
              <mc:Fallback/>
            </mc:AlternateContent>
            <a:endParaRPr lang="en-US" sz="2600">
              <a:latin typeface="Cambria Math"/>
              <a:ea typeface="Cambria Math"/>
              <a:cs typeface="Cambria Math"/>
            </a:endParaRPr>
          </a:p>
          <a:p>
            <a:pPr indent="450214" algn="l">
              <a:lnSpc>
                <a:spcPct val="150000"/>
              </a:lnSpc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sz="2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sz="2600">
                              <a:latin typeface="Cambria Math"/>
                              <a:ea typeface="Cambria Math"/>
                              <a:cs typeface="Cambria Math"/>
                            </a:rPr>
                            <m:t>3*60+58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 sz="2600">
                              <a:latin typeface="Cambria Math"/>
                              <a:ea typeface="Cambria Math"/>
                              <a:cs typeface="Cambria Math"/>
                            </a:rPr>
                            <m:t>7</m:t>
                          </m:r>
                        </m:den>
                      </m:f>
                      <m:r>
                        <m:rPr/>
                        <a:rPr sz="2600">
                          <a:latin typeface="Cambria Math"/>
                          <a:ea typeface="Cambria Math"/>
                          <a:cs typeface="Cambria Math"/>
                        </a:rPr>
                        <m:t>=34</m:t>
                      </m:r>
                    </m:oMath>
                  </m:oMathPara>
                </a14:m>
              </mc:Choice>
              <mc:Fallback/>
            </mc:AlternateContent>
            <a:r>
              <a:rPr lang="en-US" sz="1800"/>
              <a:t> </a:t>
            </a:r>
            <a:r>
              <a:rPr lang="ru-RU" sz="1800"/>
              <a:t>раз</a:t>
            </a:r>
            <a:endParaRPr/>
          </a:p>
        </p:txBody>
      </p:sp>
      <p:sp>
        <p:nvSpPr>
          <p:cNvPr id="915598979" name=""/>
          <p:cNvSpPr txBox="1"/>
          <p:nvPr/>
        </p:nvSpPr>
        <p:spPr bwMode="auto">
          <a:xfrm flipH="0" flipV="0">
            <a:off x="7599085" y="3862916"/>
            <a:ext cx="3290159" cy="1188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latin typeface="Times New Roman"/>
                <a:cs typeface="Times New Roman"/>
              </a:rPr>
              <a:t>Прирост в скорости сканирования составил 3 мин. 51 сек.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139036" name="Title 1"/>
          <p:cNvSpPr>
            <a:spLocks noGrp="1"/>
          </p:cNvSpPr>
          <p:nvPr>
            <p:ph type="title"/>
          </p:nvPr>
        </p:nvSpPr>
        <p:spPr bwMode="auto">
          <a:xfrm>
            <a:off x="838198" y="1660259"/>
            <a:ext cx="10515600" cy="1325562"/>
          </a:xfrm>
        </p:spPr>
        <p:txBody>
          <a:bodyPr/>
          <a:lstStyle/>
          <a:p>
            <a:pPr algn="ctr">
              <a:defRPr/>
            </a:pPr>
            <a:r>
              <a:rPr/>
              <a:t>Спасибо за внимание !</a:t>
            </a:r>
            <a:endParaRPr/>
          </a:p>
        </p:txBody>
      </p:sp>
      <p:sp>
        <p:nvSpPr>
          <p:cNvPr id="150470011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5106458"/>
            <a:ext cx="10515600" cy="1824567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Font typeface="Arial"/>
              <a:buNone/>
              <a:defRPr/>
            </a:pPr>
            <a:r>
              <a:rPr lang="ru-RU" u="sng"/>
              <a:t>Контакты</a:t>
            </a:r>
            <a:r>
              <a:rPr lang="en-US"/>
              <a:t>: </a:t>
            </a:r>
            <a:r>
              <a:rPr lang="en-US"/>
              <a:t>etu.zanin@yandex.ru</a:t>
            </a:r>
            <a:br>
              <a:rPr lang="ru-RU"/>
            </a:br>
            <a:r>
              <a:rPr lang="ru-RU" u="sng"/>
              <a:t>Ссылка</a:t>
            </a:r>
            <a:r>
              <a:rPr lang="ru-RU"/>
              <a:t> на репозиторий </a:t>
            </a:r>
            <a:r>
              <a:rPr lang="en-US"/>
              <a:t>GitHub</a:t>
            </a:r>
            <a:r>
              <a:rPr lang="ru-RU"/>
              <a:t> с</a:t>
            </a:r>
            <a:r>
              <a:rPr lang="ru-RU"/>
              <a:t> проектом</a:t>
            </a:r>
            <a:r>
              <a:rPr lang="en-US"/>
              <a:t>:</a:t>
            </a:r>
            <a:br>
              <a:rPr lang="en-US"/>
            </a:br>
            <a:r>
              <a:rPr lang="en-US"/>
              <a:t>	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https://github.com/JackoPrograms/automated_scanning.git</a:t>
            </a:r>
            <a:endParaRPr/>
          </a:p>
        </p:txBody>
      </p:sp>
      <p:sp>
        <p:nvSpPr>
          <p:cNvPr id="1842900541" name="Объект 2"/>
          <p:cNvSpPr txBox="1"/>
          <p:nvPr/>
        </p:nvSpPr>
        <p:spPr bwMode="auto">
          <a:xfrm>
            <a:off x="11746829" y="6341476"/>
            <a:ext cx="441157" cy="517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/>
              <a:t>6</a:t>
            </a:r>
            <a:endParaRPr/>
          </a:p>
        </p:txBody>
      </p:sp>
      <p:pic>
        <p:nvPicPr>
          <p:cNvPr id="30422269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191623" y="4428413"/>
            <a:ext cx="2162174" cy="217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2023-12-25T23:57:46Z</dcterms:modified>
  <cp:category/>
  <cp:contentStatus/>
  <cp:version/>
</cp:coreProperties>
</file>