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94A8E6-BB11-4E39-AED4-10B5D2680F6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E72640-726E-4585-8B67-B61A24CD5DD7}" type="slidenum">
              <a:rPr lang="en-US" sz="1200" b="0" strike="noStrike" spc="-1"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62C5D-73F6-4B24-AF49-2997A6985AA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6906A0-345D-4862-BB81-C8F6F24349F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9BC79A-0911-4172-8480-42144BE7147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ECCB22-A945-43C3-A4A8-7429B34E1A2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D206510-C0B1-4E8B-B664-4A7B33973C5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9958DA-78B6-4935-A568-3A1C1A159B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071778-17F4-4123-AAF2-21D158108CE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52E0C61-D6AE-497A-9942-D8E0A1CB10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C2A1FF-FC5F-4A32-B8D0-305AE70C88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D257FC-A4C7-4401-A4CB-DEABEC2ACA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F1FEC7-F71C-40ED-98CF-4214F826FE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5E2B8C-207A-4670-9B3E-61F18CCE4B3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3F4E4F3-3BF0-4117-88F9-CE137A8FBD41}" type="slidenum">
              <a:rPr lang="en-US" sz="1200" b="0" strike="noStrike" spc="-1"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6EE777-4E8B-45DD-BC0D-D23CC3019F31}" type="slidenum">
              <a:rPr lang="en-US" sz="1200" b="0" strike="noStrike" spc="-1"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657AF7-5206-4E02-891B-A16AAB8BD7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CF8FE7-18B4-49D9-9C35-55682C71C4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9BFA16-9872-4729-B97E-4BD777B5A46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5G网络的四大技术场景：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连续广域覆盖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热点高容量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低功耗大连接（物联网）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低时延高可靠（车联网、工业互联网）</a:t>
            </a:r>
          </a:p>
        </p:txBody>
      </p:sp>
      <p:sp>
        <p:nvSpPr>
          <p:cNvPr id="8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04869D-C0B4-4A1F-9ED8-E831AB5747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B76F262-A66E-4D5A-A732-64B76512D14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1F4C19-C2A5-4679-A731-B392B13ACFF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F4ED67-FF7A-452E-B04D-5E6111CF9C4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980AA9-D6AF-4856-BDF7-09017D75AB2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089119-2B00-4ACA-9D64-1675016C0C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E13BF9-4F6B-48FB-BA92-20F373B97E7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w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wm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gif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30.gi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gif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280" y="956160"/>
            <a:ext cx="883872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strike="noStrike" spc="-148">
                <a:solidFill>
                  <a:srgbClr val="FFFF00"/>
                </a:solidFill>
                <a:latin typeface="微软雅黑"/>
                <a:ea typeface="微软雅黑"/>
              </a:rPr>
              <a:t>神经元网络与自组织网络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800" b="1" strike="noStrike" spc="-148">
                <a:solidFill>
                  <a:srgbClr val="FFFF00"/>
                </a:solidFill>
                <a:latin typeface="微软雅黑"/>
                <a:ea typeface="微软雅黑"/>
              </a:rPr>
              <a:t>传输机制的类比与启示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于   全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2017年8月3日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280" y="1295280"/>
            <a:ext cx="8838720" cy="58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神经元网络信号传递范围是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大尺度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变化的，轴突的长度从几个微米到1米以上（相差近百万倍）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动作电位的幅度是固定的，刺激强度信息由放电频率来编码，电流越大（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能量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放电频率越高（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带宽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神经元先产生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局部分级电位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，从起源部位短距离扩散，当局部分级电位累积达到足够大时，使细胞膜去极化超过某一阈值，产生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动作电位，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动作电位一旦产生便可进行长距离传播（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分布式融合处理和协作传输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258280" y="35892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6320" y="1219320"/>
            <a:ext cx="88387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幂率分布无尺度网络结构：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分布式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无中心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有骨干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通信、处理、存储一体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（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3C融合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分层异构网络：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异构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不仅是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挑战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更是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机遇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同构同质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网络难以适应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复杂时变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的传输、处理和控制的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不确定性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需求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网络适变性：资源动态重构（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可塑性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长短结合、疏密结合、快慢结合、单双工结合、宽窄带结合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业务信道（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单向、协作、处理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）与控制信道（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双向、快捷、可靠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）分离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发送（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广播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）与接收（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单播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）独立，既便于分布式协作传输和融合处理，又利于抑制多信道间干扰（多址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258280" y="35892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500040" y="1219320"/>
            <a:ext cx="5302800" cy="1809360"/>
            <a:chOff x="500040" y="1219320"/>
            <a:chExt cx="5302800" cy="1809360"/>
          </a:xfrm>
        </p:grpSpPr>
        <p:sp>
          <p:nvSpPr>
            <p:cNvPr id="139" name="CustomShape 2"/>
            <p:cNvSpPr/>
            <p:nvPr/>
          </p:nvSpPr>
          <p:spPr>
            <a:xfrm>
              <a:off x="500040" y="1219320"/>
              <a:ext cx="3357360" cy="728280"/>
            </a:xfrm>
            <a:prstGeom prst="roundRect">
              <a:avLst>
                <a:gd name="adj" fmla="val 16667"/>
              </a:avLst>
            </a:pr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业务与控制分离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0" name="CustomShape 3"/>
            <p:cNvSpPr/>
            <p:nvPr/>
          </p:nvSpPr>
          <p:spPr>
            <a:xfrm>
              <a:off x="500040" y="2100240"/>
              <a:ext cx="3357360" cy="928440"/>
            </a:xfrm>
            <a:prstGeom prst="roundRect">
              <a:avLst>
                <a:gd name="adj" fmla="val 16667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接收与发送分离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全向发、定向收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4374360" y="195732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C000"/>
                  </a:solidFill>
                  <a:latin typeface="微软雅黑"/>
                  <a:ea typeface="微软雅黑"/>
                </a:rPr>
                <a:t>信息传递可用性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2" name="Group 5"/>
          <p:cNvGrpSpPr/>
          <p:nvPr/>
        </p:nvGrpSpPr>
        <p:grpSpPr>
          <a:xfrm>
            <a:off x="500040" y="3171960"/>
            <a:ext cx="5302800" cy="1428120"/>
            <a:chOff x="500040" y="3171960"/>
            <a:chExt cx="5302800" cy="1428120"/>
          </a:xfrm>
        </p:grpSpPr>
        <p:sp>
          <p:nvSpPr>
            <p:cNvPr id="143" name="CustomShape 6"/>
            <p:cNvSpPr/>
            <p:nvPr/>
          </p:nvSpPr>
          <p:spPr>
            <a:xfrm>
              <a:off x="500040" y="317196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98B85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传输、处理、控制一体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500040" y="395748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46AAC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FFFF"/>
                  </a:solidFill>
                  <a:latin typeface="微软雅黑"/>
                  <a:ea typeface="微软雅黑"/>
                </a:rPr>
                <a:t>分布式协作传输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45" name="CustomShape 8"/>
            <p:cNvSpPr/>
            <p:nvPr/>
          </p:nvSpPr>
          <p:spPr>
            <a:xfrm>
              <a:off x="4374360" y="352908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C000"/>
                  </a:solidFill>
                  <a:latin typeface="微软雅黑"/>
                  <a:ea typeface="微软雅黑"/>
                </a:rPr>
                <a:t>信息分发高效性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9"/>
          <p:cNvGrpSpPr/>
          <p:nvPr/>
        </p:nvGrpSpPr>
        <p:grpSpPr>
          <a:xfrm>
            <a:off x="500040" y="5638680"/>
            <a:ext cx="5286240" cy="821880"/>
            <a:chOff x="500040" y="5638680"/>
            <a:chExt cx="5286240" cy="821880"/>
          </a:xfrm>
        </p:grpSpPr>
        <p:sp>
          <p:nvSpPr>
            <p:cNvPr id="147" name="CustomShape 10"/>
            <p:cNvSpPr/>
            <p:nvPr/>
          </p:nvSpPr>
          <p:spPr>
            <a:xfrm>
              <a:off x="500040" y="568872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7D5F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资源动态重构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8" name="CustomShape 11"/>
            <p:cNvSpPr/>
            <p:nvPr/>
          </p:nvSpPr>
          <p:spPr>
            <a:xfrm>
              <a:off x="4357800" y="563868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网络结构适变性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49" name="Group 12"/>
          <p:cNvGrpSpPr/>
          <p:nvPr/>
        </p:nvGrpSpPr>
        <p:grpSpPr>
          <a:xfrm>
            <a:off x="500040" y="4672080"/>
            <a:ext cx="5410080" cy="821880"/>
            <a:chOff x="500040" y="4672080"/>
            <a:chExt cx="5410080" cy="821880"/>
          </a:xfrm>
        </p:grpSpPr>
        <p:sp>
          <p:nvSpPr>
            <p:cNvPr id="150" name="CustomShape 13"/>
            <p:cNvSpPr/>
            <p:nvPr/>
          </p:nvSpPr>
          <p:spPr>
            <a:xfrm>
              <a:off x="500040" y="474336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分层异构融合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1" name="CustomShape 14"/>
            <p:cNvSpPr/>
            <p:nvPr/>
          </p:nvSpPr>
          <p:spPr>
            <a:xfrm>
              <a:off x="4143240" y="4672080"/>
              <a:ext cx="17668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网络拓扑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鲁棒性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52" name="Group 15"/>
          <p:cNvGrpSpPr/>
          <p:nvPr/>
        </p:nvGrpSpPr>
        <p:grpSpPr>
          <a:xfrm>
            <a:off x="6041880" y="2089800"/>
            <a:ext cx="2673000" cy="4083480"/>
            <a:chOff x="6041880" y="2089800"/>
            <a:chExt cx="2673000" cy="4083480"/>
          </a:xfrm>
        </p:grpSpPr>
        <p:sp>
          <p:nvSpPr>
            <p:cNvPr id="153" name="CustomShape 16"/>
            <p:cNvSpPr/>
            <p:nvPr/>
          </p:nvSpPr>
          <p:spPr>
            <a:xfrm>
              <a:off x="6858000" y="2089800"/>
              <a:ext cx="1856880" cy="4000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可用性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高效性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鲁棒性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适变性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54" name="CustomShape 17"/>
            <p:cNvSpPr/>
            <p:nvPr/>
          </p:nvSpPr>
          <p:spPr>
            <a:xfrm>
              <a:off x="6072120" y="38041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 rot="1441800">
              <a:off x="6149160" y="23155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 rot="20601600">
              <a:off x="6092640" y="49471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 rot="20297400">
              <a:off x="6133320" y="566748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58" name="CustomShape 21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60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161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5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7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9" name="CustomShape 11"/>
          <p:cNvSpPr/>
          <p:nvPr/>
        </p:nvSpPr>
        <p:spPr>
          <a:xfrm>
            <a:off x="1452240" y="49075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38000" y="1523880"/>
            <a:ext cx="65721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节点模型类比</a:t>
            </a:r>
            <a:endParaRPr lang="en-US" sz="3600" b="0" strike="noStrike" spc="-1" dirty="0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网络结构类比</a:t>
            </a:r>
            <a:endParaRPr lang="en-US" sz="3600" b="0" strike="noStrike" spc="-1" dirty="0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传输协议类比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3600" b="0" strike="noStrike" spc="-1" dirty="0">
                <a:solidFill>
                  <a:srgbClr val="FFFF00"/>
                </a:solidFill>
                <a:latin typeface="Wingdings"/>
                <a:ea typeface="方正大黑简体"/>
              </a:rPr>
              <a:t></a:t>
            </a:r>
            <a:r>
              <a:rPr lang="en-US" sz="3600" b="0" strike="noStrike" spc="-1" dirty="0">
                <a:solidFill>
                  <a:srgbClr val="FFFF00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00"/>
                </a:solidFill>
                <a:latin typeface="方正大黑简体"/>
                <a:ea typeface="方正大黑简体"/>
              </a:rPr>
              <a:t>类神经元的智能MANET网络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5800" y="152388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1、节点模型类比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3" name="图片 3"/>
          <p:cNvPicPr/>
          <p:nvPr/>
        </p:nvPicPr>
        <p:blipFill>
          <a:blip r:embed="rId3"/>
          <a:stretch/>
        </p:blipFill>
        <p:spPr>
          <a:xfrm>
            <a:off x="928800" y="2827440"/>
            <a:ext cx="2160360" cy="2733480"/>
          </a:xfrm>
          <a:prstGeom prst="rect">
            <a:avLst/>
          </a:prstGeom>
          <a:ln w="9360">
            <a:noFill/>
          </a:ln>
        </p:spPr>
      </p:pic>
      <p:pic>
        <p:nvPicPr>
          <p:cNvPr id="174" name="图片 4"/>
          <p:cNvPicPr/>
          <p:nvPr/>
        </p:nvPicPr>
        <p:blipFill>
          <a:blip r:embed="rId4"/>
          <a:stretch/>
        </p:blipFill>
        <p:spPr>
          <a:xfrm>
            <a:off x="5297400" y="2824200"/>
            <a:ext cx="3024000" cy="2736360"/>
          </a:xfrm>
          <a:prstGeom prst="rect">
            <a:avLst/>
          </a:prstGeom>
          <a:ln w="9360"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3647880" y="403848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1216080" y="5643720"/>
            <a:ext cx="1491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神经元结构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994000" y="5643720"/>
            <a:ext cx="1834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MANET节点模型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14880" y="4353480"/>
            <a:ext cx="1142640" cy="24325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pic>
        <p:nvPicPr>
          <p:cNvPr id="180" name="Picture 33"/>
          <p:cNvPicPr/>
          <p:nvPr/>
        </p:nvPicPr>
        <p:blipFill>
          <a:blip r:embed="rId3"/>
          <a:stretch/>
        </p:blipFill>
        <p:spPr>
          <a:xfrm>
            <a:off x="4429080" y="5853600"/>
            <a:ext cx="791640" cy="857520"/>
          </a:xfrm>
          <a:prstGeom prst="rect">
            <a:avLst/>
          </a:prstGeom>
          <a:ln w="9360">
            <a:noFill/>
          </a:ln>
        </p:spPr>
      </p:pic>
      <p:pic>
        <p:nvPicPr>
          <p:cNvPr id="181" name="图片 4"/>
          <p:cNvPicPr/>
          <p:nvPr/>
        </p:nvPicPr>
        <p:blipFill>
          <a:blip r:embed="rId4"/>
          <a:stretch/>
        </p:blipFill>
        <p:spPr>
          <a:xfrm>
            <a:off x="4572000" y="6425280"/>
            <a:ext cx="561600" cy="267840"/>
          </a:xfrm>
          <a:prstGeom prst="rect">
            <a:avLst/>
          </a:prstGeom>
          <a:ln>
            <a:noFill/>
          </a:ln>
        </p:spPr>
      </p:pic>
      <p:grpSp>
        <p:nvGrpSpPr>
          <p:cNvPr id="182" name="Group 2"/>
          <p:cNvGrpSpPr/>
          <p:nvPr/>
        </p:nvGrpSpPr>
        <p:grpSpPr>
          <a:xfrm>
            <a:off x="1357200" y="1639080"/>
            <a:ext cx="6314040" cy="4820760"/>
            <a:chOff x="1357200" y="1639080"/>
            <a:chExt cx="6314040" cy="4820760"/>
          </a:xfrm>
        </p:grpSpPr>
        <p:sp>
          <p:nvSpPr>
            <p:cNvPr id="183" name="Line 3"/>
            <p:cNvSpPr/>
            <p:nvPr/>
          </p:nvSpPr>
          <p:spPr>
            <a:xfrm flipH="1">
              <a:off x="2642040" y="4497120"/>
              <a:ext cx="1800" cy="50004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4" name="Line 4"/>
            <p:cNvSpPr/>
            <p:nvPr/>
          </p:nvSpPr>
          <p:spPr>
            <a:xfrm flipH="1">
              <a:off x="7143480" y="4567680"/>
              <a:ext cx="1800" cy="42876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5" name="CustomShape 5"/>
            <p:cNvSpPr/>
            <p:nvPr/>
          </p:nvSpPr>
          <p:spPr>
            <a:xfrm rot="5400000">
              <a:off x="2535120" y="2932560"/>
              <a:ext cx="455040" cy="13388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>
                <a:rot lat="0" lon="0" rev="75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960" tIns="0" rIns="292680" bIns="0"/>
            <a:lstStyle/>
            <a:p>
              <a:pPr>
                <a:lnSpc>
                  <a:spcPct val="90000"/>
                </a:lnSpc>
                <a:spcAft>
                  <a:spcPts val="1610"/>
                </a:spcAft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41"/>
                </a:spcAft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41"/>
                </a:spcAft>
              </a:pP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186" name="Group 6"/>
            <p:cNvGrpSpPr/>
            <p:nvPr/>
          </p:nvGrpSpPr>
          <p:grpSpPr>
            <a:xfrm>
              <a:off x="2357640" y="2787840"/>
              <a:ext cx="80640" cy="633240"/>
              <a:chOff x="2357640" y="2787840"/>
              <a:chExt cx="80640" cy="633240"/>
            </a:xfrm>
          </p:grpSpPr>
          <p:sp>
            <p:nvSpPr>
              <p:cNvPr id="187" name="CustomShape 7"/>
              <p:cNvSpPr/>
              <p:nvPr/>
            </p:nvSpPr>
            <p:spPr>
              <a:xfrm>
                <a:off x="2357640" y="278784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8"/>
              <p:cNvSpPr/>
              <p:nvPr/>
            </p:nvSpPr>
            <p:spPr>
              <a:xfrm>
                <a:off x="2357640" y="299448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9" name="Group 9"/>
            <p:cNvGrpSpPr/>
            <p:nvPr/>
          </p:nvGrpSpPr>
          <p:grpSpPr>
            <a:xfrm>
              <a:off x="2631240" y="2942640"/>
              <a:ext cx="51120" cy="464400"/>
              <a:chOff x="2631240" y="2942640"/>
              <a:chExt cx="51120" cy="464400"/>
            </a:xfrm>
          </p:grpSpPr>
          <p:sp>
            <p:nvSpPr>
              <p:cNvPr id="190" name="CustomShape 10"/>
              <p:cNvSpPr/>
              <p:nvPr/>
            </p:nvSpPr>
            <p:spPr>
              <a:xfrm>
                <a:off x="2631240" y="2942640"/>
                <a:ext cx="51120" cy="46440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CustomShape 11"/>
              <p:cNvSpPr/>
              <p:nvPr/>
            </p:nvSpPr>
            <p:spPr>
              <a:xfrm>
                <a:off x="2631240" y="3092400"/>
                <a:ext cx="51120" cy="1000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12"/>
            <p:cNvSpPr/>
            <p:nvPr/>
          </p:nvSpPr>
          <p:spPr>
            <a:xfrm>
              <a:off x="3086640" y="2787840"/>
              <a:ext cx="80640" cy="619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3"/>
            <p:cNvSpPr/>
            <p:nvPr/>
          </p:nvSpPr>
          <p:spPr>
            <a:xfrm>
              <a:off x="3086640" y="3045960"/>
              <a:ext cx="71640" cy="14112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14"/>
            <p:cNvGrpSpPr/>
            <p:nvPr/>
          </p:nvGrpSpPr>
          <p:grpSpPr>
            <a:xfrm>
              <a:off x="1871640" y="2516400"/>
              <a:ext cx="80640" cy="929160"/>
              <a:chOff x="1871640" y="2516400"/>
              <a:chExt cx="80640" cy="929160"/>
            </a:xfrm>
          </p:grpSpPr>
          <p:sp>
            <p:nvSpPr>
              <p:cNvPr id="195" name="CustomShape 15"/>
              <p:cNvSpPr/>
              <p:nvPr/>
            </p:nvSpPr>
            <p:spPr>
              <a:xfrm>
                <a:off x="1871640" y="2516400"/>
                <a:ext cx="78840" cy="9291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CustomShape 16"/>
              <p:cNvSpPr/>
              <p:nvPr/>
            </p:nvSpPr>
            <p:spPr>
              <a:xfrm>
                <a:off x="1871640" y="2839680"/>
                <a:ext cx="80640" cy="2476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7" name="Group 17"/>
            <p:cNvGrpSpPr/>
            <p:nvPr/>
          </p:nvGrpSpPr>
          <p:grpSpPr>
            <a:xfrm>
              <a:off x="3571920" y="2496240"/>
              <a:ext cx="80640" cy="929160"/>
              <a:chOff x="3571920" y="2496240"/>
              <a:chExt cx="80640" cy="929160"/>
            </a:xfrm>
          </p:grpSpPr>
          <p:sp>
            <p:nvSpPr>
              <p:cNvPr id="198" name="CustomShape 18"/>
              <p:cNvSpPr/>
              <p:nvPr/>
            </p:nvSpPr>
            <p:spPr>
              <a:xfrm>
                <a:off x="3571920" y="2496240"/>
                <a:ext cx="78840" cy="9291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19"/>
              <p:cNvSpPr/>
              <p:nvPr/>
            </p:nvSpPr>
            <p:spPr>
              <a:xfrm>
                <a:off x="3571920" y="2819160"/>
                <a:ext cx="80640" cy="2476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" name="Group 20"/>
            <p:cNvGrpSpPr/>
            <p:nvPr/>
          </p:nvGrpSpPr>
          <p:grpSpPr>
            <a:xfrm>
              <a:off x="2114640" y="2787840"/>
              <a:ext cx="80640" cy="633240"/>
              <a:chOff x="2114640" y="2787840"/>
              <a:chExt cx="80640" cy="633240"/>
            </a:xfrm>
          </p:grpSpPr>
          <p:sp>
            <p:nvSpPr>
              <p:cNvPr id="201" name="CustomShape 21"/>
              <p:cNvSpPr/>
              <p:nvPr/>
            </p:nvSpPr>
            <p:spPr>
              <a:xfrm>
                <a:off x="2114640" y="278784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22"/>
              <p:cNvSpPr/>
              <p:nvPr/>
            </p:nvSpPr>
            <p:spPr>
              <a:xfrm>
                <a:off x="2114640" y="299448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Group 23"/>
            <p:cNvGrpSpPr/>
            <p:nvPr/>
          </p:nvGrpSpPr>
          <p:grpSpPr>
            <a:xfrm>
              <a:off x="3329640" y="2684520"/>
              <a:ext cx="80640" cy="736560"/>
              <a:chOff x="3329640" y="2684520"/>
              <a:chExt cx="80640" cy="736560"/>
            </a:xfrm>
          </p:grpSpPr>
          <p:sp>
            <p:nvSpPr>
              <p:cNvPr id="204" name="CustomShape 24"/>
              <p:cNvSpPr/>
              <p:nvPr/>
            </p:nvSpPr>
            <p:spPr>
              <a:xfrm>
                <a:off x="3329640" y="2684520"/>
                <a:ext cx="78840" cy="7365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CustomShape 25"/>
              <p:cNvSpPr/>
              <p:nvPr/>
            </p:nvSpPr>
            <p:spPr>
              <a:xfrm>
                <a:off x="3329640" y="2925000"/>
                <a:ext cx="80640" cy="19620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" name="Group 26"/>
            <p:cNvGrpSpPr/>
            <p:nvPr/>
          </p:nvGrpSpPr>
          <p:grpSpPr>
            <a:xfrm>
              <a:off x="2836800" y="2783160"/>
              <a:ext cx="80640" cy="633240"/>
              <a:chOff x="2836800" y="2783160"/>
              <a:chExt cx="80640" cy="633240"/>
            </a:xfrm>
          </p:grpSpPr>
          <p:sp>
            <p:nvSpPr>
              <p:cNvPr id="207" name="CustomShape 27"/>
              <p:cNvSpPr/>
              <p:nvPr/>
            </p:nvSpPr>
            <p:spPr>
              <a:xfrm>
                <a:off x="2836800" y="278316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28"/>
              <p:cNvSpPr/>
              <p:nvPr/>
            </p:nvSpPr>
            <p:spPr>
              <a:xfrm>
                <a:off x="2836800" y="298980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9" name="CustomShape 29"/>
            <p:cNvSpPr/>
            <p:nvPr/>
          </p:nvSpPr>
          <p:spPr>
            <a:xfrm>
              <a:off x="1357200" y="2286000"/>
              <a:ext cx="49968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Rx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通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道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 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0" name="CustomShape 30"/>
            <p:cNvSpPr/>
            <p:nvPr/>
          </p:nvSpPr>
          <p:spPr>
            <a:xfrm>
              <a:off x="3664800" y="2286000"/>
              <a:ext cx="4784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Rx通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道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 n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211" name="Picture 16"/>
            <p:cNvPicPr/>
            <p:nvPr/>
          </p:nvPicPr>
          <p:blipFill>
            <a:blip r:embed="rId5"/>
            <a:stretch/>
          </p:blipFill>
          <p:spPr>
            <a:xfrm>
              <a:off x="1571760" y="3448080"/>
              <a:ext cx="2356920" cy="54360"/>
            </a:xfrm>
            <a:prstGeom prst="rect">
              <a:avLst/>
            </a:prstGeom>
            <a:ln w="9360">
              <a:solidFill>
                <a:srgbClr val="FDFEE6"/>
              </a:solidFill>
              <a:miter/>
            </a:ln>
          </p:spPr>
        </p:pic>
        <p:pic>
          <p:nvPicPr>
            <p:cNvPr id="212" name="Picture 19"/>
            <p:cNvPicPr/>
            <p:nvPr/>
          </p:nvPicPr>
          <p:blipFill>
            <a:blip r:embed="rId6"/>
            <a:stretch/>
          </p:blipFill>
          <p:spPr>
            <a:xfrm>
              <a:off x="2654640" y="3524400"/>
              <a:ext cx="18720" cy="4122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3" name="Picture 20"/>
            <p:cNvPicPr/>
            <p:nvPr/>
          </p:nvPicPr>
          <p:blipFill>
            <a:blip r:embed="rId7"/>
            <a:stretch/>
          </p:blipFill>
          <p:spPr>
            <a:xfrm>
              <a:off x="2150640" y="3853440"/>
              <a:ext cx="1028520" cy="745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4" name="Picture 21"/>
            <p:cNvPicPr/>
            <p:nvPr/>
          </p:nvPicPr>
          <p:blipFill>
            <a:blip r:embed="rId8"/>
            <a:stretch/>
          </p:blipFill>
          <p:spPr>
            <a:xfrm>
              <a:off x="2197302" y="3853440"/>
              <a:ext cx="942480" cy="365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5" name="图片 6"/>
            <p:cNvPicPr/>
            <p:nvPr/>
          </p:nvPicPr>
          <p:blipFill>
            <a:blip r:embed="rId9"/>
            <a:stretch/>
          </p:blipFill>
          <p:spPr>
            <a:xfrm>
              <a:off x="2298822" y="4264920"/>
              <a:ext cx="739440" cy="290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6" name="Picture 25"/>
            <p:cNvPicPr/>
            <p:nvPr/>
          </p:nvPicPr>
          <p:blipFill>
            <a:blip r:embed="rId3"/>
            <a:stretch/>
          </p:blipFill>
          <p:spPr>
            <a:xfrm>
              <a:off x="4357080" y="4489920"/>
              <a:ext cx="923400" cy="10000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7" name="Picture 28"/>
            <p:cNvPicPr/>
            <p:nvPr/>
          </p:nvPicPr>
          <p:blipFill>
            <a:blip r:embed="rId10"/>
            <a:stretch/>
          </p:blipFill>
          <p:spPr>
            <a:xfrm>
              <a:off x="4429080" y="4568040"/>
              <a:ext cx="791640" cy="649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8" name="图片 7"/>
            <p:cNvPicPr/>
            <p:nvPr/>
          </p:nvPicPr>
          <p:blipFill>
            <a:blip r:embed="rId11"/>
            <a:stretch/>
          </p:blipFill>
          <p:spPr>
            <a:xfrm>
              <a:off x="4716720" y="5258880"/>
              <a:ext cx="359640" cy="290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Picture 32"/>
            <p:cNvPicPr/>
            <p:nvPr/>
          </p:nvPicPr>
          <p:blipFill>
            <a:blip r:embed="rId12"/>
            <a:stretch/>
          </p:blipFill>
          <p:spPr>
            <a:xfrm>
              <a:off x="4500720" y="5925240"/>
              <a:ext cx="698400" cy="534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0" name="Picture 20"/>
            <p:cNvPicPr/>
            <p:nvPr/>
          </p:nvPicPr>
          <p:blipFill>
            <a:blip r:embed="rId7"/>
            <a:stretch/>
          </p:blipFill>
          <p:spPr>
            <a:xfrm>
              <a:off x="6642720" y="3936960"/>
              <a:ext cx="1028520" cy="745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1" name="Picture 21"/>
            <p:cNvPicPr/>
            <p:nvPr/>
          </p:nvPicPr>
          <p:blipFill>
            <a:blip r:embed="rId8"/>
            <a:stretch/>
          </p:blipFill>
          <p:spPr>
            <a:xfrm>
              <a:off x="6697302" y="3951720"/>
              <a:ext cx="942480" cy="365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2" name="图片 12"/>
            <p:cNvPicPr/>
            <p:nvPr/>
          </p:nvPicPr>
          <p:blipFill>
            <a:blip r:embed="rId13"/>
            <a:stretch/>
          </p:blipFill>
          <p:spPr>
            <a:xfrm>
              <a:off x="6782469" y="4354260"/>
              <a:ext cx="739440" cy="29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3" name="CustomShape 31"/>
            <p:cNvSpPr/>
            <p:nvPr/>
          </p:nvSpPr>
          <p:spPr>
            <a:xfrm>
              <a:off x="6643800" y="2782080"/>
              <a:ext cx="935640" cy="754200"/>
            </a:xfrm>
            <a:prstGeom prst="rect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32"/>
            <p:cNvSpPr/>
            <p:nvPr/>
          </p:nvSpPr>
          <p:spPr>
            <a:xfrm>
              <a:off x="3786120" y="3925080"/>
              <a:ext cx="19998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 err="1">
                  <a:solidFill>
                    <a:srgbClr val="FDFEE6"/>
                  </a:solidFill>
                  <a:latin typeface="微软雅黑"/>
                  <a:ea typeface="微软雅黑"/>
                </a:rPr>
                <a:t>存储与处理单元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25" name="CustomShape 33"/>
            <p:cNvSpPr/>
            <p:nvPr/>
          </p:nvSpPr>
          <p:spPr>
            <a:xfrm>
              <a:off x="2500200" y="3496320"/>
              <a:ext cx="356760" cy="356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2844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34"/>
            <p:cNvSpPr/>
            <p:nvPr/>
          </p:nvSpPr>
          <p:spPr>
            <a:xfrm rot="5400000">
              <a:off x="1773360" y="267948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7" name="CustomShape 35"/>
            <p:cNvSpPr/>
            <p:nvPr/>
          </p:nvSpPr>
          <p:spPr>
            <a:xfrm rot="5400000">
              <a:off x="2014920" y="293796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8" name="CustomShape 36"/>
            <p:cNvSpPr/>
            <p:nvPr/>
          </p:nvSpPr>
          <p:spPr>
            <a:xfrm rot="5400000">
              <a:off x="2259720" y="296496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9" name="CustomShape 37"/>
            <p:cNvSpPr/>
            <p:nvPr/>
          </p:nvSpPr>
          <p:spPr>
            <a:xfrm rot="5400000">
              <a:off x="2518200" y="306684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0" name="CustomShape 38"/>
            <p:cNvSpPr/>
            <p:nvPr/>
          </p:nvSpPr>
          <p:spPr>
            <a:xfrm rot="5400000">
              <a:off x="2729520" y="292428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1" name="CustomShape 39"/>
            <p:cNvSpPr/>
            <p:nvPr/>
          </p:nvSpPr>
          <p:spPr>
            <a:xfrm rot="5400000">
              <a:off x="3001680" y="288000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2" name="CustomShape 40"/>
            <p:cNvSpPr/>
            <p:nvPr/>
          </p:nvSpPr>
          <p:spPr>
            <a:xfrm rot="5400000">
              <a:off x="3229560" y="280872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3" name="CustomShape 41"/>
            <p:cNvSpPr/>
            <p:nvPr/>
          </p:nvSpPr>
          <p:spPr>
            <a:xfrm rot="5400000">
              <a:off x="3460680" y="262152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4" name="Line 42"/>
            <p:cNvSpPr/>
            <p:nvPr/>
          </p:nvSpPr>
          <p:spPr>
            <a:xfrm flipV="1">
              <a:off x="2643120" y="4989960"/>
              <a:ext cx="1713960" cy="648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5" name="Line 43"/>
            <p:cNvSpPr/>
            <p:nvPr/>
          </p:nvSpPr>
          <p:spPr>
            <a:xfrm flipV="1">
              <a:off x="5286240" y="4996440"/>
              <a:ext cx="1857240" cy="612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6" name="Line 44"/>
            <p:cNvSpPr/>
            <p:nvPr/>
          </p:nvSpPr>
          <p:spPr>
            <a:xfrm flipH="1">
              <a:off x="4786200" y="5424840"/>
              <a:ext cx="7920" cy="500040"/>
            </a:xfrm>
            <a:prstGeom prst="line">
              <a:avLst/>
            </a:prstGeom>
            <a:ln w="38160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7" name="CustomShape 45"/>
            <p:cNvSpPr/>
            <p:nvPr/>
          </p:nvSpPr>
          <p:spPr>
            <a:xfrm>
              <a:off x="6643800" y="2924640"/>
              <a:ext cx="928440" cy="42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46"/>
            <p:cNvSpPr/>
            <p:nvPr/>
          </p:nvSpPr>
          <p:spPr>
            <a:xfrm>
              <a:off x="6858000" y="2924640"/>
              <a:ext cx="49968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002060"/>
                  </a:solidFill>
                  <a:latin typeface="Estrangelo Edessa"/>
                  <a:ea typeface="华文楷体"/>
                </a:rPr>
                <a:t>Tx</a:t>
              </a:r>
              <a:endParaRPr lang="en-US" sz="2400" b="0" strike="noStrike" spc="-1" dirty="0">
                <a:latin typeface="Arial"/>
              </a:endParaRPr>
            </a:p>
          </p:txBody>
        </p:sp>
        <p:pic>
          <p:nvPicPr>
            <p:cNvPr id="239" name="Picture 17"/>
            <p:cNvPicPr/>
            <p:nvPr/>
          </p:nvPicPr>
          <p:blipFill>
            <a:blip r:embed="rId14"/>
            <a:stretch/>
          </p:blipFill>
          <p:spPr>
            <a:xfrm>
              <a:off x="6706371" y="2067480"/>
              <a:ext cx="828360" cy="7045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0" name="CustomShape 47"/>
            <p:cNvSpPr/>
            <p:nvPr/>
          </p:nvSpPr>
          <p:spPr>
            <a:xfrm rot="10800000">
              <a:off x="7001280" y="3568320"/>
              <a:ext cx="285480" cy="356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030A0"/>
            </a:solidFill>
            <a:ln w="2844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48"/>
            <p:cNvSpPr/>
            <p:nvPr/>
          </p:nvSpPr>
          <p:spPr>
            <a:xfrm>
              <a:off x="6706371" y="1639080"/>
              <a:ext cx="8568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 err="1">
                  <a:solidFill>
                    <a:srgbClr val="FDFEE6"/>
                  </a:solidFill>
                  <a:latin typeface="微软雅黑"/>
                  <a:ea typeface="微软雅黑"/>
                </a:rPr>
                <a:t>全向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pic>
        <p:nvPicPr>
          <p:cNvPr id="242" name="Picture 7"/>
          <p:cNvPicPr/>
          <p:nvPr/>
        </p:nvPicPr>
        <p:blipFill>
          <a:blip r:embed="rId15"/>
          <a:stretch/>
        </p:blipFill>
        <p:spPr>
          <a:xfrm>
            <a:off x="1785960" y="1924560"/>
            <a:ext cx="1928520" cy="785520"/>
          </a:xfrm>
          <a:prstGeom prst="rect">
            <a:avLst/>
          </a:prstGeom>
          <a:ln w="9360">
            <a:noFill/>
          </a:ln>
        </p:spPr>
      </p:pic>
      <p:sp>
        <p:nvSpPr>
          <p:cNvPr id="243" name="CustomShape 49"/>
          <p:cNvSpPr/>
          <p:nvPr/>
        </p:nvSpPr>
        <p:spPr>
          <a:xfrm>
            <a:off x="45720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1、节点模型类比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4" name="CustomShape 50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33520" y="152388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2、网络结构类比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114800" y="395460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1026000" y="5562720"/>
            <a:ext cx="223848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大脑神经元网络结构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黑体"/>
                <a:ea typeface="黑体"/>
              </a:rPr>
              <a:t>无尺度网络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6222240" y="5562720"/>
            <a:ext cx="1720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MANET网络结构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3" name="图片 2"/>
          <p:cNvPicPr/>
          <p:nvPr/>
        </p:nvPicPr>
        <p:blipFill>
          <a:blip r:embed="rId3"/>
          <a:srcRect r="12198"/>
          <a:stretch/>
        </p:blipFill>
        <p:spPr>
          <a:xfrm>
            <a:off x="5334120" y="2819520"/>
            <a:ext cx="3519720" cy="2667240"/>
          </a:xfrm>
          <a:prstGeom prst="rect">
            <a:avLst/>
          </a:prstGeom>
          <a:ln>
            <a:noFill/>
          </a:ln>
        </p:spPr>
      </p:pic>
      <p:sp>
        <p:nvSpPr>
          <p:cNvPr id="314" name="CustomShape 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15" name="Picture 2"/>
          <p:cNvPicPr/>
          <p:nvPr/>
        </p:nvPicPr>
        <p:blipFill>
          <a:blip r:embed="rId4"/>
          <a:stretch/>
        </p:blipFill>
        <p:spPr>
          <a:xfrm>
            <a:off x="778680" y="2545200"/>
            <a:ext cx="303120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>
            <a:off x="0" y="1998360"/>
            <a:ext cx="9144000" cy="18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2"/>
          <p:cNvSpPr/>
          <p:nvPr/>
        </p:nvSpPr>
        <p:spPr>
          <a:xfrm>
            <a:off x="0" y="3357360"/>
            <a:ext cx="9144000" cy="144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8461440" y="388620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随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机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8461440" y="2127600"/>
            <a:ext cx="4600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无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尺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度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8461080" y="107172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星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型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321" name="Group 6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322" name="CustomShape 7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5" name="Group 10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326" name="CustomShape 11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CustomShape 12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8" name="Group 13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329" name="CustomShape 14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CustomShape 15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1" name="Group 16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332" name="CustomShape 17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3" name="CustomShape 18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4" name="Group 19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335" name="CustomShape 20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CustomShape 21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7" name="Group 22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338" name="CustomShape 23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CustomShape 24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0" name="Group 25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341" name="CustomShape 26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CustomShape 27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3" name="Group 28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344" name="CustomShape 29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" name="CustomShape 30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6" name="Group 31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347" name="CustomShape 32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33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9" name="Group 34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350" name="CustomShape 35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36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2" name="Group 37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353" name="CustomShape 38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39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5" name="Group 40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356" name="CustomShape 41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CustomShape 42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8" name="Group 43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359" name="CustomShape 44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0" name="CustomShape 45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1" name="CustomShape 46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2" name="Group 47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363" name="CustomShape 48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CustomShape 49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5" name="Group 50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366" name="CustomShape 51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CustomShape 52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68" name="CustomShape 53"/>
          <p:cNvSpPr/>
          <p:nvPr/>
        </p:nvSpPr>
        <p:spPr>
          <a:xfrm>
            <a:off x="6295320" y="5001840"/>
            <a:ext cx="1595880" cy="6998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9" name="Group 54"/>
          <p:cNvGrpSpPr/>
          <p:nvPr/>
        </p:nvGrpSpPr>
        <p:grpSpPr>
          <a:xfrm>
            <a:off x="1117080" y="1460160"/>
            <a:ext cx="6489360" cy="5265000"/>
            <a:chOff x="1117080" y="1460160"/>
            <a:chExt cx="6489360" cy="5265000"/>
          </a:xfrm>
        </p:grpSpPr>
        <p:sp>
          <p:nvSpPr>
            <p:cNvPr id="370" name="CustomShape 55"/>
            <p:cNvSpPr/>
            <p:nvPr/>
          </p:nvSpPr>
          <p:spPr>
            <a:xfrm>
              <a:off x="1243080" y="1460160"/>
              <a:ext cx="6234840" cy="3172320"/>
            </a:xfrm>
            <a:custGeom>
              <a:avLst/>
              <a:gdLst/>
              <a:ahLst/>
              <a:cxnLst/>
              <a:rect l="l" t="t" r="r" b="b"/>
              <a:pathLst>
                <a:path w="6235099" h="3172607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41003" y="3450856"/>
                    <a:pt x="5975749" y="1991861"/>
                    <a:pt x="3176362" y="1976621"/>
                  </a:cubicBezTo>
                  <a:cubicBezTo>
                    <a:pt x="376975" y="1961381"/>
                    <a:pt x="6000" y="345085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56"/>
            <p:cNvSpPr/>
            <p:nvPr/>
          </p:nvSpPr>
          <p:spPr>
            <a:xfrm>
              <a:off x="111708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2" name="Group 57"/>
          <p:cNvGrpSpPr/>
          <p:nvPr/>
        </p:nvGrpSpPr>
        <p:grpSpPr>
          <a:xfrm>
            <a:off x="1133640" y="1479960"/>
            <a:ext cx="6489360" cy="5245200"/>
            <a:chOff x="1133640" y="1479960"/>
            <a:chExt cx="6489360" cy="5245200"/>
          </a:xfrm>
        </p:grpSpPr>
        <p:sp>
          <p:nvSpPr>
            <p:cNvPr id="373" name="CustomShape 58"/>
            <p:cNvSpPr/>
            <p:nvPr/>
          </p:nvSpPr>
          <p:spPr>
            <a:xfrm>
              <a:off x="1259640" y="1479960"/>
              <a:ext cx="6234840" cy="3173040"/>
            </a:xfrm>
            <a:custGeom>
              <a:avLst/>
              <a:gdLst/>
              <a:ahLst/>
              <a:cxnLst/>
              <a:rect l="l" t="t" r="r" b="b"/>
              <a:pathLst>
                <a:path w="6235034" h="3173329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38271" y="3454666"/>
                    <a:pt x="5989835" y="1984241"/>
                    <a:pt x="3137108" y="1976621"/>
                  </a:cubicBezTo>
                  <a:cubicBezTo>
                    <a:pt x="284381" y="1969001"/>
                    <a:pt x="3268" y="345466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59"/>
            <p:cNvSpPr/>
            <p:nvPr/>
          </p:nvSpPr>
          <p:spPr>
            <a:xfrm>
              <a:off x="113364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5" name="CustomShape 60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61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Line 62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Line 63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64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65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Line 66"/>
          <p:cNvSpPr/>
          <p:nvPr/>
        </p:nvSpPr>
        <p:spPr>
          <a:xfrm>
            <a:off x="3669120" y="2541600"/>
            <a:ext cx="153396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Line 67"/>
          <p:cNvSpPr/>
          <p:nvPr/>
        </p:nvSpPr>
        <p:spPr>
          <a:xfrm>
            <a:off x="3563640" y="2509560"/>
            <a:ext cx="876240" cy="4870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Line 68"/>
          <p:cNvSpPr/>
          <p:nvPr/>
        </p:nvSpPr>
        <p:spPr>
          <a:xfrm flipH="1">
            <a:off x="1667160" y="1459800"/>
            <a:ext cx="2721600" cy="330372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Line 69"/>
          <p:cNvSpPr/>
          <p:nvPr/>
        </p:nvSpPr>
        <p:spPr>
          <a:xfrm flipH="1">
            <a:off x="2502720" y="1459800"/>
            <a:ext cx="1904040" cy="28216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Line 70"/>
          <p:cNvSpPr/>
          <p:nvPr/>
        </p:nvSpPr>
        <p:spPr>
          <a:xfrm flipH="1">
            <a:off x="3916440" y="1459800"/>
            <a:ext cx="490320" cy="28216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Line 71"/>
          <p:cNvSpPr/>
          <p:nvPr/>
        </p:nvSpPr>
        <p:spPr>
          <a:xfrm>
            <a:off x="4406760" y="1459800"/>
            <a:ext cx="237240" cy="23410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Line 72"/>
          <p:cNvSpPr/>
          <p:nvPr/>
        </p:nvSpPr>
        <p:spPr>
          <a:xfrm>
            <a:off x="4406760" y="1459800"/>
            <a:ext cx="1470600" cy="23799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Line 73"/>
          <p:cNvSpPr/>
          <p:nvPr/>
        </p:nvSpPr>
        <p:spPr>
          <a:xfrm>
            <a:off x="4406760" y="1459800"/>
            <a:ext cx="2248200" cy="28612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Line 74"/>
          <p:cNvSpPr/>
          <p:nvPr/>
        </p:nvSpPr>
        <p:spPr>
          <a:xfrm>
            <a:off x="4406760" y="1459800"/>
            <a:ext cx="1668600" cy="33966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Line 75"/>
          <p:cNvSpPr/>
          <p:nvPr/>
        </p:nvSpPr>
        <p:spPr>
          <a:xfrm>
            <a:off x="4419720" y="1512360"/>
            <a:ext cx="272160" cy="33598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Line 76"/>
          <p:cNvSpPr/>
          <p:nvPr/>
        </p:nvSpPr>
        <p:spPr>
          <a:xfrm flipH="1">
            <a:off x="3693600" y="1459800"/>
            <a:ext cx="713160" cy="401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Line 77"/>
          <p:cNvSpPr/>
          <p:nvPr/>
        </p:nvSpPr>
        <p:spPr>
          <a:xfrm flipH="1">
            <a:off x="2215440" y="1459800"/>
            <a:ext cx="2173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Line 78"/>
          <p:cNvSpPr/>
          <p:nvPr/>
        </p:nvSpPr>
        <p:spPr>
          <a:xfrm>
            <a:off x="4399200" y="1459800"/>
            <a:ext cx="1777680" cy="466704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Line 79"/>
          <p:cNvSpPr/>
          <p:nvPr/>
        </p:nvSpPr>
        <p:spPr>
          <a:xfrm flipH="1">
            <a:off x="3659040" y="1512360"/>
            <a:ext cx="749880" cy="10245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Line 80"/>
          <p:cNvSpPr/>
          <p:nvPr/>
        </p:nvSpPr>
        <p:spPr>
          <a:xfrm>
            <a:off x="4388760" y="1459800"/>
            <a:ext cx="76320" cy="15015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Line 81"/>
          <p:cNvSpPr/>
          <p:nvPr/>
        </p:nvSpPr>
        <p:spPr>
          <a:xfrm>
            <a:off x="4384080" y="1459800"/>
            <a:ext cx="918360" cy="10656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Line 82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Line 83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Line 84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Line 85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Line 8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Line 8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Line 88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Line 89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Line 90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Line 91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Line 92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Line 93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Line 94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Line 95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Line 96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2" name="Picture 12"/>
          <p:cNvPicPr/>
          <p:nvPr/>
        </p:nvPicPr>
        <p:blipFill>
          <a:blip r:embed="rId3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pic>
        <p:nvPicPr>
          <p:cNvPr id="413" name="Picture 17"/>
          <p:cNvPicPr/>
          <p:nvPr/>
        </p:nvPicPr>
        <p:blipFill>
          <a:blip r:embed="rId4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414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415" name="Picture 17"/>
          <p:cNvPicPr/>
          <p:nvPr/>
        </p:nvPicPr>
        <p:blipFill>
          <a:blip r:embed="rId6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16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417" name="Line 97"/>
          <p:cNvSpPr/>
          <p:nvPr/>
        </p:nvSpPr>
        <p:spPr>
          <a:xfrm flipH="1" flipV="1">
            <a:off x="5227920" y="2541600"/>
            <a:ext cx="64944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8" name="Picture 17"/>
          <p:cNvPicPr/>
          <p:nvPr/>
        </p:nvPicPr>
        <p:blipFill>
          <a:blip r:embed="rId6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19" name="Picture 17"/>
          <p:cNvPicPr/>
          <p:nvPr/>
        </p:nvPicPr>
        <p:blipFill>
          <a:blip r:embed="rId7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420" name="Picture 12"/>
          <p:cNvPicPr/>
          <p:nvPr/>
        </p:nvPicPr>
        <p:blipFill>
          <a:blip r:embed="rId8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421" name="Picture 7"/>
          <p:cNvPicPr/>
          <p:nvPr/>
        </p:nvPicPr>
        <p:blipFill>
          <a:blip r:embed="rId9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pic>
        <p:nvPicPr>
          <p:cNvPr id="422" name="Picture 17"/>
          <p:cNvPicPr/>
          <p:nvPr/>
        </p:nvPicPr>
        <p:blipFill>
          <a:blip r:embed="rId6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23" name="Picture 17"/>
          <p:cNvPicPr/>
          <p:nvPr/>
        </p:nvPicPr>
        <p:blipFill>
          <a:blip r:embed="rId10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424" name="Line 98"/>
          <p:cNvSpPr/>
          <p:nvPr/>
        </p:nvSpPr>
        <p:spPr>
          <a:xfrm>
            <a:off x="4419720" y="1459800"/>
            <a:ext cx="2371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Line 99"/>
          <p:cNvSpPr/>
          <p:nvPr/>
        </p:nvSpPr>
        <p:spPr>
          <a:xfrm>
            <a:off x="4406760" y="1459800"/>
            <a:ext cx="2384280" cy="392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Line 100"/>
          <p:cNvSpPr/>
          <p:nvPr/>
        </p:nvSpPr>
        <p:spPr>
          <a:xfrm>
            <a:off x="4399200" y="1459800"/>
            <a:ext cx="2391840" cy="392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7" name="Picture 17"/>
          <p:cNvPicPr/>
          <p:nvPr/>
        </p:nvPicPr>
        <p:blipFill>
          <a:blip r:embed="rId7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428" name="Line 101"/>
          <p:cNvSpPr/>
          <p:nvPr/>
        </p:nvSpPr>
        <p:spPr>
          <a:xfrm flipH="1">
            <a:off x="4354920" y="1459800"/>
            <a:ext cx="84960" cy="465732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Picture 17"/>
          <p:cNvPicPr/>
          <p:nvPr/>
        </p:nvPicPr>
        <p:blipFill>
          <a:blip r:embed="rId11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430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431" name="Line 102"/>
          <p:cNvSpPr/>
          <p:nvPr/>
        </p:nvSpPr>
        <p:spPr>
          <a:xfrm flipV="1">
            <a:off x="2215440" y="1459800"/>
            <a:ext cx="2204280" cy="39470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Line 103"/>
          <p:cNvSpPr/>
          <p:nvPr/>
        </p:nvSpPr>
        <p:spPr>
          <a:xfrm flipH="1" flipV="1">
            <a:off x="4413960" y="1459800"/>
            <a:ext cx="1661400" cy="4607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Picture 17"/>
          <p:cNvPicPr/>
          <p:nvPr/>
        </p:nvPicPr>
        <p:blipFill>
          <a:blip r:embed="rId7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434" name="Picture 13"/>
          <p:cNvPicPr/>
          <p:nvPr/>
        </p:nvPicPr>
        <p:blipFill>
          <a:blip r:embed="rId12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435" name="Picture 17"/>
          <p:cNvPicPr/>
          <p:nvPr/>
        </p:nvPicPr>
        <p:blipFill>
          <a:blip r:embed="rId11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sp>
        <p:nvSpPr>
          <p:cNvPr id="436" name="CustomShape 104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7" name="CustomShape 105"/>
          <p:cNvSpPr/>
          <p:nvPr/>
        </p:nvSpPr>
        <p:spPr>
          <a:xfrm>
            <a:off x="22860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2、网络结构类比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3" dur="4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24" dur="8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" dur="3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3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3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1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3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4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9" dur="4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4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7" dur="4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3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4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65" dur="4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1" dur="4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73" dur="4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9" dur="4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81" dur="4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4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87" dur="4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89" dur="4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3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5" dur="4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97" dur="4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3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05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8" dur="3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1" dur="4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13" dur="4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6" dur="3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9" dur="4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21" dur="4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7" dur="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29" dur="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2" dur="3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5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37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0" dur="3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3"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45"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50"/>
                            </p:stCondLst>
                            <p:childTnLst>
                              <p:par>
                                <p:cTn id="148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9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5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3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250"/>
                            </p:stCondLst>
                            <p:childTnLst>
                              <p:par>
                                <p:cTn id="1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156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650"/>
                            </p:stCondLst>
                            <p:childTnLst>
                              <p:par>
                                <p:cTn id="159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95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4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35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67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750"/>
                            </p:stCondLst>
                            <p:childTnLst>
                              <p:par>
                                <p:cTn id="170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1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5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5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850"/>
                            </p:stCondLst>
                            <p:childTnLst>
                              <p:par>
                                <p:cTn id="1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178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650"/>
                            </p:stCondLst>
                            <p:childTnLst>
                              <p:par>
                                <p:cTn id="1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3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6" dur="3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9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92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5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8"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01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4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7" dur="3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0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3" dur="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6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9" dur="3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22"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5" dur="3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8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1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34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7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0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6" dur="3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9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2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5" dur="3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8" dur="3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292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3、传输协议类比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895320" y="1714320"/>
            <a:ext cx="7534080" cy="164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神经元物理层传输协同（分布式MIMO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神经元网络层编码协同（网络编码理论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神经元应用层内容协同（内容分发网络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0" name="图片 3"/>
          <p:cNvPicPr/>
          <p:nvPr/>
        </p:nvPicPr>
        <p:blipFill>
          <a:blip r:embed="rId3"/>
          <a:stretch/>
        </p:blipFill>
        <p:spPr>
          <a:xfrm>
            <a:off x="714240" y="3571920"/>
            <a:ext cx="2674080" cy="2642760"/>
          </a:xfrm>
          <a:prstGeom prst="rect">
            <a:avLst/>
          </a:prstGeom>
          <a:ln w="9360">
            <a:noFill/>
          </a:ln>
        </p:spPr>
      </p:pic>
      <p:sp>
        <p:nvSpPr>
          <p:cNvPr id="441" name="CustomShape 3"/>
          <p:cNvSpPr/>
          <p:nvPr/>
        </p:nvSpPr>
        <p:spPr>
          <a:xfrm>
            <a:off x="3780000" y="478620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4"/>
          <p:cNvSpPr/>
          <p:nvPr/>
        </p:nvSpPr>
        <p:spPr>
          <a:xfrm>
            <a:off x="529920" y="6286680"/>
            <a:ext cx="33814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神经元突触性分散（信息传递）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5360040" y="6286680"/>
            <a:ext cx="3092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MANET网络的信息传输模式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45" name="图片 444"/>
          <p:cNvPicPr/>
          <p:nvPr/>
        </p:nvPicPr>
        <p:blipFill>
          <a:blip r:embed="rId4"/>
          <a:stretch/>
        </p:blipFill>
        <p:spPr>
          <a:xfrm>
            <a:off x="5181480" y="3568680"/>
            <a:ext cx="3251160" cy="264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91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9" name="CustomShape 11"/>
          <p:cNvSpPr/>
          <p:nvPr/>
        </p:nvSpPr>
        <p:spPr>
          <a:xfrm>
            <a:off x="1452240" y="19231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447" name="Group 2"/>
          <p:cNvGrpSpPr/>
          <p:nvPr/>
        </p:nvGrpSpPr>
        <p:grpSpPr>
          <a:xfrm>
            <a:off x="6026760" y="1601280"/>
            <a:ext cx="2145240" cy="2178360"/>
            <a:chOff x="6026760" y="1601280"/>
            <a:chExt cx="2145240" cy="2178360"/>
          </a:xfrm>
        </p:grpSpPr>
        <p:sp>
          <p:nvSpPr>
            <p:cNvPr id="448" name="CustomShape 3"/>
            <p:cNvSpPr/>
            <p:nvPr/>
          </p:nvSpPr>
          <p:spPr>
            <a:xfrm>
              <a:off x="6026760" y="1706400"/>
              <a:ext cx="2145240" cy="20732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面向内容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分布协同传输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49" name="五边形 99"/>
            <p:cNvPicPr/>
            <p:nvPr/>
          </p:nvPicPr>
          <p:blipFill>
            <a:blip r:embed="rId3"/>
            <a:stretch/>
          </p:blipFill>
          <p:spPr>
            <a:xfrm>
              <a:off x="6112440" y="1601280"/>
              <a:ext cx="694440" cy="706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0" name="Group 4"/>
          <p:cNvGrpSpPr/>
          <p:nvPr/>
        </p:nvGrpSpPr>
        <p:grpSpPr>
          <a:xfrm>
            <a:off x="3355200" y="1605600"/>
            <a:ext cx="2145240" cy="2174040"/>
            <a:chOff x="3355200" y="1605600"/>
            <a:chExt cx="2145240" cy="2174040"/>
          </a:xfrm>
        </p:grpSpPr>
        <p:sp>
          <p:nvSpPr>
            <p:cNvPr id="451" name="CustomShape 5"/>
            <p:cNvSpPr/>
            <p:nvPr/>
          </p:nvSpPr>
          <p:spPr>
            <a:xfrm>
              <a:off x="3355200" y="1706400"/>
              <a:ext cx="2145240" cy="20732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面向业务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动态资源调度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52" name="五边形 96"/>
            <p:cNvPicPr/>
            <p:nvPr/>
          </p:nvPicPr>
          <p:blipFill>
            <a:blip r:embed="rId4"/>
            <a:stretch/>
          </p:blipFill>
          <p:spPr>
            <a:xfrm>
              <a:off x="3374280" y="1605600"/>
              <a:ext cx="703440" cy="695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3" name="Group 6"/>
          <p:cNvGrpSpPr/>
          <p:nvPr/>
        </p:nvGrpSpPr>
        <p:grpSpPr>
          <a:xfrm>
            <a:off x="683640" y="1609200"/>
            <a:ext cx="2145240" cy="2176920"/>
            <a:chOff x="683640" y="1609200"/>
            <a:chExt cx="2145240" cy="2176920"/>
          </a:xfrm>
        </p:grpSpPr>
        <p:sp>
          <p:nvSpPr>
            <p:cNvPr id="454" name="CustomShape 7"/>
            <p:cNvSpPr/>
            <p:nvPr/>
          </p:nvSpPr>
          <p:spPr>
            <a:xfrm>
              <a:off x="683640" y="1714680"/>
              <a:ext cx="2145240" cy="20714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面向任务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主动拓扑构造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55" name="五边形 3"/>
            <p:cNvPicPr/>
            <p:nvPr/>
          </p:nvPicPr>
          <p:blipFill>
            <a:blip r:embed="rId5"/>
            <a:stretch/>
          </p:blipFill>
          <p:spPr>
            <a:xfrm>
              <a:off x="759960" y="1609200"/>
              <a:ext cx="694440" cy="705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6" name="CustomShape 8"/>
          <p:cNvSpPr/>
          <p:nvPr/>
        </p:nvSpPr>
        <p:spPr>
          <a:xfrm>
            <a:off x="146412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9"/>
          <p:cNvSpPr/>
          <p:nvPr/>
        </p:nvSpPr>
        <p:spPr>
          <a:xfrm>
            <a:off x="78624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网络结构适变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8" name="CustomShape 10"/>
          <p:cNvSpPr/>
          <p:nvPr/>
        </p:nvSpPr>
        <p:spPr>
          <a:xfrm>
            <a:off x="607896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服务质量保证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9" name="CustomShape 11"/>
          <p:cNvSpPr/>
          <p:nvPr/>
        </p:nvSpPr>
        <p:spPr>
          <a:xfrm>
            <a:off x="680868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2"/>
          <p:cNvSpPr/>
          <p:nvPr/>
        </p:nvSpPr>
        <p:spPr>
          <a:xfrm>
            <a:off x="345024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资源按需分配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1" name="CustomShape 13"/>
          <p:cNvSpPr/>
          <p:nvPr/>
        </p:nvSpPr>
        <p:spPr>
          <a:xfrm>
            <a:off x="414468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14"/>
          <p:cNvSpPr/>
          <p:nvPr/>
        </p:nvSpPr>
        <p:spPr>
          <a:xfrm>
            <a:off x="1056960" y="580536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灵 巧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3766320" y="580500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 效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6444000" y="580500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 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0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1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1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32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3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3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4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4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网络架构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466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467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0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471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3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474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6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477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8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9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480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1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2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483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4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5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486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7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8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489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0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1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492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4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495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6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7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498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00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501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2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03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504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6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07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508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10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511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3" name="CustomShape 49"/>
          <p:cNvSpPr/>
          <p:nvPr/>
        </p:nvSpPr>
        <p:spPr>
          <a:xfrm>
            <a:off x="5717520" y="5001840"/>
            <a:ext cx="2173680" cy="6998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4" name="Group 50"/>
          <p:cNvGrpSpPr/>
          <p:nvPr/>
        </p:nvGrpSpPr>
        <p:grpSpPr>
          <a:xfrm>
            <a:off x="1117080" y="1460160"/>
            <a:ext cx="6489360" cy="5265000"/>
            <a:chOff x="1117080" y="1460160"/>
            <a:chExt cx="6489360" cy="5265000"/>
          </a:xfrm>
        </p:grpSpPr>
        <p:sp>
          <p:nvSpPr>
            <p:cNvPr id="515" name="CustomShape 51"/>
            <p:cNvSpPr/>
            <p:nvPr/>
          </p:nvSpPr>
          <p:spPr>
            <a:xfrm>
              <a:off x="1243080" y="1460160"/>
              <a:ext cx="6234840" cy="3173400"/>
            </a:xfrm>
            <a:custGeom>
              <a:avLst/>
              <a:gdLst/>
              <a:ahLst/>
              <a:cxnLst/>
              <a:rect l="l" t="t" r="r" b="b"/>
              <a:pathLst>
                <a:path w="6235333" h="3173671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46401" y="3453396"/>
                    <a:pt x="5977654" y="2007101"/>
                    <a:pt x="3176362" y="1997576"/>
                  </a:cubicBezTo>
                  <a:cubicBezTo>
                    <a:pt x="375070" y="1988051"/>
                    <a:pt x="11398" y="345339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2"/>
            <p:cNvSpPr/>
            <p:nvPr/>
          </p:nvSpPr>
          <p:spPr>
            <a:xfrm>
              <a:off x="111708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7" name="CustomShape 53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54"/>
          <p:cNvSpPr/>
          <p:nvPr/>
        </p:nvSpPr>
        <p:spPr>
          <a:xfrm>
            <a:off x="3711600" y="3830400"/>
            <a:ext cx="3097440" cy="2286720"/>
          </a:xfrm>
          <a:custGeom>
            <a:avLst/>
            <a:gdLst/>
            <a:ahLst/>
            <a:cxnLst/>
            <a:rect l="l" t="t" r="r" b="b"/>
            <a:pathLst>
              <a:path w="2730500" h="2203450">
                <a:moveTo>
                  <a:pt x="0" y="1543050"/>
                </a:moveTo>
                <a:lnTo>
                  <a:pt x="745335" y="992164"/>
                </a:lnTo>
                <a:lnTo>
                  <a:pt x="146050" y="463550"/>
                </a:lnTo>
                <a:lnTo>
                  <a:pt x="774700" y="0"/>
                </a:lnTo>
                <a:lnTo>
                  <a:pt x="1930400" y="0"/>
                </a:lnTo>
                <a:lnTo>
                  <a:pt x="2578100" y="463550"/>
                </a:lnTo>
                <a:lnTo>
                  <a:pt x="2008188" y="976561"/>
                </a:lnTo>
                <a:lnTo>
                  <a:pt x="2730500" y="1549400"/>
                </a:lnTo>
                <a:lnTo>
                  <a:pt x="2095500" y="2203450"/>
                </a:lnTo>
                <a:lnTo>
                  <a:pt x="635000" y="2203450"/>
                </a:lnTo>
                <a:lnTo>
                  <a:pt x="0" y="154305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Line 55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Line 56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Line 57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Line 58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Line 59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60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Line 61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Line 62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63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Line 64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65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66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Line 67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68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69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4" name="Picture 17"/>
          <p:cNvPicPr/>
          <p:nvPr/>
        </p:nvPicPr>
        <p:blipFill>
          <a:blip r:embed="rId3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535" name="Picture 17"/>
          <p:cNvPicPr/>
          <p:nvPr/>
        </p:nvPicPr>
        <p:blipFill>
          <a:blip r:embed="rId4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36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537" name="Picture 17"/>
          <p:cNvPicPr/>
          <p:nvPr/>
        </p:nvPicPr>
        <p:blipFill>
          <a:blip r:embed="rId6"/>
          <a:stretch/>
        </p:blipFill>
        <p:spPr>
          <a:xfrm>
            <a:off x="3283200" y="511740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538" name="Picture 17"/>
          <p:cNvPicPr/>
          <p:nvPr/>
        </p:nvPicPr>
        <p:blipFill>
          <a:blip r:embed="rId7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sp>
        <p:nvSpPr>
          <p:cNvPr id="539" name="Line 70"/>
          <p:cNvSpPr/>
          <p:nvPr/>
        </p:nvSpPr>
        <p:spPr>
          <a:xfrm flipH="1" flipV="1">
            <a:off x="4526280" y="4867920"/>
            <a:ext cx="1650600" cy="124920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Line 71"/>
          <p:cNvSpPr/>
          <p:nvPr/>
        </p:nvSpPr>
        <p:spPr>
          <a:xfrm flipH="1">
            <a:off x="4526280" y="3839760"/>
            <a:ext cx="1351080" cy="10281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1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542" name="Line 72"/>
          <p:cNvSpPr/>
          <p:nvPr/>
        </p:nvSpPr>
        <p:spPr>
          <a:xfrm>
            <a:off x="3669120" y="2541600"/>
            <a:ext cx="153396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Line 73"/>
          <p:cNvSpPr/>
          <p:nvPr/>
        </p:nvSpPr>
        <p:spPr>
          <a:xfrm>
            <a:off x="3563640" y="2509560"/>
            <a:ext cx="876240" cy="4870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74"/>
          <p:cNvSpPr/>
          <p:nvPr/>
        </p:nvSpPr>
        <p:spPr>
          <a:xfrm flipH="1" flipV="1">
            <a:off x="5227920" y="2541600"/>
            <a:ext cx="64944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5" name="Picture 17"/>
          <p:cNvPicPr/>
          <p:nvPr/>
        </p:nvPicPr>
        <p:blipFill>
          <a:blip r:embed="rId4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46" name="Picture 17"/>
          <p:cNvPicPr/>
          <p:nvPr/>
        </p:nvPicPr>
        <p:blipFill>
          <a:blip r:embed="rId8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547" name="Line 75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7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Line 7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Line 78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Line 79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Line 80"/>
          <p:cNvSpPr/>
          <p:nvPr/>
        </p:nvSpPr>
        <p:spPr>
          <a:xfrm flipV="1">
            <a:off x="2215440" y="1459800"/>
            <a:ext cx="2204280" cy="39470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3" name="Picture 7"/>
          <p:cNvPicPr/>
          <p:nvPr/>
        </p:nvPicPr>
        <p:blipFill>
          <a:blip r:embed="rId9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pic>
        <p:nvPicPr>
          <p:cNvPr id="554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555" name="Picture 12"/>
          <p:cNvPicPr/>
          <p:nvPr/>
        </p:nvPicPr>
        <p:blipFill>
          <a:blip r:embed="rId10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556" name="Picture 17"/>
          <p:cNvPicPr/>
          <p:nvPr/>
        </p:nvPicPr>
        <p:blipFill>
          <a:blip r:embed="rId4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57" name="Picture 17"/>
          <p:cNvPicPr/>
          <p:nvPr/>
        </p:nvPicPr>
        <p:blipFill>
          <a:blip r:embed="rId6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558" name="Line 81"/>
          <p:cNvSpPr/>
          <p:nvPr/>
        </p:nvSpPr>
        <p:spPr>
          <a:xfrm>
            <a:off x="4419720" y="1459800"/>
            <a:ext cx="2371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9" name="Picture 17"/>
          <p:cNvPicPr/>
          <p:nvPr/>
        </p:nvPicPr>
        <p:blipFill>
          <a:blip r:embed="rId6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560" name="Line 82"/>
          <p:cNvSpPr/>
          <p:nvPr/>
        </p:nvSpPr>
        <p:spPr>
          <a:xfrm flipH="1" flipV="1">
            <a:off x="4413960" y="1459800"/>
            <a:ext cx="1661400" cy="4607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Picture 17"/>
          <p:cNvPicPr/>
          <p:nvPr/>
        </p:nvPicPr>
        <p:blipFill>
          <a:blip r:embed="rId7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562" name="Picture 13"/>
          <p:cNvPicPr/>
          <p:nvPr/>
        </p:nvPicPr>
        <p:blipFill>
          <a:blip r:embed="rId11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563" name="Picture 12"/>
          <p:cNvPicPr/>
          <p:nvPr/>
        </p:nvPicPr>
        <p:blipFill>
          <a:blip r:embed="rId12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sp>
        <p:nvSpPr>
          <p:cNvPr id="564" name="Line 83"/>
          <p:cNvSpPr/>
          <p:nvPr/>
        </p:nvSpPr>
        <p:spPr>
          <a:xfrm>
            <a:off x="0" y="1998360"/>
            <a:ext cx="9144000" cy="18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Line 84"/>
          <p:cNvSpPr/>
          <p:nvPr/>
        </p:nvSpPr>
        <p:spPr>
          <a:xfrm>
            <a:off x="0" y="3357360"/>
            <a:ext cx="9144000" cy="144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8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7" name="CustomShape 86"/>
          <p:cNvSpPr/>
          <p:nvPr/>
        </p:nvSpPr>
        <p:spPr>
          <a:xfrm>
            <a:off x="8461440" y="388620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随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机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8" name="CustomShape 87"/>
          <p:cNvSpPr/>
          <p:nvPr/>
        </p:nvSpPr>
        <p:spPr>
          <a:xfrm>
            <a:off x="8461440" y="2133720"/>
            <a:ext cx="4600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无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尺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度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9" name="CustomShape 88"/>
          <p:cNvSpPr/>
          <p:nvPr/>
        </p:nvSpPr>
        <p:spPr>
          <a:xfrm>
            <a:off x="8461080" y="107172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星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型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0" name="CustomShape 89"/>
          <p:cNvSpPr/>
          <p:nvPr/>
        </p:nvSpPr>
        <p:spPr>
          <a:xfrm>
            <a:off x="323640" y="1845000"/>
            <a:ext cx="2232000" cy="1583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面向特定任务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感知网络状态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主动构造拓扑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1" name="CustomShape 90"/>
          <p:cNvSpPr/>
          <p:nvPr/>
        </p:nvSpPr>
        <p:spPr>
          <a:xfrm>
            <a:off x="6344640" y="2248200"/>
            <a:ext cx="1458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可塑性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" dur="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4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7" dur="4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8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28" dur="8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2" dur="3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5" dur="3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8" dur="3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41" dur="3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4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4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4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资源调度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573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574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7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578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0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581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3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584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6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587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9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590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2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593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4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5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596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8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599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0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1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602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4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605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6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7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608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10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611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2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13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14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615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6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17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618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9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20" name="CustomShape 49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Line 50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Line 51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Line 52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Line 53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Line 54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Line 55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Line 56"/>
          <p:cNvSpPr/>
          <p:nvPr/>
        </p:nvSpPr>
        <p:spPr>
          <a:xfrm>
            <a:off x="3635640" y="2536920"/>
            <a:ext cx="804240" cy="4597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Line 57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Line 58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Line 59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Line 60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Line 61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Line 62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Line 63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Line 64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Line 65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Line 66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Line 67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9" name="Picture 17"/>
          <p:cNvPicPr/>
          <p:nvPr/>
        </p:nvPicPr>
        <p:blipFill>
          <a:blip r:embed="rId3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640" name="Picture 17"/>
          <p:cNvPicPr/>
          <p:nvPr/>
        </p:nvPicPr>
        <p:blipFill>
          <a:blip r:embed="rId4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1" name="Picture 17"/>
          <p:cNvPicPr/>
          <p:nvPr/>
        </p:nvPicPr>
        <p:blipFill>
          <a:blip r:embed="rId5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642" name="Picture 17"/>
          <p:cNvPicPr/>
          <p:nvPr/>
        </p:nvPicPr>
        <p:blipFill>
          <a:blip r:embed="rId4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3" name="Picture 17"/>
          <p:cNvPicPr/>
          <p:nvPr/>
        </p:nvPicPr>
        <p:blipFill>
          <a:blip r:embed="rId6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644" name="Picture 17"/>
          <p:cNvPicPr/>
          <p:nvPr/>
        </p:nvPicPr>
        <p:blipFill>
          <a:blip r:embed="rId4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5" name="Picture 17"/>
          <p:cNvPicPr/>
          <p:nvPr/>
        </p:nvPicPr>
        <p:blipFill>
          <a:blip r:embed="rId7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646" name="Line 68"/>
          <p:cNvSpPr/>
          <p:nvPr/>
        </p:nvSpPr>
        <p:spPr>
          <a:xfrm flipV="1">
            <a:off x="2134800" y="2990160"/>
            <a:ext cx="2309400" cy="244440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Line 69"/>
          <p:cNvSpPr/>
          <p:nvPr/>
        </p:nvSpPr>
        <p:spPr>
          <a:xfrm flipH="1" flipV="1">
            <a:off x="4399200" y="1441440"/>
            <a:ext cx="46080" cy="157356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Line 70"/>
          <p:cNvSpPr/>
          <p:nvPr/>
        </p:nvSpPr>
        <p:spPr>
          <a:xfrm>
            <a:off x="2158560" y="5434560"/>
            <a:ext cx="1568520" cy="684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Line 71"/>
          <p:cNvSpPr/>
          <p:nvPr/>
        </p:nvSpPr>
        <p:spPr>
          <a:xfrm flipH="1">
            <a:off x="4572360" y="4852440"/>
            <a:ext cx="1400040" cy="3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Line 72"/>
          <p:cNvSpPr/>
          <p:nvPr/>
        </p:nvSpPr>
        <p:spPr>
          <a:xfrm flipH="1">
            <a:off x="3672720" y="4888080"/>
            <a:ext cx="878400" cy="55980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Line 73"/>
          <p:cNvSpPr/>
          <p:nvPr/>
        </p:nvSpPr>
        <p:spPr>
          <a:xfrm flipH="1">
            <a:off x="3673080" y="4874760"/>
            <a:ext cx="879120" cy="57312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Line 74"/>
          <p:cNvSpPr/>
          <p:nvPr/>
        </p:nvSpPr>
        <p:spPr>
          <a:xfrm flipH="1">
            <a:off x="4573080" y="4852440"/>
            <a:ext cx="1399320" cy="36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Picture 17"/>
          <p:cNvPicPr/>
          <p:nvPr/>
        </p:nvPicPr>
        <p:blipFill>
          <a:blip r:embed="rId7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654" name="Picture 17"/>
          <p:cNvPicPr/>
          <p:nvPr/>
        </p:nvPicPr>
        <p:blipFill>
          <a:blip r:embed="rId5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655" name="Line 75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6" name="Picture 17"/>
          <p:cNvPicPr/>
          <p:nvPr/>
        </p:nvPicPr>
        <p:blipFill>
          <a:blip r:embed="rId5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657" name="Line 76"/>
          <p:cNvSpPr/>
          <p:nvPr/>
        </p:nvSpPr>
        <p:spPr>
          <a:xfrm>
            <a:off x="3635640" y="2544120"/>
            <a:ext cx="1670400" cy="3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8" name="Picture 7"/>
          <p:cNvPicPr/>
          <p:nvPr/>
        </p:nvPicPr>
        <p:blipFill>
          <a:blip r:embed="rId8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sp>
        <p:nvSpPr>
          <p:cNvPr id="659" name="Line 77"/>
          <p:cNvSpPr/>
          <p:nvPr/>
        </p:nvSpPr>
        <p:spPr>
          <a:xfrm flipV="1">
            <a:off x="2170080" y="1444680"/>
            <a:ext cx="2218680" cy="39751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0" name="Picture 17"/>
          <p:cNvPicPr/>
          <p:nvPr/>
        </p:nvPicPr>
        <p:blipFill>
          <a:blip r:embed="rId7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661" name="Line 78"/>
          <p:cNvSpPr/>
          <p:nvPr/>
        </p:nvSpPr>
        <p:spPr>
          <a:xfrm>
            <a:off x="5227920" y="2541600"/>
            <a:ext cx="649440" cy="12981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2" name="Picture 17"/>
          <p:cNvPicPr/>
          <p:nvPr/>
        </p:nvPicPr>
        <p:blipFill>
          <a:blip r:embed="rId9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663" name="Line 79"/>
          <p:cNvSpPr/>
          <p:nvPr/>
        </p:nvSpPr>
        <p:spPr>
          <a:xfrm flipH="1" flipV="1">
            <a:off x="4413960" y="1441440"/>
            <a:ext cx="1661400" cy="46256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4" name="Picture 17"/>
          <p:cNvPicPr/>
          <p:nvPr/>
        </p:nvPicPr>
        <p:blipFill>
          <a:blip r:embed="rId6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665" name="Picture 13"/>
          <p:cNvPicPr/>
          <p:nvPr/>
        </p:nvPicPr>
        <p:blipFill>
          <a:blip r:embed="rId10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666" name="Picture 12"/>
          <p:cNvPicPr/>
          <p:nvPr/>
        </p:nvPicPr>
        <p:blipFill>
          <a:blip r:embed="rId11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667" name="Picture 12"/>
          <p:cNvPicPr/>
          <p:nvPr/>
        </p:nvPicPr>
        <p:blipFill>
          <a:blip r:embed="rId12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sp>
        <p:nvSpPr>
          <p:cNvPr id="668" name="CustomShape 80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69" name="CustomShape 81"/>
          <p:cNvSpPr/>
          <p:nvPr/>
        </p:nvSpPr>
        <p:spPr>
          <a:xfrm>
            <a:off x="243720" y="1872360"/>
            <a:ext cx="2463120" cy="18874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300"/>
              </a:lnSpc>
            </a:pPr>
            <a:r>
              <a:rPr lang="en-US" sz="22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“拥堵费”原理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资源动态价格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合理成本竞价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全局流量均衡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可靠传输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671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672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75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676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8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679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1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682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4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685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7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688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0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691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3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694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6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697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9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700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2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703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5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706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8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709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1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2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713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15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716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718" name="Picture 2"/>
          <p:cNvPicPr/>
          <p:nvPr/>
        </p:nvPicPr>
        <p:blipFill>
          <a:blip r:embed="rId3"/>
          <a:stretch/>
        </p:blipFill>
        <p:spPr>
          <a:xfrm>
            <a:off x="7461000" y="5157360"/>
            <a:ext cx="441000" cy="441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719" name="CustomShape 49"/>
          <p:cNvSpPr/>
          <p:nvPr/>
        </p:nvSpPr>
        <p:spPr>
          <a:xfrm>
            <a:off x="7211520" y="4761720"/>
            <a:ext cx="696600" cy="7477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50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51"/>
          <p:cNvSpPr/>
          <p:nvPr/>
        </p:nvSpPr>
        <p:spPr>
          <a:xfrm>
            <a:off x="7086960" y="5479920"/>
            <a:ext cx="334800" cy="144720"/>
          </a:xfrm>
          <a:custGeom>
            <a:avLst/>
            <a:gdLst/>
            <a:ahLst/>
            <a:cxnLst/>
            <a:rect l="l" t="t" r="r" b="b"/>
            <a:pathLst>
              <a:path w="407194" h="145257">
                <a:moveTo>
                  <a:pt x="0" y="80963"/>
                </a:moveTo>
                <a:lnTo>
                  <a:pt x="133350" y="83344"/>
                </a:lnTo>
                <a:lnTo>
                  <a:pt x="192881" y="0"/>
                </a:lnTo>
                <a:lnTo>
                  <a:pt x="340519" y="0"/>
                </a:lnTo>
                <a:lnTo>
                  <a:pt x="250031" y="145257"/>
                </a:lnTo>
                <a:lnTo>
                  <a:pt x="407194" y="145257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oval" w="med" len="med"/>
          </a:ln>
          <a:effectLst>
            <a:outerShdw blurRad="12700" dist="12700" dir="5400000" sx="98000" sy="98000" algn="t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52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53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54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55"/>
          <p:cNvSpPr/>
          <p:nvPr/>
        </p:nvSpPr>
        <p:spPr>
          <a:xfrm>
            <a:off x="1590120" y="4853520"/>
            <a:ext cx="2121480" cy="5878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5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Line 5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58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59"/>
          <p:cNvSpPr/>
          <p:nvPr/>
        </p:nvSpPr>
        <p:spPr>
          <a:xfrm flipH="1" flipV="1">
            <a:off x="4413960" y="1556640"/>
            <a:ext cx="25920" cy="144000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Line 60"/>
          <p:cNvSpPr/>
          <p:nvPr/>
        </p:nvSpPr>
        <p:spPr>
          <a:xfrm>
            <a:off x="3693600" y="2541600"/>
            <a:ext cx="15343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61"/>
          <p:cNvSpPr/>
          <p:nvPr/>
        </p:nvSpPr>
        <p:spPr>
          <a:xfrm>
            <a:off x="3711600" y="2556360"/>
            <a:ext cx="728280" cy="440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62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Line 63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Line 64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Line 65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Line 66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Line 67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Line 68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Line 69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Line 70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Line 71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72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Line 73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4" name="Picture 17"/>
          <p:cNvPicPr/>
          <p:nvPr/>
        </p:nvPicPr>
        <p:blipFill>
          <a:blip r:embed="rId4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745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746" name="CustomShape 74"/>
          <p:cNvSpPr/>
          <p:nvPr/>
        </p:nvSpPr>
        <p:spPr>
          <a:xfrm flipH="1">
            <a:off x="1011240" y="4785120"/>
            <a:ext cx="334800" cy="144720"/>
          </a:xfrm>
          <a:custGeom>
            <a:avLst/>
            <a:gdLst/>
            <a:ahLst/>
            <a:cxnLst/>
            <a:rect l="l" t="t" r="r" b="b"/>
            <a:pathLst>
              <a:path w="407194" h="145257">
                <a:moveTo>
                  <a:pt x="0" y="80963"/>
                </a:moveTo>
                <a:lnTo>
                  <a:pt x="133350" y="83344"/>
                </a:lnTo>
                <a:lnTo>
                  <a:pt x="192881" y="0"/>
                </a:lnTo>
                <a:lnTo>
                  <a:pt x="340519" y="0"/>
                </a:lnTo>
                <a:lnTo>
                  <a:pt x="250031" y="145257"/>
                </a:lnTo>
                <a:lnTo>
                  <a:pt x="407194" y="145257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47" name="Group 75"/>
          <p:cNvGrpSpPr/>
          <p:nvPr/>
        </p:nvGrpSpPr>
        <p:grpSpPr>
          <a:xfrm>
            <a:off x="899280" y="4720320"/>
            <a:ext cx="582480" cy="183240"/>
            <a:chOff x="899280" y="4720320"/>
            <a:chExt cx="582480" cy="183240"/>
          </a:xfrm>
        </p:grpSpPr>
        <p:sp>
          <p:nvSpPr>
            <p:cNvPr id="748" name="Line 76"/>
            <p:cNvSpPr/>
            <p:nvPr/>
          </p:nvSpPr>
          <p:spPr>
            <a:xfrm>
              <a:off x="899280" y="47203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" name="Line 77"/>
            <p:cNvSpPr/>
            <p:nvPr/>
          </p:nvSpPr>
          <p:spPr>
            <a:xfrm>
              <a:off x="899280" y="481680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Line 78"/>
            <p:cNvSpPr/>
            <p:nvPr/>
          </p:nvSpPr>
          <p:spPr>
            <a:xfrm>
              <a:off x="899280" y="490320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51" name="Picture 21"/>
          <p:cNvPicPr/>
          <p:nvPr/>
        </p:nvPicPr>
        <p:blipFill>
          <a:blip r:embed="rId6"/>
          <a:stretch/>
        </p:blipFill>
        <p:spPr>
          <a:xfrm>
            <a:off x="475920" y="4498560"/>
            <a:ext cx="600480" cy="60048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752" name="CustomShape 79"/>
          <p:cNvSpPr/>
          <p:nvPr/>
        </p:nvSpPr>
        <p:spPr>
          <a:xfrm>
            <a:off x="68364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80"/>
          <p:cNvSpPr/>
          <p:nvPr/>
        </p:nvSpPr>
        <p:spPr>
          <a:xfrm>
            <a:off x="76068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81"/>
          <p:cNvSpPr/>
          <p:nvPr/>
        </p:nvSpPr>
        <p:spPr>
          <a:xfrm>
            <a:off x="83772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82"/>
          <p:cNvSpPr/>
          <p:nvPr/>
        </p:nvSpPr>
        <p:spPr>
          <a:xfrm flipV="1">
            <a:off x="1690920" y="4321080"/>
            <a:ext cx="777960" cy="4636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Line 83"/>
          <p:cNvSpPr/>
          <p:nvPr/>
        </p:nvSpPr>
        <p:spPr>
          <a:xfrm>
            <a:off x="1633680" y="4857480"/>
            <a:ext cx="2077920" cy="59040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Line 84"/>
          <p:cNvSpPr/>
          <p:nvPr/>
        </p:nvSpPr>
        <p:spPr>
          <a:xfrm>
            <a:off x="1590120" y="4876200"/>
            <a:ext cx="540360" cy="5716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85"/>
          <p:cNvSpPr/>
          <p:nvPr/>
        </p:nvSpPr>
        <p:spPr>
          <a:xfrm flipV="1">
            <a:off x="2130480" y="5441400"/>
            <a:ext cx="1538640" cy="64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Line 86"/>
          <p:cNvSpPr/>
          <p:nvPr/>
        </p:nvSpPr>
        <p:spPr>
          <a:xfrm>
            <a:off x="2468880" y="4321080"/>
            <a:ext cx="1447560" cy="36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Line 87"/>
          <p:cNvSpPr/>
          <p:nvPr/>
        </p:nvSpPr>
        <p:spPr>
          <a:xfrm flipV="1">
            <a:off x="3669120" y="4853520"/>
            <a:ext cx="903240" cy="5878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Line 88"/>
          <p:cNvSpPr/>
          <p:nvPr/>
        </p:nvSpPr>
        <p:spPr>
          <a:xfrm flipV="1">
            <a:off x="2215440" y="2996640"/>
            <a:ext cx="2224440" cy="2423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Line 89"/>
          <p:cNvSpPr/>
          <p:nvPr/>
        </p:nvSpPr>
        <p:spPr>
          <a:xfrm>
            <a:off x="3669120" y="5447880"/>
            <a:ext cx="781560" cy="67896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Line 90"/>
          <p:cNvSpPr/>
          <p:nvPr/>
        </p:nvSpPr>
        <p:spPr>
          <a:xfrm>
            <a:off x="4413960" y="6117120"/>
            <a:ext cx="1656720" cy="97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Line 91"/>
          <p:cNvSpPr/>
          <p:nvPr/>
        </p:nvSpPr>
        <p:spPr>
          <a:xfrm>
            <a:off x="3859200" y="4281480"/>
            <a:ext cx="713160" cy="5947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5" name="Group 92"/>
          <p:cNvGrpSpPr/>
          <p:nvPr/>
        </p:nvGrpSpPr>
        <p:grpSpPr>
          <a:xfrm>
            <a:off x="4526280" y="4798800"/>
            <a:ext cx="1549080" cy="96840"/>
            <a:chOff x="4526280" y="4798800"/>
            <a:chExt cx="1549080" cy="96840"/>
          </a:xfrm>
        </p:grpSpPr>
        <p:sp>
          <p:nvSpPr>
            <p:cNvPr id="766" name="Line 93"/>
            <p:cNvSpPr/>
            <p:nvPr/>
          </p:nvSpPr>
          <p:spPr>
            <a:xfrm>
              <a:off x="4526280" y="4798800"/>
              <a:ext cx="15490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Line 94"/>
            <p:cNvSpPr/>
            <p:nvPr/>
          </p:nvSpPr>
          <p:spPr>
            <a:xfrm>
              <a:off x="4526280" y="4895280"/>
              <a:ext cx="15490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8" name="Group 95"/>
          <p:cNvGrpSpPr/>
          <p:nvPr/>
        </p:nvGrpSpPr>
        <p:grpSpPr>
          <a:xfrm>
            <a:off x="6006600" y="4825800"/>
            <a:ext cx="749880" cy="594720"/>
            <a:chOff x="6006600" y="4825800"/>
            <a:chExt cx="749880" cy="594720"/>
          </a:xfrm>
        </p:grpSpPr>
        <p:sp>
          <p:nvSpPr>
            <p:cNvPr id="769" name="Line 96"/>
            <p:cNvSpPr/>
            <p:nvPr/>
          </p:nvSpPr>
          <p:spPr>
            <a:xfrm>
              <a:off x="6064200" y="4825800"/>
              <a:ext cx="692280" cy="51732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Line 97"/>
            <p:cNvSpPr/>
            <p:nvPr/>
          </p:nvSpPr>
          <p:spPr>
            <a:xfrm>
              <a:off x="6006600" y="4903200"/>
              <a:ext cx="691920" cy="51732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1" name="Line 98"/>
          <p:cNvSpPr/>
          <p:nvPr/>
        </p:nvSpPr>
        <p:spPr>
          <a:xfrm flipV="1">
            <a:off x="6075360" y="5479920"/>
            <a:ext cx="715680" cy="6469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2" name="Group 99"/>
          <p:cNvGrpSpPr/>
          <p:nvPr/>
        </p:nvGrpSpPr>
        <p:grpSpPr>
          <a:xfrm>
            <a:off x="7017480" y="5369040"/>
            <a:ext cx="582480" cy="183240"/>
            <a:chOff x="7017480" y="5369040"/>
            <a:chExt cx="582480" cy="183240"/>
          </a:xfrm>
        </p:grpSpPr>
        <p:sp>
          <p:nvSpPr>
            <p:cNvPr id="773" name="Line 100"/>
            <p:cNvSpPr/>
            <p:nvPr/>
          </p:nvSpPr>
          <p:spPr>
            <a:xfrm>
              <a:off x="7017480" y="536904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4" name="Line 101"/>
            <p:cNvSpPr/>
            <p:nvPr/>
          </p:nvSpPr>
          <p:spPr>
            <a:xfrm>
              <a:off x="7017480" y="54655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Line 102"/>
            <p:cNvSpPr/>
            <p:nvPr/>
          </p:nvSpPr>
          <p:spPr>
            <a:xfrm>
              <a:off x="7017480" y="55519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76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777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778" name="Picture 17"/>
          <p:cNvPicPr/>
          <p:nvPr/>
        </p:nvPicPr>
        <p:blipFill>
          <a:blip r:embed="rId7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779" name="Picture 17"/>
          <p:cNvPicPr/>
          <p:nvPr/>
        </p:nvPicPr>
        <p:blipFill>
          <a:blip r:embed="rId8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80" name="Picture 17"/>
          <p:cNvPicPr/>
          <p:nvPr/>
        </p:nvPicPr>
        <p:blipFill>
          <a:blip r:embed="rId9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781" name="Picture 17"/>
          <p:cNvPicPr/>
          <p:nvPr/>
        </p:nvPicPr>
        <p:blipFill>
          <a:blip r:embed="rId7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782" name="Picture 17"/>
          <p:cNvPicPr/>
          <p:nvPr/>
        </p:nvPicPr>
        <p:blipFill>
          <a:blip r:embed="rId8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83" name="Picture 21"/>
          <p:cNvPicPr/>
          <p:nvPr/>
        </p:nvPicPr>
        <p:blipFill>
          <a:blip r:embed="rId10"/>
          <a:stretch/>
        </p:blipFill>
        <p:spPr>
          <a:xfrm>
            <a:off x="7373160" y="5113800"/>
            <a:ext cx="648000" cy="648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784" name="Picture 17"/>
          <p:cNvPicPr/>
          <p:nvPr/>
        </p:nvPicPr>
        <p:blipFill>
          <a:blip r:embed="rId7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785" name="CustomShape 103"/>
          <p:cNvSpPr/>
          <p:nvPr/>
        </p:nvSpPr>
        <p:spPr>
          <a:xfrm>
            <a:off x="759636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104"/>
          <p:cNvSpPr/>
          <p:nvPr/>
        </p:nvSpPr>
        <p:spPr>
          <a:xfrm>
            <a:off x="767340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105"/>
          <p:cNvSpPr/>
          <p:nvPr/>
        </p:nvSpPr>
        <p:spPr>
          <a:xfrm>
            <a:off x="775080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8" name="Picture 7"/>
          <p:cNvPicPr/>
          <p:nvPr/>
        </p:nvPicPr>
        <p:blipFill>
          <a:blip r:embed="rId11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789" name="Line 106"/>
          <p:cNvSpPr/>
          <p:nvPr/>
        </p:nvSpPr>
        <p:spPr>
          <a:xfrm flipH="1" flipV="1">
            <a:off x="5242320" y="2541600"/>
            <a:ext cx="64116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107"/>
          <p:cNvSpPr/>
          <p:nvPr/>
        </p:nvSpPr>
        <p:spPr>
          <a:xfrm flipV="1">
            <a:off x="2215440" y="1556640"/>
            <a:ext cx="2224440" cy="3870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108"/>
          <p:cNvSpPr/>
          <p:nvPr/>
        </p:nvSpPr>
        <p:spPr>
          <a:xfrm flipH="1" flipV="1">
            <a:off x="4413960" y="1556640"/>
            <a:ext cx="1661400" cy="4510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2" name="Picture 17"/>
          <p:cNvPicPr/>
          <p:nvPr/>
        </p:nvPicPr>
        <p:blipFill>
          <a:blip r:embed="rId12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pic>
        <p:nvPicPr>
          <p:cNvPr id="793" name="Picture 13"/>
          <p:cNvPicPr/>
          <p:nvPr/>
        </p:nvPicPr>
        <p:blipFill>
          <a:blip r:embed="rId13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794" name="Picture 17"/>
          <p:cNvPicPr/>
          <p:nvPr/>
        </p:nvPicPr>
        <p:blipFill>
          <a:blip r:embed="rId8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95" name="Picture 17"/>
          <p:cNvPicPr/>
          <p:nvPr/>
        </p:nvPicPr>
        <p:blipFill>
          <a:blip r:embed="rId9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796" name="Picture 12"/>
          <p:cNvPicPr/>
          <p:nvPr/>
        </p:nvPicPr>
        <p:blipFill>
          <a:blip r:embed="rId14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pic>
        <p:nvPicPr>
          <p:cNvPr id="797" name="Picture 12"/>
          <p:cNvPicPr/>
          <p:nvPr/>
        </p:nvPicPr>
        <p:blipFill>
          <a:blip r:embed="rId15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sp>
        <p:nvSpPr>
          <p:cNvPr id="798" name="CustomShape 109"/>
          <p:cNvSpPr/>
          <p:nvPr/>
        </p:nvSpPr>
        <p:spPr>
          <a:xfrm>
            <a:off x="323640" y="1917000"/>
            <a:ext cx="2952000" cy="18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传输/存储/计算一体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时、空、频一体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天、空、地一体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链路/网络/业务一体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99" name="CustomShape 110"/>
          <p:cNvSpPr/>
          <p:nvPr/>
        </p:nvSpPr>
        <p:spPr>
          <a:xfrm>
            <a:off x="7168320" y="4191120"/>
            <a:ext cx="11991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智能节点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分布协作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00" name="CustomShape 11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2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" dur="2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2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8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8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16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8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8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6" dur="8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9" dur="8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8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6" dur="8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8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3" dur="8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6" dur="8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2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2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8"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path="M -2.5E-6 -1.11111E-6 L -2.5E-6 0.09607">
                                      <p:cBhvr>
                                        <p:cTn id="91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1259640" y="278172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灵 巧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2" name="CustomShape 2"/>
          <p:cNvSpPr/>
          <p:nvPr/>
        </p:nvSpPr>
        <p:spPr>
          <a:xfrm>
            <a:off x="1260000" y="414972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 效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3" name="CustomShape 3"/>
          <p:cNvSpPr/>
          <p:nvPr/>
        </p:nvSpPr>
        <p:spPr>
          <a:xfrm>
            <a:off x="1260000" y="551808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 靠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4" name="CustomShape 4"/>
          <p:cNvSpPr/>
          <p:nvPr/>
        </p:nvSpPr>
        <p:spPr>
          <a:xfrm>
            <a:off x="3060000" y="1559520"/>
            <a:ext cx="324000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智能MANET网络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5" name="CustomShape 5"/>
          <p:cNvSpPr/>
          <p:nvPr/>
        </p:nvSpPr>
        <p:spPr>
          <a:xfrm>
            <a:off x="3852000" y="2781720"/>
            <a:ext cx="433044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实时感知，网络主动适变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6" name="CustomShape 6"/>
          <p:cNvSpPr/>
          <p:nvPr/>
        </p:nvSpPr>
        <p:spPr>
          <a:xfrm>
            <a:off x="3852360" y="4151880"/>
            <a:ext cx="433008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端端适配，资源动态调度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7" name="CustomShape 7"/>
          <p:cNvSpPr/>
          <p:nvPr/>
        </p:nvSpPr>
        <p:spPr>
          <a:xfrm>
            <a:off x="3852360" y="5519880"/>
            <a:ext cx="433008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跨域融合，分布协同传输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8" name="CustomShape 8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2714760" y="2428920"/>
            <a:ext cx="400032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CC0000"/>
                </a:solidFill>
                <a:latin typeface="微软雅黑"/>
                <a:ea typeface="微软雅黑"/>
              </a:rPr>
              <a:t>谢  谢  !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8600" y="1371600"/>
            <a:ext cx="8686440" cy="5208480"/>
          </a:xfrm>
          <a:prstGeom prst="rect">
            <a:avLst/>
          </a:prstGeom>
          <a:noFill/>
          <a:ln w="763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网络拓扑变化快 —— 协议开销大</a:t>
            </a: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传输信道宽带窄 —— 业务能力弱</a:t>
            </a: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无线链路误码高 —— 性能无保证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Wingdings"/>
                <a:ea typeface="方正大黑简体"/>
              </a:rPr>
              <a:t>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 拓扑、信道、业务的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时变性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和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不确定性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造成MANET网络的性能随着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节点数量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、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移动性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呈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指数量级下降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！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828800" y="285840"/>
            <a:ext cx="6019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MANET网络面临的挑战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104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12" name="CustomShape 11"/>
          <p:cNvSpPr/>
          <p:nvPr/>
        </p:nvSpPr>
        <p:spPr>
          <a:xfrm>
            <a:off x="1838520" y="34153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7"/>
          <p:cNvPicPr/>
          <p:nvPr/>
        </p:nvPicPr>
        <p:blipFill>
          <a:blip r:embed="rId3"/>
          <a:srcRect b="6185"/>
          <a:stretch/>
        </p:blipFill>
        <p:spPr>
          <a:xfrm>
            <a:off x="274320" y="1005840"/>
            <a:ext cx="6643440" cy="550044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684120" y="2438280"/>
            <a:ext cx="2428560" cy="25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360" indent="-360000">
              <a:lnSpc>
                <a:spcPct val="20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人脑神经元细胞数量近千亿个</a:t>
            </a:r>
            <a:endParaRPr lang="en-US" sz="2000" b="0" strike="noStrike" spc="-1">
              <a:latin typeface="Arial"/>
            </a:endParaRPr>
          </a:p>
          <a:p>
            <a:pPr marL="360360" indent="-360000">
              <a:lnSpc>
                <a:spcPct val="20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神经元之间的连接近100万亿条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>
            <a:off x="360" y="1600560"/>
            <a:ext cx="9143640" cy="5714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514600" y="6138720"/>
            <a:ext cx="45716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神经元细胞的结构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1" name="Picture 19"/>
          <p:cNvPicPr/>
          <p:nvPr/>
        </p:nvPicPr>
        <p:blipFill>
          <a:blip r:embed="rId3"/>
          <a:stretch/>
        </p:blipFill>
        <p:spPr>
          <a:xfrm>
            <a:off x="1596960" y="1915200"/>
            <a:ext cx="5717880" cy="418572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457200" y="1585800"/>
            <a:ext cx="17373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Dendrites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(receive)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971160" y="3684960"/>
            <a:ext cx="18892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Axon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（transmit）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4332240" y="2587320"/>
            <a:ext cx="1380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Cell Body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601680" y="1885680"/>
            <a:ext cx="23540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Synapse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（connections）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1371600" y="2286000"/>
            <a:ext cx="225360" cy="70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9"/>
          <p:cNvSpPr/>
          <p:nvPr/>
        </p:nvSpPr>
        <p:spPr>
          <a:xfrm flipH="1">
            <a:off x="4516560" y="4408560"/>
            <a:ext cx="369000" cy="77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10"/>
          <p:cNvSpPr/>
          <p:nvPr/>
        </p:nvSpPr>
        <p:spPr>
          <a:xfrm flipH="1">
            <a:off x="3580560" y="2814840"/>
            <a:ext cx="935640" cy="17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11"/>
          <p:cNvSpPr/>
          <p:nvPr/>
        </p:nvSpPr>
        <p:spPr>
          <a:xfrm flipH="1">
            <a:off x="7314480" y="2593800"/>
            <a:ext cx="462600" cy="53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21840" y="914400"/>
            <a:ext cx="8534160" cy="58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一个神经元通过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轴突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将信息传递至另一神经元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树突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的结合部位称为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突触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，信息的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处理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存储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机制是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一体化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神经元信息传递方式分为两类：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：突触前动作电位以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电紧张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的方式穿过突触，直接使突触后神经元去极化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：突触前动作电位导致化学递质的释放，递质与突触后细胞膜上的目标蛋白结合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238480" y="15228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1295280"/>
            <a:ext cx="8610120" cy="58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：几乎没有时延，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双向传输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：1ms左右的处理时延，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单向传输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，传播速度约为120m/s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神经元信息一般以化学突触传递为主（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业务信道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通常作为协调多组神经元活动的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同步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机制（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控制信道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类似通信网络中的信令协议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电突触传递比化学突触传递更快捷、更可靠，缺点是不能抑制或放大信号，缺乏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加工处理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能力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450</Words>
  <Application>Microsoft Office PowerPoint</Application>
  <PresentationFormat>全屏显示(4:3)</PresentationFormat>
  <Paragraphs>195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DejaVu Sans</vt:lpstr>
      <vt:lpstr>Estrangelo Edessa</vt:lpstr>
      <vt:lpstr>StarSymbol</vt:lpstr>
      <vt:lpstr>方正大黑简体</vt:lpstr>
      <vt:lpstr>黑体</vt:lpstr>
      <vt:lpstr>华文楷体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dc:description/>
  <cp:lastModifiedBy>Jackokie Zhao</cp:lastModifiedBy>
  <cp:revision>1157</cp:revision>
  <dcterms:created xsi:type="dcterms:W3CDTF">2010-01-28T17:40:18Z</dcterms:created>
  <dcterms:modified xsi:type="dcterms:W3CDTF">2018-07-02T02:13:32Z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