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11"/>
  </p:notesMasterIdLst>
  <p:handoutMasterIdLst>
    <p:handoutMasterId r:id="rId12"/>
  </p:handoutMasterIdLst>
  <p:sldIdLst>
    <p:sldId id="256" r:id="rId2"/>
    <p:sldId id="376" r:id="rId3"/>
    <p:sldId id="377" r:id="rId4"/>
    <p:sldId id="378" r:id="rId5"/>
    <p:sldId id="379" r:id="rId6"/>
    <p:sldId id="384" r:id="rId7"/>
    <p:sldId id="386" r:id="rId8"/>
    <p:sldId id="385" r:id="rId9"/>
    <p:sldId id="387" r:id="rId1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01190"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99"/>
    <a:srgbClr val="003399"/>
    <a:srgbClr val="99CCFF"/>
    <a:srgbClr val="3399FF"/>
    <a:srgbClr val="99FF99"/>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1" autoAdjust="0"/>
    <p:restoredTop sz="94590" autoAdjust="0"/>
  </p:normalViewPr>
  <p:slideViewPr>
    <p:cSldViewPr>
      <p:cViewPr varScale="1">
        <p:scale>
          <a:sx n="77" d="100"/>
          <a:sy n="77" d="100"/>
        </p:scale>
        <p:origin x="54" y="5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25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25603" name="Rectangle 3"/>
          <p:cNvSpPr>
            <a:spLocks noGrp="1" noChangeArrowheads="1"/>
          </p:cNvSpPr>
          <p:nvPr>
            <p:ph type="dt" sz="quarter" idx="1"/>
          </p:nvPr>
        </p:nvSpPr>
        <p:spPr bwMode="auto">
          <a:xfrm>
            <a:off x="396240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25604" name="Rectangle 4"/>
          <p:cNvSpPr>
            <a:spLocks noGrp="1" noChangeArrowheads="1"/>
          </p:cNvSpPr>
          <p:nvPr>
            <p:ph type="ftr" sz="quarter" idx="2"/>
          </p:nvPr>
        </p:nvSpPr>
        <p:spPr bwMode="auto">
          <a:xfrm>
            <a:off x="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25605" name="Rectangle 5"/>
          <p:cNvSpPr>
            <a:spLocks noGrp="1" noChangeArrowheads="1"/>
          </p:cNvSpPr>
          <p:nvPr>
            <p:ph type="sldNum" sz="quarter" idx="3"/>
          </p:nvPr>
        </p:nvSpPr>
        <p:spPr bwMode="auto">
          <a:xfrm>
            <a:off x="396240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9C892479-0271-4D41-8804-AE54BC8B9B9D}" type="slidenum">
              <a:rPr lang="en-US"/>
              <a:pPr/>
              <a:t>‹#›</a:t>
            </a:fld>
            <a:endParaRPr lang="en-US"/>
          </a:p>
        </p:txBody>
      </p:sp>
    </p:spTree>
    <p:extLst>
      <p:ext uri="{BB962C8B-B14F-4D97-AF65-F5344CB8AC3E}">
        <p14:creationId xmlns:p14="http://schemas.microsoft.com/office/powerpoint/2010/main" val="2408093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27651" name="Rectangle 3"/>
          <p:cNvSpPr>
            <a:spLocks noGrp="1" noChangeArrowheads="1"/>
          </p:cNvSpPr>
          <p:nvPr>
            <p:ph type="dt" idx="1"/>
          </p:nvPr>
        </p:nvSpPr>
        <p:spPr bwMode="auto">
          <a:xfrm>
            <a:off x="396240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27652" name="Rectangle 4"/>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914400" y="4419600"/>
            <a:ext cx="5181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27655" name="Rectangle 7"/>
          <p:cNvSpPr>
            <a:spLocks noGrp="1" noChangeArrowheads="1"/>
          </p:cNvSpPr>
          <p:nvPr>
            <p:ph type="sldNum" sz="quarter" idx="5"/>
          </p:nvPr>
        </p:nvSpPr>
        <p:spPr bwMode="auto">
          <a:xfrm>
            <a:off x="396240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2C79B83B-0D90-44B9-AFB8-CF5C2B31DD98}" type="slidenum">
              <a:rPr lang="en-US"/>
              <a:pPr/>
              <a:t>‹#›</a:t>
            </a:fld>
            <a:endParaRPr lang="en-US"/>
          </a:p>
        </p:txBody>
      </p:sp>
    </p:spTree>
    <p:extLst>
      <p:ext uri="{BB962C8B-B14F-4D97-AF65-F5344CB8AC3E}">
        <p14:creationId xmlns:p14="http://schemas.microsoft.com/office/powerpoint/2010/main" val="354212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04D1CB-CDF1-4F20-B5DF-E729A47F1AB5}" type="slidenum">
              <a:rPr lang="en-US"/>
              <a:pPr/>
              <a:t>1</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3366"/>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ctrTitle"/>
          </p:nvPr>
        </p:nvSpPr>
        <p:spPr>
          <a:xfrm>
            <a:off x="609600" y="762000"/>
            <a:ext cx="5557838" cy="1112838"/>
          </a:xfrm>
        </p:spPr>
        <p:txBody>
          <a:bodyPr lIns="93855" tIns="46926" rIns="93855" bIns="46926"/>
          <a:lstStyle>
            <a:lvl1pPr>
              <a:defRPr/>
            </a:lvl1pPr>
          </a:lstStyle>
          <a:p>
            <a:pPr lvl="0"/>
            <a:r>
              <a:rPr lang="en-US" noProof="0"/>
              <a:t>PowerPoint Presentation</a:t>
            </a:r>
            <a:br>
              <a:rPr lang="en-US" noProof="0"/>
            </a:br>
            <a:r>
              <a:rPr lang="en-US" noProof="0"/>
              <a:t>Title 28 pt. Arial Bold</a:t>
            </a:r>
          </a:p>
        </p:txBody>
      </p:sp>
      <p:sp>
        <p:nvSpPr>
          <p:cNvPr id="367619" name="Rectangle 3"/>
          <p:cNvSpPr>
            <a:spLocks noGrp="1" noChangeArrowheads="1"/>
          </p:cNvSpPr>
          <p:nvPr>
            <p:ph type="subTitle" idx="1"/>
          </p:nvPr>
        </p:nvSpPr>
        <p:spPr>
          <a:xfrm>
            <a:off x="609600" y="1962150"/>
            <a:ext cx="2576513" cy="877888"/>
          </a:xfrm>
        </p:spPr>
        <p:txBody>
          <a:bodyPr/>
          <a:lstStyle>
            <a:lvl1pPr algn="ctr">
              <a:defRPr/>
            </a:lvl1pPr>
          </a:lstStyle>
          <a:p>
            <a:pPr lvl="0"/>
            <a:r>
              <a:rPr lang="en-US" noProof="0"/>
              <a:t>MMMM/DD/YYYY</a:t>
            </a:r>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130337623"/>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9238" y="419100"/>
            <a:ext cx="2078037" cy="5981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0363" y="419100"/>
            <a:ext cx="6086475" cy="5981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704984786"/>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340442783"/>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98157707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0363" y="1885950"/>
            <a:ext cx="4081462"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4225" y="1885950"/>
            <a:ext cx="4083050"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42556072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1061546256"/>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470132084"/>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583203659"/>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4807600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4778231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bwMode="auto">
          <a:xfrm>
            <a:off x="360363" y="419100"/>
            <a:ext cx="8316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p>
            <a:pPr lvl="0"/>
            <a:r>
              <a:rPr lang="en-US"/>
              <a:t>Click to edit Master title style</a:t>
            </a:r>
          </a:p>
        </p:txBody>
      </p:sp>
      <p:sp>
        <p:nvSpPr>
          <p:cNvPr id="366595" name="Rectangle 3"/>
          <p:cNvSpPr>
            <a:spLocks noGrp="1" noChangeArrowheads="1"/>
          </p:cNvSpPr>
          <p:nvPr>
            <p:ph type="body" idx="1"/>
          </p:nvPr>
        </p:nvSpPr>
        <p:spPr bwMode="auto">
          <a:xfrm>
            <a:off x="360363" y="1885950"/>
            <a:ext cx="8316912"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6596" name="Rectangle 4"/>
          <p:cNvSpPr>
            <a:spLocks noGrp="1" noChangeArrowheads="1"/>
          </p:cNvSpPr>
          <p:nvPr>
            <p:ph type="ftr" sz="quarter" idx="3"/>
          </p:nvPr>
        </p:nvSpPr>
        <p:spPr bwMode="auto">
          <a:xfrm>
            <a:off x="685800" y="65532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50000"/>
              </a:spcBef>
              <a:defRPr sz="1000">
                <a:solidFill>
                  <a:schemeClr val="bg2"/>
                </a:solidFill>
              </a:defRPr>
            </a:lvl1pPr>
          </a:lstStyle>
          <a:p>
            <a:endParaRPr lang="en-US"/>
          </a:p>
        </p:txBody>
      </p:sp>
      <p:sp>
        <p:nvSpPr>
          <p:cNvPr id="366597" name="Rectangle 5"/>
          <p:cNvSpPr>
            <a:spLocks noChangeArrowheads="1"/>
          </p:cNvSpPr>
          <p:nvPr/>
        </p:nvSpPr>
        <p:spPr bwMode="auto">
          <a:xfrm>
            <a:off x="257175" y="6550025"/>
            <a:ext cx="947738"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fld id="{32E8B34A-B899-4DAC-8667-ACFBD1D55355}" type="slidenum">
              <a:rPr lang="en-US" sz="1000">
                <a:solidFill>
                  <a:schemeClr val="bg2"/>
                </a:solidFill>
              </a:rPr>
              <a:pPr eaLnBrk="1" hangingPunct="1">
                <a:spcBef>
                  <a:spcPct val="50000"/>
                </a:spcBef>
              </a:pPr>
              <a:t>‹#›</a:t>
            </a:fld>
            <a:endParaRPr lang="en-US" sz="1000">
              <a:solidFill>
                <a:schemeClr val="bg2"/>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blinds dir="vert"/>
  </p:transition>
  <p:txStyles>
    <p:titleStyle>
      <a:lvl1pPr algn="l" defTabSz="915988" rtl="0" eaLnBrk="0" fontAlgn="base" hangingPunct="0">
        <a:spcBef>
          <a:spcPct val="0"/>
        </a:spcBef>
        <a:spcAft>
          <a:spcPct val="0"/>
        </a:spcAft>
        <a:defRPr sz="2500" b="1">
          <a:solidFill>
            <a:schemeClr val="tx2"/>
          </a:solidFill>
          <a:latin typeface="+mj-lt"/>
          <a:ea typeface="+mj-ea"/>
          <a:cs typeface="+mj-cs"/>
        </a:defRPr>
      </a:lvl1pPr>
      <a:lvl2pPr algn="l" defTabSz="915988" rtl="0" eaLnBrk="0" fontAlgn="base" hangingPunct="0">
        <a:spcBef>
          <a:spcPct val="0"/>
        </a:spcBef>
        <a:spcAft>
          <a:spcPct val="0"/>
        </a:spcAft>
        <a:defRPr sz="2500" b="1">
          <a:solidFill>
            <a:schemeClr val="tx2"/>
          </a:solidFill>
          <a:latin typeface="Arial" charset="0"/>
        </a:defRPr>
      </a:lvl2pPr>
      <a:lvl3pPr algn="l" defTabSz="915988" rtl="0" eaLnBrk="0" fontAlgn="base" hangingPunct="0">
        <a:spcBef>
          <a:spcPct val="0"/>
        </a:spcBef>
        <a:spcAft>
          <a:spcPct val="0"/>
        </a:spcAft>
        <a:defRPr sz="2500" b="1">
          <a:solidFill>
            <a:schemeClr val="tx2"/>
          </a:solidFill>
          <a:latin typeface="Arial" charset="0"/>
        </a:defRPr>
      </a:lvl3pPr>
      <a:lvl4pPr algn="l" defTabSz="915988" rtl="0" eaLnBrk="0" fontAlgn="base" hangingPunct="0">
        <a:spcBef>
          <a:spcPct val="0"/>
        </a:spcBef>
        <a:spcAft>
          <a:spcPct val="0"/>
        </a:spcAft>
        <a:defRPr sz="2500" b="1">
          <a:solidFill>
            <a:schemeClr val="tx2"/>
          </a:solidFill>
          <a:latin typeface="Arial" charset="0"/>
        </a:defRPr>
      </a:lvl4pPr>
      <a:lvl5pPr algn="l" defTabSz="915988" rtl="0" eaLnBrk="0" fontAlgn="base" hangingPunct="0">
        <a:spcBef>
          <a:spcPct val="0"/>
        </a:spcBef>
        <a:spcAft>
          <a:spcPct val="0"/>
        </a:spcAft>
        <a:defRPr sz="2500" b="1">
          <a:solidFill>
            <a:schemeClr val="tx2"/>
          </a:solidFill>
          <a:latin typeface="Arial" charset="0"/>
        </a:defRPr>
      </a:lvl5pPr>
      <a:lvl6pPr marL="457200" algn="l" defTabSz="915988" rtl="0" eaLnBrk="0" fontAlgn="base" hangingPunct="0">
        <a:spcBef>
          <a:spcPct val="0"/>
        </a:spcBef>
        <a:spcAft>
          <a:spcPct val="0"/>
        </a:spcAft>
        <a:defRPr sz="2500" b="1">
          <a:solidFill>
            <a:schemeClr val="tx2"/>
          </a:solidFill>
          <a:latin typeface="Arial" charset="0"/>
        </a:defRPr>
      </a:lvl6pPr>
      <a:lvl7pPr marL="914400" algn="l" defTabSz="915988" rtl="0" eaLnBrk="0" fontAlgn="base" hangingPunct="0">
        <a:spcBef>
          <a:spcPct val="0"/>
        </a:spcBef>
        <a:spcAft>
          <a:spcPct val="0"/>
        </a:spcAft>
        <a:defRPr sz="2500" b="1">
          <a:solidFill>
            <a:schemeClr val="tx2"/>
          </a:solidFill>
          <a:latin typeface="Arial" charset="0"/>
        </a:defRPr>
      </a:lvl7pPr>
      <a:lvl8pPr marL="1371600" algn="l" defTabSz="915988" rtl="0" eaLnBrk="0" fontAlgn="base" hangingPunct="0">
        <a:spcBef>
          <a:spcPct val="0"/>
        </a:spcBef>
        <a:spcAft>
          <a:spcPct val="0"/>
        </a:spcAft>
        <a:defRPr sz="2500" b="1">
          <a:solidFill>
            <a:schemeClr val="tx2"/>
          </a:solidFill>
          <a:latin typeface="Arial" charset="0"/>
        </a:defRPr>
      </a:lvl8pPr>
      <a:lvl9pPr marL="1828800" algn="l" defTabSz="915988" rtl="0" eaLnBrk="0" fontAlgn="base" hangingPunct="0">
        <a:spcBef>
          <a:spcPct val="0"/>
        </a:spcBef>
        <a:spcAft>
          <a:spcPct val="0"/>
        </a:spcAft>
        <a:defRPr sz="2500" b="1">
          <a:solidFill>
            <a:schemeClr val="tx2"/>
          </a:solidFill>
          <a:latin typeface="Arial" charset="0"/>
        </a:defRPr>
      </a:lvl9pPr>
    </p:titleStyle>
    <p:bodyStyle>
      <a:lvl1pPr algn="l" defTabSz="915988" rtl="0" eaLnBrk="0" fontAlgn="base" hangingPunct="0">
        <a:spcBef>
          <a:spcPct val="50000"/>
        </a:spcBef>
        <a:spcAft>
          <a:spcPct val="0"/>
        </a:spcAft>
        <a:defRPr sz="2000">
          <a:solidFill>
            <a:schemeClr val="bg1"/>
          </a:solidFill>
          <a:latin typeface="+mn-lt"/>
          <a:ea typeface="+mn-ea"/>
          <a:cs typeface="+mn-cs"/>
        </a:defRPr>
      </a:lvl1pPr>
      <a:lvl2pPr marL="282575" indent="-168275" algn="l" defTabSz="915988" rtl="0" eaLnBrk="0" fontAlgn="base" hangingPunct="0">
        <a:spcBef>
          <a:spcPct val="50000"/>
        </a:spcBef>
        <a:spcAft>
          <a:spcPct val="0"/>
        </a:spcAft>
        <a:buClr>
          <a:schemeClr val="tx2"/>
        </a:buClr>
        <a:buChar char="•"/>
        <a:defRPr sz="2000">
          <a:solidFill>
            <a:schemeClr val="bg1"/>
          </a:solidFill>
          <a:latin typeface="+mn-lt"/>
        </a:defRPr>
      </a:lvl2pPr>
      <a:lvl3pPr marL="623888" indent="-227013" algn="l" defTabSz="915988" rtl="0" eaLnBrk="0" fontAlgn="base" hangingPunct="0">
        <a:spcBef>
          <a:spcPct val="25000"/>
        </a:spcBef>
        <a:spcAft>
          <a:spcPct val="0"/>
        </a:spcAft>
        <a:buClr>
          <a:schemeClr val="tx2"/>
        </a:buClr>
        <a:buChar char="–"/>
        <a:defRPr sz="2000">
          <a:solidFill>
            <a:schemeClr val="bg1"/>
          </a:solidFill>
          <a:latin typeface="+mn-lt"/>
        </a:defRPr>
      </a:lvl3pPr>
      <a:lvl4pPr marL="968375" indent="-227013" algn="l" defTabSz="915988" rtl="0" eaLnBrk="0" fontAlgn="base" hangingPunct="0">
        <a:spcBef>
          <a:spcPct val="25000"/>
        </a:spcBef>
        <a:spcAft>
          <a:spcPct val="0"/>
        </a:spcAft>
        <a:buClr>
          <a:schemeClr val="tx2"/>
        </a:buClr>
        <a:buChar char="–"/>
        <a:defRPr sz="2000">
          <a:solidFill>
            <a:schemeClr val="bg1"/>
          </a:solidFill>
          <a:latin typeface="+mn-lt"/>
        </a:defRPr>
      </a:lvl4pPr>
      <a:lvl5pPr marL="1312863" indent="-230188" algn="l" defTabSz="915988" rtl="0" eaLnBrk="0" fontAlgn="base" hangingPunct="0">
        <a:spcBef>
          <a:spcPct val="25000"/>
        </a:spcBef>
        <a:spcAft>
          <a:spcPct val="0"/>
        </a:spcAft>
        <a:buClr>
          <a:schemeClr val="tx2"/>
        </a:buClr>
        <a:buChar char="–"/>
        <a:defRPr sz="2000">
          <a:solidFill>
            <a:schemeClr val="bg1"/>
          </a:solidFill>
          <a:latin typeface="+mn-lt"/>
        </a:defRPr>
      </a:lvl5pPr>
      <a:lvl6pPr marL="1770063" indent="-230188" algn="l" defTabSz="915988" rtl="0" eaLnBrk="0" fontAlgn="base" hangingPunct="0">
        <a:spcBef>
          <a:spcPct val="25000"/>
        </a:spcBef>
        <a:spcAft>
          <a:spcPct val="0"/>
        </a:spcAft>
        <a:buClr>
          <a:schemeClr val="tx2"/>
        </a:buClr>
        <a:buChar char="–"/>
        <a:defRPr sz="2000">
          <a:solidFill>
            <a:schemeClr val="bg1"/>
          </a:solidFill>
          <a:latin typeface="+mn-lt"/>
        </a:defRPr>
      </a:lvl6pPr>
      <a:lvl7pPr marL="2227263" indent="-230188" algn="l" defTabSz="915988" rtl="0" eaLnBrk="0" fontAlgn="base" hangingPunct="0">
        <a:spcBef>
          <a:spcPct val="25000"/>
        </a:spcBef>
        <a:spcAft>
          <a:spcPct val="0"/>
        </a:spcAft>
        <a:buClr>
          <a:schemeClr val="tx2"/>
        </a:buClr>
        <a:buChar char="–"/>
        <a:defRPr sz="2000">
          <a:solidFill>
            <a:schemeClr val="bg1"/>
          </a:solidFill>
          <a:latin typeface="+mn-lt"/>
        </a:defRPr>
      </a:lvl7pPr>
      <a:lvl8pPr marL="2684463" indent="-230188" algn="l" defTabSz="915988" rtl="0" eaLnBrk="0" fontAlgn="base" hangingPunct="0">
        <a:spcBef>
          <a:spcPct val="25000"/>
        </a:spcBef>
        <a:spcAft>
          <a:spcPct val="0"/>
        </a:spcAft>
        <a:buClr>
          <a:schemeClr val="tx2"/>
        </a:buClr>
        <a:buChar char="–"/>
        <a:defRPr sz="2000">
          <a:solidFill>
            <a:schemeClr val="bg1"/>
          </a:solidFill>
          <a:latin typeface="+mn-lt"/>
        </a:defRPr>
      </a:lvl8pPr>
      <a:lvl9pPr marL="3141663" indent="-230188" algn="l" defTabSz="915988" rtl="0" eaLnBrk="0" fontAlgn="base" hangingPunct="0">
        <a:spcBef>
          <a:spcPct val="25000"/>
        </a:spcBef>
        <a:spcAft>
          <a:spcPct val="0"/>
        </a:spcAft>
        <a:buClr>
          <a:schemeClr val="tx2"/>
        </a:buClr>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057400"/>
            <a:ext cx="7772400" cy="1447800"/>
          </a:xfrm>
        </p:spPr>
        <p:txBody>
          <a:bodyPr/>
          <a:lstStyle/>
          <a:p>
            <a:pPr algn="ctr"/>
            <a:r>
              <a:rPr lang="en-US"/>
              <a:t>Enterprise Data Architecture</a:t>
            </a:r>
            <a:br>
              <a:rPr lang="en-US" sz="2900"/>
            </a:br>
            <a:br>
              <a:rPr lang="en-US"/>
            </a:br>
            <a:r>
              <a:rPr lang="en-US" sz="1900"/>
              <a:t>Project Support Material</a:t>
            </a:r>
          </a:p>
        </p:txBody>
      </p:sp>
      <p:sp>
        <p:nvSpPr>
          <p:cNvPr id="2051" name="Rectangle 3"/>
          <p:cNvSpPr>
            <a:spLocks noGrp="1" noChangeArrowheads="1"/>
          </p:cNvSpPr>
          <p:nvPr>
            <p:ph type="subTitle" idx="1"/>
          </p:nvPr>
        </p:nvSpPr>
        <p:spPr>
          <a:xfrm>
            <a:off x="1676400" y="4724400"/>
            <a:ext cx="6400800" cy="685800"/>
          </a:xfrm>
        </p:spPr>
        <p:txBody>
          <a:bodyPr/>
          <a:lstStyle/>
          <a:p>
            <a:endParaRPr lang="en-US">
              <a:latin typeface="Garamond" pitchFamily="18" charset="0"/>
            </a:endParaRPr>
          </a:p>
          <a:p>
            <a:r>
              <a:rPr lang="en-US">
                <a:latin typeface="Garamond" pitchFamily="18" charset="0"/>
              </a:rPr>
              <a:t>	</a:t>
            </a:r>
            <a:endParaRPr lang="en-US"/>
          </a:p>
        </p:txBody>
      </p:sp>
    </p:spTree>
  </p:cSld>
  <p:clrMapOvr>
    <a:masterClrMapping/>
  </p:clrMapOvr>
  <p:transition advClick="0">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6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458200" cy="619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8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275"/>
            <a:ext cx="9024938" cy="689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9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295275"/>
            <a:ext cx="8948737" cy="656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20517" name="Object 5"/>
          <p:cNvGraphicFramePr>
            <a:graphicFrameLocks noChangeAspect="1"/>
          </p:cNvGraphicFramePr>
          <p:nvPr/>
        </p:nvGraphicFramePr>
        <p:xfrm>
          <a:off x="109538" y="203200"/>
          <a:ext cx="8926512" cy="6451600"/>
        </p:xfrm>
        <a:graphic>
          <a:graphicData uri="http://schemas.openxmlformats.org/presentationml/2006/ole">
            <mc:AlternateContent xmlns:mc="http://schemas.openxmlformats.org/markup-compatibility/2006">
              <mc:Choice xmlns:v="urn:schemas-microsoft-com:vml" Requires="v">
                <p:oleObj name="Visio" r:id="rId2" imgW="8926982" imgH="6452006" progId="Visio.Drawing.11">
                  <p:embed/>
                </p:oleObj>
              </mc:Choice>
              <mc:Fallback>
                <p:oleObj name="Visio" r:id="rId2" imgW="8926982" imgH="6452006"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203200"/>
                        <a:ext cx="8926512" cy="6451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idx="4294967295"/>
          </p:nvPr>
        </p:nvSpPr>
        <p:spPr>
          <a:xfrm>
            <a:off x="0" y="457200"/>
            <a:ext cx="8316913" cy="533400"/>
          </a:xfrm>
        </p:spPr>
        <p:txBody>
          <a:bodyPr/>
          <a:lstStyle/>
          <a:p>
            <a:r>
              <a:rPr lang="en-US"/>
              <a:t>Cases Supporting Account Design Decisions</a:t>
            </a:r>
          </a:p>
        </p:txBody>
      </p:sp>
      <p:sp>
        <p:nvSpPr>
          <p:cNvPr id="327683" name="Rectangle 3"/>
          <p:cNvSpPr>
            <a:spLocks noGrp="1" noChangeArrowheads="1"/>
          </p:cNvSpPr>
          <p:nvPr>
            <p:ph type="body" idx="4294967295"/>
          </p:nvPr>
        </p:nvSpPr>
        <p:spPr>
          <a:xfrm>
            <a:off x="0" y="1066800"/>
            <a:ext cx="8316913" cy="5334000"/>
          </a:xfrm>
        </p:spPr>
        <p:txBody>
          <a:bodyPr/>
          <a:lstStyle/>
          <a:p>
            <a:pPr>
              <a:lnSpc>
                <a:spcPct val="80000"/>
              </a:lnSpc>
            </a:pPr>
            <a:r>
              <a:rPr lang="en-US" sz="900" u="sng"/>
              <a:t>Account (n..n) BillingAccount</a:t>
            </a:r>
            <a:endParaRPr lang="en-US" sz="900"/>
          </a:p>
          <a:p>
            <a:pPr>
              <a:lnSpc>
                <a:spcPct val="80000"/>
              </a:lnSpc>
            </a:pPr>
            <a:r>
              <a:rPr lang="en-US" sz="900"/>
              <a:t>WalMart, Columbus uses 3 PO boxes for FSA, Life and A&amp;H invoices.</a:t>
            </a:r>
          </a:p>
          <a:p>
            <a:pPr>
              <a:lnSpc>
                <a:spcPct val="80000"/>
              </a:lnSpc>
            </a:pPr>
            <a:r>
              <a:rPr lang="en-US" sz="900"/>
              <a:t>WalMart, Columbus uses 3 PO boxes for FSA, Life and A&amp;H invoices for salaried / hourly employees.</a:t>
            </a:r>
          </a:p>
          <a:p>
            <a:pPr>
              <a:lnSpc>
                <a:spcPct val="80000"/>
              </a:lnSpc>
            </a:pPr>
            <a:r>
              <a:rPr lang="en-US" sz="900"/>
              <a:t>Keith’s Garage can use 1 address for all company business. Cliff’s Garage and Scott’s Dry Cleaners pays Keith’s Garage a fee to do their company paperwork.</a:t>
            </a:r>
            <a:endParaRPr lang="en-US" sz="900" u="sng"/>
          </a:p>
          <a:p>
            <a:pPr>
              <a:lnSpc>
                <a:spcPct val="80000"/>
              </a:lnSpc>
            </a:pPr>
            <a:r>
              <a:rPr lang="en-US" sz="900" u="sng"/>
              <a:t>Account (n..n) Account</a:t>
            </a:r>
            <a:endParaRPr lang="en-US" sz="900"/>
          </a:p>
          <a:p>
            <a:pPr>
              <a:lnSpc>
                <a:spcPct val="80000"/>
              </a:lnSpc>
            </a:pPr>
            <a:r>
              <a:rPr lang="en-US" sz="900"/>
              <a:t>The Archdiocese of Orlando has St. Jude’s Church and St. Mary’s Church as members and fellow company participants.</a:t>
            </a:r>
          </a:p>
          <a:p>
            <a:pPr>
              <a:lnSpc>
                <a:spcPct val="80000"/>
              </a:lnSpc>
            </a:pPr>
            <a:r>
              <a:rPr lang="en-US" sz="900"/>
              <a:t>St. Jude’s Church uses the Archdiocese of Orlando as its GroupMaster master and Pepsi Co. as its Flex Master.</a:t>
            </a:r>
            <a:endParaRPr lang="en-US" sz="900" u="sng"/>
          </a:p>
          <a:p>
            <a:pPr>
              <a:lnSpc>
                <a:spcPct val="80000"/>
              </a:lnSpc>
            </a:pPr>
            <a:r>
              <a:rPr lang="en-US" sz="900" u="sng"/>
              <a:t>Account (n..n) AccountAdmin</a:t>
            </a:r>
            <a:endParaRPr lang="en-US" sz="900"/>
          </a:p>
          <a:p>
            <a:pPr>
              <a:lnSpc>
                <a:spcPct val="80000"/>
              </a:lnSpc>
            </a:pPr>
            <a:r>
              <a:rPr lang="en-US" sz="900"/>
              <a:t>WalMart, Columbus uses 3 administrators for FSA, Life and A&amp;H invoices.</a:t>
            </a:r>
          </a:p>
          <a:p>
            <a:pPr>
              <a:lnSpc>
                <a:spcPct val="80000"/>
              </a:lnSpc>
            </a:pPr>
            <a:r>
              <a:rPr lang="en-US" sz="900"/>
              <a:t>A particular administrator is an FSA expert and services multiple accounts.</a:t>
            </a:r>
            <a:endParaRPr lang="en-US" sz="900" u="sng"/>
          </a:p>
          <a:p>
            <a:pPr>
              <a:lnSpc>
                <a:spcPct val="80000"/>
              </a:lnSpc>
            </a:pPr>
            <a:r>
              <a:rPr lang="en-US" sz="900" u="sng"/>
              <a:t>Account (1..n) AccountMember</a:t>
            </a:r>
            <a:endParaRPr lang="en-US" sz="900"/>
          </a:p>
          <a:p>
            <a:pPr>
              <a:lnSpc>
                <a:spcPct val="80000"/>
              </a:lnSpc>
            </a:pPr>
            <a:r>
              <a:rPr lang="en-US" sz="900"/>
              <a:t>Keith’s Garage has multiple employees.</a:t>
            </a:r>
          </a:p>
          <a:p>
            <a:pPr>
              <a:lnSpc>
                <a:spcPct val="80000"/>
              </a:lnSpc>
            </a:pPr>
            <a:r>
              <a:rPr lang="en-US" sz="900"/>
              <a:t>Shannon, currently employed at Keith’s Garage, previously worked at (where he purchased / maintains policies) Gary’s Trucking Co.</a:t>
            </a:r>
          </a:p>
          <a:p>
            <a:pPr>
              <a:lnSpc>
                <a:spcPct val="80000"/>
              </a:lnSpc>
            </a:pPr>
            <a:r>
              <a:rPr lang="en-US" sz="900"/>
              <a:t>Shannon works at Keith’s Garage and moonlights at Gary’s Trucking Co.</a:t>
            </a:r>
          </a:p>
          <a:p>
            <a:pPr>
              <a:lnSpc>
                <a:spcPct val="80000"/>
              </a:lnSpc>
            </a:pPr>
            <a:r>
              <a:rPr lang="en-US" sz="900"/>
              <a:t>Keeping a 13 month history on records to allow Shannon, currently employed at Keith’s Garage, previously worked at (where he purchased / maintains policies) Gary’s Trucking Co., quits Keith’s Garage and returns to Gary’s Trucking Co retaining his original policies.</a:t>
            </a:r>
            <a:endParaRPr lang="en-US" sz="900" u="sng"/>
          </a:p>
          <a:p>
            <a:pPr>
              <a:lnSpc>
                <a:spcPct val="80000"/>
              </a:lnSpc>
            </a:pPr>
            <a:r>
              <a:rPr lang="en-US" sz="900" u="sng"/>
              <a:t>AccountAlias</a:t>
            </a:r>
            <a:endParaRPr lang="en-US" sz="900"/>
          </a:p>
          <a:p>
            <a:pPr>
              <a:lnSpc>
                <a:spcPct val="80000"/>
              </a:lnSpc>
            </a:pPr>
            <a:r>
              <a:rPr lang="en-US" sz="900"/>
              <a:t>As GroupMaster Columbus, GroupMaster New York, and Flex information is consolidated into the Account table. A decision / data survival tree is applied in the ETL / data cleansing layer. Original entries, in their original state, is recorded in the AccountAlias table for manual review in the APB system.</a:t>
            </a:r>
          </a:p>
          <a:p>
            <a:pPr lvl="1">
              <a:lnSpc>
                <a:spcPct val="80000"/>
              </a:lnSpc>
            </a:pPr>
            <a:r>
              <a:rPr lang="en-US" sz="900"/>
              <a:t>Gene’s Auto Parts, located in New Jersey, has GroupMaster Columbus information for Life products, GroupMaster New York information for A&amp;H products, and Flex information for an FSA account. After consolidation into the Account table, 3 three records exist in the AccountAlias table with each original record.</a:t>
            </a:r>
          </a:p>
          <a:p>
            <a:pPr lvl="1">
              <a:lnSpc>
                <a:spcPct val="80000"/>
              </a:lnSpc>
            </a:pPr>
            <a:r>
              <a:rPr lang="en-US" sz="900"/>
              <a:t>A duplicate GroupMaster Columbus entry for Gene’s Auto Parts was detected and is consolidated into the Account table and 1 record is placed in the AccountAlias table with the duplicate GroupMaster Columbus entry.</a:t>
            </a:r>
            <a:endParaRPr lang="en-US" sz="900" u="sng"/>
          </a:p>
          <a:p>
            <a:pPr>
              <a:lnSpc>
                <a:spcPct val="80000"/>
              </a:lnSpc>
            </a:pPr>
            <a:r>
              <a:rPr lang="en-US" sz="900" u="sng"/>
              <a:t>Account (CompanyCode as part of the logical primary key)</a:t>
            </a:r>
            <a:endParaRPr lang="en-US" sz="900"/>
          </a:p>
          <a:p>
            <a:pPr>
              <a:lnSpc>
                <a:spcPct val="80000"/>
              </a:lnSpc>
            </a:pPr>
            <a:r>
              <a:rPr lang="en-US" sz="900"/>
              <a:t>There IS a legitimate reason for:</a:t>
            </a:r>
          </a:p>
          <a:p>
            <a:pPr>
              <a:lnSpc>
                <a:spcPct val="80000"/>
              </a:lnSpc>
            </a:pPr>
            <a:r>
              <a:rPr lang="en-US" sz="900"/>
              <a:t>Two XYZ Corp.’s at 123 Main St., Albany, NY 12345 if one is a Columbus-based group and one is a NY-based group.</a:t>
            </a:r>
          </a:p>
          <a:p>
            <a:pPr>
              <a:lnSpc>
                <a:spcPct val="80000"/>
              </a:lnSpc>
            </a:pPr>
            <a:r>
              <a:rPr lang="en-US" sz="900"/>
              <a:t>There is NOT a legitimate reason for:</a:t>
            </a:r>
          </a:p>
          <a:p>
            <a:pPr>
              <a:lnSpc>
                <a:spcPct val="80000"/>
              </a:lnSpc>
            </a:pPr>
            <a:r>
              <a:rPr lang="en-US" sz="900"/>
              <a:t>Two XYZ Corp.’s at 123 Main St., Albany, NY 12345 if they are BOTH Columbus-based groups or BOTH are NY-based groups.</a:t>
            </a: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360363" y="419100"/>
            <a:ext cx="8316912" cy="571500"/>
          </a:xfrm>
        </p:spPr>
        <p:txBody>
          <a:bodyPr/>
          <a:lstStyle/>
          <a:p>
            <a:r>
              <a:rPr lang="en-US"/>
              <a:t>Cases Supporting Associate Design Decisions</a:t>
            </a:r>
          </a:p>
        </p:txBody>
      </p:sp>
      <p:sp>
        <p:nvSpPr>
          <p:cNvPr id="329731" name="Rectangle 3"/>
          <p:cNvSpPr>
            <a:spLocks noGrp="1" noChangeArrowheads="1"/>
          </p:cNvSpPr>
          <p:nvPr>
            <p:ph type="body" idx="1"/>
          </p:nvPr>
        </p:nvSpPr>
        <p:spPr>
          <a:xfrm>
            <a:off x="360363" y="1066800"/>
            <a:ext cx="8316912" cy="5334000"/>
          </a:xfrm>
        </p:spPr>
        <p:txBody>
          <a:bodyPr/>
          <a:lstStyle/>
          <a:p>
            <a:pPr>
              <a:lnSpc>
                <a:spcPct val="80000"/>
              </a:lnSpc>
            </a:pPr>
            <a:r>
              <a:rPr lang="en-US" sz="1200" u="sng"/>
              <a:t>Account (n..n) ManagerContract</a:t>
            </a:r>
            <a:endParaRPr lang="en-US" sz="1200"/>
          </a:p>
          <a:p>
            <a:pPr>
              <a:lnSpc>
                <a:spcPct val="80000"/>
              </a:lnSpc>
            </a:pPr>
            <a:r>
              <a:rPr lang="en-US" sz="1200"/>
              <a:t>One company Associate, using a particular SitCode (aka. ManagerContract) of a particular writing number, sells to and services many Accounts.</a:t>
            </a:r>
          </a:p>
          <a:p>
            <a:pPr>
              <a:lnSpc>
                <a:spcPct val="80000"/>
              </a:lnSpc>
            </a:pPr>
            <a:r>
              <a:rPr lang="en-US" sz="1200"/>
              <a:t>One Account can have an Original Servicing Associate, Servicing Associate, and Assisting Associate, Broker, etc.</a:t>
            </a:r>
            <a:endParaRPr lang="en-US" sz="1200" u="sng"/>
          </a:p>
          <a:p>
            <a:pPr>
              <a:lnSpc>
                <a:spcPct val="80000"/>
              </a:lnSpc>
            </a:pPr>
            <a:r>
              <a:rPr lang="en-US" sz="1200" u="sng"/>
              <a:t>Associate (1..n) ManagerContract</a:t>
            </a:r>
            <a:endParaRPr lang="en-US" sz="1200"/>
          </a:p>
          <a:p>
            <a:pPr>
              <a:lnSpc>
                <a:spcPct val="80000"/>
              </a:lnSpc>
            </a:pPr>
            <a:r>
              <a:rPr lang="en-US" sz="1200"/>
              <a:t>One company Associate has many Writing Number authorized through an Insurance license granted by a particular US State DOI.</a:t>
            </a:r>
          </a:p>
          <a:p>
            <a:pPr>
              <a:lnSpc>
                <a:spcPct val="80000"/>
              </a:lnSpc>
            </a:pPr>
            <a:r>
              <a:rPr lang="en-US" sz="1200"/>
              <a:t>Each of a company Associate’s many Writing Numbers has many SitCodes (aka. ManagerContracts) that the Associate maintains and uses to write new business. An Associate’s SitCode0 represents that Associate’s formal reporting chain within the company (i.e. that Associate’s DSC, RSC, etc.). All other SitCodes represent ‘side deals’ that Associate makes on write business outside that Associate’s SitCode0’s jurisdiction.</a:t>
            </a:r>
          </a:p>
          <a:p>
            <a:pPr lvl="1">
              <a:lnSpc>
                <a:spcPct val="80000"/>
              </a:lnSpc>
            </a:pPr>
            <a:r>
              <a:rPr lang="en-US" sz="1200"/>
              <a:t>Keith is an Associate with Cliff / Rob / David / Gerald as is official DSC / RSC / SSC / TD. David’s state operation is the state of GA. Keith makes a side deal with Jim, in AL, to write business in AL where Keith is licensed to sell. Keith creates a SitCodeA for himself with Jim / Ken / Pat / Gerald as uplines.</a:t>
            </a:r>
            <a:endParaRPr lang="en-US" sz="1200" u="sng"/>
          </a:p>
          <a:p>
            <a:pPr>
              <a:lnSpc>
                <a:spcPct val="80000"/>
              </a:lnSpc>
            </a:pPr>
            <a:r>
              <a:rPr lang="en-US" sz="1200" u="sng"/>
              <a:t>Associate Commissions vs. Production Credit</a:t>
            </a:r>
            <a:endParaRPr lang="en-US" sz="1200"/>
          </a:p>
          <a:p>
            <a:pPr>
              <a:lnSpc>
                <a:spcPct val="80000"/>
              </a:lnSpc>
            </a:pPr>
            <a:r>
              <a:rPr lang="en-US" sz="1200"/>
              <a:t>All Contract Premiums that an Associate sold/maintains is accounted for, by the company, in two distinct manners:</a:t>
            </a:r>
          </a:p>
          <a:p>
            <a:pPr lvl="1">
              <a:lnSpc>
                <a:spcPct val="80000"/>
              </a:lnSpc>
            </a:pPr>
            <a:r>
              <a:rPr lang="en-US" sz="1200"/>
              <a:t>Commissions: This accounting allows for the correct issuance of commission checks to the Associates and up-lines for the policies that they have sold or are maintaining. These premiums relate to the writing Associate’s SitCode chain.</a:t>
            </a:r>
          </a:p>
          <a:p>
            <a:pPr lvl="1">
              <a:lnSpc>
                <a:spcPct val="80000"/>
              </a:lnSpc>
            </a:pPr>
            <a:r>
              <a:rPr lang="en-US" sz="1200"/>
              <a:t>Production Credit: This accounting allows for the correct scoring of contests for the Associates for the policies that they have sold or are maintaining. These premiums relate to the writing Associate’s geographical hierarchy.</a:t>
            </a:r>
            <a:endParaRPr lang="en-US" sz="1200" u="sng"/>
          </a:p>
          <a:p>
            <a:pPr>
              <a:lnSpc>
                <a:spcPct val="80000"/>
              </a:lnSpc>
            </a:pPr>
            <a:r>
              <a:rPr lang="en-US" sz="1200" u="sng"/>
              <a:t>Associate (n..n) Associate</a:t>
            </a:r>
            <a:endParaRPr lang="en-US" sz="1200"/>
          </a:p>
          <a:p>
            <a:pPr>
              <a:lnSpc>
                <a:spcPct val="80000"/>
              </a:lnSpc>
            </a:pPr>
            <a:r>
              <a:rPr lang="en-US" sz="1200"/>
              <a:t>Associate Broker</a:t>
            </a:r>
          </a:p>
          <a:p>
            <a:pPr>
              <a:lnSpc>
                <a:spcPct val="80000"/>
              </a:lnSpc>
            </a:pPr>
            <a:r>
              <a:rPr lang="en-US" sz="1200"/>
              <a:t>Associate Recruiter </a:t>
            </a: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360363" y="419100"/>
            <a:ext cx="8316912" cy="495300"/>
          </a:xfrm>
        </p:spPr>
        <p:txBody>
          <a:bodyPr/>
          <a:lstStyle/>
          <a:p>
            <a:r>
              <a:rPr lang="en-US"/>
              <a:t>Cases Supporting Contract Design Decisions</a:t>
            </a:r>
          </a:p>
        </p:txBody>
      </p:sp>
      <p:sp>
        <p:nvSpPr>
          <p:cNvPr id="328707" name="Rectangle 3"/>
          <p:cNvSpPr>
            <a:spLocks noGrp="1" noChangeArrowheads="1"/>
          </p:cNvSpPr>
          <p:nvPr>
            <p:ph type="body" idx="1"/>
          </p:nvPr>
        </p:nvSpPr>
        <p:spPr>
          <a:xfrm>
            <a:off x="360363" y="990600"/>
            <a:ext cx="8316912" cy="5410200"/>
          </a:xfrm>
        </p:spPr>
        <p:txBody>
          <a:bodyPr/>
          <a:lstStyle/>
          <a:p>
            <a:r>
              <a:rPr lang="en-US" u="sng"/>
              <a:t>Contract (1..n, 1..n) ContractPremium</a:t>
            </a:r>
            <a:endParaRPr lang="en-US"/>
          </a:p>
          <a:p>
            <a:r>
              <a:rPr lang="en-US"/>
              <a:t>One Contract has multiple benefits and each benefit has multiple Premiums.</a:t>
            </a:r>
          </a:p>
          <a:p>
            <a:pPr lvl="1"/>
            <a:r>
              <a:rPr lang="en-US"/>
              <a:t>Year 1: John sells Keith, a bachelor, a company policy with no other options.</a:t>
            </a:r>
          </a:p>
          <a:p>
            <a:pPr lvl="1"/>
            <a:r>
              <a:rPr lang="en-US"/>
              <a:t>Year 2: John moves to a new area, Luis takes over John’s area and Keith gets married. Luis sells Keith a company policy for Keith’s new wife on his existing policy.</a:t>
            </a:r>
          </a:p>
          <a:p>
            <a:pPr lvl="1"/>
            <a:r>
              <a:rPr lang="en-US"/>
              <a:t>Year 3: Luis moves to a new area, Adi takes over Luis’ area and Keith has twins. Adi sells Keith a company policy for Keith’s new children on his existing policy. </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360363" y="419100"/>
            <a:ext cx="8316912" cy="495300"/>
          </a:xfrm>
        </p:spPr>
        <p:txBody>
          <a:bodyPr/>
          <a:lstStyle/>
          <a:p>
            <a:r>
              <a:rPr lang="en-US"/>
              <a:t>Cases Supporting Customer Design Decisions</a:t>
            </a:r>
          </a:p>
        </p:txBody>
      </p:sp>
      <p:sp>
        <p:nvSpPr>
          <p:cNvPr id="330755" name="Rectangle 3"/>
          <p:cNvSpPr>
            <a:spLocks noGrp="1" noChangeArrowheads="1"/>
          </p:cNvSpPr>
          <p:nvPr>
            <p:ph type="body" idx="1"/>
          </p:nvPr>
        </p:nvSpPr>
        <p:spPr>
          <a:xfrm>
            <a:off x="360363" y="914400"/>
            <a:ext cx="8316912" cy="5410200"/>
          </a:xfrm>
        </p:spPr>
        <p:txBody>
          <a:bodyPr/>
          <a:lstStyle/>
          <a:p>
            <a:pPr>
              <a:lnSpc>
                <a:spcPct val="80000"/>
              </a:lnSpc>
            </a:pPr>
            <a:r>
              <a:rPr lang="en-US" sz="1600" u="sng"/>
              <a:t>Customer (n..n) Customer</a:t>
            </a:r>
            <a:endParaRPr lang="en-US" sz="1600"/>
          </a:p>
          <a:p>
            <a:pPr>
              <a:lnSpc>
                <a:spcPct val="80000"/>
              </a:lnSpc>
            </a:pPr>
            <a:r>
              <a:rPr lang="en-US" sz="1600"/>
              <a:t>Daddy Warbucks gets a health insurance policy for his son and family. He sets up his trust fund to fund the policy. He also gets the dread disease rider, but for his son only.</a:t>
            </a:r>
            <a:endParaRPr lang="en-US" sz="1600" u="sng"/>
          </a:p>
          <a:p>
            <a:pPr>
              <a:lnSpc>
                <a:spcPct val="80000"/>
              </a:lnSpc>
            </a:pPr>
            <a:r>
              <a:rPr lang="en-US" sz="1600" u="sng"/>
              <a:t>Customer (n..n) Contract</a:t>
            </a:r>
            <a:endParaRPr lang="en-US" sz="1600"/>
          </a:p>
          <a:p>
            <a:pPr>
              <a:lnSpc>
                <a:spcPct val="80000"/>
              </a:lnSpc>
            </a:pPr>
            <a:r>
              <a:rPr lang="en-US" sz="1600"/>
              <a:t>Daddy Warbucks gets a health insurance policy for his son and family, so he is the policy owner. He sets up his trust fund to fund the policy, so the trust is the policy payer.</a:t>
            </a:r>
          </a:p>
          <a:p>
            <a:pPr>
              <a:lnSpc>
                <a:spcPct val="80000"/>
              </a:lnSpc>
            </a:pPr>
            <a:r>
              <a:rPr lang="en-US" sz="1600"/>
              <a:t>Daddy also has a life policy for himself.</a:t>
            </a:r>
            <a:endParaRPr lang="en-US" sz="1600" u="sng"/>
          </a:p>
          <a:p>
            <a:pPr>
              <a:lnSpc>
                <a:spcPct val="80000"/>
              </a:lnSpc>
            </a:pPr>
            <a:r>
              <a:rPr lang="en-US" sz="1600" u="sng"/>
              <a:t>Customer (n..n) ContractBenefit</a:t>
            </a:r>
            <a:endParaRPr lang="en-US" sz="1600"/>
          </a:p>
          <a:p>
            <a:pPr>
              <a:lnSpc>
                <a:spcPct val="80000"/>
              </a:lnSpc>
            </a:pPr>
            <a:r>
              <a:rPr lang="en-US" sz="1600"/>
              <a:t>Daddy Warbucks’ health insurance policy for his son and family, so the son and family are the beneficiaries of the policy.</a:t>
            </a:r>
          </a:p>
          <a:p>
            <a:pPr>
              <a:lnSpc>
                <a:spcPct val="80000"/>
              </a:lnSpc>
            </a:pPr>
            <a:r>
              <a:rPr lang="en-US" sz="1600"/>
              <a:t>His son also carries the company’s accident insurance for him and his family.</a:t>
            </a:r>
            <a:endParaRPr lang="en-US" sz="1600" u="sng"/>
          </a:p>
          <a:p>
            <a:pPr>
              <a:lnSpc>
                <a:spcPct val="80000"/>
              </a:lnSpc>
            </a:pPr>
            <a:r>
              <a:rPr lang="en-US" sz="1600" u="sng"/>
              <a:t>Customer (n..n) Account</a:t>
            </a:r>
            <a:endParaRPr lang="en-US" sz="1600"/>
          </a:p>
          <a:p>
            <a:pPr>
              <a:lnSpc>
                <a:spcPct val="80000"/>
              </a:lnSpc>
            </a:pPr>
            <a:r>
              <a:rPr lang="en-US" sz="1600"/>
              <a:t>Dana’s Dry Cleaning has many employees, including Keith.</a:t>
            </a:r>
          </a:p>
          <a:p>
            <a:pPr>
              <a:lnSpc>
                <a:spcPct val="80000"/>
              </a:lnSpc>
            </a:pPr>
            <a:r>
              <a:rPr lang="en-US" sz="1600"/>
              <a:t>Keith can work at Dana’s Dry Cleaning and moonlight at Scott’s Garage.</a:t>
            </a:r>
            <a:endParaRPr lang="en-US" sz="1600" u="sng"/>
          </a:p>
          <a:p>
            <a:pPr>
              <a:lnSpc>
                <a:spcPct val="80000"/>
              </a:lnSpc>
            </a:pPr>
            <a:r>
              <a:rPr lang="en-US" sz="1600" u="sng"/>
              <a:t>Customer (n..n) Associate</a:t>
            </a:r>
            <a:endParaRPr lang="en-US" sz="1600"/>
          </a:p>
          <a:p>
            <a:pPr>
              <a:lnSpc>
                <a:spcPct val="80000"/>
              </a:lnSpc>
            </a:pPr>
            <a:r>
              <a:rPr lang="en-US" sz="1600"/>
              <a:t>Walt, a long-standing sales associate of the company, passes away bequeathing his commissions to his wife and son.</a:t>
            </a:r>
          </a:p>
          <a:p>
            <a:pPr>
              <a:lnSpc>
                <a:spcPct val="80000"/>
              </a:lnSpc>
            </a:pPr>
            <a:r>
              <a:rPr lang="en-US" sz="1600"/>
              <a:t>Dave, another long-standing company sales associate and friend of Walt’s family, also passes away bequeathing his commissions to Walt’s son.</a:t>
            </a:r>
          </a:p>
        </p:txBody>
      </p:sp>
    </p:spTree>
  </p:cSld>
  <p:clrMapOvr>
    <a:masterClrMapping/>
  </p:clrMapOvr>
  <p:transition>
    <p:blinds dir="vert"/>
  </p:transition>
</p:sld>
</file>

<file path=ppt/theme/theme1.xml><?xml version="1.0" encoding="utf-8"?>
<a:theme xmlns:a="http://schemas.openxmlformats.org/drawingml/2006/main" name="Aflac_screen">
  <a:themeElements>
    <a:clrScheme name="">
      <a:dk1>
        <a:srgbClr val="003366"/>
      </a:dk1>
      <a:lt1>
        <a:srgbClr val="FFFFFF"/>
      </a:lt1>
      <a:dk2>
        <a:srgbClr val="66CCCC"/>
      </a:dk2>
      <a:lt2>
        <a:srgbClr val="0099CC"/>
      </a:lt2>
      <a:accent1>
        <a:srgbClr val="99CC00"/>
      </a:accent1>
      <a:accent2>
        <a:srgbClr val="FF9900"/>
      </a:accent2>
      <a:accent3>
        <a:srgbClr val="FFFFFF"/>
      </a:accent3>
      <a:accent4>
        <a:srgbClr val="002A56"/>
      </a:accent4>
      <a:accent5>
        <a:srgbClr val="CAE2AA"/>
      </a:accent5>
      <a:accent6>
        <a:srgbClr val="E78A00"/>
      </a:accent6>
      <a:hlink>
        <a:srgbClr val="FF3300"/>
      </a:hlink>
      <a:folHlink>
        <a:srgbClr val="CC0000"/>
      </a:folHlink>
    </a:clrScheme>
    <a:fontScheme name="Aflac_scre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flac_screen 1">
        <a:dk1>
          <a:srgbClr val="4C4C4C"/>
        </a:dk1>
        <a:lt1>
          <a:srgbClr val="FFFFFF"/>
        </a:lt1>
        <a:dk2>
          <a:srgbClr val="969696"/>
        </a:dk2>
        <a:lt2>
          <a:srgbClr val="1BC02B"/>
        </a:lt2>
        <a:accent1>
          <a:srgbClr val="F3B416"/>
        </a:accent1>
        <a:accent2>
          <a:srgbClr val="FF6600"/>
        </a:accent2>
        <a:accent3>
          <a:srgbClr val="FFFFFF"/>
        </a:accent3>
        <a:accent4>
          <a:srgbClr val="404040"/>
        </a:accent4>
        <a:accent5>
          <a:srgbClr val="F8D6AB"/>
        </a:accent5>
        <a:accent6>
          <a:srgbClr val="E75C00"/>
        </a:accent6>
        <a:hlink>
          <a:srgbClr val="920000"/>
        </a:hlink>
        <a:folHlink>
          <a:srgbClr val="333399"/>
        </a:folHlink>
      </a:clrScheme>
      <a:clrMap bg1="lt1" tx1="dk1" bg2="lt2" tx2="dk2" accent1="accent1" accent2="accent2" accent3="accent3" accent4="accent4" accent5="accent5" accent6="accent6" hlink="hlink" folHlink="folHlink"/>
    </a:extraClrScheme>
    <a:extraClrScheme>
      <a:clrScheme name="Aflac_screen 2">
        <a:dk1>
          <a:srgbClr val="4C4C4C"/>
        </a:dk1>
        <a:lt1>
          <a:srgbClr val="FF6600"/>
        </a:lt1>
        <a:dk2>
          <a:srgbClr val="969696"/>
        </a:dk2>
        <a:lt2>
          <a:srgbClr val="1BC02B"/>
        </a:lt2>
        <a:accent1>
          <a:srgbClr val="F3B416"/>
        </a:accent1>
        <a:accent2>
          <a:srgbClr val="FFFFFF"/>
        </a:accent2>
        <a:accent3>
          <a:srgbClr val="FFB8AA"/>
        </a:accent3>
        <a:accent4>
          <a:srgbClr val="404040"/>
        </a:accent4>
        <a:accent5>
          <a:srgbClr val="F8D6AB"/>
        </a:accent5>
        <a:accent6>
          <a:srgbClr val="E7E7E7"/>
        </a:accent6>
        <a:hlink>
          <a:srgbClr val="920000"/>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Curtain Call</Template>
  <TotalTime>10802</TotalTime>
  <Words>1183</Words>
  <Application>Microsoft Office PowerPoint</Application>
  <PresentationFormat>On-screen Show (4:3)</PresentationFormat>
  <Paragraphs>65</Paragraphs>
  <Slides>9</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Garamond</vt:lpstr>
      <vt:lpstr>Times New Roman</vt:lpstr>
      <vt:lpstr>Aflac_screen</vt:lpstr>
      <vt:lpstr>Visio</vt:lpstr>
      <vt:lpstr>Enterprise Data Architecture  Project Support Material</vt:lpstr>
      <vt:lpstr>PowerPoint Presentation</vt:lpstr>
      <vt:lpstr>PowerPoint Presentation</vt:lpstr>
      <vt:lpstr>PowerPoint Presentation</vt:lpstr>
      <vt:lpstr>PowerPoint Presentation</vt:lpstr>
      <vt:lpstr>Cases Supporting Account Design Decisions</vt:lpstr>
      <vt:lpstr>Cases Supporting Associate Design Decisions</vt:lpstr>
      <vt:lpstr>Cases Supporting Contract Design Decisions</vt:lpstr>
      <vt:lpstr>Cases Supporting Customer Design Decisions</vt:lpstr>
    </vt:vector>
  </TitlesOfParts>
  <Company>Archemy,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Project Support Material</dc:title>
  <dc:subject>Database Systems</dc:subject>
  <dc:creator>Jean-Claude Franchitti</dc:creator>
  <cp:lastModifiedBy>Jean-Claude Franchitti</cp:lastModifiedBy>
  <cp:revision>293</cp:revision>
  <cp:lastPrinted>2002-12-09T18:42:51Z</cp:lastPrinted>
  <dcterms:created xsi:type="dcterms:W3CDTF">2002-07-16T13:55:33Z</dcterms:created>
  <dcterms:modified xsi:type="dcterms:W3CDTF">2022-10-27T13:02:36Z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Operation">
    <vt:lpwstr>SavedAs</vt:lpwstr>
  </property>
</Properties>
</file>