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74" r:id="rId5"/>
    <p:sldId id="275" r:id="rId6"/>
    <p:sldId id="276" r:id="rId7"/>
    <p:sldId id="286" r:id="rId8"/>
    <p:sldId id="277" r:id="rId9"/>
    <p:sldId id="278" r:id="rId10"/>
    <p:sldId id="279" r:id="rId11"/>
    <p:sldId id="280" r:id="rId12"/>
    <p:sldId id="281" r:id="rId13"/>
    <p:sldId id="282" r:id="rId14"/>
    <p:sldId id="283" r:id="rId15"/>
    <p:sldId id="284" r:id="rId16"/>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F17C-57A3-9A94-48C9-4C6F2E101E9A}" v="54" dt="2023-01-18T09:59:52.770"/>
    <p1510:client id="{092DCE83-7AC6-64A2-E181-A1C8C5E07138}" v="54" dt="2022-12-26T12:22:30.191"/>
    <p1510:client id="{1C27E92D-AFB8-55DC-B497-795180157F81}" v="819" dt="2022-12-20T15:39:45.231"/>
    <p1510:client id="{1EAB9CED-70BE-492B-8B1F-302E348B83F5}" v="434" dt="2022-12-28T13:11:19.479"/>
    <p1510:client id="{21080E40-3E7C-8A25-6FD2-4571DC6F57E7}" v="163" dt="2023-01-24T10:56:05.409"/>
    <p1510:client id="{246A96EE-36F0-F89A-FF71-650E11C9288E}" v="1896" dt="2022-12-21T01:17:32.539"/>
    <p1510:client id="{2EA468A2-B322-2667-0EB7-71815564EE5F}" v="214" dt="2023-01-31T15:52:09.532"/>
    <p1510:client id="{35D2ED33-DED4-4DB2-D6C2-36406450776E}" v="2274" dt="2022-12-14T16:57:49.236"/>
    <p1510:client id="{3647752C-A16F-56E1-09F8-005AC21B64A0}" v="52" dt="2022-12-26T14:04:37.521"/>
    <p1510:client id="{383C3065-050D-5C09-437E-9C62F5654C97}" v="74" dt="2022-12-28T12:59:41.600"/>
    <p1510:client id="{3D98A92F-FE18-5C1B-D9B4-B98F50C8A038}" v="18" dt="2022-12-21T14:54:09.545"/>
    <p1510:client id="{40EF7F29-CEB2-4ED2-C8AB-7A552545726A}" v="18" dt="2023-02-21T10:14:47.453"/>
    <p1510:client id="{44CD5B4C-5EC7-D53F-6D70-019A33AF2DD0}" v="4" dt="2022-12-31T14:49:17.185"/>
    <p1510:client id="{51355013-9725-14D0-EE8F-2F825B592F56}" v="27" dt="2023-01-03T10:15:30.977"/>
    <p1510:client id="{5F345CE7-82AF-14B8-FCC0-442C1F717373}" v="8" dt="2023-01-13T16:19:22.601"/>
    <p1510:client id="{8173C89A-F28B-F6C5-B963-836FB6630496}" v="81" dt="2022-12-27T16:42:27.757"/>
    <p1510:client id="{881E623D-0B15-8A41-176E-B46FCC223ACB}" v="271" dt="2023-01-20T10:54:25.539"/>
    <p1510:client id="{9B37298E-C888-0562-04FE-07C8F934D867}" v="1844" dt="2022-12-15T17:41:33.320"/>
    <p1510:client id="{AC793212-245F-0EBE-B552-CBA63478BC54}" v="249" dt="2022-12-21T01:45:06.516"/>
    <p1510:client id="{BAD1E4E9-FFE5-585D-5391-625A92FB74B6}" v="15" dt="2022-12-21T15:02:50.355"/>
    <p1510:client id="{C4EC93C2-4A42-0537-C0A4-D1EE66E1802A}" v="580" dt="2022-12-21T13:30:26.429"/>
    <p1510:client id="{EAB7DEB8-D8E5-89A7-4EC2-FDA26D0965AA}" v="500" dt="2022-12-30T13:32:33.919"/>
    <p1510:client id="{ECE2CC22-7CA2-8CF2-BFAB-33CDE44ECD4F}" v="551" dt="2022-12-28T12:56:33.669"/>
    <p1510:client id="{F2448B18-B69D-BAF3-F732-7F92559D9766}" v="1" dt="2022-12-28T12:57:02.9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418"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0915" y="9848290"/>
            <a:ext cx="754380" cy="282575"/>
          </a:xfrm>
          <a:custGeom>
            <a:avLst/>
            <a:gdLst/>
            <a:ahLst/>
            <a:cxnLst/>
            <a:rect l="l" t="t" r="r" b="b"/>
            <a:pathLst>
              <a:path w="754380" h="282575">
                <a:moveTo>
                  <a:pt x="60526" y="90"/>
                </a:moveTo>
                <a:lnTo>
                  <a:pt x="23107" y="9022"/>
                </a:lnTo>
                <a:lnTo>
                  <a:pt x="5464" y="28687"/>
                </a:lnTo>
                <a:lnTo>
                  <a:pt x="220" y="48395"/>
                </a:lnTo>
                <a:lnTo>
                  <a:pt x="0" y="57451"/>
                </a:lnTo>
                <a:lnTo>
                  <a:pt x="686" y="80279"/>
                </a:lnTo>
                <a:lnTo>
                  <a:pt x="882" y="200883"/>
                </a:lnTo>
                <a:lnTo>
                  <a:pt x="1569" y="243971"/>
                </a:lnTo>
                <a:lnTo>
                  <a:pt x="10991" y="269726"/>
                </a:lnTo>
                <a:lnTo>
                  <a:pt x="31720" y="280432"/>
                </a:lnTo>
                <a:lnTo>
                  <a:pt x="52449" y="282300"/>
                </a:lnTo>
                <a:lnTo>
                  <a:pt x="61872" y="281543"/>
                </a:lnTo>
                <a:lnTo>
                  <a:pt x="61872" y="254420"/>
                </a:lnTo>
                <a:lnTo>
                  <a:pt x="45773" y="250533"/>
                </a:lnTo>
                <a:lnTo>
                  <a:pt x="38333" y="241164"/>
                </a:lnTo>
                <a:lnTo>
                  <a:pt x="36274" y="229752"/>
                </a:lnTo>
                <a:lnTo>
                  <a:pt x="36316" y="52781"/>
                </a:lnTo>
                <a:lnTo>
                  <a:pt x="40099" y="37018"/>
                </a:lnTo>
                <a:lnTo>
                  <a:pt x="48421" y="30096"/>
                </a:lnTo>
                <a:lnTo>
                  <a:pt x="56743" y="28511"/>
                </a:lnTo>
                <a:lnTo>
                  <a:pt x="60526" y="28511"/>
                </a:lnTo>
                <a:lnTo>
                  <a:pt x="60526" y="90"/>
                </a:lnTo>
                <a:close/>
              </a:path>
              <a:path w="754380" h="282575">
                <a:moveTo>
                  <a:pt x="60526" y="28511"/>
                </a:moveTo>
                <a:lnTo>
                  <a:pt x="56743" y="28511"/>
                </a:lnTo>
                <a:lnTo>
                  <a:pt x="60526" y="28762"/>
                </a:lnTo>
                <a:lnTo>
                  <a:pt x="60526" y="28511"/>
                </a:lnTo>
                <a:close/>
              </a:path>
              <a:path w="754380" h="282575">
                <a:moveTo>
                  <a:pt x="554830" y="253753"/>
                </a:moveTo>
                <a:lnTo>
                  <a:pt x="554830" y="282210"/>
                </a:lnTo>
                <a:lnTo>
                  <a:pt x="592126" y="273279"/>
                </a:lnTo>
                <a:lnTo>
                  <a:pt x="609380" y="254003"/>
                </a:lnTo>
                <a:lnTo>
                  <a:pt x="558612" y="254003"/>
                </a:lnTo>
                <a:lnTo>
                  <a:pt x="554830" y="253753"/>
                </a:lnTo>
                <a:close/>
              </a:path>
              <a:path w="754380" h="282575">
                <a:moveTo>
                  <a:pt x="562908" y="0"/>
                </a:moveTo>
                <a:lnTo>
                  <a:pt x="553485" y="757"/>
                </a:lnTo>
                <a:lnTo>
                  <a:pt x="553485" y="27872"/>
                </a:lnTo>
                <a:lnTo>
                  <a:pt x="569578" y="31760"/>
                </a:lnTo>
                <a:lnTo>
                  <a:pt x="577015" y="41130"/>
                </a:lnTo>
                <a:lnTo>
                  <a:pt x="579073" y="52540"/>
                </a:lnTo>
                <a:lnTo>
                  <a:pt x="579031" y="229741"/>
                </a:lnTo>
                <a:lnTo>
                  <a:pt x="575250" y="245499"/>
                </a:lnTo>
                <a:lnTo>
                  <a:pt x="566931" y="252419"/>
                </a:lnTo>
                <a:lnTo>
                  <a:pt x="558612" y="254003"/>
                </a:lnTo>
                <a:lnTo>
                  <a:pt x="609380" y="254003"/>
                </a:lnTo>
                <a:lnTo>
                  <a:pt x="609728" y="253614"/>
                </a:lnTo>
                <a:lnTo>
                  <a:pt x="615014" y="233906"/>
                </a:lnTo>
                <a:lnTo>
                  <a:pt x="615360" y="224850"/>
                </a:lnTo>
                <a:lnTo>
                  <a:pt x="614674" y="202021"/>
                </a:lnTo>
                <a:lnTo>
                  <a:pt x="614477" y="81410"/>
                </a:lnTo>
                <a:lnTo>
                  <a:pt x="613791" y="38325"/>
                </a:lnTo>
                <a:lnTo>
                  <a:pt x="604368" y="12572"/>
                </a:lnTo>
                <a:lnTo>
                  <a:pt x="583638" y="1867"/>
                </a:lnTo>
                <a:lnTo>
                  <a:pt x="562908" y="0"/>
                </a:lnTo>
                <a:close/>
              </a:path>
              <a:path w="754380" h="282575">
                <a:moveTo>
                  <a:pt x="744463" y="29429"/>
                </a:moveTo>
                <a:lnTo>
                  <a:pt x="703455" y="29429"/>
                </a:lnTo>
                <a:lnTo>
                  <a:pt x="709286" y="32098"/>
                </a:lnTo>
                <a:lnTo>
                  <a:pt x="716910" y="42328"/>
                </a:lnTo>
                <a:lnTo>
                  <a:pt x="718704" y="47888"/>
                </a:lnTo>
                <a:lnTo>
                  <a:pt x="718704" y="53893"/>
                </a:lnTo>
                <a:lnTo>
                  <a:pt x="717744" y="61548"/>
                </a:lnTo>
                <a:lnTo>
                  <a:pt x="697415" y="95841"/>
                </a:lnTo>
                <a:lnTo>
                  <a:pt x="661987" y="133698"/>
                </a:lnTo>
                <a:lnTo>
                  <a:pt x="661987" y="137922"/>
                </a:lnTo>
                <a:lnTo>
                  <a:pt x="745372" y="137922"/>
                </a:lnTo>
                <a:lnTo>
                  <a:pt x="751035" y="112800"/>
                </a:lnTo>
                <a:lnTo>
                  <a:pt x="692467" y="112800"/>
                </a:lnTo>
                <a:lnTo>
                  <a:pt x="692467" y="111245"/>
                </a:lnTo>
                <a:lnTo>
                  <a:pt x="723638" y="83676"/>
                </a:lnTo>
                <a:lnTo>
                  <a:pt x="746942" y="49890"/>
                </a:lnTo>
                <a:lnTo>
                  <a:pt x="746827" y="42328"/>
                </a:lnTo>
                <a:lnTo>
                  <a:pt x="746227" y="35364"/>
                </a:lnTo>
                <a:lnTo>
                  <a:pt x="744463" y="29429"/>
                </a:lnTo>
                <a:close/>
              </a:path>
              <a:path w="754380" h="282575">
                <a:moveTo>
                  <a:pt x="754342" y="98127"/>
                </a:moveTo>
                <a:lnTo>
                  <a:pt x="749633" y="98127"/>
                </a:lnTo>
                <a:lnTo>
                  <a:pt x="746493" y="105020"/>
                </a:lnTo>
                <a:lnTo>
                  <a:pt x="743354" y="109021"/>
                </a:lnTo>
                <a:lnTo>
                  <a:pt x="740438" y="110578"/>
                </a:lnTo>
                <a:lnTo>
                  <a:pt x="737299" y="111910"/>
                </a:lnTo>
                <a:lnTo>
                  <a:pt x="730814" y="112800"/>
                </a:lnTo>
                <a:lnTo>
                  <a:pt x="751035" y="112800"/>
                </a:lnTo>
                <a:lnTo>
                  <a:pt x="754342" y="98127"/>
                </a:lnTo>
                <a:close/>
              </a:path>
              <a:path w="754380" h="282575">
                <a:moveTo>
                  <a:pt x="710183" y="7856"/>
                </a:moveTo>
                <a:lnTo>
                  <a:pt x="673266" y="29429"/>
                </a:lnTo>
                <a:lnTo>
                  <a:pt x="665350" y="46554"/>
                </a:lnTo>
                <a:lnTo>
                  <a:pt x="670733" y="46554"/>
                </a:lnTo>
                <a:lnTo>
                  <a:pt x="672751" y="42328"/>
                </a:lnTo>
                <a:lnTo>
                  <a:pt x="674993" y="38770"/>
                </a:lnTo>
                <a:lnTo>
                  <a:pt x="677685" y="36323"/>
                </a:lnTo>
                <a:lnTo>
                  <a:pt x="682375" y="31653"/>
                </a:lnTo>
                <a:lnTo>
                  <a:pt x="688430" y="29429"/>
                </a:lnTo>
                <a:lnTo>
                  <a:pt x="744463" y="29429"/>
                </a:lnTo>
                <a:lnTo>
                  <a:pt x="744083" y="28150"/>
                </a:lnTo>
                <a:lnTo>
                  <a:pt x="716949" y="8436"/>
                </a:lnTo>
                <a:lnTo>
                  <a:pt x="710183" y="7856"/>
                </a:lnTo>
                <a:close/>
              </a:path>
              <a:path w="754380" h="282575">
                <a:moveTo>
                  <a:pt x="216318" y="58767"/>
                </a:moveTo>
                <a:lnTo>
                  <a:pt x="123744" y="58767"/>
                </a:lnTo>
                <a:lnTo>
                  <a:pt x="123071" y="66329"/>
                </a:lnTo>
                <a:lnTo>
                  <a:pt x="131140" y="66996"/>
                </a:lnTo>
                <a:lnTo>
                  <a:pt x="136521" y="68108"/>
                </a:lnTo>
                <a:lnTo>
                  <a:pt x="139660" y="69887"/>
                </a:lnTo>
                <a:lnTo>
                  <a:pt x="145040" y="72779"/>
                </a:lnTo>
                <a:lnTo>
                  <a:pt x="147281" y="78116"/>
                </a:lnTo>
                <a:lnTo>
                  <a:pt x="132262" y="230408"/>
                </a:lnTo>
                <a:lnTo>
                  <a:pt x="104912" y="249752"/>
                </a:lnTo>
                <a:lnTo>
                  <a:pt x="104017" y="257087"/>
                </a:lnTo>
                <a:lnTo>
                  <a:pt x="199742" y="257087"/>
                </a:lnTo>
                <a:lnTo>
                  <a:pt x="224623" y="255132"/>
                </a:lnTo>
                <a:lnTo>
                  <a:pt x="247153" y="249278"/>
                </a:lnTo>
                <a:lnTo>
                  <a:pt x="251244" y="247305"/>
                </a:lnTo>
                <a:lnTo>
                  <a:pt x="188978" y="247305"/>
                </a:lnTo>
                <a:lnTo>
                  <a:pt x="184941" y="245971"/>
                </a:lnTo>
                <a:lnTo>
                  <a:pt x="181353" y="240635"/>
                </a:lnTo>
                <a:lnTo>
                  <a:pt x="180680" y="236411"/>
                </a:lnTo>
                <a:lnTo>
                  <a:pt x="180904" y="230186"/>
                </a:lnTo>
                <a:lnTo>
                  <a:pt x="195057" y="85678"/>
                </a:lnTo>
                <a:lnTo>
                  <a:pt x="195705" y="79896"/>
                </a:lnTo>
                <a:lnTo>
                  <a:pt x="196826" y="75670"/>
                </a:lnTo>
                <a:lnTo>
                  <a:pt x="198620" y="73668"/>
                </a:lnTo>
                <a:lnTo>
                  <a:pt x="201311" y="70332"/>
                </a:lnTo>
                <a:lnTo>
                  <a:pt x="206694" y="68775"/>
                </a:lnTo>
                <a:lnTo>
                  <a:pt x="270938" y="68775"/>
                </a:lnTo>
                <a:lnTo>
                  <a:pt x="265084" y="65968"/>
                </a:lnTo>
                <a:lnTo>
                  <a:pt x="242553" y="60564"/>
                </a:lnTo>
                <a:lnTo>
                  <a:pt x="216318" y="58767"/>
                </a:lnTo>
                <a:close/>
              </a:path>
              <a:path w="754380" h="282575">
                <a:moveTo>
                  <a:pt x="270938" y="68775"/>
                </a:moveTo>
                <a:lnTo>
                  <a:pt x="214542" y="68775"/>
                </a:lnTo>
                <a:lnTo>
                  <a:pt x="230881" y="71027"/>
                </a:lnTo>
                <a:lnTo>
                  <a:pt x="244240" y="77782"/>
                </a:lnTo>
                <a:lnTo>
                  <a:pt x="264740" y="116511"/>
                </a:lnTo>
                <a:lnTo>
                  <a:pt x="266753" y="143189"/>
                </a:lnTo>
                <a:lnTo>
                  <a:pt x="265878" y="158154"/>
                </a:lnTo>
                <a:lnTo>
                  <a:pt x="257300" y="202008"/>
                </a:lnTo>
                <a:lnTo>
                  <a:pt x="231609" y="236895"/>
                </a:lnTo>
                <a:lnTo>
                  <a:pt x="195705" y="247305"/>
                </a:lnTo>
                <a:lnTo>
                  <a:pt x="251244" y="247305"/>
                </a:lnTo>
                <a:lnTo>
                  <a:pt x="285145" y="225962"/>
                </a:lnTo>
                <a:lnTo>
                  <a:pt x="308356" y="195254"/>
                </a:lnTo>
                <a:lnTo>
                  <a:pt x="318784" y="158376"/>
                </a:lnTo>
                <a:lnTo>
                  <a:pt x="319193" y="137325"/>
                </a:lnTo>
                <a:lnTo>
                  <a:pt x="316057" y="118526"/>
                </a:lnTo>
                <a:lnTo>
                  <a:pt x="309352" y="101977"/>
                </a:lnTo>
                <a:lnTo>
                  <a:pt x="299049" y="87680"/>
                </a:lnTo>
                <a:lnTo>
                  <a:pt x="283915" y="74999"/>
                </a:lnTo>
                <a:lnTo>
                  <a:pt x="270938" y="68775"/>
                </a:lnTo>
                <a:close/>
              </a:path>
              <a:path w="754380" h="282575">
                <a:moveTo>
                  <a:pt x="472791" y="249974"/>
                </a:moveTo>
                <a:lnTo>
                  <a:pt x="364961" y="249974"/>
                </a:lnTo>
                <a:lnTo>
                  <a:pt x="364289" y="257532"/>
                </a:lnTo>
                <a:lnTo>
                  <a:pt x="472118" y="257532"/>
                </a:lnTo>
                <a:lnTo>
                  <a:pt x="472791" y="249974"/>
                </a:lnTo>
                <a:close/>
              </a:path>
              <a:path w="754380" h="282575">
                <a:moveTo>
                  <a:pt x="460659" y="68775"/>
                </a:moveTo>
                <a:lnTo>
                  <a:pt x="412485" y="68775"/>
                </a:lnTo>
                <a:lnTo>
                  <a:pt x="397235" y="223295"/>
                </a:lnTo>
                <a:lnTo>
                  <a:pt x="396114" y="233967"/>
                </a:lnTo>
                <a:lnTo>
                  <a:pt x="393423" y="241080"/>
                </a:lnTo>
                <a:lnTo>
                  <a:pt x="384901" y="248195"/>
                </a:lnTo>
                <a:lnTo>
                  <a:pt x="376828" y="249974"/>
                </a:lnTo>
                <a:lnTo>
                  <a:pt x="460457" y="249974"/>
                </a:lnTo>
                <a:lnTo>
                  <a:pt x="452608" y="248195"/>
                </a:lnTo>
                <a:lnTo>
                  <a:pt x="449020" y="244638"/>
                </a:lnTo>
                <a:lnTo>
                  <a:pt x="445656" y="241080"/>
                </a:lnTo>
                <a:lnTo>
                  <a:pt x="444310" y="233744"/>
                </a:lnTo>
                <a:lnTo>
                  <a:pt x="445431" y="223073"/>
                </a:lnTo>
                <a:lnTo>
                  <a:pt x="460659" y="68775"/>
                </a:lnTo>
                <a:close/>
              </a:path>
              <a:path w="754380" h="282575">
                <a:moveTo>
                  <a:pt x="528817" y="58990"/>
                </a:moveTo>
                <a:lnTo>
                  <a:pt x="346348" y="58990"/>
                </a:lnTo>
                <a:lnTo>
                  <a:pt x="342888" y="91987"/>
                </a:lnTo>
                <a:lnTo>
                  <a:pt x="341145" y="108988"/>
                </a:lnTo>
                <a:lnTo>
                  <a:pt x="340293" y="118358"/>
                </a:lnTo>
                <a:lnTo>
                  <a:pt x="349039" y="118358"/>
                </a:lnTo>
                <a:lnTo>
                  <a:pt x="352988" y="103934"/>
                </a:lnTo>
                <a:lnTo>
                  <a:pt x="359100" y="91987"/>
                </a:lnTo>
                <a:lnTo>
                  <a:pt x="392666" y="70777"/>
                </a:lnTo>
                <a:lnTo>
                  <a:pt x="412485" y="68775"/>
                </a:lnTo>
                <a:lnTo>
                  <a:pt x="460659" y="68775"/>
                </a:lnTo>
                <a:lnTo>
                  <a:pt x="460681" y="68553"/>
                </a:lnTo>
                <a:lnTo>
                  <a:pt x="527913" y="68553"/>
                </a:lnTo>
                <a:lnTo>
                  <a:pt x="528817" y="58990"/>
                </a:lnTo>
                <a:close/>
              </a:path>
              <a:path w="754380" h="282575">
                <a:moveTo>
                  <a:pt x="527913" y="68553"/>
                </a:moveTo>
                <a:lnTo>
                  <a:pt x="460681" y="68553"/>
                </a:lnTo>
                <a:lnTo>
                  <a:pt x="471220" y="69095"/>
                </a:lnTo>
                <a:lnTo>
                  <a:pt x="480315" y="70388"/>
                </a:lnTo>
                <a:lnTo>
                  <a:pt x="512808" y="103555"/>
                </a:lnTo>
                <a:lnTo>
                  <a:pt x="514483" y="118136"/>
                </a:lnTo>
                <a:lnTo>
                  <a:pt x="523229" y="118136"/>
                </a:lnTo>
                <a:lnTo>
                  <a:pt x="527913" y="68553"/>
                </a:lnTo>
                <a:close/>
              </a:path>
            </a:pathLst>
          </a:custGeom>
          <a:solidFill>
            <a:srgbClr val="002939"/>
          </a:solidFill>
        </p:spPr>
        <p:txBody>
          <a:bodyPr wrap="square" lIns="0" tIns="0" rIns="0" bIns="0" rtlCol="0"/>
          <a:lstStyle/>
          <a:p>
            <a:endParaRPr/>
          </a:p>
        </p:txBody>
      </p:sp>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2/22/2023</a:t>
            </a:fld>
            <a:endParaRPr lang="en-US"/>
          </a:p>
        </p:txBody>
      </p:sp>
      <p:sp>
        <p:nvSpPr>
          <p:cNvPr id="6" name="Holder 6"/>
          <p:cNvSpPr>
            <a:spLocks noGrp="1"/>
          </p:cNvSpPr>
          <p:nvPr>
            <p:ph type="sldNum" sz="quarter" idx="7"/>
          </p:nvPr>
        </p:nvSpPr>
        <p:spPr>
          <a:xfrm>
            <a:off x="5046345" y="9908337"/>
            <a:ext cx="1640204" cy="177800"/>
          </a:xfrm>
          <a:prstGeom prst="rect">
            <a:avLst/>
          </a:prstGeom>
        </p:spPr>
        <p:txBody>
          <a:bodyPr wrap="square" lIns="0" tIns="0" rIns="0" bIns="0">
            <a:spAutoFit/>
          </a:bodyPr>
          <a:lstStyle>
            <a:lvl1pPr>
              <a:defRPr sz="900" b="0" i="0">
                <a:solidFill>
                  <a:schemeClr val="tx1"/>
                </a:solidFill>
                <a:latin typeface="Segoe UI"/>
                <a:cs typeface="Segoe UI"/>
              </a:defRPr>
            </a:lvl1pPr>
          </a:lstStyle>
          <a:p>
            <a:pPr marL="73025">
              <a:lnSpc>
                <a:spcPct val="100000"/>
              </a:lnSpc>
              <a:spcBef>
                <a:spcPts val="170"/>
              </a:spcBef>
            </a:pPr>
            <a:r>
              <a:rPr b="1">
                <a:latin typeface="Segoe UI"/>
                <a:cs typeface="Segoe UI"/>
              </a:rPr>
              <a:t>Open</a:t>
            </a:r>
            <a:r>
              <a:rPr b="1" spc="-20">
                <a:latin typeface="Segoe UI"/>
                <a:cs typeface="Segoe UI"/>
              </a:rPr>
              <a:t> </a:t>
            </a:r>
            <a:r>
              <a:rPr b="1" spc="-5">
                <a:latin typeface="Segoe UI"/>
                <a:cs typeface="Segoe UI"/>
              </a:rPr>
              <a:t>Banking</a:t>
            </a:r>
            <a:r>
              <a:rPr b="1" spc="-15">
                <a:latin typeface="Segoe UI"/>
                <a:cs typeface="Segoe UI"/>
              </a:rPr>
              <a:t> </a:t>
            </a:r>
            <a:r>
              <a:rPr spc="-5"/>
              <a:t>whitepaper</a:t>
            </a:r>
            <a:r>
              <a:rPr spc="-10"/>
              <a:t> </a:t>
            </a:r>
            <a:r>
              <a:t>-</a:t>
            </a:r>
            <a:r>
              <a:rPr spc="-5"/>
              <a:t> </a:t>
            </a: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www" TargetMode="External"/><Relationship Id="rId3" Type="http://schemas.openxmlformats.org/officeDocument/2006/relationships/image" Target="../media/image5.png"/><Relationship Id="rId7" Type="http://schemas.openxmlformats.org/officeDocument/2006/relationships/hyperlink" Target="https://eur-lex.europa.eu/legal-content/EN/TXT/HTML/?uri=CELEX:DC0264" TargetMode="Externa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s://www.ft.com/content/ac1cbaef-d8bf-49b4-b11d-1fcc96dde0e1" TargetMode="External"/><Relationship Id="rId5" Type="http://schemas.openxmlformats.org/officeDocument/2006/relationships/hyperlink" Target="https://www.theguardian.com/technology/2020/" TargetMode="External"/><Relationship Id="rId4" Type="http://schemas.openxmlformats.org/officeDocument/2006/relationships/hyperlink" Target="https://www.datainnovation.org/2016/07/brex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6567" y="4760310"/>
            <a:ext cx="7643381" cy="6072789"/>
          </a:xfrm>
          <a:prstGeom prst="rect">
            <a:avLst/>
          </a:prstGeom>
        </p:spPr>
      </p:pic>
      <p:grpSp>
        <p:nvGrpSpPr>
          <p:cNvPr id="7" name="object 7"/>
          <p:cNvGrpSpPr/>
          <p:nvPr/>
        </p:nvGrpSpPr>
        <p:grpSpPr>
          <a:xfrm>
            <a:off x="5686044" y="0"/>
            <a:ext cx="1327785" cy="1148080"/>
            <a:chOff x="5686044" y="0"/>
            <a:chExt cx="1327785" cy="1148080"/>
          </a:xfrm>
        </p:grpSpPr>
        <p:pic>
          <p:nvPicPr>
            <p:cNvPr id="8" name="object 8"/>
            <p:cNvPicPr/>
            <p:nvPr/>
          </p:nvPicPr>
          <p:blipFill>
            <a:blip r:embed="rId3" cstate="print"/>
            <a:stretch>
              <a:fillRect/>
            </a:stretch>
          </p:blipFill>
          <p:spPr>
            <a:xfrm>
              <a:off x="5686044" y="0"/>
              <a:ext cx="1327403" cy="1147571"/>
            </a:xfrm>
            <a:prstGeom prst="rect">
              <a:avLst/>
            </a:prstGeom>
          </p:spPr>
        </p:pic>
        <p:sp>
          <p:nvSpPr>
            <p:cNvPr id="9" name="object 9"/>
            <p:cNvSpPr/>
            <p:nvPr/>
          </p:nvSpPr>
          <p:spPr>
            <a:xfrm>
              <a:off x="5739130" y="0"/>
              <a:ext cx="1226185" cy="1061085"/>
            </a:xfrm>
            <a:custGeom>
              <a:avLst/>
              <a:gdLst/>
              <a:ahLst/>
              <a:cxnLst/>
              <a:rect l="l" t="t" r="r" b="b"/>
              <a:pathLst>
                <a:path w="1226184" h="1061085">
                  <a:moveTo>
                    <a:pt x="0" y="1061084"/>
                  </a:moveTo>
                  <a:lnTo>
                    <a:pt x="1226184" y="1061084"/>
                  </a:lnTo>
                  <a:lnTo>
                    <a:pt x="1226184" y="0"/>
                  </a:lnTo>
                  <a:lnTo>
                    <a:pt x="0" y="0"/>
                  </a:lnTo>
                  <a:lnTo>
                    <a:pt x="0" y="1061084"/>
                  </a:lnTo>
                  <a:close/>
                </a:path>
              </a:pathLst>
            </a:custGeom>
            <a:solidFill>
              <a:srgbClr val="FFFFFF"/>
            </a:solidFill>
          </p:spPr>
          <p:txBody>
            <a:bodyPr wrap="square" lIns="0" tIns="0" rIns="0" bIns="0" rtlCol="0"/>
            <a:lstStyle/>
            <a:p>
              <a:endParaRPr/>
            </a:p>
          </p:txBody>
        </p:sp>
        <p:sp>
          <p:nvSpPr>
            <p:cNvPr id="10" name="object 10"/>
            <p:cNvSpPr/>
            <p:nvPr/>
          </p:nvSpPr>
          <p:spPr>
            <a:xfrm>
              <a:off x="5980536" y="396433"/>
              <a:ext cx="782320" cy="292735"/>
            </a:xfrm>
            <a:custGeom>
              <a:avLst/>
              <a:gdLst/>
              <a:ahLst/>
              <a:cxnLst/>
              <a:rect l="l" t="t" r="r" b="b"/>
              <a:pathLst>
                <a:path w="782320" h="292734">
                  <a:moveTo>
                    <a:pt x="62727" y="90"/>
                  </a:moveTo>
                  <a:lnTo>
                    <a:pt x="23947" y="9345"/>
                  </a:lnTo>
                  <a:lnTo>
                    <a:pt x="5662" y="29722"/>
                  </a:lnTo>
                  <a:lnTo>
                    <a:pt x="228" y="50143"/>
                  </a:lnTo>
                  <a:lnTo>
                    <a:pt x="0" y="59527"/>
                  </a:lnTo>
                  <a:lnTo>
                    <a:pt x="711" y="83183"/>
                  </a:lnTo>
                  <a:lnTo>
                    <a:pt x="915" y="208161"/>
                  </a:lnTo>
                  <a:lnTo>
                    <a:pt x="1626" y="252810"/>
                  </a:lnTo>
                  <a:lnTo>
                    <a:pt x="11391" y="279497"/>
                  </a:lnTo>
                  <a:lnTo>
                    <a:pt x="32874" y="290591"/>
                  </a:lnTo>
                  <a:lnTo>
                    <a:pt x="54357" y="292527"/>
                  </a:lnTo>
                  <a:lnTo>
                    <a:pt x="64122" y="291743"/>
                  </a:lnTo>
                  <a:lnTo>
                    <a:pt x="64122" y="263638"/>
                  </a:lnTo>
                  <a:lnTo>
                    <a:pt x="47439" y="259610"/>
                  </a:lnTo>
                  <a:lnTo>
                    <a:pt x="39728" y="249902"/>
                  </a:lnTo>
                  <a:lnTo>
                    <a:pt x="37594" y="238078"/>
                  </a:lnTo>
                  <a:lnTo>
                    <a:pt x="37637" y="54688"/>
                  </a:lnTo>
                  <a:lnTo>
                    <a:pt x="41557" y="38366"/>
                  </a:lnTo>
                  <a:lnTo>
                    <a:pt x="50182" y="31198"/>
                  </a:lnTo>
                  <a:lnTo>
                    <a:pt x="58807" y="29559"/>
                  </a:lnTo>
                  <a:lnTo>
                    <a:pt x="62727" y="29559"/>
                  </a:lnTo>
                  <a:lnTo>
                    <a:pt x="62727" y="90"/>
                  </a:lnTo>
                  <a:close/>
                </a:path>
                <a:path w="782320" h="292734">
                  <a:moveTo>
                    <a:pt x="62727" y="29559"/>
                  </a:moveTo>
                  <a:lnTo>
                    <a:pt x="58807" y="29559"/>
                  </a:lnTo>
                  <a:lnTo>
                    <a:pt x="62727" y="29818"/>
                  </a:lnTo>
                  <a:lnTo>
                    <a:pt x="62727" y="29559"/>
                  </a:lnTo>
                  <a:close/>
                </a:path>
                <a:path w="782320" h="292734">
                  <a:moveTo>
                    <a:pt x="575014" y="262947"/>
                  </a:moveTo>
                  <a:lnTo>
                    <a:pt x="575014" y="292434"/>
                  </a:lnTo>
                  <a:lnTo>
                    <a:pt x="613667" y="283180"/>
                  </a:lnTo>
                  <a:lnTo>
                    <a:pt x="631548" y="263206"/>
                  </a:lnTo>
                  <a:lnTo>
                    <a:pt x="578933" y="263206"/>
                  </a:lnTo>
                  <a:lnTo>
                    <a:pt x="575014" y="262947"/>
                  </a:lnTo>
                  <a:close/>
                </a:path>
                <a:path w="782320" h="292734">
                  <a:moveTo>
                    <a:pt x="583384" y="0"/>
                  </a:moveTo>
                  <a:lnTo>
                    <a:pt x="573619" y="782"/>
                  </a:lnTo>
                  <a:lnTo>
                    <a:pt x="573619" y="28897"/>
                  </a:lnTo>
                  <a:lnTo>
                    <a:pt x="590298" y="32923"/>
                  </a:lnTo>
                  <a:lnTo>
                    <a:pt x="598005" y="42628"/>
                  </a:lnTo>
                  <a:lnTo>
                    <a:pt x="600138" y="54450"/>
                  </a:lnTo>
                  <a:lnTo>
                    <a:pt x="600095" y="238068"/>
                  </a:lnTo>
                  <a:lnTo>
                    <a:pt x="596176" y="254395"/>
                  </a:lnTo>
                  <a:lnTo>
                    <a:pt x="587554" y="261565"/>
                  </a:lnTo>
                  <a:lnTo>
                    <a:pt x="578933" y="263206"/>
                  </a:lnTo>
                  <a:lnTo>
                    <a:pt x="631548" y="263206"/>
                  </a:lnTo>
                  <a:lnTo>
                    <a:pt x="631909" y="262803"/>
                  </a:lnTo>
                  <a:lnTo>
                    <a:pt x="637386" y="242384"/>
                  </a:lnTo>
                  <a:lnTo>
                    <a:pt x="637746" y="233000"/>
                  </a:lnTo>
                  <a:lnTo>
                    <a:pt x="637034" y="209344"/>
                  </a:lnTo>
                  <a:lnTo>
                    <a:pt x="636830" y="84372"/>
                  </a:lnTo>
                  <a:lnTo>
                    <a:pt x="636118" y="39728"/>
                  </a:lnTo>
                  <a:lnTo>
                    <a:pt x="626353" y="13040"/>
                  </a:lnTo>
                  <a:lnTo>
                    <a:pt x="604869" y="1941"/>
                  </a:lnTo>
                  <a:lnTo>
                    <a:pt x="583384" y="0"/>
                  </a:lnTo>
                  <a:close/>
                </a:path>
                <a:path w="782320" h="292734">
                  <a:moveTo>
                    <a:pt x="771544" y="30510"/>
                  </a:moveTo>
                  <a:lnTo>
                    <a:pt x="729044" y="30510"/>
                  </a:lnTo>
                  <a:lnTo>
                    <a:pt x="735087" y="33276"/>
                  </a:lnTo>
                  <a:lnTo>
                    <a:pt x="742989" y="43876"/>
                  </a:lnTo>
                  <a:lnTo>
                    <a:pt x="744848" y="49618"/>
                  </a:lnTo>
                  <a:lnTo>
                    <a:pt x="744848" y="55841"/>
                  </a:lnTo>
                  <a:lnTo>
                    <a:pt x="743853" y="63784"/>
                  </a:lnTo>
                  <a:lnTo>
                    <a:pt x="722784" y="99317"/>
                  </a:lnTo>
                  <a:lnTo>
                    <a:pt x="686068" y="138549"/>
                  </a:lnTo>
                  <a:lnTo>
                    <a:pt x="686068" y="142926"/>
                  </a:lnTo>
                  <a:lnTo>
                    <a:pt x="772486" y="142926"/>
                  </a:lnTo>
                  <a:lnTo>
                    <a:pt x="778354" y="116895"/>
                  </a:lnTo>
                  <a:lnTo>
                    <a:pt x="717656" y="116895"/>
                  </a:lnTo>
                  <a:lnTo>
                    <a:pt x="717656" y="115282"/>
                  </a:lnTo>
                  <a:lnTo>
                    <a:pt x="749962" y="86721"/>
                  </a:lnTo>
                  <a:lnTo>
                    <a:pt x="774113" y="51692"/>
                  </a:lnTo>
                  <a:lnTo>
                    <a:pt x="773994" y="43876"/>
                  </a:lnTo>
                  <a:lnTo>
                    <a:pt x="773372" y="36660"/>
                  </a:lnTo>
                  <a:lnTo>
                    <a:pt x="771544" y="30510"/>
                  </a:lnTo>
                  <a:close/>
                </a:path>
                <a:path w="782320" h="292734">
                  <a:moveTo>
                    <a:pt x="781783" y="101681"/>
                  </a:moveTo>
                  <a:lnTo>
                    <a:pt x="776902" y="101681"/>
                  </a:lnTo>
                  <a:lnTo>
                    <a:pt x="773648" y="108831"/>
                  </a:lnTo>
                  <a:lnTo>
                    <a:pt x="770394" y="112977"/>
                  </a:lnTo>
                  <a:lnTo>
                    <a:pt x="767373" y="114590"/>
                  </a:lnTo>
                  <a:lnTo>
                    <a:pt x="764119" y="115973"/>
                  </a:lnTo>
                  <a:lnTo>
                    <a:pt x="757379" y="116895"/>
                  </a:lnTo>
                  <a:lnTo>
                    <a:pt x="778354" y="116895"/>
                  </a:lnTo>
                  <a:lnTo>
                    <a:pt x="781783" y="101681"/>
                  </a:lnTo>
                  <a:close/>
                </a:path>
                <a:path w="782320" h="292734">
                  <a:moveTo>
                    <a:pt x="736017" y="8156"/>
                  </a:moveTo>
                  <a:lnTo>
                    <a:pt x="697756" y="30510"/>
                  </a:lnTo>
                  <a:lnTo>
                    <a:pt x="689554" y="48236"/>
                  </a:lnTo>
                  <a:lnTo>
                    <a:pt x="695132" y="48236"/>
                  </a:lnTo>
                  <a:lnTo>
                    <a:pt x="697223" y="43876"/>
                  </a:lnTo>
                  <a:lnTo>
                    <a:pt x="699547" y="40189"/>
                  </a:lnTo>
                  <a:lnTo>
                    <a:pt x="702317" y="37654"/>
                  </a:lnTo>
                  <a:lnTo>
                    <a:pt x="707198" y="32815"/>
                  </a:lnTo>
                  <a:lnTo>
                    <a:pt x="713473" y="30510"/>
                  </a:lnTo>
                  <a:lnTo>
                    <a:pt x="771544" y="30510"/>
                  </a:lnTo>
                  <a:lnTo>
                    <a:pt x="771150" y="29185"/>
                  </a:lnTo>
                  <a:lnTo>
                    <a:pt x="767446" y="22833"/>
                  </a:lnTo>
                  <a:lnTo>
                    <a:pt x="762260" y="17605"/>
                  </a:lnTo>
                  <a:lnTo>
                    <a:pt x="756174" y="13504"/>
                  </a:lnTo>
                  <a:lnTo>
                    <a:pt x="749756" y="10547"/>
                  </a:lnTo>
                  <a:lnTo>
                    <a:pt x="743029" y="8758"/>
                  </a:lnTo>
                  <a:lnTo>
                    <a:pt x="736017" y="8156"/>
                  </a:lnTo>
                  <a:close/>
                </a:path>
                <a:path w="782320" h="292734">
                  <a:moveTo>
                    <a:pt x="224188" y="60910"/>
                  </a:moveTo>
                  <a:lnTo>
                    <a:pt x="128244" y="60910"/>
                  </a:lnTo>
                  <a:lnTo>
                    <a:pt x="127547" y="68745"/>
                  </a:lnTo>
                  <a:lnTo>
                    <a:pt x="135912" y="69437"/>
                  </a:lnTo>
                  <a:lnTo>
                    <a:pt x="141488" y="70589"/>
                  </a:lnTo>
                  <a:lnTo>
                    <a:pt x="144740" y="72433"/>
                  </a:lnTo>
                  <a:lnTo>
                    <a:pt x="150316" y="75428"/>
                  </a:lnTo>
                  <a:lnTo>
                    <a:pt x="152638" y="80959"/>
                  </a:lnTo>
                  <a:lnTo>
                    <a:pt x="137073" y="238759"/>
                  </a:lnTo>
                  <a:lnTo>
                    <a:pt x="108730" y="258800"/>
                  </a:lnTo>
                  <a:lnTo>
                    <a:pt x="107800" y="266401"/>
                  </a:lnTo>
                  <a:lnTo>
                    <a:pt x="207009" y="266401"/>
                  </a:lnTo>
                  <a:lnTo>
                    <a:pt x="232795" y="264375"/>
                  </a:lnTo>
                  <a:lnTo>
                    <a:pt x="256145" y="258311"/>
                  </a:lnTo>
                  <a:lnTo>
                    <a:pt x="260387" y="256265"/>
                  </a:lnTo>
                  <a:lnTo>
                    <a:pt x="195853" y="256265"/>
                  </a:lnTo>
                  <a:lnTo>
                    <a:pt x="191670" y="254885"/>
                  </a:lnTo>
                  <a:lnTo>
                    <a:pt x="187951" y="249356"/>
                  </a:lnTo>
                  <a:lnTo>
                    <a:pt x="187254" y="244979"/>
                  </a:lnTo>
                  <a:lnTo>
                    <a:pt x="187487" y="238528"/>
                  </a:lnTo>
                  <a:lnTo>
                    <a:pt x="202154" y="88795"/>
                  </a:lnTo>
                  <a:lnTo>
                    <a:pt x="202825" y="82803"/>
                  </a:lnTo>
                  <a:lnTo>
                    <a:pt x="203987" y="78424"/>
                  </a:lnTo>
                  <a:lnTo>
                    <a:pt x="205847" y="76350"/>
                  </a:lnTo>
                  <a:lnTo>
                    <a:pt x="208636" y="72893"/>
                  </a:lnTo>
                  <a:lnTo>
                    <a:pt x="214214" y="71280"/>
                  </a:lnTo>
                  <a:lnTo>
                    <a:pt x="280795" y="71280"/>
                  </a:lnTo>
                  <a:lnTo>
                    <a:pt x="274728" y="68371"/>
                  </a:lnTo>
                  <a:lnTo>
                    <a:pt x="251377" y="62772"/>
                  </a:lnTo>
                  <a:lnTo>
                    <a:pt x="224188" y="60910"/>
                  </a:lnTo>
                  <a:close/>
                </a:path>
                <a:path w="782320" h="292734">
                  <a:moveTo>
                    <a:pt x="280795" y="71280"/>
                  </a:moveTo>
                  <a:lnTo>
                    <a:pt x="222329" y="71280"/>
                  </a:lnTo>
                  <a:lnTo>
                    <a:pt x="239273" y="73613"/>
                  </a:lnTo>
                  <a:lnTo>
                    <a:pt x="253123" y="80612"/>
                  </a:lnTo>
                  <a:lnTo>
                    <a:pt x="274363" y="120738"/>
                  </a:lnTo>
                  <a:lnTo>
                    <a:pt x="276447" y="148382"/>
                  </a:lnTo>
                  <a:lnTo>
                    <a:pt x="275532" y="163889"/>
                  </a:lnTo>
                  <a:lnTo>
                    <a:pt x="266659" y="209329"/>
                  </a:lnTo>
                  <a:lnTo>
                    <a:pt x="240032" y="245479"/>
                  </a:lnTo>
                  <a:lnTo>
                    <a:pt x="202826" y="256265"/>
                  </a:lnTo>
                  <a:lnTo>
                    <a:pt x="260387" y="256265"/>
                  </a:lnTo>
                  <a:lnTo>
                    <a:pt x="295519" y="234152"/>
                  </a:lnTo>
                  <a:lnTo>
                    <a:pt x="319564" y="202332"/>
                  </a:lnTo>
                  <a:lnTo>
                    <a:pt x="330362" y="164120"/>
                  </a:lnTo>
                  <a:lnTo>
                    <a:pt x="330794" y="142307"/>
                  </a:lnTo>
                  <a:lnTo>
                    <a:pt x="327546" y="122827"/>
                  </a:lnTo>
                  <a:lnTo>
                    <a:pt x="320597" y="105680"/>
                  </a:lnTo>
                  <a:lnTo>
                    <a:pt x="309928" y="90869"/>
                  </a:lnTo>
                  <a:lnTo>
                    <a:pt x="294244" y="77729"/>
                  </a:lnTo>
                  <a:lnTo>
                    <a:pt x="280795" y="71280"/>
                  </a:lnTo>
                  <a:close/>
                </a:path>
                <a:path w="782320" h="292734">
                  <a:moveTo>
                    <a:pt x="477417" y="71281"/>
                  </a:moveTo>
                  <a:lnTo>
                    <a:pt x="427490" y="71280"/>
                  </a:lnTo>
                  <a:lnTo>
                    <a:pt x="411686" y="231386"/>
                  </a:lnTo>
                  <a:lnTo>
                    <a:pt x="410524" y="242444"/>
                  </a:lnTo>
                  <a:lnTo>
                    <a:pt x="378239" y="259031"/>
                  </a:lnTo>
                  <a:lnTo>
                    <a:pt x="377541" y="266862"/>
                  </a:lnTo>
                  <a:lnTo>
                    <a:pt x="489273" y="266863"/>
                  </a:lnTo>
                  <a:lnTo>
                    <a:pt x="489971" y="259031"/>
                  </a:lnTo>
                  <a:lnTo>
                    <a:pt x="477207" y="259031"/>
                  </a:lnTo>
                  <a:lnTo>
                    <a:pt x="469073" y="257187"/>
                  </a:lnTo>
                  <a:lnTo>
                    <a:pt x="465354" y="253502"/>
                  </a:lnTo>
                  <a:lnTo>
                    <a:pt x="461868" y="249817"/>
                  </a:lnTo>
                  <a:lnTo>
                    <a:pt x="460474" y="242214"/>
                  </a:lnTo>
                  <a:lnTo>
                    <a:pt x="461636" y="231156"/>
                  </a:lnTo>
                  <a:lnTo>
                    <a:pt x="477417" y="71281"/>
                  </a:lnTo>
                  <a:close/>
                </a:path>
                <a:path w="782320" h="292734">
                  <a:moveTo>
                    <a:pt x="548054" y="61141"/>
                  </a:moveTo>
                  <a:lnTo>
                    <a:pt x="358948" y="61141"/>
                  </a:lnTo>
                  <a:lnTo>
                    <a:pt x="355363" y="95324"/>
                  </a:lnTo>
                  <a:lnTo>
                    <a:pt x="353555" y="112945"/>
                  </a:lnTo>
                  <a:lnTo>
                    <a:pt x="352673" y="122654"/>
                  </a:lnTo>
                  <a:lnTo>
                    <a:pt x="361737" y="122654"/>
                  </a:lnTo>
                  <a:lnTo>
                    <a:pt x="365829" y="107702"/>
                  </a:lnTo>
                  <a:lnTo>
                    <a:pt x="372164" y="95324"/>
                  </a:lnTo>
                  <a:lnTo>
                    <a:pt x="406951" y="73355"/>
                  </a:lnTo>
                  <a:lnTo>
                    <a:pt x="427490" y="71280"/>
                  </a:lnTo>
                  <a:lnTo>
                    <a:pt x="477417" y="71281"/>
                  </a:lnTo>
                  <a:lnTo>
                    <a:pt x="477439" y="71050"/>
                  </a:lnTo>
                  <a:lnTo>
                    <a:pt x="547114" y="71050"/>
                  </a:lnTo>
                  <a:lnTo>
                    <a:pt x="548054" y="61141"/>
                  </a:lnTo>
                  <a:close/>
                </a:path>
                <a:path w="782320" h="292734">
                  <a:moveTo>
                    <a:pt x="547114" y="71050"/>
                  </a:moveTo>
                  <a:lnTo>
                    <a:pt x="477439" y="71050"/>
                  </a:lnTo>
                  <a:lnTo>
                    <a:pt x="488362" y="71612"/>
                  </a:lnTo>
                  <a:lnTo>
                    <a:pt x="497787" y="72951"/>
                  </a:lnTo>
                  <a:lnTo>
                    <a:pt x="531463" y="107309"/>
                  </a:lnTo>
                  <a:lnTo>
                    <a:pt x="533199" y="122423"/>
                  </a:lnTo>
                  <a:lnTo>
                    <a:pt x="542244" y="122423"/>
                  </a:lnTo>
                  <a:lnTo>
                    <a:pt x="547114" y="71050"/>
                  </a:lnTo>
                  <a:close/>
                </a:path>
              </a:pathLst>
            </a:custGeom>
            <a:solidFill>
              <a:srgbClr val="002939"/>
            </a:solidFill>
          </p:spPr>
          <p:txBody>
            <a:bodyPr wrap="square" lIns="0" tIns="0" rIns="0" bIns="0" rtlCol="0"/>
            <a:lstStyle/>
            <a:p>
              <a:endParaRPr/>
            </a:p>
          </p:txBody>
        </p:sp>
      </p:grpSp>
      <p:pic>
        <p:nvPicPr>
          <p:cNvPr id="13" name="Picture 12" descr="A picture containing circuit, electronics, wooden&#10;&#10;Description automatically generated">
            <a:extLst>
              <a:ext uri="{FF2B5EF4-FFF2-40B4-BE49-F238E27FC236}">
                <a16:creationId xmlns:a16="http://schemas.microsoft.com/office/drawing/2014/main" id="{DBF45C3F-D43B-FFF9-79CA-433EFE3E9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5" y="-52990"/>
            <a:ext cx="7617130" cy="4813300"/>
          </a:xfrm>
          <a:prstGeom prst="rect">
            <a:avLst/>
          </a:prstGeom>
        </p:spPr>
      </p:pic>
      <p:sp>
        <p:nvSpPr>
          <p:cNvPr id="15" name="TextBox 14">
            <a:extLst>
              <a:ext uri="{FF2B5EF4-FFF2-40B4-BE49-F238E27FC236}">
                <a16:creationId xmlns:a16="http://schemas.microsoft.com/office/drawing/2014/main" id="{E69A7391-1064-A362-9726-115C1A57A4FB}"/>
              </a:ext>
            </a:extLst>
          </p:cNvPr>
          <p:cNvSpPr txBox="1"/>
          <p:nvPr/>
        </p:nvSpPr>
        <p:spPr>
          <a:xfrm>
            <a:off x="424687" y="5821395"/>
            <a:ext cx="5791200" cy="2585323"/>
          </a:xfrm>
          <a:prstGeom prst="rect">
            <a:avLst/>
          </a:prstGeom>
          <a:noFill/>
        </p:spPr>
        <p:txBody>
          <a:bodyPr wrap="square" rtlCol="0">
            <a:spAutoFit/>
          </a:bodyPr>
          <a:lstStyle/>
          <a:p>
            <a:r>
              <a:rPr lang="en-US" sz="5400" dirty="0">
                <a:solidFill>
                  <a:srgbClr val="002060"/>
                </a:solidFill>
                <a:latin typeface="Calibri Light" panose="020F0302020204030204" pitchFamily="34" charset="0"/>
                <a:cs typeface="Calibri Light" panose="020F0302020204030204" pitchFamily="34" charset="0"/>
              </a:rPr>
              <a:t>Post-Brexit Data Protection In The UK</a:t>
            </a:r>
          </a:p>
        </p:txBody>
      </p:sp>
      <p:grpSp>
        <p:nvGrpSpPr>
          <p:cNvPr id="2" name="object 7">
            <a:extLst>
              <a:ext uri="{FF2B5EF4-FFF2-40B4-BE49-F238E27FC236}">
                <a16:creationId xmlns:a16="http://schemas.microsoft.com/office/drawing/2014/main" id="{C94A809C-0DC6-E595-6EF5-97DBD7A2FBF7}"/>
              </a:ext>
            </a:extLst>
          </p:cNvPr>
          <p:cNvGrpSpPr/>
          <p:nvPr/>
        </p:nvGrpSpPr>
        <p:grpSpPr>
          <a:xfrm>
            <a:off x="424687" y="-52990"/>
            <a:ext cx="1327403" cy="712014"/>
            <a:chOff x="5686044" y="0"/>
            <a:chExt cx="1327403" cy="1147571"/>
          </a:xfrm>
        </p:grpSpPr>
        <p:pic>
          <p:nvPicPr>
            <p:cNvPr id="3" name="object 8">
              <a:extLst>
                <a:ext uri="{FF2B5EF4-FFF2-40B4-BE49-F238E27FC236}">
                  <a16:creationId xmlns:a16="http://schemas.microsoft.com/office/drawing/2014/main" id="{FEA4D902-84B9-41CE-D85D-2F1C6597E59F}"/>
                </a:ext>
              </a:extLst>
            </p:cNvPr>
            <p:cNvPicPr/>
            <p:nvPr/>
          </p:nvPicPr>
          <p:blipFill>
            <a:blip r:embed="rId3" cstate="print"/>
            <a:stretch>
              <a:fillRect/>
            </a:stretch>
          </p:blipFill>
          <p:spPr>
            <a:xfrm>
              <a:off x="5686044" y="0"/>
              <a:ext cx="1327403" cy="1147571"/>
            </a:xfrm>
            <a:prstGeom prst="rect">
              <a:avLst/>
            </a:prstGeom>
          </p:spPr>
        </p:pic>
        <p:sp>
          <p:nvSpPr>
            <p:cNvPr id="5" name="object 9">
              <a:extLst>
                <a:ext uri="{FF2B5EF4-FFF2-40B4-BE49-F238E27FC236}">
                  <a16:creationId xmlns:a16="http://schemas.microsoft.com/office/drawing/2014/main" id="{2D707608-4C68-B97A-7142-2093E4656C5F}"/>
                </a:ext>
              </a:extLst>
            </p:cNvPr>
            <p:cNvSpPr/>
            <p:nvPr/>
          </p:nvSpPr>
          <p:spPr>
            <a:xfrm>
              <a:off x="5739130" y="0"/>
              <a:ext cx="1226185" cy="1061085"/>
            </a:xfrm>
            <a:custGeom>
              <a:avLst/>
              <a:gdLst/>
              <a:ahLst/>
              <a:cxnLst/>
              <a:rect l="l" t="t" r="r" b="b"/>
              <a:pathLst>
                <a:path w="1226184" h="1061085">
                  <a:moveTo>
                    <a:pt x="0" y="1061084"/>
                  </a:moveTo>
                  <a:lnTo>
                    <a:pt x="1226184" y="1061084"/>
                  </a:lnTo>
                  <a:lnTo>
                    <a:pt x="1226184" y="0"/>
                  </a:lnTo>
                  <a:lnTo>
                    <a:pt x="0" y="0"/>
                  </a:lnTo>
                  <a:lnTo>
                    <a:pt x="0" y="1061084"/>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98354DB8-34F7-173E-06B3-101DC9756726}"/>
              </a:ext>
            </a:extLst>
          </p:cNvPr>
          <p:cNvSpPr txBox="1"/>
          <p:nvPr/>
        </p:nvSpPr>
        <p:spPr>
          <a:xfrm>
            <a:off x="477772" y="8927279"/>
            <a:ext cx="4976877" cy="369332"/>
          </a:xfrm>
          <a:prstGeom prst="rect">
            <a:avLst/>
          </a:prstGeom>
          <a:noFill/>
        </p:spPr>
        <p:txBody>
          <a:bodyPr wrap="square">
            <a:spAutoFit/>
          </a:bodyPr>
          <a:lstStyle/>
          <a:p>
            <a:pPr marL="12700">
              <a:lnSpc>
                <a:spcPct val="100000"/>
              </a:lnSpc>
            </a:pPr>
            <a:r>
              <a:rPr lang="en-US" sz="1800" b="1" spc="-30" dirty="0">
                <a:solidFill>
                  <a:schemeClr val="bg1"/>
                </a:solidFill>
                <a:latin typeface="Arial"/>
                <a:cs typeface="Arial"/>
              </a:rPr>
              <a:t>22 November </a:t>
            </a:r>
            <a:r>
              <a:rPr lang="en-US" sz="1800" b="1" dirty="0">
                <a:solidFill>
                  <a:schemeClr val="bg1"/>
                </a:solidFill>
                <a:latin typeface="Arial"/>
                <a:cs typeface="Arial"/>
              </a:rPr>
              <a:t>2022</a:t>
            </a:r>
            <a:r>
              <a:rPr lang="en-US" sz="1800" b="1" spc="-25" dirty="0">
                <a:solidFill>
                  <a:schemeClr val="bg1"/>
                </a:solidFill>
                <a:latin typeface="Arial"/>
                <a:cs typeface="Arial"/>
              </a:rPr>
              <a:t> </a:t>
            </a:r>
            <a:r>
              <a:rPr lang="en-US" sz="1800" b="1" dirty="0">
                <a:solidFill>
                  <a:schemeClr val="bg1"/>
                </a:solidFill>
                <a:latin typeface="Arial"/>
                <a:cs typeface="Arial"/>
              </a:rPr>
              <a:t>–</a:t>
            </a:r>
            <a:r>
              <a:rPr lang="en-US" sz="1800" b="1" spc="-10" dirty="0">
                <a:solidFill>
                  <a:schemeClr val="bg1"/>
                </a:solidFill>
                <a:latin typeface="Arial"/>
                <a:cs typeface="Arial"/>
              </a:rPr>
              <a:t> </a:t>
            </a:r>
            <a:r>
              <a:rPr lang="en-US" sz="1800" b="1" spc="-5" dirty="0">
                <a:solidFill>
                  <a:schemeClr val="bg1"/>
                </a:solidFill>
                <a:latin typeface="Arial"/>
                <a:cs typeface="Arial"/>
              </a:rPr>
              <a:t>Jack Featherstone</a:t>
            </a:r>
            <a:endParaRPr lang="en-US" sz="1800" dirty="0">
              <a:solidFill>
                <a:schemeClr val="bg1"/>
              </a:solidFill>
              <a:latin typeface="Arial"/>
              <a:cs typeface="Arial"/>
            </a:endParaRPr>
          </a:p>
        </p:txBody>
      </p:sp>
      <p:pic>
        <p:nvPicPr>
          <p:cNvPr id="11" name="Picture 13">
            <a:extLst>
              <a:ext uri="{FF2B5EF4-FFF2-40B4-BE49-F238E27FC236}">
                <a16:creationId xmlns:a16="http://schemas.microsoft.com/office/drawing/2014/main" id="{29F9E872-BE00-EEC4-EFF5-ACC245C521AF}"/>
              </a:ext>
            </a:extLst>
          </p:cNvPr>
          <p:cNvPicPr>
            <a:picLocks noChangeAspect="1"/>
          </p:cNvPicPr>
          <p:nvPr/>
        </p:nvPicPr>
        <p:blipFill>
          <a:blip r:embed="rId5"/>
          <a:stretch>
            <a:fillRect/>
          </a:stretch>
        </p:blipFill>
        <p:spPr>
          <a:xfrm>
            <a:off x="796791" y="229630"/>
            <a:ext cx="867737" cy="150682"/>
          </a:xfrm>
          <a:prstGeom prst="rect">
            <a:avLst/>
          </a:prstGeom>
        </p:spPr>
      </p:pic>
      <p:pic>
        <p:nvPicPr>
          <p:cNvPr id="14" name="Picture 15">
            <a:extLst>
              <a:ext uri="{FF2B5EF4-FFF2-40B4-BE49-F238E27FC236}">
                <a16:creationId xmlns:a16="http://schemas.microsoft.com/office/drawing/2014/main" id="{78354AA4-13C2-9842-9B84-1259AEFBB658}"/>
              </a:ext>
            </a:extLst>
          </p:cNvPr>
          <p:cNvPicPr>
            <a:picLocks noChangeAspect="1"/>
          </p:cNvPicPr>
          <p:nvPr/>
        </p:nvPicPr>
        <p:blipFill>
          <a:blip r:embed="rId6"/>
          <a:stretch>
            <a:fillRect/>
          </a:stretch>
        </p:blipFill>
        <p:spPr>
          <a:xfrm>
            <a:off x="532887" y="184375"/>
            <a:ext cx="240714" cy="2502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3" name="object 3">
            <a:extLst>
              <a:ext uri="{FF2B5EF4-FFF2-40B4-BE49-F238E27FC236}">
                <a16:creationId xmlns:a16="http://schemas.microsoft.com/office/drawing/2014/main" id="{74BA3C99-D2ED-760A-962C-8B94313C8C0C}"/>
              </a:ext>
            </a:extLst>
          </p:cNvPr>
          <p:cNvSpPr txBox="1"/>
          <p:nvPr/>
        </p:nvSpPr>
        <p:spPr>
          <a:xfrm>
            <a:off x="910930" y="932491"/>
            <a:ext cx="2087367" cy="936154"/>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Post-Transition Data Protection In The UK</a:t>
            </a:r>
          </a:p>
        </p:txBody>
      </p:sp>
      <p:sp>
        <p:nvSpPr>
          <p:cNvPr id="15" name="object 5">
            <a:extLst>
              <a:ext uri="{FF2B5EF4-FFF2-40B4-BE49-F238E27FC236}">
                <a16:creationId xmlns:a16="http://schemas.microsoft.com/office/drawing/2014/main" id="{E631973F-B80F-3C77-54BD-29EF3649F121}"/>
              </a:ext>
            </a:extLst>
          </p:cNvPr>
          <p:cNvSpPr/>
          <p:nvPr/>
        </p:nvSpPr>
        <p:spPr>
          <a:xfrm>
            <a:off x="914689" y="1983064"/>
            <a:ext cx="1908062" cy="53627"/>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sp>
        <p:nvSpPr>
          <p:cNvPr id="17" name="object 3">
            <a:extLst>
              <a:ext uri="{FF2B5EF4-FFF2-40B4-BE49-F238E27FC236}">
                <a16:creationId xmlns:a16="http://schemas.microsoft.com/office/drawing/2014/main" id="{1A2E4608-F373-0A11-176B-F9D1905C5E50}"/>
              </a:ext>
            </a:extLst>
          </p:cNvPr>
          <p:cNvSpPr txBox="1"/>
          <p:nvPr/>
        </p:nvSpPr>
        <p:spPr>
          <a:xfrm>
            <a:off x="3204108" y="932264"/>
            <a:ext cx="3860536" cy="9690153"/>
          </a:xfrm>
          <a:prstGeom prst="rect">
            <a:avLst/>
          </a:prstGeom>
        </p:spPr>
        <p:txBody>
          <a:bodyPr vert="horz" wrap="square" lIns="0" tIns="13335" rIns="0" bIns="0" rtlCol="0" anchor="t">
            <a:spAutoFit/>
          </a:bodyPr>
          <a:lstStyle/>
          <a:p>
            <a:r>
              <a:rPr lang="en-US" sz="1200" spc="-5" dirty="0">
                <a:ea typeface="+mn-lt"/>
                <a:cs typeface="+mn-lt"/>
              </a:rPr>
              <a:t>Given the need for close alignment with the GDPR to initially secure an adequacy decision, and to maximize the likelihood of renewal of an adequacy decision in due course, it should come as no surprise that the UK data protection law is in essence a copy of the GDPR. </a:t>
            </a:r>
          </a:p>
          <a:p>
            <a:endParaRPr lang="en-US" sz="1200" spc="-5" dirty="0">
              <a:ea typeface="+mn-lt"/>
              <a:cs typeface="+mn-lt"/>
            </a:endParaRPr>
          </a:p>
          <a:p>
            <a:r>
              <a:rPr lang="en-US" sz="1200" spc="-5" dirty="0">
                <a:ea typeface="+mn-lt"/>
                <a:cs typeface="+mn-lt"/>
              </a:rPr>
              <a:t>The transition period ended on 31 December 2020 and EU law ceased to apply directly.</a:t>
            </a:r>
            <a:endParaRPr lang="en-GB" sz="1200" spc="-5" dirty="0">
              <a:ea typeface="+mn-lt"/>
              <a:cs typeface="+mn-lt"/>
            </a:endParaRPr>
          </a:p>
          <a:p>
            <a:r>
              <a:rPr lang="en-US" sz="1200" spc="-5" dirty="0">
                <a:ea typeface="+mn-lt"/>
                <a:cs typeface="+mn-lt"/>
              </a:rPr>
              <a:t>Secondary legislation passed under the EU Withdrawal Act – then amended the EU GDPR to create a domestic data protection law: the UK GDPR.</a:t>
            </a:r>
            <a:endParaRPr lang="en-GB" sz="1200" spc="-5" dirty="0">
              <a:ea typeface="+mn-lt"/>
              <a:cs typeface="+mn-lt"/>
            </a:endParaRPr>
          </a:p>
          <a:p>
            <a:endParaRPr lang="en-US" sz="1200" spc="-5" dirty="0">
              <a:ea typeface="+mn-lt"/>
              <a:cs typeface="+mn-lt"/>
            </a:endParaRPr>
          </a:p>
          <a:p>
            <a:r>
              <a:rPr lang="en-US" sz="1200" spc="-5" dirty="0">
                <a:ea typeface="+mn-lt"/>
                <a:cs typeface="+mn-lt"/>
              </a:rPr>
              <a:t>The UK GDPR is very similar to the EU GDPR, so organizations that comply with the latter are likely to be in compliance with the former.</a:t>
            </a:r>
          </a:p>
          <a:p>
            <a:endParaRPr lang="en-US" sz="1200" spc="-5" dirty="0">
              <a:ea typeface="+mn-lt"/>
              <a:cs typeface="+mn-lt"/>
            </a:endParaRPr>
          </a:p>
          <a:p>
            <a:r>
              <a:rPr lang="en-US" sz="1200" spc="-5" dirty="0">
                <a:ea typeface="+mn-lt"/>
                <a:cs typeface="+mn-lt"/>
              </a:rPr>
              <a:t>As for transfers of personal data outside the UK they are only permissible if an adequacy decision or appropriate safeguard is in place </a:t>
            </a:r>
            <a:endParaRPr lang="en-GB" sz="1200" spc="-5" dirty="0">
              <a:ea typeface="+mn-lt"/>
              <a:cs typeface="+mn-lt"/>
            </a:endParaRPr>
          </a:p>
          <a:p>
            <a:endParaRPr lang="en-GB" sz="1200" spc="-5" dirty="0">
              <a:ea typeface="+mn-lt"/>
              <a:cs typeface="+mn-lt"/>
            </a:endParaRPr>
          </a:p>
          <a:p>
            <a:r>
              <a:rPr lang="en-US" sz="1200" spc="-5" dirty="0">
                <a:ea typeface="+mn-lt"/>
                <a:cs typeface="+mn-lt"/>
              </a:rPr>
              <a:t>The UK has recognized all EU member states as providing an adequate level of data protection for the purposes of the UK GDPR</a:t>
            </a:r>
            <a:endParaRPr lang="en-GB" sz="1200" spc="-5" dirty="0">
              <a:ea typeface="+mn-lt"/>
              <a:cs typeface="+mn-lt"/>
            </a:endParaRPr>
          </a:p>
          <a:p>
            <a:endParaRPr lang="en-GB" sz="1200" spc="-5" dirty="0">
              <a:ea typeface="+mn-lt"/>
              <a:cs typeface="+mn-lt"/>
            </a:endParaRPr>
          </a:p>
          <a:p>
            <a:r>
              <a:rPr lang="en-US" sz="1200" spc="-5" dirty="0">
                <a:ea typeface="+mn-lt"/>
                <a:cs typeface="+mn-lt"/>
              </a:rPr>
              <a:t>These steps offer certainty and continuity of data flows in the short term, but in recognition of the UK’s ‘reclaimed’ regulatory autonomy, power is conferred on the UK Secretary of State for Digital, Culture, Media and Sport (DCMS) to conduct its own adequacy assessments in respect of transfers outside the UK. </a:t>
            </a:r>
            <a:endParaRPr lang="en-GB" sz="1200" spc="-5" dirty="0">
              <a:ea typeface="+mn-lt"/>
              <a:cs typeface="+mn-lt"/>
            </a:endParaRPr>
          </a:p>
          <a:p>
            <a:endParaRPr lang="en-GB" sz="1200" spc="-5" dirty="0">
              <a:ea typeface="+mn-lt"/>
              <a:cs typeface="+mn-lt"/>
            </a:endParaRPr>
          </a:p>
          <a:p>
            <a:r>
              <a:rPr lang="en-US" sz="1200" spc="-5" dirty="0">
                <a:ea typeface="+mn-lt"/>
                <a:cs typeface="+mn-lt"/>
              </a:rPr>
              <a:t>Little information is available on the criteria the UK intends to use to assess adequacy.</a:t>
            </a:r>
            <a:endParaRPr lang="en-GB" sz="1200" spc="-5" dirty="0">
              <a:ea typeface="+mn-lt"/>
              <a:cs typeface="+mn-lt"/>
            </a:endParaRPr>
          </a:p>
          <a:p>
            <a:endParaRPr lang="en-GB" sz="1200" spc="-5" dirty="0">
              <a:ea typeface="+mn-lt"/>
              <a:cs typeface="+mn-lt"/>
            </a:endParaRPr>
          </a:p>
          <a:p>
            <a:r>
              <a:rPr lang="en-US" sz="1200" spc="-5" dirty="0">
                <a:ea typeface="+mn-lt"/>
                <a:cs typeface="+mn-lt"/>
              </a:rPr>
              <a:t>The UK government has said that it is prioritizing adequacy decisions for Australia, Colombia, Dubai, South Korea, Singapore and the US. </a:t>
            </a:r>
            <a:endParaRPr lang="en-GB" sz="1200" spc="-5" dirty="0">
              <a:ea typeface="+mn-lt"/>
              <a:cs typeface="+mn-lt"/>
            </a:endParaRPr>
          </a:p>
          <a:p>
            <a:r>
              <a:rPr lang="en-US" sz="1200" spc="-5" dirty="0">
                <a:ea typeface="+mn-lt"/>
                <a:cs typeface="+mn-lt"/>
              </a:rPr>
              <a:t>It lists Brazil, India, Indonesia and Kenya as longer-term priorities. </a:t>
            </a:r>
            <a:endParaRPr lang="en-GB" sz="1200" spc="-5" dirty="0">
              <a:ea typeface="+mn-lt"/>
              <a:cs typeface="+mn-lt"/>
            </a:endParaRPr>
          </a:p>
          <a:p>
            <a:endParaRPr lang="en-GB" sz="1200" spc="-5" dirty="0">
              <a:ea typeface="+mn-lt"/>
              <a:cs typeface="+mn-lt"/>
            </a:endParaRPr>
          </a:p>
          <a:p>
            <a:endParaRPr lang="en-GB" sz="1200" spc="-5" dirty="0">
              <a:ea typeface="+mn-lt"/>
              <a:cs typeface="+mn-lt"/>
            </a:endParaRPr>
          </a:p>
          <a:p>
            <a:endParaRPr lang="en-US" sz="1000" spc="-5" dirty="0">
              <a:cs typeface="Calibri"/>
            </a:endParaRPr>
          </a:p>
          <a:p>
            <a:endParaRPr lang="en-US" sz="1000" spc="-5" dirty="0">
              <a:ea typeface="+mn-lt"/>
              <a:cs typeface="+mn-lt"/>
            </a:endParaRPr>
          </a:p>
          <a:p>
            <a:endParaRPr lang="en-GB" sz="1000" spc="-5" dirty="0">
              <a:cs typeface="Calibri"/>
            </a:endParaRPr>
          </a:p>
          <a:p>
            <a:endParaRPr lang="en-GB" sz="1000" spc="-5" dirty="0">
              <a:ea typeface="+mn-lt"/>
              <a:cs typeface="+mn-lt"/>
            </a:endParaRPr>
          </a:p>
          <a:p>
            <a:endParaRPr lang="en-US" sz="1000" spc="-5" dirty="0">
              <a:ea typeface="+mn-lt"/>
              <a:cs typeface="+mn-lt"/>
            </a:endParaRPr>
          </a:p>
          <a:p>
            <a:endParaRPr lang="en-US" sz="1000" spc="-5" dirty="0">
              <a:ea typeface="+mn-lt"/>
              <a:cs typeface="+mn-lt"/>
            </a:endParaRPr>
          </a:p>
          <a:p>
            <a:endParaRPr lang="en-US" sz="1000" spc="-5" dirty="0">
              <a:ea typeface="+mn-lt"/>
              <a:cs typeface="+mn-lt"/>
            </a:endParaRPr>
          </a:p>
          <a:p>
            <a:r>
              <a:rPr lang="en-US" sz="1000" spc="-5" dirty="0">
                <a:ea typeface="+mn-lt"/>
                <a:cs typeface="+mn-lt"/>
              </a:rPr>
              <a:t>.</a:t>
            </a:r>
          </a:p>
          <a:p>
            <a:pPr marL="12700" marR="5715" algn="just">
              <a:lnSpc>
                <a:spcPct val="127400"/>
              </a:lnSpc>
              <a:spcBef>
                <a:spcPts val="800"/>
              </a:spcBef>
            </a:pPr>
            <a:endParaRPr lang="en-US" sz="1000" b="1" spc="-5" dirty="0">
              <a:latin typeface="Segoe UI"/>
              <a:cs typeface="Segoe U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grpSp>
        <p:nvGrpSpPr>
          <p:cNvPr id="2" name="Group 1">
            <a:extLst>
              <a:ext uri="{FF2B5EF4-FFF2-40B4-BE49-F238E27FC236}">
                <a16:creationId xmlns:a16="http://schemas.microsoft.com/office/drawing/2014/main" id="{2178A58D-AC77-8B9F-2BCE-BA41573D9281}"/>
              </a:ext>
            </a:extLst>
          </p:cNvPr>
          <p:cNvGrpSpPr/>
          <p:nvPr/>
        </p:nvGrpSpPr>
        <p:grpSpPr>
          <a:xfrm>
            <a:off x="916650" y="10012258"/>
            <a:ext cx="1535003" cy="273524"/>
            <a:chOff x="1885749" y="5060642"/>
            <a:chExt cx="3263621" cy="518224"/>
          </a:xfrm>
        </p:grpSpPr>
        <p:pic>
          <p:nvPicPr>
            <p:cNvPr id="3" name="Picture 8">
              <a:extLst>
                <a:ext uri="{FF2B5EF4-FFF2-40B4-BE49-F238E27FC236}">
                  <a16:creationId xmlns:a16="http://schemas.microsoft.com/office/drawing/2014/main" id="{8E2AFB4B-E904-7185-199A-595E9870E630}"/>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4" name="Picture 9">
              <a:extLst>
                <a:ext uri="{FF2B5EF4-FFF2-40B4-BE49-F238E27FC236}">
                  <a16:creationId xmlns:a16="http://schemas.microsoft.com/office/drawing/2014/main" id="{A8283319-C6E1-92ED-AEBF-E95F79BCB001}"/>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6" name="object 2">
            <a:extLst>
              <a:ext uri="{FF2B5EF4-FFF2-40B4-BE49-F238E27FC236}">
                <a16:creationId xmlns:a16="http://schemas.microsoft.com/office/drawing/2014/main" id="{F92FF906-81D5-72CD-F5D1-FA62D4F090C4}"/>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10</a:t>
            </a:r>
          </a:p>
        </p:txBody>
      </p:sp>
    </p:spTree>
    <p:extLst>
      <p:ext uri="{BB962C8B-B14F-4D97-AF65-F5344CB8AC3E}">
        <p14:creationId xmlns:p14="http://schemas.microsoft.com/office/powerpoint/2010/main" val="410007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pic>
        <p:nvPicPr>
          <p:cNvPr id="11" name="Picture 5" descr="A screenshot of a video game&#10;&#10;Description automatically generated">
            <a:extLst>
              <a:ext uri="{FF2B5EF4-FFF2-40B4-BE49-F238E27FC236}">
                <a16:creationId xmlns:a16="http://schemas.microsoft.com/office/drawing/2014/main" id="{B47ED458-2BAB-44EE-1CB5-C1FB5AD4783C}"/>
              </a:ext>
            </a:extLst>
          </p:cNvPr>
          <p:cNvPicPr>
            <a:picLocks noChangeAspect="1"/>
          </p:cNvPicPr>
          <p:nvPr/>
        </p:nvPicPr>
        <p:blipFill>
          <a:blip r:embed="rId2"/>
          <a:stretch>
            <a:fillRect/>
          </a:stretch>
        </p:blipFill>
        <p:spPr>
          <a:xfrm>
            <a:off x="1233716" y="482206"/>
            <a:ext cx="5073900" cy="6372320"/>
          </a:xfrm>
          <a:prstGeom prst="rect">
            <a:avLst/>
          </a:prstGeom>
        </p:spPr>
      </p:pic>
      <p:sp>
        <p:nvSpPr>
          <p:cNvPr id="13" name="TextBox 12">
            <a:extLst>
              <a:ext uri="{FF2B5EF4-FFF2-40B4-BE49-F238E27FC236}">
                <a16:creationId xmlns:a16="http://schemas.microsoft.com/office/drawing/2014/main" id="{6330AE5F-8B56-8D12-E6AF-8FDE856B08F4}"/>
              </a:ext>
            </a:extLst>
          </p:cNvPr>
          <p:cNvSpPr txBox="1"/>
          <p:nvPr/>
        </p:nvSpPr>
        <p:spPr>
          <a:xfrm>
            <a:off x="2958428" y="6992655"/>
            <a:ext cx="1632178" cy="230832"/>
          </a:xfrm>
          <a:prstGeom prst="rect">
            <a:avLst/>
          </a:prstGeom>
          <a:noFill/>
        </p:spPr>
        <p:txBody>
          <a:bodyPr wrap="none" lIns="91440" tIns="45720" rIns="91440" bIns="45720" rtlCol="0" anchor="t">
            <a:spAutoFit/>
          </a:bodyPr>
          <a:lstStyle/>
          <a:p>
            <a:r>
              <a:rPr lang="en-GB" sz="900" b="1" dirty="0">
                <a:cs typeface="Calibri"/>
              </a:rPr>
              <a:t>The UK's Adequacy Decisions </a:t>
            </a:r>
            <a:endParaRPr lang="en-GB" sz="900" b="1" dirty="0"/>
          </a:p>
        </p:txBody>
      </p:sp>
      <p:sp>
        <p:nvSpPr>
          <p:cNvPr id="6" name="object 2">
            <a:extLst>
              <a:ext uri="{FF2B5EF4-FFF2-40B4-BE49-F238E27FC236}">
                <a16:creationId xmlns:a16="http://schemas.microsoft.com/office/drawing/2014/main" id="{3E37C930-8EE1-EDF1-3252-C26A73A64E7B}"/>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11</a:t>
            </a:r>
          </a:p>
        </p:txBody>
      </p:sp>
      <p:grpSp>
        <p:nvGrpSpPr>
          <p:cNvPr id="8" name="Group 7">
            <a:extLst>
              <a:ext uri="{FF2B5EF4-FFF2-40B4-BE49-F238E27FC236}">
                <a16:creationId xmlns:a16="http://schemas.microsoft.com/office/drawing/2014/main" id="{16BE9B04-E260-CB9A-F0A8-82BC382D2F72}"/>
              </a:ext>
            </a:extLst>
          </p:cNvPr>
          <p:cNvGrpSpPr/>
          <p:nvPr/>
        </p:nvGrpSpPr>
        <p:grpSpPr>
          <a:xfrm>
            <a:off x="916650" y="10012258"/>
            <a:ext cx="1535003" cy="273524"/>
            <a:chOff x="1885749" y="5060642"/>
            <a:chExt cx="3263621" cy="518224"/>
          </a:xfrm>
        </p:grpSpPr>
        <p:pic>
          <p:nvPicPr>
            <p:cNvPr id="12" name="Picture 8">
              <a:extLst>
                <a:ext uri="{FF2B5EF4-FFF2-40B4-BE49-F238E27FC236}">
                  <a16:creationId xmlns:a16="http://schemas.microsoft.com/office/drawing/2014/main" id="{78850274-BF95-A1F9-AF74-88BE921870B1}"/>
                </a:ext>
              </a:extLst>
            </p:cNvPr>
            <p:cNvPicPr>
              <a:picLocks noChangeAspect="1"/>
            </p:cNvPicPr>
            <p:nvPr/>
          </p:nvPicPr>
          <p:blipFill>
            <a:blip r:embed="rId3"/>
            <a:stretch>
              <a:fillRect/>
            </a:stretch>
          </p:blipFill>
          <p:spPr>
            <a:xfrm>
              <a:off x="2405580" y="5108183"/>
              <a:ext cx="2743790" cy="470683"/>
            </a:xfrm>
            <a:prstGeom prst="rect">
              <a:avLst/>
            </a:prstGeom>
          </p:spPr>
        </p:pic>
        <p:pic>
          <p:nvPicPr>
            <p:cNvPr id="14" name="Picture 9">
              <a:extLst>
                <a:ext uri="{FF2B5EF4-FFF2-40B4-BE49-F238E27FC236}">
                  <a16:creationId xmlns:a16="http://schemas.microsoft.com/office/drawing/2014/main" id="{EB18AD62-F9ED-CE9D-460A-2CC8495F9BBA}"/>
                </a:ext>
              </a:extLst>
            </p:cNvPr>
            <p:cNvPicPr>
              <a:picLocks noChangeAspect="1"/>
            </p:cNvPicPr>
            <p:nvPr/>
          </p:nvPicPr>
          <p:blipFill>
            <a:blip r:embed="rId4"/>
            <a:stretch>
              <a:fillRect/>
            </a:stretch>
          </p:blipFill>
          <p:spPr>
            <a:xfrm>
              <a:off x="1885749" y="5060642"/>
              <a:ext cx="409663" cy="419100"/>
            </a:xfrm>
            <a:prstGeom prst="rect">
              <a:avLst/>
            </a:prstGeom>
          </p:spPr>
        </p:pic>
      </p:grpSp>
    </p:spTree>
    <p:extLst>
      <p:ext uri="{BB962C8B-B14F-4D97-AF65-F5344CB8AC3E}">
        <p14:creationId xmlns:p14="http://schemas.microsoft.com/office/powerpoint/2010/main" val="334845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1" name="object 5">
            <a:extLst>
              <a:ext uri="{FF2B5EF4-FFF2-40B4-BE49-F238E27FC236}">
                <a16:creationId xmlns:a16="http://schemas.microsoft.com/office/drawing/2014/main" id="{6482C105-F570-E1EF-89B6-2B7ED7CD8E23}"/>
              </a:ext>
            </a:extLst>
          </p:cNvPr>
          <p:cNvSpPr/>
          <p:nvPr/>
        </p:nvSpPr>
        <p:spPr>
          <a:xfrm>
            <a:off x="905479" y="1218452"/>
            <a:ext cx="4147367" cy="72063"/>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sp>
        <p:nvSpPr>
          <p:cNvPr id="13" name="object 3">
            <a:extLst>
              <a:ext uri="{FF2B5EF4-FFF2-40B4-BE49-F238E27FC236}">
                <a16:creationId xmlns:a16="http://schemas.microsoft.com/office/drawing/2014/main" id="{D961B61B-40F9-7FBA-3840-062A73686C27}"/>
              </a:ext>
            </a:extLst>
          </p:cNvPr>
          <p:cNvSpPr txBox="1"/>
          <p:nvPr/>
        </p:nvSpPr>
        <p:spPr>
          <a:xfrm>
            <a:off x="901715" y="895857"/>
            <a:ext cx="5653665" cy="320601"/>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Continued Alignment Vs Divergence</a:t>
            </a:r>
          </a:p>
        </p:txBody>
      </p:sp>
      <p:sp>
        <p:nvSpPr>
          <p:cNvPr id="15" name="object 3">
            <a:extLst>
              <a:ext uri="{FF2B5EF4-FFF2-40B4-BE49-F238E27FC236}">
                <a16:creationId xmlns:a16="http://schemas.microsoft.com/office/drawing/2014/main" id="{B0830B79-FA5B-B191-B1BA-998B30526F9B}"/>
              </a:ext>
            </a:extLst>
          </p:cNvPr>
          <p:cNvSpPr txBox="1"/>
          <p:nvPr/>
        </p:nvSpPr>
        <p:spPr>
          <a:xfrm>
            <a:off x="3892211" y="1568179"/>
            <a:ext cx="2662555" cy="10715562"/>
          </a:xfrm>
          <a:prstGeom prst="rect">
            <a:avLst/>
          </a:prstGeom>
        </p:spPr>
        <p:txBody>
          <a:bodyPr vert="horz" wrap="square" lIns="0" tIns="13335" rIns="0" bIns="0" rtlCol="0" anchor="t">
            <a:spAutoFit/>
          </a:bodyPr>
          <a:lstStyle/>
          <a:p>
            <a:r>
              <a:rPr lang="en-GB" sz="1200" spc="-5" dirty="0">
                <a:ea typeface="+mn-lt"/>
                <a:cs typeface="+mn-lt"/>
              </a:rPr>
              <a:t>The changes are intended to support the Government’s growth agenda by reducing regulatory burdens and simplifying compliance for data controllers.  At the same time they are also intended to protect data privacy and help prevent loss from cyber attacks and data breaches.</a:t>
            </a:r>
            <a:endParaRPr lang="en-US" sz="1200" spc="-5" dirty="0">
              <a:ea typeface="+mn-lt"/>
              <a:cs typeface="+mn-lt"/>
            </a:endParaRPr>
          </a:p>
          <a:p>
            <a:r>
              <a:rPr lang="en-GB" sz="1200" spc="-5" dirty="0">
                <a:ea typeface="+mn-lt"/>
                <a:cs typeface="+mn-lt"/>
              </a:rPr>
              <a:t>One proposal suggests replacing the UK GDPR with a new ‘framework for data protection’ that would inter alia reduce reliance on consent by placing greater emphasis ‘on the legitimacy of data processing’.</a:t>
            </a:r>
            <a:endParaRPr lang="en-US" sz="1200" spc="-5" dirty="0">
              <a:ea typeface="+mn-lt"/>
              <a:cs typeface="+mn-lt"/>
            </a:endParaRPr>
          </a:p>
          <a:p>
            <a:r>
              <a:rPr lang="en-GB" sz="1200" spc="-5" dirty="0">
                <a:ea typeface="+mn-lt"/>
                <a:cs typeface="+mn-lt"/>
              </a:rPr>
              <a:t>The new regime will move away from a “one size fits all” approach and be less onerous in particular for some smaller organisations and businesses.</a:t>
            </a:r>
            <a:endParaRPr lang="en-GB" sz="1200" dirty="0"/>
          </a:p>
          <a:p>
            <a:endParaRPr lang="en-GB" sz="1200" spc="-5" dirty="0">
              <a:ea typeface="+mn-lt"/>
              <a:cs typeface="+mn-lt"/>
            </a:endParaRPr>
          </a:p>
          <a:p>
            <a:endParaRPr lang="en-GB" sz="1200" spc="-5" dirty="0">
              <a:ea typeface="+mn-lt"/>
              <a:cs typeface="+mn-lt"/>
            </a:endParaRPr>
          </a:p>
          <a:p>
            <a:r>
              <a:rPr lang="en-GB" sz="1200" spc="-5" dirty="0">
                <a:ea typeface="+mn-lt"/>
                <a:cs typeface="+mn-lt"/>
              </a:rPr>
              <a:t>Evidently, Brexit has added to the complexity of the global data protection landscape. </a:t>
            </a:r>
            <a:endParaRPr lang="en-US" sz="1200" spc="-5" dirty="0">
              <a:ea typeface="+mn-lt"/>
              <a:cs typeface="+mn-lt"/>
            </a:endParaRPr>
          </a:p>
          <a:p>
            <a:r>
              <a:rPr lang="en-GB" sz="1200" spc="-5" dirty="0">
                <a:ea typeface="+mn-lt"/>
                <a:cs typeface="+mn-lt"/>
              </a:rPr>
              <a:t>It has not achieved its long-awaited objective of freeing UK data protection law from the bridles of EU law. The UK legal framework is inexorably put in a position of dependence. </a:t>
            </a:r>
          </a:p>
          <a:p>
            <a:endParaRPr lang="en-GB" sz="1200" spc="-5" dirty="0">
              <a:ea typeface="+mn-lt"/>
              <a:cs typeface="+mn-lt"/>
            </a:endParaRPr>
          </a:p>
          <a:p>
            <a:r>
              <a:rPr lang="en-GB" sz="1200" spc="-5" dirty="0">
                <a:ea typeface="+mn-lt"/>
                <a:cs typeface="+mn-lt"/>
              </a:rPr>
              <a:t>The UK government’s announcement that it ‘intends to expand the list of adequate destinations in line with our global ambitions and commitment to high standards of data protection’.</a:t>
            </a:r>
          </a:p>
          <a:p>
            <a:r>
              <a:rPr lang="en-GB" sz="1200" spc="-5" dirty="0">
                <a:ea typeface="+mn-lt"/>
                <a:cs typeface="+mn-lt"/>
              </a:rPr>
              <a:t>This statement will be welcomed by those who were calling for Brexit to be used as an opportunity to diverge from the EU standard as mentioned previously or those seeking evidence of the UK reclaiming its sovereignty and boldly seeking to forge new or stronger trade links with countries beyond the EU.</a:t>
            </a:r>
          </a:p>
          <a:p>
            <a:endParaRPr lang="en-GB" sz="1000" spc="-5" dirty="0">
              <a:ea typeface="+mn-lt"/>
              <a:cs typeface="+mn-lt"/>
            </a:endParaRPr>
          </a:p>
          <a:p>
            <a:endParaRPr lang="en-GB" sz="1000" spc="-5" dirty="0">
              <a:ea typeface="+mn-lt"/>
              <a:cs typeface="+mn-lt"/>
            </a:endParaRPr>
          </a:p>
          <a:p>
            <a:endParaRPr lang="en-GB" sz="1000" spc="-5" dirty="0">
              <a:ea typeface="+mn-lt"/>
              <a:cs typeface="+mn-lt"/>
            </a:endParaRPr>
          </a:p>
          <a:p>
            <a:endParaRPr lang="en-GB" sz="1000" spc="-5" dirty="0">
              <a:ea typeface="+mn-lt"/>
              <a:cs typeface="+mn-lt"/>
            </a:endParaRPr>
          </a:p>
          <a:p>
            <a:endParaRPr lang="en-GB" sz="1000" spc="-5" dirty="0">
              <a:ea typeface="+mn-lt"/>
              <a:cs typeface="+mn-lt"/>
            </a:endParaRPr>
          </a:p>
          <a:p>
            <a:endParaRPr lang="en-GB" sz="1000" spc="-5" dirty="0">
              <a:ea typeface="+mn-lt"/>
              <a:cs typeface="+mn-lt"/>
            </a:endParaRPr>
          </a:p>
          <a:p>
            <a:endParaRPr lang="en-GB" sz="1000" spc="-5" dirty="0">
              <a:latin typeface="Calibri"/>
              <a:cs typeface="Calibri"/>
            </a:endParaRPr>
          </a:p>
          <a:p>
            <a:endParaRPr lang="en-GB" sz="1000" spc="-5" dirty="0">
              <a:latin typeface="Calibri"/>
              <a:cs typeface="Calibri"/>
            </a:endParaRPr>
          </a:p>
          <a:p>
            <a:endParaRPr lang="en-US" sz="1000" spc="-5" dirty="0">
              <a:latin typeface="Calibri"/>
              <a:cs typeface="Calibri"/>
            </a:endParaRPr>
          </a:p>
          <a:p>
            <a:endParaRPr lang="en-US" sz="1000" spc="-5" dirty="0">
              <a:latin typeface="Calibri"/>
              <a:cs typeface="Calibri"/>
            </a:endParaRPr>
          </a:p>
          <a:p>
            <a:endParaRPr lang="en-GB" sz="1000" spc="-5" dirty="0">
              <a:latin typeface="Calibri"/>
              <a:cs typeface="Calibri"/>
            </a:endParaRPr>
          </a:p>
          <a:p>
            <a:endParaRPr lang="en-GB" sz="1000" spc="-5" dirty="0">
              <a:latin typeface="Calibri"/>
              <a:cs typeface="Calibri"/>
            </a:endParaRPr>
          </a:p>
          <a:p>
            <a:endParaRPr lang="en-US" sz="1000" spc="-5" dirty="0">
              <a:latin typeface="Calibri"/>
              <a:cs typeface="Calibri"/>
            </a:endParaRPr>
          </a:p>
          <a:p>
            <a:endParaRPr lang="en-US" sz="1000" spc="-5" dirty="0">
              <a:latin typeface="Calibri"/>
              <a:cs typeface="Calibri"/>
            </a:endParaRPr>
          </a:p>
          <a:p>
            <a:endParaRPr lang="en-US" sz="1000" spc="-5" dirty="0">
              <a:latin typeface="Calibri"/>
              <a:cs typeface="Calibri"/>
            </a:endParaRPr>
          </a:p>
          <a:p>
            <a:endParaRPr lang="en-US" sz="1000" spc="-5" dirty="0">
              <a:latin typeface="Calibri"/>
              <a:cs typeface="Calibr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sp>
        <p:nvSpPr>
          <p:cNvPr id="19" name="TextBox 18">
            <a:extLst>
              <a:ext uri="{FF2B5EF4-FFF2-40B4-BE49-F238E27FC236}">
                <a16:creationId xmlns:a16="http://schemas.microsoft.com/office/drawing/2014/main" id="{85DFC5B5-829E-17D1-06F3-07B526C03FFB}"/>
              </a:ext>
            </a:extLst>
          </p:cNvPr>
          <p:cNvSpPr txBox="1"/>
          <p:nvPr/>
        </p:nvSpPr>
        <p:spPr>
          <a:xfrm>
            <a:off x="832120" y="1569297"/>
            <a:ext cx="2743200"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A statement made by Boris Johnson when in precedency ‘The UK will in future develop separate and independent policies in areas such as [...] data protection.’</a:t>
            </a:r>
          </a:p>
          <a:p>
            <a:endParaRPr lang="en-GB" sz="1200" dirty="0">
              <a:ea typeface="+mn-lt"/>
              <a:cs typeface="+mn-lt"/>
            </a:endParaRPr>
          </a:p>
          <a:p>
            <a:r>
              <a:rPr lang="en-GB" sz="1200" dirty="0">
                <a:ea typeface="+mn-lt"/>
                <a:cs typeface="+mn-lt"/>
              </a:rPr>
              <a:t> Likewise, the UK’s Secretary of State for Digital, Culture, Media and Sport Oliver Dowden MP observed that: </a:t>
            </a:r>
          </a:p>
          <a:p>
            <a:r>
              <a:rPr lang="en-GB" sz="1200" dirty="0">
                <a:ea typeface="+mn-lt"/>
                <a:cs typeface="+mn-lt"/>
              </a:rPr>
              <a:t>'The EU doesn’t hold the monopoly on data protection. So, having come a long way in learning how to manage data risks, the UK is going to start making more of the opportunities.' </a:t>
            </a:r>
          </a:p>
          <a:p>
            <a:r>
              <a:rPr lang="en-GB" sz="1200" dirty="0">
                <a:ea typeface="+mn-lt"/>
                <a:cs typeface="+mn-lt"/>
              </a:rPr>
              <a:t>Comments of this nature have fuelled speculation that the UK will seek to forge its own data protection path. </a:t>
            </a:r>
          </a:p>
          <a:p>
            <a:endParaRPr lang="en-US" sz="1200" dirty="0">
              <a:ea typeface="+mn-lt"/>
              <a:cs typeface="+mn-lt"/>
            </a:endParaRPr>
          </a:p>
          <a:p>
            <a:r>
              <a:rPr lang="en-GB" sz="1200" dirty="0">
                <a:ea typeface="+mn-lt"/>
                <a:cs typeface="+mn-lt"/>
              </a:rPr>
              <a:t>A confidential draft seen by the Financial Times found that smaller businesses were particularly affected by the costs of compliance with the General Data Protection Regulation (GDPR).</a:t>
            </a:r>
          </a:p>
          <a:p>
            <a:r>
              <a:rPr lang="en-GB" sz="1200" dirty="0">
                <a:ea typeface="+mn-lt"/>
                <a:cs typeface="+mn-lt"/>
              </a:rPr>
              <a:t>A lack of clarity over how the rules relate to emerging technologies has meant regulators have struggled to apply them in fields such as artificial intelligence, blockchain and the internet of things which makes it impossible to properly use or even develop these technologies – AI needs access to data for training purposes, yet the vast majority of data is being stored outside the EU, which risks making it impossible for us to be competitive in any form of digital innovation, undermining our future economic prosperity.</a:t>
            </a:r>
          </a:p>
          <a:p>
            <a:endParaRPr lang="en-GB" sz="1200" dirty="0">
              <a:ea typeface="+mn-lt"/>
              <a:cs typeface="+mn-lt"/>
            </a:endParaRPr>
          </a:p>
          <a:p>
            <a:endParaRPr lang="en-GB" sz="1200" dirty="0">
              <a:ea typeface="+mn-lt"/>
              <a:cs typeface="+mn-lt"/>
            </a:endParaRPr>
          </a:p>
          <a:p>
            <a:endParaRPr lang="en-GB" sz="1000" dirty="0">
              <a:cs typeface="Calibri"/>
            </a:endParaRPr>
          </a:p>
          <a:p>
            <a:endParaRPr lang="en-US" sz="1000" dirty="0">
              <a:cs typeface="Calibri"/>
            </a:endParaRPr>
          </a:p>
          <a:p>
            <a:endParaRPr lang="en-US" sz="1000" dirty="0">
              <a:cs typeface="Calibri"/>
            </a:endParaRPr>
          </a:p>
          <a:p>
            <a:endParaRPr lang="en-US" sz="1000" dirty="0">
              <a:cs typeface="Segoe UI"/>
            </a:endParaRPr>
          </a:p>
          <a:p>
            <a:endParaRPr lang="en-US" sz="1000" dirty="0">
              <a:cs typeface="Segoe UI"/>
            </a:endParaRPr>
          </a:p>
          <a:p>
            <a:r>
              <a:rPr lang="en-US" sz="1000" dirty="0">
                <a:cs typeface="Segoe UI"/>
              </a:rPr>
              <a:t>​</a:t>
            </a:r>
          </a:p>
        </p:txBody>
      </p:sp>
      <p:grpSp>
        <p:nvGrpSpPr>
          <p:cNvPr id="2" name="Group 1">
            <a:extLst>
              <a:ext uri="{FF2B5EF4-FFF2-40B4-BE49-F238E27FC236}">
                <a16:creationId xmlns:a16="http://schemas.microsoft.com/office/drawing/2014/main" id="{D1C32DEC-C698-CE0E-F750-BB94B269D498}"/>
              </a:ext>
            </a:extLst>
          </p:cNvPr>
          <p:cNvGrpSpPr/>
          <p:nvPr/>
        </p:nvGrpSpPr>
        <p:grpSpPr>
          <a:xfrm>
            <a:off x="916650" y="10012258"/>
            <a:ext cx="1535003" cy="273524"/>
            <a:chOff x="1885749" y="5060642"/>
            <a:chExt cx="3263621" cy="518224"/>
          </a:xfrm>
        </p:grpSpPr>
        <p:pic>
          <p:nvPicPr>
            <p:cNvPr id="3" name="Picture 8">
              <a:extLst>
                <a:ext uri="{FF2B5EF4-FFF2-40B4-BE49-F238E27FC236}">
                  <a16:creationId xmlns:a16="http://schemas.microsoft.com/office/drawing/2014/main" id="{EA8682F0-2EFF-04B2-9789-73EA3946817B}"/>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4" name="Picture 9">
              <a:extLst>
                <a:ext uri="{FF2B5EF4-FFF2-40B4-BE49-F238E27FC236}">
                  <a16:creationId xmlns:a16="http://schemas.microsoft.com/office/drawing/2014/main" id="{C46E24CC-8288-029F-BFBF-82EEF2091A6D}"/>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6" name="object 2">
            <a:extLst>
              <a:ext uri="{FF2B5EF4-FFF2-40B4-BE49-F238E27FC236}">
                <a16:creationId xmlns:a16="http://schemas.microsoft.com/office/drawing/2014/main" id="{C6FE26AC-87A9-002E-6666-5A3BC4FB9728}"/>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12</a:t>
            </a:r>
          </a:p>
        </p:txBody>
      </p:sp>
    </p:spTree>
    <p:extLst>
      <p:ext uri="{BB962C8B-B14F-4D97-AF65-F5344CB8AC3E}">
        <p14:creationId xmlns:p14="http://schemas.microsoft.com/office/powerpoint/2010/main" val="186049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1" name="object 3">
            <a:extLst>
              <a:ext uri="{FF2B5EF4-FFF2-40B4-BE49-F238E27FC236}">
                <a16:creationId xmlns:a16="http://schemas.microsoft.com/office/drawing/2014/main" id="{70F51790-30B2-9D53-4B44-2DA0B908CAA7}"/>
              </a:ext>
            </a:extLst>
          </p:cNvPr>
          <p:cNvSpPr txBox="1"/>
          <p:nvPr/>
        </p:nvSpPr>
        <p:spPr>
          <a:xfrm>
            <a:off x="902004" y="1444189"/>
            <a:ext cx="2662555" cy="7884018"/>
          </a:xfrm>
          <a:prstGeom prst="rect">
            <a:avLst/>
          </a:prstGeom>
        </p:spPr>
        <p:txBody>
          <a:bodyPr vert="horz" wrap="square" lIns="0" tIns="13335" rIns="0" bIns="0" rtlCol="0" anchor="t">
            <a:spAutoFit/>
          </a:bodyPr>
          <a:lstStyle/>
          <a:p>
            <a:r>
              <a:rPr lang="en-GB" sz="1200" spc="-5" dirty="0">
                <a:ea typeface="+mn-lt"/>
                <a:cs typeface="+mn-lt"/>
              </a:rPr>
              <a:t>However it is important to note that the UK’s own adequacy status (i.e., adequacy decision facilitating EEA-UK personal data transfers), could be imperilled if the UK were to make a finding of adequacy in respect of countries that the EU has not found adequate and allow such adequacy regulations to be used as a ‘back door’ for onward transfers of data from EEA countries that would breach GDPR requirements.</a:t>
            </a:r>
            <a:endParaRPr lang="en-US" sz="1200" spc="-5" dirty="0">
              <a:ea typeface="+mn-lt"/>
              <a:cs typeface="+mn-lt"/>
            </a:endParaRPr>
          </a:p>
          <a:p>
            <a:endParaRPr lang="en-GB" sz="1200" spc="-5" dirty="0">
              <a:ea typeface="+mn-lt"/>
              <a:cs typeface="+mn-lt"/>
            </a:endParaRPr>
          </a:p>
          <a:p>
            <a:r>
              <a:rPr lang="en-GB" sz="1200" spc="-5" dirty="0">
                <a:ea typeface="+mn-lt"/>
                <a:cs typeface="+mn-lt"/>
              </a:rPr>
              <a:t>Likewise, although the UK can, as a sovereign third country, revise the UK GDPR and DPA 2018, significant divergence could jeopardise the EU-UK adequacy decision and/or impede its renewal. The power to diverge is therefore best described as illusory.</a:t>
            </a:r>
          </a:p>
          <a:p>
            <a:endParaRPr lang="en-GB" sz="1200" spc="-5" dirty="0">
              <a:ea typeface="+mn-lt"/>
              <a:cs typeface="+mn-lt"/>
            </a:endParaRPr>
          </a:p>
          <a:p>
            <a:r>
              <a:rPr lang="en-GB" sz="1200" spc="-5" dirty="0">
                <a:ea typeface="+mn-lt"/>
                <a:cs typeface="+mn-lt"/>
              </a:rPr>
              <a:t>The compliance burden for multinationals has increased. Multi-nationals operating in both jurisdictions (UK GDPR and EU GDPR) will effectively be subject to two regimes need to appoint a representative in each jurisdiction. Relatedly, a data breach that has a multi-country dimension may be exposed to two sets of penalties, in respect of incidents that breach both UK and EU data protection law.</a:t>
            </a:r>
            <a:endParaRPr lang="en-GB">
              <a:cs typeface="Calibri"/>
            </a:endParaRPr>
          </a:p>
          <a:p>
            <a:endParaRPr lang="en-GB" sz="1200" spc="-5" dirty="0">
              <a:ea typeface="+mn-lt"/>
              <a:cs typeface="+mn-lt"/>
            </a:endParaRPr>
          </a:p>
          <a:p>
            <a:r>
              <a:rPr lang="en-GB" sz="1200" spc="-5" dirty="0">
                <a:ea typeface="+mn-lt"/>
                <a:cs typeface="+mn-lt"/>
              </a:rPr>
              <a:t>As acknowledged by the Commission, SMEs should be offered additional support e.g., templates, hotlines, and appropriate training to help them understand and meet their GDPR obligations </a:t>
            </a:r>
            <a:endParaRPr lang="en-GB">
              <a:cs typeface="Calibri"/>
            </a:endParaRPr>
          </a:p>
          <a:p>
            <a:endParaRPr lang="en-US" sz="1000" spc="-5">
              <a:ea typeface="+mn-lt"/>
              <a:cs typeface="+mn-lt"/>
            </a:endParaRPr>
          </a:p>
          <a:p>
            <a:endParaRPr lang="en-US" sz="1000" spc="-5">
              <a:latin typeface="Calibri"/>
              <a:cs typeface="Calibri"/>
            </a:endParaRPr>
          </a:p>
          <a:p>
            <a:endParaRPr lang="en-US" sz="1000" spc="-5" dirty="0">
              <a:latin typeface="Calibri"/>
              <a:cs typeface="Calibri"/>
            </a:endParaRPr>
          </a:p>
          <a:p>
            <a:pPr marL="12700" marR="5715" algn="just">
              <a:lnSpc>
                <a:spcPct val="127400"/>
              </a:lnSpc>
              <a:spcBef>
                <a:spcPts val="800"/>
              </a:spcBef>
            </a:pPr>
            <a:endParaRPr lang="en-US" sz="1000" spc="-5">
              <a:latin typeface="Segoe UI"/>
              <a:cs typeface="Segoe UI"/>
            </a:endParaRPr>
          </a:p>
          <a:p>
            <a:pPr marL="12700" marR="5715" algn="just">
              <a:lnSpc>
                <a:spcPct val="127400"/>
              </a:lnSpc>
              <a:spcBef>
                <a:spcPts val="800"/>
              </a:spcBef>
            </a:pPr>
            <a:endParaRPr lang="en-US" sz="1000" spc="-5">
              <a:latin typeface="Segoe UI"/>
              <a:cs typeface="Segoe UI"/>
            </a:endParaRPr>
          </a:p>
        </p:txBody>
      </p:sp>
      <p:sp>
        <p:nvSpPr>
          <p:cNvPr id="2" name="TextBox 1">
            <a:extLst>
              <a:ext uri="{FF2B5EF4-FFF2-40B4-BE49-F238E27FC236}">
                <a16:creationId xmlns:a16="http://schemas.microsoft.com/office/drawing/2014/main" id="{098CF98E-A2F9-63C8-D82C-391B0606A200}"/>
              </a:ext>
            </a:extLst>
          </p:cNvPr>
          <p:cNvSpPr txBox="1"/>
          <p:nvPr/>
        </p:nvSpPr>
        <p:spPr>
          <a:xfrm>
            <a:off x="3911321" y="1450695"/>
            <a:ext cx="2743200"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cs typeface="Segoe UI"/>
              </a:rPr>
              <a:t>As for the GDPR impeding innovation, it must be noted that the GDPR does contain lots of ‘white spaces’ including wide exemptions for research which, if properly developed, will support the UK’s world-leading research.  If the initial ‘teething problems’ regarding support for SMEs can be overcome, and guidance to how UK-based data controllers and processors can and should interpret the derogations and ‘white spaces’ in the GDPR, then multi-national data controllers are unlikely to call for the UK government to significantly diverge from the GDPR if it continues.</a:t>
            </a:r>
            <a:r>
              <a:rPr lang="en-US" sz="1200" dirty="0">
                <a:cs typeface="Segoe UI"/>
              </a:rPr>
              <a:t>​</a:t>
            </a:r>
          </a:p>
          <a:p>
            <a:r>
              <a:rPr lang="en-GB" sz="1200" dirty="0">
                <a:cs typeface="Segoe UI"/>
              </a:rPr>
              <a:t> both UK and EU data protection law.</a:t>
            </a:r>
            <a:r>
              <a:rPr lang="en-US" sz="1200" dirty="0">
                <a:cs typeface="Segoe UI"/>
              </a:rPr>
              <a:t>​</a:t>
            </a:r>
          </a:p>
          <a:p>
            <a:r>
              <a:rPr lang="en-GB" sz="1200" dirty="0">
                <a:cs typeface="Segoe UI"/>
              </a:rPr>
              <a:t>​</a:t>
            </a:r>
          </a:p>
          <a:p>
            <a:r>
              <a:rPr lang="en-GB" sz="1200" dirty="0">
                <a:cs typeface="Segoe UI"/>
              </a:rPr>
              <a:t>Significant UK divergence from the GDPR would not necessarily be an appropriate response given that customers increasingly value high levels of data protection, and multi-national companies operating in both the EU and UK are likely to promote continued compliance with the GDPR than a multiplicity of different standards. </a:t>
            </a:r>
            <a:r>
              <a:rPr lang="en-US" sz="1200" dirty="0">
                <a:cs typeface="Segoe UI"/>
              </a:rPr>
              <a:t>​</a:t>
            </a:r>
          </a:p>
          <a:p>
            <a:r>
              <a:rPr lang="en-GB" dirty="0">
                <a:cs typeface="Segoe UI"/>
              </a:rPr>
              <a:t>​</a:t>
            </a:r>
          </a:p>
          <a:p>
            <a:r>
              <a:rPr lang="en-GB" sz="1200" dirty="0">
                <a:cs typeface="Segoe UI"/>
              </a:rPr>
              <a:t>But, in my view calls for divergence from the EU standard are not likely to be loud or pressing for as long as the EU remains an important trading partner of the UK, and multi-nationals operating on a global basis support compliance with the EU standard. </a:t>
            </a:r>
            <a:r>
              <a:rPr lang="en-US" sz="1200" dirty="0">
                <a:cs typeface="Segoe UI"/>
              </a:rPr>
              <a:t>​</a:t>
            </a:r>
          </a:p>
          <a:p>
            <a:r>
              <a:rPr lang="en-GB" dirty="0">
                <a:cs typeface="Segoe UI"/>
              </a:rPr>
              <a:t>​</a:t>
            </a:r>
          </a:p>
          <a:p>
            <a:r>
              <a:rPr lang="en-GB" dirty="0">
                <a:cs typeface="Segoe UI"/>
              </a:rPr>
              <a:t>​</a:t>
            </a:r>
          </a:p>
          <a:p>
            <a:r>
              <a:rPr lang="en-US" dirty="0">
                <a:cs typeface="Segoe UI"/>
              </a:rPr>
              <a:t>​</a:t>
            </a:r>
          </a:p>
        </p:txBody>
      </p:sp>
      <p:grpSp>
        <p:nvGrpSpPr>
          <p:cNvPr id="3" name="Group 2">
            <a:extLst>
              <a:ext uri="{FF2B5EF4-FFF2-40B4-BE49-F238E27FC236}">
                <a16:creationId xmlns:a16="http://schemas.microsoft.com/office/drawing/2014/main" id="{6C0957E2-AAF1-B4FA-D43E-750374AAEE6B}"/>
              </a:ext>
            </a:extLst>
          </p:cNvPr>
          <p:cNvGrpSpPr/>
          <p:nvPr/>
        </p:nvGrpSpPr>
        <p:grpSpPr>
          <a:xfrm>
            <a:off x="916650" y="10012258"/>
            <a:ext cx="1535003" cy="273524"/>
            <a:chOff x="1885749" y="5060642"/>
            <a:chExt cx="3263621" cy="518224"/>
          </a:xfrm>
        </p:grpSpPr>
        <p:pic>
          <p:nvPicPr>
            <p:cNvPr id="4" name="Picture 8">
              <a:extLst>
                <a:ext uri="{FF2B5EF4-FFF2-40B4-BE49-F238E27FC236}">
                  <a16:creationId xmlns:a16="http://schemas.microsoft.com/office/drawing/2014/main" id="{95F84B49-B92C-CE09-CBBC-4A1ED7A7CDDA}"/>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6" name="Picture 9">
              <a:extLst>
                <a:ext uri="{FF2B5EF4-FFF2-40B4-BE49-F238E27FC236}">
                  <a16:creationId xmlns:a16="http://schemas.microsoft.com/office/drawing/2014/main" id="{AD1F9BB1-7239-9937-D16E-4B1B32F0BE54}"/>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8" name="object 2">
            <a:extLst>
              <a:ext uri="{FF2B5EF4-FFF2-40B4-BE49-F238E27FC236}">
                <a16:creationId xmlns:a16="http://schemas.microsoft.com/office/drawing/2014/main" id="{EA62F0B5-3146-7C1A-8B80-D2C1D34EB16A}"/>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13</a:t>
            </a:r>
          </a:p>
        </p:txBody>
      </p:sp>
    </p:spTree>
    <p:extLst>
      <p:ext uri="{BB962C8B-B14F-4D97-AF65-F5344CB8AC3E}">
        <p14:creationId xmlns:p14="http://schemas.microsoft.com/office/powerpoint/2010/main" val="35221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914400" y="1273174"/>
            <a:ext cx="1134110" cy="45085"/>
          </a:xfrm>
          <a:custGeom>
            <a:avLst/>
            <a:gdLst/>
            <a:ahLst/>
            <a:cxnLst/>
            <a:rect l="l" t="t" r="r" b="b"/>
            <a:pathLst>
              <a:path w="1134110" h="45084">
                <a:moveTo>
                  <a:pt x="1134110" y="0"/>
                </a:moveTo>
                <a:lnTo>
                  <a:pt x="0" y="0"/>
                </a:lnTo>
                <a:lnTo>
                  <a:pt x="0" y="45084"/>
                </a:lnTo>
                <a:lnTo>
                  <a:pt x="1134110" y="45084"/>
                </a:lnTo>
                <a:lnTo>
                  <a:pt x="1134110" y="0"/>
                </a:lnTo>
                <a:close/>
              </a:path>
            </a:pathLst>
          </a:custGeom>
          <a:solidFill>
            <a:srgbClr val="002060"/>
          </a:solidFill>
        </p:spPr>
        <p:txBody>
          <a:bodyPr wrap="square" lIns="0" tIns="0" rIns="0" bIns="0" rtlCol="0"/>
          <a:lstStyle/>
          <a:p>
            <a:endParaRPr>
              <a:solidFill>
                <a:srgbClr val="002060"/>
              </a:solidFill>
            </a:endParaRPr>
          </a:p>
        </p:txBody>
      </p:sp>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1" name="object 3">
            <a:extLst>
              <a:ext uri="{FF2B5EF4-FFF2-40B4-BE49-F238E27FC236}">
                <a16:creationId xmlns:a16="http://schemas.microsoft.com/office/drawing/2014/main" id="{FA8A06ED-3ADB-27DF-86DD-C8F66788352F}"/>
              </a:ext>
            </a:extLst>
          </p:cNvPr>
          <p:cNvSpPr txBox="1"/>
          <p:nvPr/>
        </p:nvSpPr>
        <p:spPr>
          <a:xfrm>
            <a:off x="902004" y="895857"/>
            <a:ext cx="1335405" cy="330835"/>
          </a:xfrm>
          <a:prstGeom prst="rect">
            <a:avLst/>
          </a:prstGeom>
        </p:spPr>
        <p:txBody>
          <a:bodyPr vert="horz" wrap="square" lIns="0" tIns="12700" rIns="0" bIns="0" rtlCol="0">
            <a:spAutoFit/>
          </a:bodyPr>
          <a:lstStyle/>
          <a:p>
            <a:pPr marL="12700">
              <a:lnSpc>
                <a:spcPct val="100000"/>
              </a:lnSpc>
              <a:spcBef>
                <a:spcPts val="100"/>
              </a:spcBef>
            </a:pPr>
            <a:r>
              <a:rPr sz="2000" b="1" spc="-170" dirty="0">
                <a:solidFill>
                  <a:srgbClr val="002A56"/>
                </a:solidFill>
                <a:latin typeface="Trebuchet MS"/>
                <a:cs typeface="Trebuchet MS"/>
              </a:rPr>
              <a:t>CONCLUSION</a:t>
            </a:r>
            <a:endParaRPr sz="2000" dirty="0">
              <a:latin typeface="Trebuchet MS"/>
              <a:cs typeface="Trebuchet MS"/>
            </a:endParaRPr>
          </a:p>
        </p:txBody>
      </p:sp>
      <p:sp>
        <p:nvSpPr>
          <p:cNvPr id="13" name="object 4">
            <a:extLst>
              <a:ext uri="{FF2B5EF4-FFF2-40B4-BE49-F238E27FC236}">
                <a16:creationId xmlns:a16="http://schemas.microsoft.com/office/drawing/2014/main" id="{D504B832-4510-AEB2-F095-D046CED54767}"/>
              </a:ext>
            </a:extLst>
          </p:cNvPr>
          <p:cNvSpPr txBox="1"/>
          <p:nvPr/>
        </p:nvSpPr>
        <p:spPr>
          <a:xfrm>
            <a:off x="2964307" y="870356"/>
            <a:ext cx="3693160" cy="8146076"/>
          </a:xfrm>
          <a:prstGeom prst="rect">
            <a:avLst/>
          </a:prstGeom>
        </p:spPr>
        <p:txBody>
          <a:bodyPr vert="horz" wrap="square" lIns="0" tIns="12065" rIns="0" bIns="0" rtlCol="0" anchor="t">
            <a:spAutoFit/>
          </a:bodyPr>
          <a:lstStyle/>
          <a:p>
            <a:r>
              <a:rPr lang="en-US" sz="1200" spc="-5" dirty="0">
                <a:ea typeface="+mn-lt"/>
                <a:cs typeface="+mn-lt"/>
              </a:rPr>
              <a:t>This chapter opened by arguing that UK’s departure from the EU would serve as an acid test not only of the EU’s influence as a trade power and global regulator in general, but more specifically, whether the GDPR has any realistic prospect of becoming the ‘global digital gold, standard of data protection’. </a:t>
            </a:r>
            <a:endParaRPr lang="en-GB" sz="1200" spc="-5" dirty="0">
              <a:ea typeface="+mn-lt"/>
              <a:cs typeface="+mn-lt"/>
            </a:endParaRPr>
          </a:p>
          <a:p>
            <a:r>
              <a:rPr lang="en-US" sz="1200" spc="-5" dirty="0">
                <a:ea typeface="+mn-lt"/>
                <a:cs typeface="+mn-lt"/>
              </a:rPr>
              <a:t>Despite negotiations the parties did eventually agree and the UK retained the GDPR in domestic law and applied for an EU adequacy decision under the GDPR framework, so in that respect the GDPR adequacy framework can be considered a success. Not only that, but the extra-territorial provisions and mutual adequacy obligations in both the UK GDPR and GDPR have created the conditions for synergy and continued alignment between the two data protection frameworks, with the benchmark of protection being the high standard set in the GDPR, at least for so long as each want to facilitate ‘free flows’ of data to the other. </a:t>
            </a:r>
            <a:endParaRPr lang="en-GB" sz="1200" spc="-5" dirty="0">
              <a:ea typeface="+mn-lt"/>
              <a:cs typeface="+mn-lt"/>
            </a:endParaRPr>
          </a:p>
          <a:p>
            <a:endParaRPr lang="en-GB" sz="1200" spc="-5" dirty="0">
              <a:ea typeface="+mn-lt"/>
              <a:cs typeface="+mn-lt"/>
            </a:endParaRPr>
          </a:p>
          <a:p>
            <a:r>
              <a:rPr lang="en-US" sz="1200" spc="-5" dirty="0">
                <a:ea typeface="+mn-lt"/>
                <a:cs typeface="+mn-lt"/>
              </a:rPr>
              <a:t>Whilst Brexiteers are likely to be disappointed at this outcome given their vociferous calls to restore complete sovereignty, data protection advocates will extol the UK’s continued compliance with the GDPR as early evidence of the influence of the GDPR and its effectiveness in in ensuring high standards of data protection in third countries around the world. </a:t>
            </a:r>
            <a:endParaRPr lang="en-GB" sz="1200" spc="-5" dirty="0">
              <a:ea typeface="+mn-lt"/>
              <a:cs typeface="+mn-lt"/>
            </a:endParaRPr>
          </a:p>
          <a:p>
            <a:r>
              <a:rPr lang="en-US" sz="1200" spc="-5" dirty="0">
                <a:ea typeface="+mn-lt"/>
                <a:cs typeface="+mn-lt"/>
              </a:rPr>
              <a:t>Having said that, continued compliance by the UK with the GDPR should not be taken for granted. Rather, it must remain fit for purpose. Accordingly, the EU should not ignore the concerns raised that it hampers innovation and competitiveness. If such concerns are not addressed trade and market forces could act as drivers for divergence from EU data protection law in the longer term. If that were to occur then the EU may not realize its goal of the GDPR becoming the ‘global digital gold, standard of data protection’. </a:t>
            </a:r>
            <a:endParaRPr lang="en-GB" sz="1200" spc="-5" dirty="0">
              <a:ea typeface="+mn-lt"/>
              <a:cs typeface="+mn-lt"/>
            </a:endParaRPr>
          </a:p>
          <a:p>
            <a:r>
              <a:rPr lang="en-US" sz="1200" spc="-5" dirty="0">
                <a:ea typeface="+mn-lt"/>
                <a:cs typeface="+mn-lt"/>
              </a:rPr>
              <a:t>In sum, EU data protection advocates have rightly framed the UK’s continued compliance with the GDPR as early evidence of the potential for the EU to set the standard of data protection laws and encouraging harmonization on a global basis, but its longer-term future is not so certain as the GDPR could lose influence over time if it is not fit for purpose. Hence, the UK has left the EU but not EU data protection law behind, for now, at least. </a:t>
            </a:r>
            <a:endParaRPr lang="en-GB" sz="1200" spc="-5" dirty="0">
              <a:ea typeface="+mn-lt"/>
              <a:cs typeface="+mn-lt"/>
            </a:endParaRPr>
          </a:p>
          <a:p>
            <a:pPr marL="12700" marR="5715" algn="just">
              <a:lnSpc>
                <a:spcPct val="127400"/>
              </a:lnSpc>
              <a:spcBef>
                <a:spcPts val="95"/>
              </a:spcBef>
            </a:pPr>
            <a:endParaRPr lang="en-US" sz="1000" spc="-5" dirty="0">
              <a:ea typeface="+mn-lt"/>
              <a:cs typeface="+mn-lt"/>
            </a:endParaRPr>
          </a:p>
        </p:txBody>
      </p:sp>
      <p:grpSp>
        <p:nvGrpSpPr>
          <p:cNvPr id="2" name="Group 1">
            <a:extLst>
              <a:ext uri="{FF2B5EF4-FFF2-40B4-BE49-F238E27FC236}">
                <a16:creationId xmlns:a16="http://schemas.microsoft.com/office/drawing/2014/main" id="{5F5B8451-29A2-CCEC-EF3C-266DBED56B50}"/>
              </a:ext>
            </a:extLst>
          </p:cNvPr>
          <p:cNvGrpSpPr/>
          <p:nvPr/>
        </p:nvGrpSpPr>
        <p:grpSpPr>
          <a:xfrm>
            <a:off x="916650" y="10012258"/>
            <a:ext cx="1535003" cy="273524"/>
            <a:chOff x="1885749" y="5060642"/>
            <a:chExt cx="3263621" cy="518224"/>
          </a:xfrm>
        </p:grpSpPr>
        <p:pic>
          <p:nvPicPr>
            <p:cNvPr id="3" name="Picture 8">
              <a:extLst>
                <a:ext uri="{FF2B5EF4-FFF2-40B4-BE49-F238E27FC236}">
                  <a16:creationId xmlns:a16="http://schemas.microsoft.com/office/drawing/2014/main" id="{6634F1FC-496D-2B34-DE22-F8A483B714A8}"/>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4" name="Picture 9">
              <a:extLst>
                <a:ext uri="{FF2B5EF4-FFF2-40B4-BE49-F238E27FC236}">
                  <a16:creationId xmlns:a16="http://schemas.microsoft.com/office/drawing/2014/main" id="{43FEC3F4-7E8C-2E48-F59D-7060233A4263}"/>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8" name="object 2">
            <a:extLst>
              <a:ext uri="{FF2B5EF4-FFF2-40B4-BE49-F238E27FC236}">
                <a16:creationId xmlns:a16="http://schemas.microsoft.com/office/drawing/2014/main" id="{F4A556D0-814B-154F-6D7B-F9EBFADA2DA4}"/>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14</a:t>
            </a:r>
          </a:p>
        </p:txBody>
      </p:sp>
    </p:spTree>
    <p:extLst>
      <p:ext uri="{BB962C8B-B14F-4D97-AF65-F5344CB8AC3E}">
        <p14:creationId xmlns:p14="http://schemas.microsoft.com/office/powerpoint/2010/main" val="181413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15</a:t>
            </a:r>
          </a:p>
        </p:txBody>
      </p:sp>
      <p:sp>
        <p:nvSpPr>
          <p:cNvPr id="6" name="object 6"/>
          <p:cNvSpPr/>
          <p:nvPr/>
        </p:nvSpPr>
        <p:spPr>
          <a:xfrm>
            <a:off x="914400" y="1273174"/>
            <a:ext cx="1134110" cy="45085"/>
          </a:xfrm>
          <a:custGeom>
            <a:avLst/>
            <a:gdLst/>
            <a:ahLst/>
            <a:cxnLst/>
            <a:rect l="l" t="t" r="r" b="b"/>
            <a:pathLst>
              <a:path w="1134110" h="45084">
                <a:moveTo>
                  <a:pt x="1134110" y="0"/>
                </a:moveTo>
                <a:lnTo>
                  <a:pt x="0" y="0"/>
                </a:lnTo>
                <a:lnTo>
                  <a:pt x="0" y="45084"/>
                </a:lnTo>
                <a:lnTo>
                  <a:pt x="1134110" y="45084"/>
                </a:lnTo>
                <a:lnTo>
                  <a:pt x="1134110" y="0"/>
                </a:lnTo>
                <a:close/>
              </a:path>
            </a:pathLst>
          </a:custGeom>
          <a:solidFill>
            <a:srgbClr val="002060"/>
          </a:solidFill>
        </p:spPr>
        <p:txBody>
          <a:bodyPr wrap="square" lIns="0" tIns="0" rIns="0" bIns="0" rtlCol="0"/>
          <a:lstStyle/>
          <a:p>
            <a:endParaRPr>
              <a:solidFill>
                <a:srgbClr val="002060"/>
              </a:solidFill>
            </a:endParaRPr>
          </a:p>
        </p:txBody>
      </p:sp>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grpSp>
        <p:nvGrpSpPr>
          <p:cNvPr id="10" name="Group 9">
            <a:extLst>
              <a:ext uri="{FF2B5EF4-FFF2-40B4-BE49-F238E27FC236}">
                <a16:creationId xmlns:a16="http://schemas.microsoft.com/office/drawing/2014/main" id="{96213D7E-6B00-B82B-766E-604B81E7F37F}"/>
              </a:ext>
            </a:extLst>
          </p:cNvPr>
          <p:cNvGrpSpPr/>
          <p:nvPr/>
        </p:nvGrpSpPr>
        <p:grpSpPr>
          <a:xfrm>
            <a:off x="916650" y="10012258"/>
            <a:ext cx="1535003" cy="273524"/>
            <a:chOff x="1885749" y="5060642"/>
            <a:chExt cx="3263621" cy="518224"/>
          </a:xfrm>
        </p:grpSpPr>
        <p:pic>
          <p:nvPicPr>
            <p:cNvPr id="5" name="Picture 8">
              <a:extLst>
                <a:ext uri="{FF2B5EF4-FFF2-40B4-BE49-F238E27FC236}">
                  <a16:creationId xmlns:a16="http://schemas.microsoft.com/office/drawing/2014/main" id="{C4EB21D7-0DAA-2C1B-7EB9-9A3155801E2D}"/>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9" name="Picture 9">
              <a:extLst>
                <a:ext uri="{FF2B5EF4-FFF2-40B4-BE49-F238E27FC236}">
                  <a16:creationId xmlns:a16="http://schemas.microsoft.com/office/drawing/2014/main" id="{89137312-723F-0236-EB01-08F4526910CF}"/>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11" name="object 3">
            <a:extLst>
              <a:ext uri="{FF2B5EF4-FFF2-40B4-BE49-F238E27FC236}">
                <a16:creationId xmlns:a16="http://schemas.microsoft.com/office/drawing/2014/main" id="{44599AAD-450C-F248-D2DC-CB1CE0AEB16B}"/>
              </a:ext>
            </a:extLst>
          </p:cNvPr>
          <p:cNvSpPr txBox="1"/>
          <p:nvPr/>
        </p:nvSpPr>
        <p:spPr>
          <a:xfrm>
            <a:off x="902004" y="895857"/>
            <a:ext cx="1335405" cy="330835"/>
          </a:xfrm>
          <a:prstGeom prst="rect">
            <a:avLst/>
          </a:prstGeom>
        </p:spPr>
        <p:txBody>
          <a:bodyPr vert="horz" wrap="square" lIns="0" tIns="12700" rIns="0" bIns="0" rtlCol="0" anchor="t">
            <a:spAutoFit/>
          </a:bodyPr>
          <a:lstStyle/>
          <a:p>
            <a:pPr marL="12700">
              <a:lnSpc>
                <a:spcPct val="100000"/>
              </a:lnSpc>
              <a:spcBef>
                <a:spcPts val="100"/>
              </a:spcBef>
            </a:pPr>
            <a:r>
              <a:rPr lang="en-GB" sz="2000" b="1" spc="-170" dirty="0">
                <a:solidFill>
                  <a:srgbClr val="002A56"/>
                </a:solidFill>
                <a:latin typeface="Trebuchet MS"/>
                <a:cs typeface="Trebuchet MS"/>
              </a:rPr>
              <a:t>REFERENCES</a:t>
            </a:r>
          </a:p>
        </p:txBody>
      </p:sp>
      <p:sp>
        <p:nvSpPr>
          <p:cNvPr id="17" name="object 4">
            <a:extLst>
              <a:ext uri="{FF2B5EF4-FFF2-40B4-BE49-F238E27FC236}">
                <a16:creationId xmlns:a16="http://schemas.microsoft.com/office/drawing/2014/main" id="{3B2BF51A-104B-CAEF-7777-C7C492045390}"/>
              </a:ext>
            </a:extLst>
          </p:cNvPr>
          <p:cNvSpPr txBox="1"/>
          <p:nvPr/>
        </p:nvSpPr>
        <p:spPr>
          <a:xfrm>
            <a:off x="916513" y="1615431"/>
            <a:ext cx="5893497" cy="7553350"/>
          </a:xfrm>
          <a:prstGeom prst="rect">
            <a:avLst/>
          </a:prstGeom>
        </p:spPr>
        <p:txBody>
          <a:bodyPr vert="horz" wrap="square" lIns="0" tIns="12700" rIns="0" bIns="0" rtlCol="0" anchor="t">
            <a:spAutoFit/>
          </a:bodyPr>
          <a:lstStyle/>
          <a:p>
            <a:r>
              <a:rPr lang="en-US" sz="1000" spc="-5" dirty="0">
                <a:latin typeface="Calibri"/>
                <a:ea typeface="+mn-lt"/>
                <a:cs typeface="+mn-lt"/>
              </a:rPr>
              <a:t>A. </a:t>
            </a:r>
            <a:r>
              <a:rPr lang="en-US" sz="1000" spc="-5" dirty="0" err="1">
                <a:latin typeface="Calibri"/>
                <a:ea typeface="+mn-lt"/>
                <a:cs typeface="+mn-lt"/>
              </a:rPr>
              <a:t>Bendiek</a:t>
            </a:r>
            <a:r>
              <a:rPr lang="en-US" sz="1000" spc="-5" dirty="0">
                <a:latin typeface="Calibri"/>
                <a:ea typeface="+mn-lt"/>
                <a:cs typeface="+mn-lt"/>
              </a:rPr>
              <a:t> and M. </a:t>
            </a:r>
            <a:r>
              <a:rPr lang="en-US" sz="1000" spc="-5" dirty="0" err="1">
                <a:latin typeface="Calibri"/>
                <a:ea typeface="+mn-lt"/>
                <a:cs typeface="+mn-lt"/>
              </a:rPr>
              <a:t>Römer</a:t>
            </a:r>
            <a:r>
              <a:rPr lang="en-US" sz="1000" spc="-5" dirty="0">
                <a:latin typeface="Calibri"/>
                <a:ea typeface="+mn-lt"/>
                <a:cs typeface="+mn-lt"/>
              </a:rPr>
              <a:t>, M. (2019) 21(1) ‘Externalizing Europe: the global effects of </a:t>
            </a:r>
            <a:endParaRPr lang="en-US" sz="1000" dirty="0">
              <a:latin typeface="Calibri"/>
              <a:cs typeface="Calibri"/>
            </a:endParaRPr>
          </a:p>
          <a:p>
            <a:r>
              <a:rPr lang="en-US" sz="1000" spc="-5" dirty="0">
                <a:latin typeface="Calibri"/>
                <a:ea typeface="+mn-lt"/>
                <a:cs typeface="+mn-lt"/>
              </a:rPr>
              <a:t>European data protection’ (2019)</a:t>
            </a:r>
            <a:endParaRPr lang="en-US" sz="1000" spc="-5" dirty="0">
              <a:latin typeface="Calibri"/>
              <a:cs typeface="Calibri"/>
            </a:endParaRPr>
          </a:p>
          <a:p>
            <a:endParaRPr lang="en-US" sz="1000" spc="-5" dirty="0">
              <a:latin typeface="Calibri"/>
              <a:ea typeface="+mn-lt"/>
              <a:cs typeface="+mn-lt"/>
            </a:endParaRPr>
          </a:p>
          <a:p>
            <a:r>
              <a:rPr lang="en-US" sz="1000" spc="-5" dirty="0">
                <a:latin typeface="Calibri"/>
                <a:ea typeface="+mn-lt"/>
                <a:cs typeface="+mn-lt"/>
              </a:rPr>
              <a:t>Anu Bradford, </a:t>
            </a:r>
            <a:r>
              <a:rPr lang="en-US" sz="1000" i="1" spc="-5" dirty="0">
                <a:latin typeface="Calibri"/>
                <a:ea typeface="+mn-lt"/>
                <a:cs typeface="+mn-lt"/>
              </a:rPr>
              <a:t>The Brussels Effect: How the European Union Rules the World </a:t>
            </a:r>
            <a:endParaRPr lang="en-GB" sz="1000" dirty="0">
              <a:latin typeface="Calibri"/>
              <a:cs typeface="Calibri"/>
            </a:endParaRPr>
          </a:p>
          <a:p>
            <a:endParaRPr lang="en-US" sz="1000" i="1" spc="-5" dirty="0">
              <a:latin typeface="Calibri"/>
              <a:cs typeface="Calibri"/>
            </a:endParaRPr>
          </a:p>
          <a:p>
            <a:r>
              <a:rPr lang="en-US" sz="1000" spc="-5" dirty="0">
                <a:latin typeface="Calibri"/>
                <a:ea typeface="+mn-lt"/>
                <a:cs typeface="+mn-lt"/>
              </a:rPr>
              <a:t>Federation of Small Businesses, ‘Manifesto European Elections 2014’ (February 2014).</a:t>
            </a:r>
            <a:br>
              <a:rPr lang="en-US" sz="1000" spc="-5" dirty="0">
                <a:latin typeface="Calibri"/>
                <a:ea typeface="+mn-lt"/>
                <a:cs typeface="+mn-lt"/>
              </a:rPr>
            </a:br>
            <a:r>
              <a:rPr lang="en-US" sz="1000" spc="-5" dirty="0">
                <a:latin typeface="Calibri"/>
                <a:ea typeface="+mn-lt"/>
                <a:cs typeface="+mn-lt"/>
              </a:rPr>
              <a:t> </a:t>
            </a:r>
            <a:endParaRPr lang="en-US" sz="1000" dirty="0">
              <a:latin typeface="Calibri"/>
              <a:ea typeface="+mn-lt"/>
              <a:cs typeface="+mn-lt"/>
            </a:endParaRPr>
          </a:p>
          <a:p>
            <a:r>
              <a:rPr lang="en-US" sz="1000" spc="-5" dirty="0">
                <a:latin typeface="Calibri"/>
                <a:ea typeface="+mn-lt"/>
                <a:cs typeface="+mn-lt"/>
              </a:rPr>
              <a:t>Daniel Castro, ‘Brexit Allows UK to Unshackle Itself from EU’s Cumbersome Data Protection Rules’ (Centre for Data Innovation, 20 July 2016) </a:t>
            </a:r>
            <a:r>
              <a:rPr lang="en-US" sz="1000" spc="-5" dirty="0">
                <a:latin typeface="Calibri"/>
                <a:ea typeface="+mn-lt"/>
                <a:cs typeface="+mn-lt"/>
                <a:hlinkClick r:id="rId4"/>
              </a:rPr>
              <a:t>https://www.datainnovation.org/2016/07/brexit</a:t>
            </a:r>
            <a:r>
              <a:rPr lang="en-US" sz="1000" spc="-5" dirty="0">
                <a:latin typeface="Calibri"/>
                <a:ea typeface="+mn-lt"/>
                <a:cs typeface="+mn-lt"/>
              </a:rPr>
              <a:t> </a:t>
            </a:r>
            <a:endParaRPr lang="en-US" sz="1000" dirty="0">
              <a:latin typeface="Calibri"/>
              <a:cs typeface="Calibri"/>
            </a:endParaRPr>
          </a:p>
          <a:p>
            <a:r>
              <a:rPr lang="en-US" sz="1000" spc="-5" dirty="0">
                <a:latin typeface="Calibri"/>
                <a:ea typeface="+mn-lt"/>
                <a:cs typeface="+mn-lt"/>
              </a:rPr>
              <a:t>-allows-uk-to-unshackle-itself-from-eus-cumbersome-data-protection-rules/ accessed 19 April 2021. </a:t>
            </a:r>
            <a:endParaRPr lang="en-US" sz="1000" dirty="0">
              <a:latin typeface="Calibri"/>
              <a:cs typeface="Calibri"/>
            </a:endParaRPr>
          </a:p>
          <a:p>
            <a:endParaRPr lang="en-US" sz="1000" i="1" spc="-5" dirty="0">
              <a:latin typeface="Calibri"/>
              <a:cs typeface="Calibri"/>
            </a:endParaRPr>
          </a:p>
          <a:p>
            <a:r>
              <a:rPr lang="en-US" sz="1000" spc="-5" dirty="0">
                <a:latin typeface="Calibri"/>
                <a:ea typeface="+mn-lt"/>
                <a:cs typeface="+mn-lt"/>
              </a:rPr>
              <a:t>Anu Bradford, ‘The Brussels effect,’ (2012) </a:t>
            </a:r>
            <a:r>
              <a:rPr lang="en-US" sz="1000" i="1" spc="-5" dirty="0">
                <a:latin typeface="Calibri"/>
                <a:ea typeface="+mn-lt"/>
                <a:cs typeface="+mn-lt"/>
              </a:rPr>
              <a:t>NW U Law Rev</a:t>
            </a:r>
            <a:r>
              <a:rPr lang="en-US" sz="1000" spc="-5" dirty="0">
                <a:latin typeface="Calibri"/>
                <a:ea typeface="+mn-lt"/>
                <a:cs typeface="+mn-lt"/>
              </a:rPr>
              <a:t>, 107(1), 1–68, 9. </a:t>
            </a:r>
            <a:endParaRPr lang="en-US" sz="1000" dirty="0">
              <a:latin typeface="Calibri"/>
              <a:cs typeface="Calibri"/>
            </a:endParaRPr>
          </a:p>
          <a:p>
            <a:endParaRPr lang="en-US" sz="1000" spc="-5" dirty="0">
              <a:latin typeface="Calibri"/>
              <a:cs typeface="Calibri"/>
            </a:endParaRPr>
          </a:p>
          <a:p>
            <a:r>
              <a:rPr lang="en-US" sz="1000" spc="-5" dirty="0">
                <a:latin typeface="Calibri"/>
                <a:ea typeface="+mn-lt"/>
                <a:cs typeface="+mn-lt"/>
              </a:rPr>
              <a:t>Estimated by the UK government’s Department for Digital, Culture, Media and Sport by applying the UN definition of digitally deliverable services (DDS) to UK Office for National Statistics data; cited in DCMS, Explanatory Framework for Adequacy Discussions, Section A: Cover Note, 13 March 2020 </a:t>
            </a:r>
            <a:endParaRPr lang="en-US" sz="1000" dirty="0">
              <a:latin typeface="Calibri"/>
              <a:ea typeface="+mn-lt"/>
              <a:cs typeface="+mn-lt"/>
            </a:endParaRPr>
          </a:p>
          <a:p>
            <a:endParaRPr lang="en-US" sz="1000" spc="-5" dirty="0">
              <a:latin typeface="Calibri"/>
              <a:cs typeface="Calibri"/>
            </a:endParaRPr>
          </a:p>
          <a:p>
            <a:r>
              <a:rPr lang="en-US" sz="1000" spc="-5" dirty="0">
                <a:latin typeface="Calibri"/>
                <a:ea typeface="+mn-lt"/>
                <a:cs typeface="+mn-lt"/>
              </a:rPr>
              <a:t>House of Lords, European Union Committee, ‘Brexit: the EU data protection package,’ 3rd Report </a:t>
            </a:r>
            <a:endParaRPr lang="en-US" sz="1000" dirty="0">
              <a:latin typeface="Calibri"/>
              <a:ea typeface="+mn-lt"/>
              <a:cs typeface="+mn-lt"/>
            </a:endParaRPr>
          </a:p>
          <a:p>
            <a:r>
              <a:rPr lang="en-US" sz="1000" spc="-5" dirty="0">
                <a:latin typeface="Calibri"/>
                <a:ea typeface="+mn-lt"/>
                <a:cs typeface="+mn-lt"/>
              </a:rPr>
              <a:t>of Session 2017–19 – published 18 July 2017 – HL Paper 7, para 128. </a:t>
            </a:r>
            <a:endParaRPr lang="en-US" sz="1000" dirty="0">
              <a:latin typeface="Calibri"/>
              <a:cs typeface="Calibri"/>
            </a:endParaRPr>
          </a:p>
          <a:p>
            <a:endParaRPr lang="en-US" sz="1000" spc="-5" dirty="0">
              <a:latin typeface="Calibri"/>
              <a:cs typeface="Calibri"/>
            </a:endParaRPr>
          </a:p>
          <a:p>
            <a:r>
              <a:rPr lang="en-US" sz="1000" spc="-5" dirty="0">
                <a:latin typeface="Calibri"/>
                <a:ea typeface="+mn-lt"/>
                <a:cs typeface="+mn-lt"/>
              </a:rPr>
              <a:t>Statement made by Oliver Patel, Head of Inbound Data Flows, Department for Digital, Culture, Media and Sport (DCMS) at Commercial data transfers between UK and EU and the adequacy decision, Cross DPN Online Workshop, 22 April 2021. </a:t>
            </a:r>
            <a:endParaRPr lang="en-US" sz="1000" dirty="0">
              <a:latin typeface="Calibri"/>
              <a:cs typeface="Calibri"/>
            </a:endParaRPr>
          </a:p>
          <a:p>
            <a:endParaRPr lang="en-US" sz="1000" spc="-5" dirty="0">
              <a:latin typeface="Calibri"/>
              <a:ea typeface="+mn-lt"/>
              <a:cs typeface="+mn-lt"/>
            </a:endParaRPr>
          </a:p>
          <a:p>
            <a:r>
              <a:rPr lang="en-US" sz="1000" spc="-5" dirty="0">
                <a:latin typeface="Calibri"/>
                <a:ea typeface="+mn-lt"/>
                <a:cs typeface="+mn-lt"/>
              </a:rPr>
              <a:t>Joseph Menn, ‘Exclusive: Facebook to move UK users to California terms, avoiding EU privacy rule, (</a:t>
            </a:r>
            <a:r>
              <a:rPr lang="en-US" sz="1000" i="1" spc="-5" dirty="0">
                <a:latin typeface="Calibri"/>
                <a:ea typeface="+mn-lt"/>
                <a:cs typeface="+mn-lt"/>
              </a:rPr>
              <a:t>Reuters</a:t>
            </a:r>
            <a:r>
              <a:rPr lang="en-US" sz="1000" spc="-5" dirty="0">
                <a:latin typeface="Calibri"/>
                <a:ea typeface="+mn-lt"/>
                <a:cs typeface="+mn-lt"/>
              </a:rPr>
              <a:t>, US Legal News, 15 December 2020), </a:t>
            </a:r>
            <a:r>
              <a:rPr lang="en-US" sz="1000" spc="-5" dirty="0">
                <a:latin typeface="Calibri"/>
                <a:ea typeface="+mn-lt"/>
                <a:cs typeface="+mn-lt"/>
                <a:hlinkClick r:id="rId5"/>
              </a:rPr>
              <a:t>https://www.theguardian.com/technology/2020/</a:t>
            </a:r>
            <a:r>
              <a:rPr lang="en-US" sz="1000" spc="-5" dirty="0">
                <a:latin typeface="Calibri"/>
                <a:ea typeface="+mn-lt"/>
                <a:cs typeface="+mn-lt"/>
              </a:rPr>
              <a:t> dec/15/</a:t>
            </a:r>
            <a:r>
              <a:rPr lang="en-US" sz="1000" spc="-5" dirty="0" err="1">
                <a:latin typeface="Calibri"/>
                <a:ea typeface="+mn-lt"/>
                <a:cs typeface="+mn-lt"/>
              </a:rPr>
              <a:t>facebook</a:t>
            </a:r>
            <a:r>
              <a:rPr lang="en-US" sz="1000" spc="-5" dirty="0">
                <a:latin typeface="Calibri"/>
                <a:ea typeface="+mn-lt"/>
                <a:cs typeface="+mn-lt"/>
              </a:rPr>
              <a:t>-move-</a:t>
            </a:r>
            <a:r>
              <a:rPr lang="en-US" sz="1000" spc="-5" dirty="0" err="1">
                <a:latin typeface="Calibri"/>
                <a:ea typeface="+mn-lt"/>
                <a:cs typeface="+mn-lt"/>
              </a:rPr>
              <a:t>uk</a:t>
            </a:r>
            <a:r>
              <a:rPr lang="en-US" sz="1000" spc="-5" dirty="0">
                <a:latin typeface="Calibri"/>
                <a:ea typeface="+mn-lt"/>
                <a:cs typeface="+mn-lt"/>
              </a:rPr>
              <a:t>-users-</a:t>
            </a:r>
            <a:r>
              <a:rPr lang="en-US" sz="1000" spc="-5" dirty="0" err="1">
                <a:latin typeface="Calibri"/>
                <a:ea typeface="+mn-lt"/>
                <a:cs typeface="+mn-lt"/>
              </a:rPr>
              <a:t>california</a:t>
            </a:r>
            <a:r>
              <a:rPr lang="en-US" sz="1000" spc="-5" dirty="0">
                <a:latin typeface="Calibri"/>
                <a:ea typeface="+mn-lt"/>
                <a:cs typeface="+mn-lt"/>
              </a:rPr>
              <a:t>-</a:t>
            </a:r>
            <a:r>
              <a:rPr lang="en-US" sz="1000" spc="-5" dirty="0" err="1">
                <a:latin typeface="Calibri"/>
                <a:ea typeface="+mn-lt"/>
                <a:cs typeface="+mn-lt"/>
              </a:rPr>
              <a:t>eu</a:t>
            </a:r>
            <a:r>
              <a:rPr lang="en-US" sz="1000" spc="-5" dirty="0">
                <a:latin typeface="Calibri"/>
                <a:ea typeface="+mn-lt"/>
                <a:cs typeface="+mn-lt"/>
              </a:rPr>
              <a:t>-privacy-laws </a:t>
            </a:r>
            <a:endParaRPr lang="en-US" sz="1000" dirty="0">
              <a:latin typeface="Calibri"/>
              <a:ea typeface="+mn-lt"/>
              <a:cs typeface="+mn-lt"/>
            </a:endParaRPr>
          </a:p>
          <a:p>
            <a:endParaRPr lang="en-US" sz="1000" spc="-5" dirty="0">
              <a:latin typeface="Calibri"/>
              <a:cs typeface="Calibri"/>
            </a:endParaRPr>
          </a:p>
          <a:p>
            <a:r>
              <a:rPr lang="en-US" sz="1000" spc="-5" dirty="0">
                <a:latin typeface="Calibri"/>
                <a:ea typeface="+mn-lt"/>
                <a:cs typeface="+mn-lt"/>
              </a:rPr>
              <a:t>PM Statement, UK / EU relations: Written statement – HCWS86, 3 February 2020. </a:t>
            </a:r>
            <a:endParaRPr lang="en-US" sz="1000" dirty="0">
              <a:latin typeface="Calibri"/>
              <a:ea typeface="+mn-lt"/>
              <a:cs typeface="+mn-lt"/>
            </a:endParaRPr>
          </a:p>
          <a:p>
            <a:endParaRPr lang="en-US" sz="1000" spc="-5" dirty="0">
              <a:latin typeface="Calibri"/>
              <a:ea typeface="+mn-lt"/>
              <a:cs typeface="+mn-lt"/>
            </a:endParaRPr>
          </a:p>
          <a:p>
            <a:r>
              <a:rPr lang="en-US" sz="1000" spc="-5" dirty="0">
                <a:latin typeface="Calibri"/>
                <a:ea typeface="+mn-lt"/>
                <a:cs typeface="+mn-lt"/>
              </a:rPr>
              <a:t>Oliver Dowden, ‘New approach to data is a great opportunity for the UK post-Brexit’ (</a:t>
            </a:r>
            <a:r>
              <a:rPr lang="en-US" sz="1000" i="1" spc="-5" dirty="0">
                <a:latin typeface="Calibri"/>
                <a:ea typeface="+mn-lt"/>
                <a:cs typeface="+mn-lt"/>
              </a:rPr>
              <a:t>Financial </a:t>
            </a:r>
            <a:endParaRPr lang="en-US" sz="1000" dirty="0">
              <a:latin typeface="Calibri"/>
              <a:ea typeface="+mn-lt"/>
              <a:cs typeface="+mn-lt"/>
            </a:endParaRPr>
          </a:p>
          <a:p>
            <a:r>
              <a:rPr lang="en-US" sz="1000" i="1" spc="-5" dirty="0">
                <a:latin typeface="Calibri"/>
                <a:ea typeface="+mn-lt"/>
                <a:cs typeface="+mn-lt"/>
              </a:rPr>
              <a:t>Times </a:t>
            </a:r>
            <a:r>
              <a:rPr lang="en-US" sz="1000" spc="-5" dirty="0">
                <a:latin typeface="Calibri"/>
                <a:ea typeface="+mn-lt"/>
                <a:cs typeface="+mn-lt"/>
              </a:rPr>
              <a:t>27 February 2021), </a:t>
            </a:r>
            <a:r>
              <a:rPr lang="en-US" sz="1000" spc="-5" dirty="0">
                <a:latin typeface="Calibri"/>
                <a:ea typeface="+mn-lt"/>
                <a:cs typeface="+mn-lt"/>
                <a:hlinkClick r:id="rId6"/>
              </a:rPr>
              <a:t>https://www.ft.com/content/ac1cbaef-d8bf-49b4-b11d-1fcc96dde0e1</a:t>
            </a:r>
            <a:r>
              <a:rPr lang="en-US" sz="1000" spc="-5" dirty="0">
                <a:latin typeface="Calibri"/>
                <a:ea typeface="+mn-lt"/>
                <a:cs typeface="+mn-lt"/>
              </a:rPr>
              <a:t> accessed 19 April 2021. </a:t>
            </a:r>
            <a:endParaRPr lang="en-US" sz="1000" dirty="0">
              <a:latin typeface="Calibri"/>
              <a:ea typeface="+mn-lt"/>
              <a:cs typeface="+mn-lt"/>
            </a:endParaRPr>
          </a:p>
          <a:p>
            <a:endParaRPr lang="en-US" sz="1000" spc="-5" dirty="0">
              <a:latin typeface="Calibri"/>
              <a:cs typeface="Calibri"/>
            </a:endParaRPr>
          </a:p>
          <a:p>
            <a:r>
              <a:rPr lang="en-US" sz="1000" spc="-5" dirty="0">
                <a:latin typeface="Calibri"/>
                <a:ea typeface="+mn-lt"/>
                <a:cs typeface="+mn-lt"/>
              </a:rPr>
              <a:t>European Commission, Communication from The Commission To The European Parliament And The Council, Data protection as a pillar of citizens’ empowerment and the EU’s approach to the digital transition – two years of application of the General Data Protection Regulation, COM (2020) 264 final, Brussels, 24.6.2020 </a:t>
            </a:r>
            <a:r>
              <a:rPr lang="en-US" sz="1000" spc="-5" dirty="0">
                <a:latin typeface="Calibri"/>
                <a:ea typeface="+mn-lt"/>
                <a:cs typeface="+mn-lt"/>
                <a:hlinkClick r:id="rId7"/>
              </a:rPr>
              <a:t>https://eur-lex.europa.eu/legal-content/EN/TXT/HTML/?uri=CELEX:DC0264</a:t>
            </a:r>
            <a:r>
              <a:rPr lang="en-US" sz="1000" spc="-5" dirty="0">
                <a:latin typeface="Calibri"/>
                <a:ea typeface="+mn-lt"/>
                <a:cs typeface="+mn-lt"/>
              </a:rPr>
              <a:t>&amp; from=EN accessed 19 April 2021. </a:t>
            </a:r>
            <a:endParaRPr lang="en-US" sz="1000" dirty="0">
              <a:latin typeface="Calibri"/>
              <a:ea typeface="+mn-lt"/>
              <a:cs typeface="+mn-lt"/>
            </a:endParaRPr>
          </a:p>
          <a:p>
            <a:endParaRPr lang="en-US" sz="1000" spc="-5" dirty="0">
              <a:latin typeface="Calibri"/>
              <a:cs typeface="Calibri"/>
            </a:endParaRPr>
          </a:p>
          <a:p>
            <a:r>
              <a:rPr lang="en-US" sz="1000" spc="-5" dirty="0">
                <a:latin typeface="Calibri"/>
                <a:ea typeface="+mn-lt"/>
                <a:cs typeface="+mn-lt"/>
              </a:rPr>
              <a:t>Javier Espinoza, “EU must overhaul flagship data protection laws, says a ‘father’ of policy,” (</a:t>
            </a:r>
            <a:r>
              <a:rPr lang="en-US" sz="1000" i="1" spc="-5" dirty="0">
                <a:latin typeface="Calibri"/>
                <a:ea typeface="+mn-lt"/>
                <a:cs typeface="+mn-lt"/>
              </a:rPr>
              <a:t>Financial Times</a:t>
            </a:r>
            <a:r>
              <a:rPr lang="en-US" sz="1000" spc="-5" dirty="0">
                <a:latin typeface="Calibri"/>
                <a:ea typeface="+mn-lt"/>
                <a:cs typeface="+mn-lt"/>
              </a:rPr>
              <a:t>, 3 March 2021). </a:t>
            </a:r>
            <a:endParaRPr lang="en-US" sz="1000" dirty="0">
              <a:latin typeface="Calibri"/>
              <a:cs typeface="Calibri"/>
            </a:endParaRPr>
          </a:p>
          <a:p>
            <a:endParaRPr lang="en-US" sz="1000" spc="-5" dirty="0">
              <a:latin typeface="Calibri"/>
              <a:cs typeface="Calibri"/>
            </a:endParaRPr>
          </a:p>
          <a:p>
            <a:r>
              <a:rPr lang="en-US" sz="1000" spc="-5" dirty="0">
                <a:latin typeface="Calibri"/>
                <a:ea typeface="+mn-lt"/>
                <a:cs typeface="+mn-lt"/>
              </a:rPr>
              <a:t>Axel Voss, ‘How to bring GDPR into the digital age,’ (</a:t>
            </a:r>
            <a:r>
              <a:rPr lang="en-US" sz="1000" i="1" spc="-5" dirty="0">
                <a:latin typeface="Calibri"/>
                <a:ea typeface="+mn-lt"/>
                <a:cs typeface="+mn-lt"/>
              </a:rPr>
              <a:t>Politico</a:t>
            </a:r>
            <a:r>
              <a:rPr lang="en-US" sz="1000" spc="-5" dirty="0">
                <a:latin typeface="Calibri"/>
                <a:ea typeface="+mn-lt"/>
                <a:cs typeface="+mn-lt"/>
              </a:rPr>
              <a:t>, 25 March 2021) </a:t>
            </a:r>
            <a:r>
              <a:rPr lang="en-US" sz="1000" spc="-5" dirty="0">
                <a:latin typeface="Calibri"/>
                <a:ea typeface="+mn-lt"/>
                <a:cs typeface="+mn-lt"/>
                <a:hlinkClick r:id="rId8"/>
              </a:rPr>
              <a:t>https://www</a:t>
            </a:r>
            <a:r>
              <a:rPr lang="en-US" sz="1000" spc="-5" dirty="0">
                <a:latin typeface="Calibri"/>
                <a:ea typeface="+mn-lt"/>
                <a:cs typeface="+mn-lt"/>
              </a:rPr>
              <a:t> .politico.eu/article/</a:t>
            </a:r>
            <a:r>
              <a:rPr lang="en-US" sz="1000" spc="-5" dirty="0" err="1">
                <a:latin typeface="Calibri"/>
                <a:ea typeface="+mn-lt"/>
                <a:cs typeface="+mn-lt"/>
              </a:rPr>
              <a:t>gdpr</a:t>
            </a:r>
            <a:r>
              <a:rPr lang="en-US" sz="1000" spc="-5" dirty="0">
                <a:latin typeface="Calibri"/>
                <a:ea typeface="+mn-lt"/>
                <a:cs typeface="+mn-lt"/>
              </a:rPr>
              <a:t>-reform-digital-innovation/ accessed 19 April 2021. </a:t>
            </a:r>
            <a:endParaRPr lang="en-US" sz="1000" dirty="0">
              <a:latin typeface="Calibri"/>
              <a:ea typeface="+mn-lt"/>
              <a:cs typeface="+mn-lt"/>
            </a:endParaRPr>
          </a:p>
          <a:p>
            <a:endParaRPr lang="en-US" sz="1000" spc="-5" dirty="0">
              <a:ea typeface="+mn-lt"/>
              <a:cs typeface="+mn-lt"/>
            </a:endParaRPr>
          </a:p>
          <a:p>
            <a:endParaRPr lang="en-US" sz="1000" spc="-5" dirty="0">
              <a:cs typeface="Calibri"/>
            </a:endParaRPr>
          </a:p>
          <a:p>
            <a:endParaRPr lang="en-US" sz="1000" spc="-5" dirty="0">
              <a:ea typeface="+mn-lt"/>
              <a:cs typeface="+mn-lt"/>
            </a:endParaRPr>
          </a:p>
          <a:p>
            <a:endParaRPr lang="en-US" sz="1000" spc="-5" dirty="0">
              <a:cs typeface="Calibri"/>
            </a:endParaRPr>
          </a:p>
          <a:p>
            <a:endParaRPr lang="en-US" sz="1000" spc="-5" dirty="0">
              <a:cs typeface="Calibri"/>
            </a:endParaRPr>
          </a:p>
        </p:txBody>
      </p:sp>
    </p:spTree>
    <p:extLst>
      <p:ext uri="{BB962C8B-B14F-4D97-AF65-F5344CB8AC3E}">
        <p14:creationId xmlns:p14="http://schemas.microsoft.com/office/powerpoint/2010/main" val="321076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02004" y="897381"/>
            <a:ext cx="1170940" cy="360680"/>
          </a:xfrm>
          <a:prstGeom prst="rect">
            <a:avLst/>
          </a:prstGeom>
        </p:spPr>
        <p:txBody>
          <a:bodyPr vert="horz" wrap="square" lIns="0" tIns="12065" rIns="0" bIns="0" rtlCol="0">
            <a:spAutoFit/>
          </a:bodyPr>
          <a:lstStyle/>
          <a:p>
            <a:pPr marL="12700">
              <a:lnSpc>
                <a:spcPct val="100000"/>
              </a:lnSpc>
              <a:spcBef>
                <a:spcPts val="95"/>
              </a:spcBef>
            </a:pPr>
            <a:r>
              <a:rPr sz="2200" b="1" spc="-204">
                <a:solidFill>
                  <a:srgbClr val="002060"/>
                </a:solidFill>
                <a:latin typeface="Trebuchet MS"/>
                <a:cs typeface="Trebuchet MS"/>
              </a:rPr>
              <a:t>ABSTRACT</a:t>
            </a:r>
            <a:endParaRPr sz="2200">
              <a:solidFill>
                <a:srgbClr val="002060"/>
              </a:solidFill>
              <a:latin typeface="Trebuchet MS"/>
              <a:cs typeface="Trebuchet MS"/>
            </a:endParaRPr>
          </a:p>
        </p:txBody>
      </p:sp>
      <p:sp>
        <p:nvSpPr>
          <p:cNvPr id="6" name="object 6"/>
          <p:cNvSpPr/>
          <p:nvPr/>
        </p:nvSpPr>
        <p:spPr>
          <a:xfrm>
            <a:off x="914400" y="1273174"/>
            <a:ext cx="1134110" cy="45085"/>
          </a:xfrm>
          <a:custGeom>
            <a:avLst/>
            <a:gdLst/>
            <a:ahLst/>
            <a:cxnLst/>
            <a:rect l="l" t="t" r="r" b="b"/>
            <a:pathLst>
              <a:path w="1134110" h="45084">
                <a:moveTo>
                  <a:pt x="1134110" y="0"/>
                </a:moveTo>
                <a:lnTo>
                  <a:pt x="0" y="0"/>
                </a:lnTo>
                <a:lnTo>
                  <a:pt x="0" y="45084"/>
                </a:lnTo>
                <a:lnTo>
                  <a:pt x="1134110" y="45084"/>
                </a:lnTo>
                <a:lnTo>
                  <a:pt x="1134110" y="0"/>
                </a:lnTo>
                <a:close/>
              </a:path>
            </a:pathLst>
          </a:custGeom>
          <a:solidFill>
            <a:srgbClr val="002060"/>
          </a:solidFill>
        </p:spPr>
        <p:txBody>
          <a:bodyPr wrap="square" lIns="0" tIns="0" rIns="0" bIns="0" rtlCol="0"/>
          <a:lstStyle/>
          <a:p>
            <a:endParaRPr>
              <a:solidFill>
                <a:srgbClr val="002060"/>
              </a:solidFill>
            </a:endParaRPr>
          </a:p>
        </p:txBody>
      </p:sp>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8" name="object 4">
            <a:extLst>
              <a:ext uri="{FF2B5EF4-FFF2-40B4-BE49-F238E27FC236}">
                <a16:creationId xmlns:a16="http://schemas.microsoft.com/office/drawing/2014/main" id="{198769DA-9C7B-AAE3-9498-944902051B74}"/>
              </a:ext>
            </a:extLst>
          </p:cNvPr>
          <p:cNvSpPr txBox="1"/>
          <p:nvPr/>
        </p:nvSpPr>
        <p:spPr>
          <a:xfrm>
            <a:off x="2964307" y="881024"/>
            <a:ext cx="3694429" cy="3328027"/>
          </a:xfrm>
          <a:prstGeom prst="rect">
            <a:avLst/>
          </a:prstGeom>
        </p:spPr>
        <p:txBody>
          <a:bodyPr vert="horz" wrap="square" lIns="0" tIns="13335" rIns="0" bIns="0" rtlCol="0" anchor="t">
            <a:spAutoFit/>
          </a:bodyPr>
          <a:lstStyle/>
          <a:p>
            <a:endParaRPr lang="en-GB" sz="1200" spc="-5" dirty="0">
              <a:ea typeface="+mn-lt"/>
              <a:cs typeface="+mn-lt"/>
            </a:endParaRPr>
          </a:p>
          <a:p>
            <a:r>
              <a:rPr lang="en-US" sz="1200" spc="-5" dirty="0">
                <a:ea typeface="+mn-lt"/>
                <a:cs typeface="+mn-lt"/>
              </a:rPr>
              <a:t>On the 31st of January 2020, the UK formally left the EU after 47 years of membership. The EU is the world's largest trading bloc and the UK’s largest trading partner.</a:t>
            </a:r>
            <a:endParaRPr lang="en-GB" sz="1200" dirty="0">
              <a:ea typeface="Calibri"/>
              <a:cs typeface="Calibri"/>
            </a:endParaRPr>
          </a:p>
          <a:p>
            <a:endParaRPr lang="en-GB" sz="1200" spc="-5" dirty="0">
              <a:latin typeface="Calibri"/>
              <a:ea typeface="+mn-lt"/>
              <a:cs typeface="+mn-lt"/>
            </a:endParaRPr>
          </a:p>
          <a:p>
            <a:r>
              <a:rPr lang="en-GB" sz="1200" spc="-5" dirty="0">
                <a:latin typeface="Calibri"/>
                <a:ea typeface="+mn-lt"/>
                <a:cs typeface="+mn-lt"/>
              </a:rPr>
              <a:t>As we approach the third anniversary of Brexit, I thought it was an ideal time to recap post-Brexit GDPR compliance requirements. There have been several developments since the UK left the EU. </a:t>
            </a:r>
            <a:endParaRPr lang="en-US" sz="1200" dirty="0">
              <a:latin typeface="Calibri"/>
              <a:ea typeface="Calibri"/>
              <a:cs typeface="Calibri"/>
            </a:endParaRPr>
          </a:p>
          <a:p>
            <a:endParaRPr lang="en-GB" sz="1200" spc="-5" dirty="0">
              <a:latin typeface="Calibri"/>
              <a:ea typeface="+mn-lt"/>
              <a:cs typeface="+mn-lt"/>
            </a:endParaRPr>
          </a:p>
          <a:p>
            <a:r>
              <a:rPr lang="en-GB" sz="1200" spc="-5" dirty="0">
                <a:latin typeface="Calibri"/>
                <a:ea typeface="+mn-lt"/>
                <a:cs typeface="+mn-lt"/>
              </a:rPr>
              <a:t>This guidance is aimed at UK businesses who receive data from or have offices in the EU and European Economic Area (EEA). </a:t>
            </a:r>
          </a:p>
          <a:p>
            <a:endParaRPr lang="en-GB" sz="1200" spc="-5" dirty="0">
              <a:solidFill>
                <a:srgbClr val="000000"/>
              </a:solidFill>
              <a:latin typeface="Calibri"/>
              <a:ea typeface="Calibri"/>
              <a:cs typeface="Calibri"/>
            </a:endParaRPr>
          </a:p>
          <a:p>
            <a:endParaRPr lang="en-GB" sz="1000" spc="-5" dirty="0">
              <a:solidFill>
                <a:srgbClr val="000000"/>
              </a:solidFill>
              <a:latin typeface="Segoe UI"/>
              <a:cs typeface="Calibri"/>
            </a:endParaRPr>
          </a:p>
          <a:p>
            <a:pPr marL="12700" marR="5080" algn="just">
              <a:lnSpc>
                <a:spcPct val="119700"/>
              </a:lnSpc>
              <a:spcBef>
                <a:spcPts val="105"/>
              </a:spcBef>
            </a:pPr>
            <a:endParaRPr lang="en-US" sz="1000" spc="-5" dirty="0">
              <a:solidFill>
                <a:srgbClr val="245452"/>
              </a:solidFill>
              <a:latin typeface="Segoe UI"/>
              <a:cs typeface="Segoe UI"/>
            </a:endParaRPr>
          </a:p>
          <a:p>
            <a:pPr marL="12700" marR="5080" algn="just">
              <a:lnSpc>
                <a:spcPct val="119700"/>
              </a:lnSpc>
              <a:spcBef>
                <a:spcPts val="105"/>
              </a:spcBef>
            </a:pPr>
            <a:endParaRPr lang="en-US" sz="1000" spc="-5" dirty="0">
              <a:solidFill>
                <a:srgbClr val="245452"/>
              </a:solidFill>
              <a:latin typeface="Segoe UI"/>
              <a:cs typeface="Segoe UI"/>
            </a:endParaRPr>
          </a:p>
          <a:p>
            <a:pPr marL="12700" marR="5080" algn="just">
              <a:lnSpc>
                <a:spcPct val="119700"/>
              </a:lnSpc>
              <a:spcBef>
                <a:spcPts val="105"/>
              </a:spcBef>
            </a:pPr>
            <a:endParaRPr lang="en-US" sz="1000" spc="-5" dirty="0">
              <a:solidFill>
                <a:srgbClr val="245452"/>
              </a:solidFill>
              <a:latin typeface="Segoe UI"/>
              <a:cs typeface="Segoe UI"/>
            </a:endParaRPr>
          </a:p>
        </p:txBody>
      </p:sp>
      <p:grpSp>
        <p:nvGrpSpPr>
          <p:cNvPr id="3" name="Group 2">
            <a:extLst>
              <a:ext uri="{FF2B5EF4-FFF2-40B4-BE49-F238E27FC236}">
                <a16:creationId xmlns:a16="http://schemas.microsoft.com/office/drawing/2014/main" id="{E7B2FA9E-25E4-AB2C-6C9C-E20D969C7B2A}"/>
              </a:ext>
            </a:extLst>
          </p:cNvPr>
          <p:cNvGrpSpPr/>
          <p:nvPr/>
        </p:nvGrpSpPr>
        <p:grpSpPr>
          <a:xfrm>
            <a:off x="916650" y="10012258"/>
            <a:ext cx="1535003" cy="273524"/>
            <a:chOff x="1885749" y="5060642"/>
            <a:chExt cx="3263621" cy="518224"/>
          </a:xfrm>
        </p:grpSpPr>
        <p:pic>
          <p:nvPicPr>
            <p:cNvPr id="11" name="Picture 8">
              <a:extLst>
                <a:ext uri="{FF2B5EF4-FFF2-40B4-BE49-F238E27FC236}">
                  <a16:creationId xmlns:a16="http://schemas.microsoft.com/office/drawing/2014/main" id="{AA75412A-9720-7E67-CC93-9BC7F5418598}"/>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12" name="Picture 9">
              <a:extLst>
                <a:ext uri="{FF2B5EF4-FFF2-40B4-BE49-F238E27FC236}">
                  <a16:creationId xmlns:a16="http://schemas.microsoft.com/office/drawing/2014/main" id="{62345D8B-E350-DEFA-6D8E-17630C402FDB}"/>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13" name="object 2">
            <a:extLst>
              <a:ext uri="{FF2B5EF4-FFF2-40B4-BE49-F238E27FC236}">
                <a16:creationId xmlns:a16="http://schemas.microsoft.com/office/drawing/2014/main" id="{B418022C-46EA-B822-62F0-77A19D75B333}"/>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914400" y="1273174"/>
            <a:ext cx="1534762" cy="54399"/>
          </a:xfrm>
          <a:custGeom>
            <a:avLst/>
            <a:gdLst/>
            <a:ahLst/>
            <a:cxnLst/>
            <a:rect l="l" t="t" r="r" b="b"/>
            <a:pathLst>
              <a:path w="1134110" h="45084">
                <a:moveTo>
                  <a:pt x="1134110" y="0"/>
                </a:moveTo>
                <a:lnTo>
                  <a:pt x="0" y="0"/>
                </a:lnTo>
                <a:lnTo>
                  <a:pt x="0" y="45084"/>
                </a:lnTo>
                <a:lnTo>
                  <a:pt x="1134110" y="45084"/>
                </a:lnTo>
                <a:lnTo>
                  <a:pt x="1134110" y="0"/>
                </a:lnTo>
                <a:close/>
              </a:path>
            </a:pathLst>
          </a:custGeom>
          <a:solidFill>
            <a:srgbClr val="002060"/>
          </a:solidFill>
        </p:spPr>
        <p:txBody>
          <a:bodyPr wrap="square" lIns="0" tIns="0" rIns="0" bIns="0" rtlCol="0"/>
          <a:lstStyle/>
          <a:p>
            <a:endParaRPr>
              <a:solidFill>
                <a:srgbClr val="002060"/>
              </a:solidFill>
            </a:endParaRPr>
          </a:p>
        </p:txBody>
      </p:sp>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1" name="object 3">
            <a:extLst>
              <a:ext uri="{FF2B5EF4-FFF2-40B4-BE49-F238E27FC236}">
                <a16:creationId xmlns:a16="http://schemas.microsoft.com/office/drawing/2014/main" id="{210A4564-A08C-D340-5CF0-200AA0C6A6A7}"/>
              </a:ext>
            </a:extLst>
          </p:cNvPr>
          <p:cNvSpPr txBox="1"/>
          <p:nvPr/>
        </p:nvSpPr>
        <p:spPr>
          <a:xfrm>
            <a:off x="911321" y="951737"/>
            <a:ext cx="1847988" cy="320601"/>
          </a:xfrm>
          <a:prstGeom prst="rect">
            <a:avLst/>
          </a:prstGeom>
        </p:spPr>
        <p:txBody>
          <a:bodyPr vert="horz" wrap="square" lIns="0" tIns="12700" rIns="0" bIns="0" rtlCol="0">
            <a:spAutoFit/>
          </a:bodyPr>
          <a:lstStyle/>
          <a:p>
            <a:pPr marL="12700">
              <a:lnSpc>
                <a:spcPct val="100000"/>
              </a:lnSpc>
              <a:spcBef>
                <a:spcPts val="100"/>
              </a:spcBef>
            </a:pPr>
            <a:r>
              <a:rPr sz="2000" b="1" spc="-20">
                <a:solidFill>
                  <a:srgbClr val="002A56"/>
                </a:solidFill>
                <a:latin typeface="Trebuchet MS"/>
                <a:cs typeface="Trebuchet MS"/>
              </a:rPr>
              <a:t>I</a:t>
            </a:r>
            <a:r>
              <a:rPr sz="2000" b="1" spc="-250">
                <a:solidFill>
                  <a:srgbClr val="002A56"/>
                </a:solidFill>
                <a:latin typeface="Trebuchet MS"/>
                <a:cs typeface="Trebuchet MS"/>
              </a:rPr>
              <a:t>N</a:t>
            </a:r>
            <a:r>
              <a:rPr sz="2000" b="1" spc="-240">
                <a:solidFill>
                  <a:srgbClr val="002A56"/>
                </a:solidFill>
                <a:latin typeface="Trebuchet MS"/>
                <a:cs typeface="Trebuchet MS"/>
              </a:rPr>
              <a:t>T</a:t>
            </a:r>
            <a:r>
              <a:rPr sz="2000" b="1" spc="-195">
                <a:solidFill>
                  <a:srgbClr val="002A56"/>
                </a:solidFill>
                <a:latin typeface="Trebuchet MS"/>
                <a:cs typeface="Trebuchet MS"/>
              </a:rPr>
              <a:t>R</a:t>
            </a:r>
            <a:r>
              <a:rPr sz="2000" b="1" spc="-235">
                <a:solidFill>
                  <a:srgbClr val="002A56"/>
                </a:solidFill>
                <a:latin typeface="Trebuchet MS"/>
                <a:cs typeface="Trebuchet MS"/>
              </a:rPr>
              <a:t>O</a:t>
            </a:r>
            <a:r>
              <a:rPr sz="2000" b="1" spc="-185">
                <a:solidFill>
                  <a:srgbClr val="002A56"/>
                </a:solidFill>
                <a:latin typeface="Trebuchet MS"/>
                <a:cs typeface="Trebuchet MS"/>
              </a:rPr>
              <a:t>DUCTION</a:t>
            </a:r>
            <a:endParaRPr sz="2000">
              <a:latin typeface="Trebuchet MS"/>
              <a:cs typeface="Trebuchet MS"/>
            </a:endParaRPr>
          </a:p>
        </p:txBody>
      </p:sp>
      <p:sp>
        <p:nvSpPr>
          <p:cNvPr id="13" name="object 4">
            <a:extLst>
              <a:ext uri="{FF2B5EF4-FFF2-40B4-BE49-F238E27FC236}">
                <a16:creationId xmlns:a16="http://schemas.microsoft.com/office/drawing/2014/main" id="{70934935-904A-46BB-AE6F-7AA140C9023B}"/>
              </a:ext>
            </a:extLst>
          </p:cNvPr>
          <p:cNvSpPr txBox="1"/>
          <p:nvPr/>
        </p:nvSpPr>
        <p:spPr>
          <a:xfrm>
            <a:off x="2975180" y="1076650"/>
            <a:ext cx="3694429" cy="4748929"/>
          </a:xfrm>
          <a:prstGeom prst="rect">
            <a:avLst/>
          </a:prstGeom>
        </p:spPr>
        <p:txBody>
          <a:bodyPr vert="horz" wrap="square" lIns="0" tIns="13335" rIns="0" bIns="0" rtlCol="0" anchor="t">
            <a:spAutoFit/>
          </a:bodyPr>
          <a:lstStyle/>
          <a:p>
            <a:r>
              <a:rPr lang="en" sz="1200" spc="-5" dirty="0">
                <a:ea typeface="+mn-lt"/>
                <a:cs typeface="+mn-lt"/>
              </a:rPr>
              <a:t>Research on data protection law has never been so challenging, it is constantly evolving, discussion about their need and their future as well as on their gaps and limitations appear to be forever intensifying requiring continuous strong commitment.  </a:t>
            </a:r>
            <a:endParaRPr lang="en-GB" sz="1200" spc="-5" dirty="0">
              <a:ea typeface="+mn-lt"/>
              <a:cs typeface="+mn-lt"/>
            </a:endParaRPr>
          </a:p>
          <a:p>
            <a:endParaRPr lang="en-GB" sz="1200" spc="-5" dirty="0">
              <a:ea typeface="+mn-lt"/>
              <a:cs typeface="+mn-lt"/>
            </a:endParaRPr>
          </a:p>
          <a:p>
            <a:r>
              <a:rPr lang="en" sz="1200" spc="-5" dirty="0">
                <a:ea typeface="+mn-lt"/>
                <a:cs typeface="+mn-lt"/>
              </a:rPr>
              <a:t>The UK leaving the EU brought a particularly hectic period for privacy and data protection law scholars and practitioners. Staying up to date is vital to keep an eye on a whole range of thoughts. A challenging but fascinating venture.</a:t>
            </a:r>
          </a:p>
          <a:p>
            <a:endParaRPr lang="en-GB" sz="1200" spc="-5" dirty="0">
              <a:ea typeface="+mn-lt"/>
              <a:cs typeface="+mn-lt"/>
            </a:endParaRPr>
          </a:p>
          <a:p>
            <a:r>
              <a:rPr lang="en" sz="1200" spc="-5" dirty="0">
                <a:ea typeface="+mn-lt"/>
                <a:cs typeface="+mn-lt"/>
              </a:rPr>
              <a:t>The goal of this dissertation is to help readers not only obtain new knowledge on specific aspects of the current policy and legal framework but to also use this information to answer the question</a:t>
            </a:r>
            <a:endParaRPr lang="en-GB" sz="1200" spc="-5" dirty="0">
              <a:ea typeface="+mn-lt"/>
              <a:cs typeface="+mn-lt"/>
            </a:endParaRPr>
          </a:p>
          <a:p>
            <a:r>
              <a:rPr lang="en" sz="1200" spc="-5" dirty="0">
                <a:ea typeface="+mn-lt"/>
                <a:cs typeface="+mn-lt"/>
              </a:rPr>
              <a:t>'Following the outcome of the historic Brexit Is divergence likely either in the immediate or in the long term ?'.</a:t>
            </a:r>
            <a:endParaRPr lang="en-GB" sz="1200" spc="-5" dirty="0">
              <a:ea typeface="+mn-lt"/>
              <a:cs typeface="+mn-lt"/>
            </a:endParaRPr>
          </a:p>
          <a:p>
            <a:endParaRPr lang="en-GB" sz="1200" spc="-5" dirty="0">
              <a:ea typeface="+mn-lt"/>
              <a:cs typeface="+mn-lt"/>
            </a:endParaRPr>
          </a:p>
          <a:p>
            <a:r>
              <a:rPr lang="en" sz="1200" spc="-5" dirty="0">
                <a:ea typeface="+mn-lt"/>
                <a:cs typeface="+mn-lt"/>
              </a:rPr>
              <a:t>This dissertation brings together a brief history of data protection laws, how the UK data protection framework evolved and explain why the UK has, for the time being, decided not to diverge from the EU protection law. </a:t>
            </a:r>
            <a:endParaRPr lang="en-US" sz="1200" dirty="0">
              <a:ea typeface="Calibri"/>
              <a:cs typeface="Calibri"/>
            </a:endParaRPr>
          </a:p>
          <a:p>
            <a:endParaRPr lang="en" sz="1000" spc="-5" dirty="0">
              <a:solidFill>
                <a:srgbClr val="000000"/>
              </a:solidFill>
              <a:latin typeface="Calibri"/>
              <a:cs typeface="Calibri"/>
            </a:endParaRPr>
          </a:p>
          <a:p>
            <a:endParaRPr lang="en-US" sz="1000" spc="-5" dirty="0">
              <a:ea typeface="+mn-lt"/>
              <a:cs typeface="+mn-lt"/>
            </a:endParaRPr>
          </a:p>
          <a:p>
            <a:pPr marL="12700" marR="5080" algn="just">
              <a:lnSpc>
                <a:spcPct val="119700"/>
              </a:lnSpc>
              <a:spcBef>
                <a:spcPts val="105"/>
              </a:spcBef>
            </a:pPr>
            <a:endParaRPr lang="en-US" sz="1000" spc="-5" dirty="0">
              <a:solidFill>
                <a:srgbClr val="245452"/>
              </a:solidFill>
              <a:latin typeface="Segoe UI"/>
              <a:cs typeface="Segoe UI"/>
            </a:endParaRPr>
          </a:p>
        </p:txBody>
      </p:sp>
      <p:grpSp>
        <p:nvGrpSpPr>
          <p:cNvPr id="4" name="Group 3">
            <a:extLst>
              <a:ext uri="{FF2B5EF4-FFF2-40B4-BE49-F238E27FC236}">
                <a16:creationId xmlns:a16="http://schemas.microsoft.com/office/drawing/2014/main" id="{7CEC8E44-01B1-AB20-D048-8CBF53E2A357}"/>
              </a:ext>
            </a:extLst>
          </p:cNvPr>
          <p:cNvGrpSpPr/>
          <p:nvPr/>
        </p:nvGrpSpPr>
        <p:grpSpPr>
          <a:xfrm>
            <a:off x="916650" y="10012258"/>
            <a:ext cx="1535003" cy="273524"/>
            <a:chOff x="1885749" y="5060642"/>
            <a:chExt cx="3263621" cy="518224"/>
          </a:xfrm>
        </p:grpSpPr>
        <p:pic>
          <p:nvPicPr>
            <p:cNvPr id="8" name="Picture 8">
              <a:extLst>
                <a:ext uri="{FF2B5EF4-FFF2-40B4-BE49-F238E27FC236}">
                  <a16:creationId xmlns:a16="http://schemas.microsoft.com/office/drawing/2014/main" id="{BA4EFEBE-4761-09BB-C684-E90B8F886E01}"/>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12" name="Picture 9">
              <a:extLst>
                <a:ext uri="{FF2B5EF4-FFF2-40B4-BE49-F238E27FC236}">
                  <a16:creationId xmlns:a16="http://schemas.microsoft.com/office/drawing/2014/main" id="{F1F6CC65-371D-1827-1BA0-9B7C43852290}"/>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14" name="object 2">
            <a:extLst>
              <a:ext uri="{FF2B5EF4-FFF2-40B4-BE49-F238E27FC236}">
                <a16:creationId xmlns:a16="http://schemas.microsoft.com/office/drawing/2014/main" id="{DD91B806-17E5-56A4-9D1B-0BF9B27FD5BC}"/>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3</a:t>
            </a:r>
          </a:p>
        </p:txBody>
      </p:sp>
    </p:spTree>
    <p:extLst>
      <p:ext uri="{BB962C8B-B14F-4D97-AF65-F5344CB8AC3E}">
        <p14:creationId xmlns:p14="http://schemas.microsoft.com/office/powerpoint/2010/main" val="339015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4" name="object 3">
            <a:extLst>
              <a:ext uri="{FF2B5EF4-FFF2-40B4-BE49-F238E27FC236}">
                <a16:creationId xmlns:a16="http://schemas.microsoft.com/office/drawing/2014/main" id="{DC874F47-AD7D-42DD-6F17-4F96ECFB8B9D}"/>
              </a:ext>
            </a:extLst>
          </p:cNvPr>
          <p:cNvSpPr txBox="1"/>
          <p:nvPr/>
        </p:nvSpPr>
        <p:spPr>
          <a:xfrm>
            <a:off x="4120553" y="1763805"/>
            <a:ext cx="2662555" cy="9149108"/>
          </a:xfrm>
          <a:prstGeom prst="rect">
            <a:avLst/>
          </a:prstGeom>
        </p:spPr>
        <p:txBody>
          <a:bodyPr vert="horz" wrap="square" lIns="0" tIns="13335" rIns="0" bIns="0" rtlCol="0" anchor="t">
            <a:spAutoFit/>
          </a:bodyPr>
          <a:lstStyle/>
          <a:p>
            <a:pPr marL="12700" marR="5715" algn="just">
              <a:spcBef>
                <a:spcPts val="800"/>
              </a:spcBef>
            </a:pPr>
            <a:r>
              <a:rPr lang="en-US" sz="1000" spc="-5" dirty="0">
                <a:latin typeface="Segoe UI"/>
                <a:cs typeface="Segoe UI"/>
              </a:rPr>
              <a:t>I</a:t>
            </a:r>
            <a:r>
              <a:rPr lang="en-US" sz="1200" spc="-5" dirty="0">
                <a:latin typeface="Calibri"/>
                <a:ea typeface="Calibri"/>
                <a:cs typeface="Segoe UI"/>
              </a:rPr>
              <a:t>n the 1970’s the Right to Privacy was thought to be unfit for the ‘modern’ challenges of large automated data processing (databases). </a:t>
            </a:r>
            <a:r>
              <a:rPr lang="en-US" sz="1200" b="1" spc="-5" dirty="0">
                <a:latin typeface="Calibri"/>
                <a:ea typeface="Calibri"/>
                <a:cs typeface="Segoe UI"/>
              </a:rPr>
              <a:t>Figure 1</a:t>
            </a:r>
            <a:endParaRPr lang="en-US" dirty="0"/>
          </a:p>
          <a:p>
            <a:pPr marL="12700" marR="5715" algn="just">
              <a:spcBef>
                <a:spcPts val="800"/>
              </a:spcBef>
            </a:pPr>
            <a:r>
              <a:rPr lang="en-US" sz="1200" spc="-5" dirty="0">
                <a:latin typeface="Calibri"/>
                <a:ea typeface="Calibri"/>
                <a:cs typeface="Segoe UI"/>
              </a:rPr>
              <a:t>The Right to Privacy was aimed at protecting the private rights of citizens by giving them a right to control over their data. </a:t>
            </a:r>
            <a:endParaRPr lang="en-US" sz="1200" dirty="0">
              <a:latin typeface="Calibri"/>
              <a:ea typeface="Calibri"/>
              <a:cs typeface="Calibri"/>
            </a:endParaRPr>
          </a:p>
          <a:p>
            <a:pPr marL="12700" marR="5715" algn="just">
              <a:spcBef>
                <a:spcPts val="800"/>
              </a:spcBef>
            </a:pPr>
            <a:r>
              <a:rPr lang="en-US" sz="1200" spc="-5" dirty="0">
                <a:latin typeface="Calibri"/>
                <a:ea typeface="Calibri"/>
                <a:cs typeface="Segoe UI"/>
              </a:rPr>
              <a:t>At the time data processing often did not handle private or sensitive data but public and non-sensitive data. Secondly, privacy doctrines emphasized the right of the data subject having a unilateral role in deciding the nature and extent of their self-disclosure.  </a:t>
            </a:r>
            <a:endParaRPr lang="en-US" sz="1200" dirty="0">
              <a:latin typeface="Calibri"/>
              <a:ea typeface="Calibri"/>
              <a:cs typeface="Calibri"/>
            </a:endParaRPr>
          </a:p>
          <a:p>
            <a:pPr marL="12700" marR="5715" algn="just">
              <a:spcBef>
                <a:spcPts val="800"/>
              </a:spcBef>
            </a:pPr>
            <a:r>
              <a:rPr lang="en-US" sz="1200" spc="-5" dirty="0">
                <a:latin typeface="Calibri"/>
                <a:ea typeface="Calibri"/>
                <a:cs typeface="Segoe UI"/>
              </a:rPr>
              <a:t>As data processing at the time did not deal with private and sensitive data, data subjects had no or substantially less personal interest in controlling this information that governments could use to help develop social and economic policies. The right to control by the data subject was felt unreasonable, so the focus of data protection principles shifted on the fairness and reasonableness of data processing rather than granting a right to control. </a:t>
            </a:r>
            <a:endParaRPr lang="en-US" sz="1200" dirty="0">
              <a:latin typeface="Calibri"/>
              <a:ea typeface="Calibri"/>
              <a:cs typeface="Calibri"/>
            </a:endParaRPr>
          </a:p>
          <a:p>
            <a:pPr marL="12700" marR="5715" algn="just">
              <a:spcBef>
                <a:spcPts val="800"/>
              </a:spcBef>
            </a:pPr>
            <a:r>
              <a:rPr lang="en-US" sz="1200" spc="-5" dirty="0">
                <a:ea typeface="+mn-lt"/>
                <a:cs typeface="+mn-lt"/>
              </a:rPr>
              <a:t>The relationship between data protection and privacy needed to be dethatched. Early data protection was seen as a sub-set of privacy interests.  Gradually however, the EU started to engage in the field of data protection and adopted a different take on data protection.</a:t>
            </a:r>
            <a:endParaRPr lang="en-US" dirty="0">
              <a:ea typeface="+mn-lt"/>
              <a:cs typeface="+mn-lt"/>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sp>
        <p:nvSpPr>
          <p:cNvPr id="12" name="object 6">
            <a:extLst>
              <a:ext uri="{FF2B5EF4-FFF2-40B4-BE49-F238E27FC236}">
                <a16:creationId xmlns:a16="http://schemas.microsoft.com/office/drawing/2014/main" id="{4416E454-2BF0-79C3-0017-A4D164FD9690}"/>
              </a:ext>
            </a:extLst>
          </p:cNvPr>
          <p:cNvSpPr txBox="1"/>
          <p:nvPr/>
        </p:nvSpPr>
        <p:spPr>
          <a:xfrm>
            <a:off x="904588" y="1763805"/>
            <a:ext cx="2713355" cy="7169335"/>
          </a:xfrm>
          <a:prstGeom prst="rect">
            <a:avLst/>
          </a:prstGeom>
        </p:spPr>
        <p:txBody>
          <a:bodyPr vert="horz" wrap="square" lIns="0" tIns="12700" rIns="0" bIns="0" rtlCol="0" anchor="t">
            <a:spAutoFit/>
          </a:bodyPr>
          <a:lstStyle/>
          <a:p>
            <a:pPr marL="12700" marR="5715" algn="just">
              <a:spcBef>
                <a:spcPts val="800"/>
              </a:spcBef>
            </a:pPr>
            <a:r>
              <a:rPr lang="en-US" sz="1200" spc="-5" dirty="0">
                <a:ea typeface="+mn-lt"/>
                <a:cs typeface="+mn-lt"/>
              </a:rPr>
              <a:t>The relationship between data protection and privacy needed to be dethatched. Early data protection was seen as a sub-set of privacy interests.  Gradually however, the EU started to engage in the field of data protection and adopted a different take on data protection.</a:t>
            </a:r>
            <a:endParaRPr lang="en-US" sz="1200" dirty="0">
              <a:ea typeface="Calibri"/>
              <a:cs typeface="Calibri"/>
            </a:endParaRPr>
          </a:p>
          <a:p>
            <a:pPr marL="12700" marR="5715" algn="just">
              <a:spcBef>
                <a:spcPts val="800"/>
              </a:spcBef>
            </a:pPr>
            <a:r>
              <a:rPr lang="en-US" sz="1200" spc="-5" dirty="0">
                <a:ea typeface="+mn-lt"/>
                <a:cs typeface="+mn-lt"/>
              </a:rPr>
              <a:t>The Data Protection Directive (DPD) was introduced in 1995. The directive aimed to protect the rights and freedoms of persons with respect to the processing of personal data by laying down the key criteria for making processing lawful e.g., transparency and legitimate purpose. Each of the 27 EU member states separately implemented the directive into its own national law. </a:t>
            </a:r>
            <a:endParaRPr lang="en-US" sz="1200" dirty="0">
              <a:ea typeface="Calibri"/>
              <a:cs typeface="Calibri"/>
            </a:endParaRPr>
          </a:p>
          <a:p>
            <a:pPr marL="38100" marR="31115" algn="just">
              <a:spcBef>
                <a:spcPts val="100"/>
              </a:spcBef>
            </a:pPr>
            <a:endParaRPr lang="en-US" sz="1200" spc="-5" dirty="0">
              <a:ea typeface="+mn-lt"/>
              <a:cs typeface="+mn-lt"/>
            </a:endParaRPr>
          </a:p>
          <a:p>
            <a:pPr marL="38100" marR="31115" algn="just">
              <a:spcBef>
                <a:spcPts val="100"/>
              </a:spcBef>
            </a:pPr>
            <a:r>
              <a:rPr lang="en-US" sz="1200" spc="-5" dirty="0">
                <a:ea typeface="+mn-lt"/>
                <a:cs typeface="+mn-lt"/>
              </a:rPr>
              <a:t>The Data Protection Act (DPA) 1998 was an act of Parliament that enacted the EU data protection Directive in the UK.</a:t>
            </a:r>
            <a:endParaRPr lang="en-US" sz="1200" dirty="0">
              <a:ea typeface="+mn-lt"/>
              <a:cs typeface="+mn-lt"/>
            </a:endParaRPr>
          </a:p>
          <a:p>
            <a:pPr marL="38100" marR="31115" algn="just">
              <a:spcBef>
                <a:spcPts val="100"/>
              </a:spcBef>
            </a:pPr>
            <a:endParaRPr lang="en-US" sz="1200" spc="-5" dirty="0">
              <a:ea typeface="+mn-lt"/>
              <a:cs typeface="+mn-lt"/>
            </a:endParaRPr>
          </a:p>
          <a:p>
            <a:pPr marL="38100" marR="31115" algn="just">
              <a:spcBef>
                <a:spcPts val="100"/>
              </a:spcBef>
            </a:pPr>
            <a:r>
              <a:rPr lang="en-US" sz="1200" spc="-5" dirty="0">
                <a:ea typeface="Calibri"/>
                <a:cs typeface="Segoe UI"/>
              </a:rPr>
              <a:t>As the directives requirements were separately implemented by each country, data protection laws and regulations varied slightly among countries which resulted in a lack of uniformity of data subjects right across the EU.  The DPD also did not provide legal protection from EU personal data processing from outside the EU</a:t>
            </a:r>
            <a:endParaRPr lang="en-US" sz="1200" dirty="0">
              <a:ea typeface="Calibri"/>
              <a:cs typeface="Calibri"/>
            </a:endParaRPr>
          </a:p>
          <a:p>
            <a:pPr marL="38100" marR="31115" algn="just">
              <a:spcBef>
                <a:spcPts val="100"/>
              </a:spcBef>
            </a:pPr>
            <a:endParaRPr lang="en-US" sz="1200" spc="-5" dirty="0">
              <a:latin typeface="Calibri"/>
              <a:ea typeface="Calibri"/>
              <a:cs typeface="Segoe UI"/>
            </a:endParaRPr>
          </a:p>
          <a:p>
            <a:pPr marL="38100" marR="31115" algn="just">
              <a:spcBef>
                <a:spcPts val="100"/>
              </a:spcBef>
            </a:pPr>
            <a:endParaRPr lang="en-US" sz="1200" spc="-5" dirty="0">
              <a:latin typeface="Calibri"/>
              <a:ea typeface="Calibri"/>
              <a:cs typeface="Segoe UI"/>
            </a:endParaRPr>
          </a:p>
          <a:p>
            <a:pPr marL="38100" marR="31115" algn="just">
              <a:spcBef>
                <a:spcPts val="100"/>
              </a:spcBef>
            </a:pPr>
            <a:endParaRPr lang="en-US" sz="1200" spc="-5" dirty="0">
              <a:ea typeface="+mn-lt"/>
              <a:cs typeface="+mn-lt"/>
            </a:endParaRPr>
          </a:p>
          <a:p>
            <a:pPr marL="38100" marR="31115" algn="just">
              <a:spcBef>
                <a:spcPts val="100"/>
              </a:spcBef>
            </a:pPr>
            <a:endParaRPr lang="en-US" sz="1200" spc="-5" dirty="0">
              <a:latin typeface="Calibri"/>
              <a:ea typeface="Calibri"/>
              <a:cs typeface="Segoe UI"/>
            </a:endParaRPr>
          </a:p>
          <a:p>
            <a:pPr marL="38100" marR="31115" algn="just">
              <a:spcBef>
                <a:spcPts val="100"/>
              </a:spcBef>
            </a:pPr>
            <a:endParaRPr lang="en-US" sz="1200" dirty="0">
              <a:latin typeface="Calibri"/>
              <a:ea typeface="Calibri"/>
              <a:cs typeface="Segoe UI"/>
            </a:endParaRPr>
          </a:p>
          <a:p>
            <a:pPr marL="38100" marR="31115" algn="just">
              <a:lnSpc>
                <a:spcPct val="128000"/>
              </a:lnSpc>
              <a:spcBef>
                <a:spcPts val="100"/>
              </a:spcBef>
            </a:pPr>
            <a:endParaRPr sz="1000" dirty="0">
              <a:latin typeface="Segoe UI"/>
              <a:cs typeface="Segoe UI"/>
            </a:endParaRPr>
          </a:p>
        </p:txBody>
      </p:sp>
      <p:sp>
        <p:nvSpPr>
          <p:cNvPr id="17" name="object 3">
            <a:extLst>
              <a:ext uri="{FF2B5EF4-FFF2-40B4-BE49-F238E27FC236}">
                <a16:creationId xmlns:a16="http://schemas.microsoft.com/office/drawing/2014/main" id="{6A8A9A12-2378-C7B7-C423-19F046D96FFB}"/>
              </a:ext>
            </a:extLst>
          </p:cNvPr>
          <p:cNvSpPr txBox="1"/>
          <p:nvPr/>
        </p:nvSpPr>
        <p:spPr>
          <a:xfrm>
            <a:off x="902004" y="895857"/>
            <a:ext cx="3943046" cy="320601"/>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B</a:t>
            </a:r>
            <a:r>
              <a:rPr lang="en-GB" sz="2000" b="1" spc="-250" dirty="0">
                <a:solidFill>
                  <a:srgbClr val="002A56"/>
                </a:solidFill>
                <a:latin typeface="Trebuchet MS"/>
                <a:cs typeface="Trebuchet MS"/>
              </a:rPr>
              <a:t>rief History of GDPR in the UK</a:t>
            </a:r>
            <a:endParaRPr lang="en-GB" sz="2000" dirty="0">
              <a:latin typeface="Trebuchet MS"/>
              <a:cs typeface="Trebuchet MS"/>
            </a:endParaRPr>
          </a:p>
        </p:txBody>
      </p:sp>
      <p:sp>
        <p:nvSpPr>
          <p:cNvPr id="19" name="object 5">
            <a:extLst>
              <a:ext uri="{FF2B5EF4-FFF2-40B4-BE49-F238E27FC236}">
                <a16:creationId xmlns:a16="http://schemas.microsoft.com/office/drawing/2014/main" id="{9EDD3556-BCA5-FF68-9D61-B326634B8C3E}"/>
              </a:ext>
            </a:extLst>
          </p:cNvPr>
          <p:cNvSpPr/>
          <p:nvPr/>
        </p:nvSpPr>
        <p:spPr>
          <a:xfrm>
            <a:off x="905185" y="1235688"/>
            <a:ext cx="2806467" cy="73373"/>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grpSp>
        <p:nvGrpSpPr>
          <p:cNvPr id="2" name="Group 1">
            <a:extLst>
              <a:ext uri="{FF2B5EF4-FFF2-40B4-BE49-F238E27FC236}">
                <a16:creationId xmlns:a16="http://schemas.microsoft.com/office/drawing/2014/main" id="{2B75DDBA-A193-031D-0F60-11C2FE0E5D83}"/>
              </a:ext>
            </a:extLst>
          </p:cNvPr>
          <p:cNvGrpSpPr/>
          <p:nvPr/>
        </p:nvGrpSpPr>
        <p:grpSpPr>
          <a:xfrm>
            <a:off x="916650" y="10012258"/>
            <a:ext cx="1535003" cy="273524"/>
            <a:chOff x="1885749" y="5060642"/>
            <a:chExt cx="3263621" cy="518224"/>
          </a:xfrm>
        </p:grpSpPr>
        <p:pic>
          <p:nvPicPr>
            <p:cNvPr id="3" name="Picture 8">
              <a:extLst>
                <a:ext uri="{FF2B5EF4-FFF2-40B4-BE49-F238E27FC236}">
                  <a16:creationId xmlns:a16="http://schemas.microsoft.com/office/drawing/2014/main" id="{E9965CC5-157C-F48F-F34A-DC3CCFDF1591}"/>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6" name="Picture 9">
              <a:extLst>
                <a:ext uri="{FF2B5EF4-FFF2-40B4-BE49-F238E27FC236}">
                  <a16:creationId xmlns:a16="http://schemas.microsoft.com/office/drawing/2014/main" id="{3F1A6F00-D11D-2DF2-7B55-9BC07679F4F2}"/>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8" name="object 2">
            <a:extLst>
              <a:ext uri="{FF2B5EF4-FFF2-40B4-BE49-F238E27FC236}">
                <a16:creationId xmlns:a16="http://schemas.microsoft.com/office/drawing/2014/main" id="{E99E786A-8148-F614-44C0-7AE951C35BC9}"/>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4</a:t>
            </a:r>
          </a:p>
        </p:txBody>
      </p:sp>
    </p:spTree>
    <p:extLst>
      <p:ext uri="{BB962C8B-B14F-4D97-AF65-F5344CB8AC3E}">
        <p14:creationId xmlns:p14="http://schemas.microsoft.com/office/powerpoint/2010/main" val="218227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8" name="object 3">
            <a:extLst>
              <a:ext uri="{FF2B5EF4-FFF2-40B4-BE49-F238E27FC236}">
                <a16:creationId xmlns:a16="http://schemas.microsoft.com/office/drawing/2014/main" id="{D4E4EC55-04BF-12D3-2A96-D1A49B9663DC}"/>
              </a:ext>
            </a:extLst>
          </p:cNvPr>
          <p:cNvSpPr txBox="1"/>
          <p:nvPr/>
        </p:nvSpPr>
        <p:spPr>
          <a:xfrm>
            <a:off x="948053" y="803282"/>
            <a:ext cx="2662555" cy="4306756"/>
          </a:xfrm>
          <a:prstGeom prst="rect">
            <a:avLst/>
          </a:prstGeom>
        </p:spPr>
        <p:txBody>
          <a:bodyPr vert="horz" wrap="square" lIns="0" tIns="13335" rIns="0" bIns="0" rtlCol="0" anchor="t">
            <a:spAutoFit/>
          </a:bodyPr>
          <a:lstStyle/>
          <a:p>
            <a:pPr marL="12700" marR="5715" algn="just">
              <a:spcBef>
                <a:spcPts val="800"/>
              </a:spcBef>
            </a:pPr>
            <a:r>
              <a:rPr lang="en-US" sz="1200" spc="-5" dirty="0">
                <a:ea typeface="+mn-lt"/>
                <a:cs typeface="+mn-lt"/>
              </a:rPr>
              <a:t>To overcome The DPD’s shortcomings, in 2016 the EU adopted the General Data Protection Regulation (GDPR) replacing the DPD which came into force from 25 May 2018. The GDPR has Extraterritorial scope which means personal data of EU citizens is safeguarded even if it’s transferred outside the EU borders. The regulation applies to all companies both EU-based and non-EU based. </a:t>
            </a:r>
            <a:r>
              <a:rPr lang="en-GB" sz="1200" spc="-5" dirty="0">
                <a:ea typeface="+mn-lt"/>
                <a:cs typeface="+mn-lt"/>
              </a:rPr>
              <a:t> </a:t>
            </a:r>
            <a:endParaRPr lang="en-US" sz="1200" dirty="0">
              <a:ea typeface="Calibri"/>
              <a:cs typeface="Calibr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200" spc="-5" dirty="0">
              <a:latin typeface="Calibri"/>
              <a:ea typeface="Calibri"/>
              <a:cs typeface="Segoe U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pic>
        <p:nvPicPr>
          <p:cNvPr id="14" name="Picture 13" descr="A few men working in an office&#10;&#10;Description automatically generated with low confidence">
            <a:extLst>
              <a:ext uri="{FF2B5EF4-FFF2-40B4-BE49-F238E27FC236}">
                <a16:creationId xmlns:a16="http://schemas.microsoft.com/office/drawing/2014/main" id="{601E35F4-4124-C9E2-137E-5138FB6954E6}"/>
              </a:ext>
            </a:extLst>
          </p:cNvPr>
          <p:cNvPicPr>
            <a:picLocks noChangeAspect="1"/>
          </p:cNvPicPr>
          <p:nvPr/>
        </p:nvPicPr>
        <p:blipFill rotWithShape="1">
          <a:blip r:embed="rId2"/>
          <a:srcRect l="11472" r="22076" b="-1"/>
          <a:stretch/>
        </p:blipFill>
        <p:spPr>
          <a:xfrm>
            <a:off x="1067998" y="3268047"/>
            <a:ext cx="2425776" cy="241844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6" name="TextBox 15">
            <a:extLst>
              <a:ext uri="{FF2B5EF4-FFF2-40B4-BE49-F238E27FC236}">
                <a16:creationId xmlns:a16="http://schemas.microsoft.com/office/drawing/2014/main" id="{74A11325-D194-369D-EF81-3B2C81A67AEC}"/>
              </a:ext>
            </a:extLst>
          </p:cNvPr>
          <p:cNvSpPr txBox="1"/>
          <p:nvPr/>
        </p:nvSpPr>
        <p:spPr>
          <a:xfrm>
            <a:off x="1066108" y="5766944"/>
            <a:ext cx="2547492" cy="230832"/>
          </a:xfrm>
          <a:prstGeom prst="rect">
            <a:avLst/>
          </a:prstGeom>
          <a:noFill/>
        </p:spPr>
        <p:txBody>
          <a:bodyPr wrap="none" rtlCol="0">
            <a:spAutoFit/>
          </a:bodyPr>
          <a:lstStyle/>
          <a:p>
            <a:r>
              <a:rPr lang="en-GB" sz="900" b="1" dirty="0"/>
              <a:t>First database to use Structured Query Language </a:t>
            </a:r>
          </a:p>
        </p:txBody>
      </p:sp>
      <p:sp>
        <p:nvSpPr>
          <p:cNvPr id="17" name="TextBox 16">
            <a:extLst>
              <a:ext uri="{FF2B5EF4-FFF2-40B4-BE49-F238E27FC236}">
                <a16:creationId xmlns:a16="http://schemas.microsoft.com/office/drawing/2014/main" id="{ED4B5E26-EC63-DA32-C3B7-5B2DBC51F408}"/>
              </a:ext>
            </a:extLst>
          </p:cNvPr>
          <p:cNvSpPr txBox="1"/>
          <p:nvPr/>
        </p:nvSpPr>
        <p:spPr>
          <a:xfrm>
            <a:off x="951533" y="6426342"/>
            <a:ext cx="265104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latin typeface="Calibri"/>
                <a:ea typeface="Calibri"/>
                <a:cs typeface="Segoe UI"/>
              </a:rPr>
              <a:t>The Data Protection Act (DPA)  2018 is the UK’s implementation of GDPR which replaced The DPA 1998 .</a:t>
            </a:r>
          </a:p>
          <a:p>
            <a:pPr algn="just"/>
            <a:endParaRPr lang="en-US" sz="1200" dirty="0">
              <a:latin typeface="Calibri"/>
              <a:ea typeface="Calibri"/>
              <a:cs typeface="Segoe UI"/>
            </a:endParaRPr>
          </a:p>
          <a:p>
            <a:pPr algn="just"/>
            <a:r>
              <a:rPr lang="en-US" sz="1200" dirty="0">
                <a:latin typeface="Calibri"/>
                <a:ea typeface="Calibri"/>
                <a:cs typeface="Segoe UI"/>
              </a:rPr>
              <a:t>On the 31/01/2020 the UK left the EU, although there was a transition period (31/01/2020 – 31/12/2020) where the UK remained a member of the single market where GDPR would continue to apply. The transition period was designed to provide time for negotiations between the UK and EU's future relationship.​</a:t>
            </a:r>
          </a:p>
        </p:txBody>
      </p:sp>
      <p:grpSp>
        <p:nvGrpSpPr>
          <p:cNvPr id="3" name="Group 2">
            <a:extLst>
              <a:ext uri="{FF2B5EF4-FFF2-40B4-BE49-F238E27FC236}">
                <a16:creationId xmlns:a16="http://schemas.microsoft.com/office/drawing/2014/main" id="{C8C45961-CDD5-F0BB-7BE0-048753F6F15B}"/>
              </a:ext>
            </a:extLst>
          </p:cNvPr>
          <p:cNvGrpSpPr/>
          <p:nvPr/>
        </p:nvGrpSpPr>
        <p:grpSpPr>
          <a:xfrm>
            <a:off x="916650" y="10012258"/>
            <a:ext cx="1535003" cy="273524"/>
            <a:chOff x="1885749" y="5060642"/>
            <a:chExt cx="3263621" cy="518224"/>
          </a:xfrm>
        </p:grpSpPr>
        <p:pic>
          <p:nvPicPr>
            <p:cNvPr id="4" name="Picture 8">
              <a:extLst>
                <a:ext uri="{FF2B5EF4-FFF2-40B4-BE49-F238E27FC236}">
                  <a16:creationId xmlns:a16="http://schemas.microsoft.com/office/drawing/2014/main" id="{F99A08FC-6968-6D8A-25A2-00CC9B5C28A6}"/>
                </a:ext>
              </a:extLst>
            </p:cNvPr>
            <p:cNvPicPr>
              <a:picLocks noChangeAspect="1"/>
            </p:cNvPicPr>
            <p:nvPr/>
          </p:nvPicPr>
          <p:blipFill>
            <a:blip r:embed="rId3"/>
            <a:stretch>
              <a:fillRect/>
            </a:stretch>
          </p:blipFill>
          <p:spPr>
            <a:xfrm>
              <a:off x="2405580" y="5108183"/>
              <a:ext cx="2743790" cy="470683"/>
            </a:xfrm>
            <a:prstGeom prst="rect">
              <a:avLst/>
            </a:prstGeom>
          </p:spPr>
        </p:pic>
        <p:pic>
          <p:nvPicPr>
            <p:cNvPr id="6" name="Picture 9">
              <a:extLst>
                <a:ext uri="{FF2B5EF4-FFF2-40B4-BE49-F238E27FC236}">
                  <a16:creationId xmlns:a16="http://schemas.microsoft.com/office/drawing/2014/main" id="{417E901F-A5B6-20AE-C23E-F4B03A640771}"/>
                </a:ext>
              </a:extLst>
            </p:cNvPr>
            <p:cNvPicPr>
              <a:picLocks noChangeAspect="1"/>
            </p:cNvPicPr>
            <p:nvPr/>
          </p:nvPicPr>
          <p:blipFill>
            <a:blip r:embed="rId4"/>
            <a:stretch>
              <a:fillRect/>
            </a:stretch>
          </p:blipFill>
          <p:spPr>
            <a:xfrm>
              <a:off x="1885749" y="5060642"/>
              <a:ext cx="409663" cy="419100"/>
            </a:xfrm>
            <a:prstGeom prst="rect">
              <a:avLst/>
            </a:prstGeom>
          </p:spPr>
        </p:pic>
      </p:grpSp>
      <p:sp>
        <p:nvSpPr>
          <p:cNvPr id="11" name="object 2">
            <a:extLst>
              <a:ext uri="{FF2B5EF4-FFF2-40B4-BE49-F238E27FC236}">
                <a16:creationId xmlns:a16="http://schemas.microsoft.com/office/drawing/2014/main" id="{3D6E4916-5E99-C662-B69D-890017C9DE6A}"/>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5</a:t>
            </a:r>
          </a:p>
        </p:txBody>
      </p:sp>
    </p:spTree>
    <p:extLst>
      <p:ext uri="{BB962C8B-B14F-4D97-AF65-F5344CB8AC3E}">
        <p14:creationId xmlns:p14="http://schemas.microsoft.com/office/powerpoint/2010/main" val="184677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1" name="object 3">
            <a:extLst>
              <a:ext uri="{FF2B5EF4-FFF2-40B4-BE49-F238E27FC236}">
                <a16:creationId xmlns:a16="http://schemas.microsoft.com/office/drawing/2014/main" id="{2FAEFEC3-9BCC-9A6B-8B16-7D8A522D438C}"/>
              </a:ext>
            </a:extLst>
          </p:cNvPr>
          <p:cNvSpPr txBox="1"/>
          <p:nvPr/>
        </p:nvSpPr>
        <p:spPr>
          <a:xfrm>
            <a:off x="901715" y="895857"/>
            <a:ext cx="5653665" cy="320601"/>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Data Protection During The Transition Period</a:t>
            </a:r>
          </a:p>
        </p:txBody>
      </p:sp>
      <p:sp>
        <p:nvSpPr>
          <p:cNvPr id="13" name="object 3">
            <a:extLst>
              <a:ext uri="{FF2B5EF4-FFF2-40B4-BE49-F238E27FC236}">
                <a16:creationId xmlns:a16="http://schemas.microsoft.com/office/drawing/2014/main" id="{1E468D51-E0DE-358B-B494-9BF10327BEA4}"/>
              </a:ext>
            </a:extLst>
          </p:cNvPr>
          <p:cNvSpPr txBox="1"/>
          <p:nvPr/>
        </p:nvSpPr>
        <p:spPr>
          <a:xfrm>
            <a:off x="902004" y="1687728"/>
            <a:ext cx="2662555" cy="7122784"/>
          </a:xfrm>
          <a:prstGeom prst="rect">
            <a:avLst/>
          </a:prstGeom>
        </p:spPr>
        <p:txBody>
          <a:bodyPr vert="horz" wrap="square" lIns="0" tIns="13335" rIns="0" bIns="0" rtlCol="0" anchor="t">
            <a:spAutoFit/>
          </a:bodyPr>
          <a:lstStyle/>
          <a:p>
            <a:pPr algn="just">
              <a:lnSpc>
                <a:spcPct val="127000"/>
              </a:lnSpc>
              <a:spcBef>
                <a:spcPts val="800"/>
              </a:spcBef>
            </a:pPr>
            <a:r>
              <a:rPr lang="en-US" sz="1200" spc="-5" dirty="0">
                <a:latin typeface="Calibri"/>
                <a:ea typeface="+mn-lt"/>
                <a:cs typeface="+mn-lt"/>
              </a:rPr>
              <a:t>The transition period was the period (1/2/2020 - 31/12/2020) in which the UK was no longer a member of the EU but remained a member of the single market. During that time, it will continue to be subject to EU rules. The transition period was intended to provide time for the UK and EU to sort out their future relationship.</a:t>
            </a:r>
          </a:p>
          <a:p>
            <a:pPr algn="just">
              <a:lnSpc>
                <a:spcPct val="127000"/>
              </a:lnSpc>
              <a:spcBef>
                <a:spcPts val="800"/>
              </a:spcBef>
            </a:pPr>
            <a:r>
              <a:rPr lang="en-US" sz="1200" spc="-5" dirty="0">
                <a:latin typeface="Calibri"/>
                <a:ea typeface="+mn-lt"/>
                <a:cs typeface="+mn-lt"/>
              </a:rPr>
              <a:t>The UK government knew that GDPR would supersede The EU Data Protection Directive and be applicable in all EU member states including the UK, from the 25th of May 2018 (GDPR start date) until the end of the transition period.</a:t>
            </a:r>
            <a:endParaRPr lang="en-US" sz="1200" spc="-5" dirty="0">
              <a:latin typeface="Calibri"/>
              <a:cs typeface="Calibri"/>
            </a:endParaRPr>
          </a:p>
          <a:p>
            <a:pPr algn="just">
              <a:lnSpc>
                <a:spcPct val="127000"/>
              </a:lnSpc>
              <a:spcBef>
                <a:spcPts val="800"/>
              </a:spcBef>
            </a:pPr>
            <a:r>
              <a:rPr lang="en-US" sz="1200" spc="-5" dirty="0">
                <a:latin typeface="Calibri"/>
                <a:ea typeface="+mn-lt"/>
                <a:cs typeface="+mn-lt"/>
              </a:rPr>
              <a:t>Failure to comply fully with GDPR would have left the UK in breach of its member state obligations, which could have left to a disruption in its dataflows if the commission prohibited transfers from EU member states to the UK. </a:t>
            </a:r>
          </a:p>
          <a:p>
            <a:pPr algn="just">
              <a:lnSpc>
                <a:spcPct val="127000"/>
              </a:lnSpc>
              <a:spcBef>
                <a:spcPts val="800"/>
              </a:spcBef>
            </a:pPr>
            <a:r>
              <a:rPr lang="en-US" sz="1200" spc="-5" dirty="0">
                <a:latin typeface="Calibri"/>
                <a:ea typeface="+mn-lt"/>
                <a:cs typeface="+mn-lt"/>
              </a:rPr>
              <a:t>It therefore enacted the DPA 2018 up until the end of the transition period  for two interrelated reasons, the first of which was economic necessity.</a:t>
            </a:r>
            <a:endParaRPr lang="en-US" sz="1200" dirty="0">
              <a:latin typeface="Calibri"/>
              <a:cs typeface="Calibri"/>
            </a:endParaRPr>
          </a:p>
          <a:p>
            <a:pPr marL="8890" algn="just">
              <a:lnSpc>
                <a:spcPct val="127000"/>
              </a:lnSpc>
              <a:spcBef>
                <a:spcPts val="800"/>
              </a:spcBef>
            </a:pPr>
            <a:endParaRPr lang="en-US" sz="1000" spc="-5" dirty="0">
              <a:latin typeface="Segoe UI"/>
              <a:cs typeface="Calibri"/>
            </a:endParaRPr>
          </a:p>
          <a:p>
            <a:pPr marL="12700" marR="5715" algn="just">
              <a:lnSpc>
                <a:spcPct val="127400"/>
              </a:lnSpc>
              <a:spcBef>
                <a:spcPts val="800"/>
              </a:spcBef>
            </a:pPr>
            <a:endParaRPr lang="en-US" sz="1000" spc="-5" dirty="0">
              <a:latin typeface="Segoe UI"/>
              <a:ea typeface="+mn-lt"/>
              <a:cs typeface="Segoe U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sp>
        <p:nvSpPr>
          <p:cNvPr id="15" name="object 6">
            <a:extLst>
              <a:ext uri="{FF2B5EF4-FFF2-40B4-BE49-F238E27FC236}">
                <a16:creationId xmlns:a16="http://schemas.microsoft.com/office/drawing/2014/main" id="{51A9A915-7BA6-EFA0-1942-2FB9E5A1E6DD}"/>
              </a:ext>
            </a:extLst>
          </p:cNvPr>
          <p:cNvSpPr txBox="1"/>
          <p:nvPr/>
        </p:nvSpPr>
        <p:spPr>
          <a:xfrm>
            <a:off x="3970909" y="3879576"/>
            <a:ext cx="2713355" cy="1237070"/>
          </a:xfrm>
          <a:prstGeom prst="rect">
            <a:avLst/>
          </a:prstGeom>
        </p:spPr>
        <p:txBody>
          <a:bodyPr vert="horz" wrap="square" lIns="0" tIns="12700" rIns="0" bIns="0" rtlCol="0" anchor="t">
            <a:spAutoFit/>
          </a:bodyPr>
          <a:lstStyle/>
          <a:p>
            <a:pPr marL="8890" algn="just">
              <a:lnSpc>
                <a:spcPct val="127000"/>
              </a:lnSpc>
              <a:spcBef>
                <a:spcPts val="800"/>
              </a:spcBef>
            </a:pPr>
            <a:endParaRPr lang="en-US" sz="1000" spc="-5" dirty="0">
              <a:latin typeface="Calibri"/>
              <a:cs typeface="Calibri"/>
            </a:endParaRPr>
          </a:p>
          <a:p>
            <a:pPr marL="38100" marR="31115" algn="just">
              <a:lnSpc>
                <a:spcPct val="128000"/>
              </a:lnSpc>
              <a:spcBef>
                <a:spcPts val="100"/>
              </a:spcBef>
            </a:pPr>
            <a:endParaRPr lang="en-US" sz="1000" spc="-5">
              <a:latin typeface="Segoe UI"/>
              <a:ea typeface="+mn-lt"/>
              <a:cs typeface="Segoe UI"/>
            </a:endParaRPr>
          </a:p>
          <a:p>
            <a:pPr marL="38100" marR="31115" algn="just">
              <a:lnSpc>
                <a:spcPct val="128000"/>
              </a:lnSpc>
              <a:spcBef>
                <a:spcPts val="100"/>
              </a:spcBef>
            </a:pPr>
            <a:endParaRPr lang="en-US" sz="1000" spc="-5">
              <a:latin typeface="Calibri"/>
              <a:cs typeface="Calibri"/>
            </a:endParaRPr>
          </a:p>
          <a:p>
            <a:pPr marL="38100" marR="31115" algn="just">
              <a:lnSpc>
                <a:spcPct val="128000"/>
              </a:lnSpc>
              <a:spcBef>
                <a:spcPts val="100"/>
              </a:spcBef>
            </a:pPr>
            <a:endParaRPr lang="en-US" sz="1000" spc="-5">
              <a:latin typeface="Segoe UI"/>
              <a:cs typeface="Segoe UI"/>
            </a:endParaRPr>
          </a:p>
          <a:p>
            <a:pPr marL="38100" marR="31115" algn="just">
              <a:lnSpc>
                <a:spcPct val="128000"/>
              </a:lnSpc>
              <a:spcBef>
                <a:spcPts val="100"/>
              </a:spcBef>
            </a:pPr>
            <a:endParaRPr lang="en-US" sz="1000">
              <a:latin typeface="Segoe UI"/>
              <a:cs typeface="Segoe UI"/>
            </a:endParaRPr>
          </a:p>
          <a:p>
            <a:pPr marL="38100" marR="31115" algn="just">
              <a:lnSpc>
                <a:spcPct val="128000"/>
              </a:lnSpc>
              <a:spcBef>
                <a:spcPts val="100"/>
              </a:spcBef>
            </a:pPr>
            <a:endParaRPr lang="en-GB" sz="1000">
              <a:latin typeface="Segoe UI"/>
              <a:cs typeface="Segoe UI"/>
            </a:endParaRPr>
          </a:p>
        </p:txBody>
      </p:sp>
      <p:sp>
        <p:nvSpPr>
          <p:cNvPr id="21" name="object 5">
            <a:extLst>
              <a:ext uri="{FF2B5EF4-FFF2-40B4-BE49-F238E27FC236}">
                <a16:creationId xmlns:a16="http://schemas.microsoft.com/office/drawing/2014/main" id="{F3623496-A0EE-CD87-C2D8-C771CB1A11ED}"/>
              </a:ext>
            </a:extLst>
          </p:cNvPr>
          <p:cNvSpPr/>
          <p:nvPr/>
        </p:nvSpPr>
        <p:spPr>
          <a:xfrm>
            <a:off x="905479" y="1218452"/>
            <a:ext cx="5262410" cy="53627"/>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sp>
        <p:nvSpPr>
          <p:cNvPr id="2" name="TextBox 1">
            <a:extLst>
              <a:ext uri="{FF2B5EF4-FFF2-40B4-BE49-F238E27FC236}">
                <a16:creationId xmlns:a16="http://schemas.microsoft.com/office/drawing/2014/main" id="{1BC5C20D-D552-9C40-7BCF-3B688AD3CD0F}"/>
              </a:ext>
            </a:extLst>
          </p:cNvPr>
          <p:cNvSpPr txBox="1"/>
          <p:nvPr/>
        </p:nvSpPr>
        <p:spPr>
          <a:xfrm>
            <a:off x="3868330" y="1622604"/>
            <a:ext cx="2743200" cy="5747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Secondly, since no-one expected that the UK would leave the EU, so no alternative was ready to 'roll out'. The easiest option, therefore, was to maintain the status quo until it had evaluated the merits of diverging from the GDPR which was hailed as the catalyst for a new global digital gold standard of data protection.</a:t>
            </a:r>
            <a:r>
              <a:rPr lang="en-US" sz="1200" dirty="0">
                <a:cs typeface="Segoe UI"/>
              </a:rPr>
              <a:t>​</a:t>
            </a:r>
          </a:p>
          <a:p>
            <a:endParaRPr lang="en-US" sz="1200" dirty="0">
              <a:cs typeface="Segoe UI"/>
            </a:endParaRPr>
          </a:p>
          <a:p>
            <a:pPr marL="8890" algn="just">
              <a:lnSpc>
                <a:spcPct val="127000"/>
              </a:lnSpc>
              <a:spcBef>
                <a:spcPts val="800"/>
              </a:spcBef>
            </a:pPr>
            <a:r>
              <a:rPr lang="en-US" sz="1200" dirty="0">
                <a:cs typeface="Calibri"/>
              </a:rPr>
              <a:t>The GDPR would continue to have extra-territorial application to UK data controllers offering goods or services to individuals or monitoring the behavior of individuals in EEA countries, thereby necessitating ongoing compliance with the GDPR. Divergence before then would merely have increased the compliance burden of data controllers and been an unwelcome business cost. </a:t>
            </a:r>
            <a:endParaRPr lang="en-US" sz="1200" dirty="0">
              <a:ea typeface="+mn-lt"/>
              <a:cs typeface="+mn-lt"/>
            </a:endParaRPr>
          </a:p>
          <a:p>
            <a:pPr marL="38100" marR="31115" algn="just">
              <a:lnSpc>
                <a:spcPct val="127000"/>
              </a:lnSpc>
              <a:spcBef>
                <a:spcPts val="800"/>
              </a:spcBef>
            </a:pPr>
            <a:endParaRPr lang="en-US" sz="1200" dirty="0">
              <a:ea typeface="+mn-lt"/>
              <a:cs typeface="+mn-lt"/>
            </a:endParaRPr>
          </a:p>
          <a:p>
            <a:endParaRPr lang="en-US" sz="1200" dirty="0">
              <a:latin typeface="Segoe UI"/>
              <a:cs typeface="Segoe UI"/>
            </a:endParaRPr>
          </a:p>
        </p:txBody>
      </p:sp>
      <p:grpSp>
        <p:nvGrpSpPr>
          <p:cNvPr id="3" name="Group 2">
            <a:extLst>
              <a:ext uri="{FF2B5EF4-FFF2-40B4-BE49-F238E27FC236}">
                <a16:creationId xmlns:a16="http://schemas.microsoft.com/office/drawing/2014/main" id="{5F1566D1-DDA2-6BBA-3C15-1E34E86B814E}"/>
              </a:ext>
            </a:extLst>
          </p:cNvPr>
          <p:cNvGrpSpPr/>
          <p:nvPr/>
        </p:nvGrpSpPr>
        <p:grpSpPr>
          <a:xfrm>
            <a:off x="916650" y="10012258"/>
            <a:ext cx="1535003" cy="273524"/>
            <a:chOff x="1885749" y="5060642"/>
            <a:chExt cx="3263621" cy="518224"/>
          </a:xfrm>
        </p:grpSpPr>
        <p:pic>
          <p:nvPicPr>
            <p:cNvPr id="4" name="Picture 8">
              <a:extLst>
                <a:ext uri="{FF2B5EF4-FFF2-40B4-BE49-F238E27FC236}">
                  <a16:creationId xmlns:a16="http://schemas.microsoft.com/office/drawing/2014/main" id="{6DF9EE9C-47BE-6097-2720-5AA0D79E23BC}"/>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6" name="Picture 9">
              <a:extLst>
                <a:ext uri="{FF2B5EF4-FFF2-40B4-BE49-F238E27FC236}">
                  <a16:creationId xmlns:a16="http://schemas.microsoft.com/office/drawing/2014/main" id="{F47156BE-80FC-5A02-A503-4A745DEFBCF6}"/>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8" name="object 2">
            <a:extLst>
              <a:ext uri="{FF2B5EF4-FFF2-40B4-BE49-F238E27FC236}">
                <a16:creationId xmlns:a16="http://schemas.microsoft.com/office/drawing/2014/main" id="{AA130F47-F505-1614-9563-C49F4159FE8E}"/>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6</a:t>
            </a:r>
          </a:p>
        </p:txBody>
      </p:sp>
    </p:spTree>
    <p:extLst>
      <p:ext uri="{BB962C8B-B14F-4D97-AF65-F5344CB8AC3E}">
        <p14:creationId xmlns:p14="http://schemas.microsoft.com/office/powerpoint/2010/main" val="159586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sp>
        <p:nvSpPr>
          <p:cNvPr id="15" name="object 3">
            <a:extLst>
              <a:ext uri="{FF2B5EF4-FFF2-40B4-BE49-F238E27FC236}">
                <a16:creationId xmlns:a16="http://schemas.microsoft.com/office/drawing/2014/main" id="{4C381FE8-07F1-CB1D-DD87-B3FCA31BADF1}"/>
              </a:ext>
            </a:extLst>
          </p:cNvPr>
          <p:cNvSpPr txBox="1"/>
          <p:nvPr/>
        </p:nvSpPr>
        <p:spPr>
          <a:xfrm>
            <a:off x="901715" y="895857"/>
            <a:ext cx="5653665" cy="320601"/>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The Adequacy Decision</a:t>
            </a:r>
          </a:p>
        </p:txBody>
      </p:sp>
      <p:sp>
        <p:nvSpPr>
          <p:cNvPr id="19" name="object 5">
            <a:extLst>
              <a:ext uri="{FF2B5EF4-FFF2-40B4-BE49-F238E27FC236}">
                <a16:creationId xmlns:a16="http://schemas.microsoft.com/office/drawing/2014/main" id="{96E9A3EA-3562-AF0D-969E-02F09FCC542B}"/>
              </a:ext>
            </a:extLst>
          </p:cNvPr>
          <p:cNvSpPr/>
          <p:nvPr/>
        </p:nvSpPr>
        <p:spPr>
          <a:xfrm>
            <a:off x="899874" y="1212848"/>
            <a:ext cx="2724990" cy="48668"/>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sp>
        <p:nvSpPr>
          <p:cNvPr id="20" name="TextBox 1">
            <a:extLst>
              <a:ext uri="{FF2B5EF4-FFF2-40B4-BE49-F238E27FC236}">
                <a16:creationId xmlns:a16="http://schemas.microsoft.com/office/drawing/2014/main" id="{7837A0CD-7B68-629B-8AFA-B71DB6706E4B}"/>
              </a:ext>
            </a:extLst>
          </p:cNvPr>
          <p:cNvSpPr txBox="1"/>
          <p:nvPr/>
        </p:nvSpPr>
        <p:spPr>
          <a:xfrm>
            <a:off x="844923" y="1569358"/>
            <a:ext cx="2743200" cy="60939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latin typeface="Calibri"/>
                <a:ea typeface="+mn-lt"/>
                <a:cs typeface="+mn-lt"/>
              </a:rPr>
              <a:t>An adequacy decision is a formal decision made by the EU which recognises that another country offers comparable protection of personal data to that of the EU. </a:t>
            </a:r>
            <a:endParaRPr lang="en-US" sz="1200" dirty="0">
              <a:latin typeface="Calibri"/>
              <a:ea typeface="+mn-lt"/>
              <a:cs typeface="+mn-lt"/>
            </a:endParaRPr>
          </a:p>
          <a:p>
            <a:endParaRPr lang="en-GB" sz="1200" dirty="0">
              <a:latin typeface="Calibri"/>
              <a:ea typeface="+mn-lt"/>
              <a:cs typeface="+mn-lt"/>
            </a:endParaRPr>
          </a:p>
          <a:p>
            <a:r>
              <a:rPr lang="en-US" sz="1200" dirty="0">
                <a:latin typeface="Calibri"/>
                <a:ea typeface="+mn-lt"/>
                <a:cs typeface="+mn-lt"/>
              </a:rPr>
              <a:t>After the Transition period, the UK had left the EU, to prevent potentially ending significant data-sharing deals with the EU,  </a:t>
            </a:r>
            <a:r>
              <a:rPr lang="en-GB" sz="1200" dirty="0">
                <a:latin typeface="Calibri"/>
                <a:ea typeface="+mn-lt"/>
                <a:cs typeface="+mn-lt"/>
              </a:rPr>
              <a:t>the free and unconditional flow of data from the EU to the UK became contingent on a positive adequacy decision from the EU Commission.</a:t>
            </a:r>
          </a:p>
          <a:p>
            <a:r>
              <a:rPr lang="en-GB" sz="1200" dirty="0">
                <a:latin typeface="Calibri"/>
                <a:ea typeface="+mn-lt"/>
                <a:cs typeface="+mn-lt"/>
              </a:rPr>
              <a:t>On the 28/06/22, the EU Commission announced it had adopted adequacy decisions for the UK.</a:t>
            </a:r>
            <a:endParaRPr lang="en-US" sz="1200" dirty="0">
              <a:latin typeface="Calibri"/>
              <a:ea typeface="+mn-lt"/>
              <a:cs typeface="+mn-lt"/>
            </a:endParaRPr>
          </a:p>
          <a:p>
            <a:endParaRPr lang="en-GB" sz="1200" dirty="0">
              <a:latin typeface="Calibri"/>
              <a:ea typeface="+mn-lt"/>
              <a:cs typeface="+mn-lt"/>
            </a:endParaRPr>
          </a:p>
          <a:p>
            <a:r>
              <a:rPr lang="en-GB" sz="1200" dirty="0">
                <a:latin typeface="Calibri"/>
                <a:ea typeface="+mn-lt"/>
                <a:cs typeface="+mn-lt"/>
              </a:rPr>
              <a:t>In its press release, the Commission highlighted that the UK's data protection system continues to be based on the same rules that were applicable when the UK was a Member State of the EU and that the UK had fully incorporated the principles, rights and obligations of the GDPR post-Brexit legal system.</a:t>
            </a:r>
            <a:endParaRPr lang="en-US" sz="1200" dirty="0">
              <a:latin typeface="Calibri"/>
              <a:ea typeface="+mn-lt"/>
              <a:cs typeface="+mn-lt"/>
            </a:endParaRPr>
          </a:p>
          <a:p>
            <a:endParaRPr lang="en-GB" sz="1200" dirty="0">
              <a:latin typeface="Calibri"/>
              <a:ea typeface="+mn-lt"/>
              <a:cs typeface="+mn-lt"/>
            </a:endParaRPr>
          </a:p>
          <a:p>
            <a:r>
              <a:rPr lang="en-GB" sz="1200" dirty="0">
                <a:latin typeface="Calibri"/>
                <a:ea typeface="+mn-lt"/>
                <a:cs typeface="+mn-lt"/>
              </a:rPr>
              <a:t>This means Personal data can now flow freely from the EU to the UK.</a:t>
            </a:r>
            <a:endParaRPr lang="en-GB" sz="1200" dirty="0">
              <a:latin typeface="Calibri"/>
              <a:cs typeface="Calibri"/>
            </a:endParaRPr>
          </a:p>
          <a:p>
            <a:endParaRPr lang="en-US" sz="1000" dirty="0">
              <a:cs typeface="Segoe UI"/>
            </a:endParaRPr>
          </a:p>
          <a:p>
            <a:endParaRPr lang="en-US" sz="1000" dirty="0">
              <a:cs typeface="Segoe UI"/>
            </a:endParaRPr>
          </a:p>
          <a:p>
            <a:r>
              <a:rPr lang="en-US" sz="1000" dirty="0">
                <a:cs typeface="Segoe UI"/>
              </a:rPr>
              <a:t>​</a:t>
            </a:r>
          </a:p>
        </p:txBody>
      </p:sp>
      <p:grpSp>
        <p:nvGrpSpPr>
          <p:cNvPr id="3" name="Group 2">
            <a:extLst>
              <a:ext uri="{FF2B5EF4-FFF2-40B4-BE49-F238E27FC236}">
                <a16:creationId xmlns:a16="http://schemas.microsoft.com/office/drawing/2014/main" id="{01505747-3612-8C9A-A8C1-D8FE0D5866C2}"/>
              </a:ext>
            </a:extLst>
          </p:cNvPr>
          <p:cNvGrpSpPr/>
          <p:nvPr/>
        </p:nvGrpSpPr>
        <p:grpSpPr>
          <a:xfrm>
            <a:off x="916650" y="10012258"/>
            <a:ext cx="1535003" cy="273524"/>
            <a:chOff x="1885749" y="5060642"/>
            <a:chExt cx="3263621" cy="518224"/>
          </a:xfrm>
        </p:grpSpPr>
        <p:pic>
          <p:nvPicPr>
            <p:cNvPr id="4" name="Picture 8">
              <a:extLst>
                <a:ext uri="{FF2B5EF4-FFF2-40B4-BE49-F238E27FC236}">
                  <a16:creationId xmlns:a16="http://schemas.microsoft.com/office/drawing/2014/main" id="{C8CAECA5-8D29-9D12-2A40-107AC67D6C72}"/>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6" name="Picture 9">
              <a:extLst>
                <a:ext uri="{FF2B5EF4-FFF2-40B4-BE49-F238E27FC236}">
                  <a16:creationId xmlns:a16="http://schemas.microsoft.com/office/drawing/2014/main" id="{5D927608-8FA2-2EC3-03E1-133A01B8D98B}"/>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8" name="object 2">
            <a:extLst>
              <a:ext uri="{FF2B5EF4-FFF2-40B4-BE49-F238E27FC236}">
                <a16:creationId xmlns:a16="http://schemas.microsoft.com/office/drawing/2014/main" id="{A522F8E9-5C95-C013-D968-F4969B8143F4}"/>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7</a:t>
            </a:r>
          </a:p>
        </p:txBody>
      </p:sp>
    </p:spTree>
    <p:extLst>
      <p:ext uri="{BB962C8B-B14F-4D97-AF65-F5344CB8AC3E}">
        <p14:creationId xmlns:p14="http://schemas.microsoft.com/office/powerpoint/2010/main" val="4854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pic>
        <p:nvPicPr>
          <p:cNvPr id="11" name="Picture 10" descr="Map&#10;&#10;Description automatically generated">
            <a:extLst>
              <a:ext uri="{FF2B5EF4-FFF2-40B4-BE49-F238E27FC236}">
                <a16:creationId xmlns:a16="http://schemas.microsoft.com/office/drawing/2014/main" id="{64F8B782-F213-2D00-82D1-95535970A8BE}"/>
              </a:ext>
            </a:extLst>
          </p:cNvPr>
          <p:cNvPicPr>
            <a:picLocks noChangeAspect="1"/>
          </p:cNvPicPr>
          <p:nvPr/>
        </p:nvPicPr>
        <p:blipFill>
          <a:blip r:embed="rId2"/>
          <a:stretch>
            <a:fillRect/>
          </a:stretch>
        </p:blipFill>
        <p:spPr>
          <a:xfrm>
            <a:off x="1054881" y="1001226"/>
            <a:ext cx="5440137" cy="3044119"/>
          </a:xfrm>
          <a:prstGeom prst="rect">
            <a:avLst/>
          </a:prstGeom>
        </p:spPr>
      </p:pic>
      <p:sp>
        <p:nvSpPr>
          <p:cNvPr id="13" name="TextBox 12">
            <a:extLst>
              <a:ext uri="{FF2B5EF4-FFF2-40B4-BE49-F238E27FC236}">
                <a16:creationId xmlns:a16="http://schemas.microsoft.com/office/drawing/2014/main" id="{16A1187F-8A72-EF2B-B319-750F230668A8}"/>
              </a:ext>
            </a:extLst>
          </p:cNvPr>
          <p:cNvSpPr txBox="1"/>
          <p:nvPr/>
        </p:nvSpPr>
        <p:spPr>
          <a:xfrm>
            <a:off x="3087365" y="4109508"/>
            <a:ext cx="2055371" cy="230832"/>
          </a:xfrm>
          <a:prstGeom prst="rect">
            <a:avLst/>
          </a:prstGeom>
          <a:noFill/>
        </p:spPr>
        <p:txBody>
          <a:bodyPr wrap="none" lIns="91440" tIns="45720" rIns="91440" bIns="45720" rtlCol="0" anchor="t">
            <a:spAutoFit/>
          </a:bodyPr>
          <a:lstStyle/>
          <a:p>
            <a:r>
              <a:rPr lang="en-GB" sz="900" b="1" dirty="0">
                <a:cs typeface="Calibri"/>
              </a:rPr>
              <a:t>Countries with EU Adequacy Decisions </a:t>
            </a:r>
            <a:endParaRPr lang="en-GB" sz="900" b="1" dirty="0"/>
          </a:p>
        </p:txBody>
      </p:sp>
      <p:grpSp>
        <p:nvGrpSpPr>
          <p:cNvPr id="6" name="Group 5">
            <a:extLst>
              <a:ext uri="{FF2B5EF4-FFF2-40B4-BE49-F238E27FC236}">
                <a16:creationId xmlns:a16="http://schemas.microsoft.com/office/drawing/2014/main" id="{454BFFA7-BDF2-1DF8-7D36-3BCF98688F7F}"/>
              </a:ext>
            </a:extLst>
          </p:cNvPr>
          <p:cNvGrpSpPr/>
          <p:nvPr/>
        </p:nvGrpSpPr>
        <p:grpSpPr>
          <a:xfrm>
            <a:off x="916650" y="10012258"/>
            <a:ext cx="1535003" cy="273524"/>
            <a:chOff x="1885749" y="5060642"/>
            <a:chExt cx="3263621" cy="518224"/>
          </a:xfrm>
        </p:grpSpPr>
        <p:pic>
          <p:nvPicPr>
            <p:cNvPr id="8" name="Picture 8">
              <a:extLst>
                <a:ext uri="{FF2B5EF4-FFF2-40B4-BE49-F238E27FC236}">
                  <a16:creationId xmlns:a16="http://schemas.microsoft.com/office/drawing/2014/main" id="{2DC5C81C-B0E4-39EB-765D-20F6D710252A}"/>
                </a:ext>
              </a:extLst>
            </p:cNvPr>
            <p:cNvPicPr>
              <a:picLocks noChangeAspect="1"/>
            </p:cNvPicPr>
            <p:nvPr/>
          </p:nvPicPr>
          <p:blipFill>
            <a:blip r:embed="rId3"/>
            <a:stretch>
              <a:fillRect/>
            </a:stretch>
          </p:blipFill>
          <p:spPr>
            <a:xfrm>
              <a:off x="2405580" y="5108183"/>
              <a:ext cx="2743790" cy="470683"/>
            </a:xfrm>
            <a:prstGeom prst="rect">
              <a:avLst/>
            </a:prstGeom>
          </p:spPr>
        </p:pic>
        <p:pic>
          <p:nvPicPr>
            <p:cNvPr id="12" name="Picture 9">
              <a:extLst>
                <a:ext uri="{FF2B5EF4-FFF2-40B4-BE49-F238E27FC236}">
                  <a16:creationId xmlns:a16="http://schemas.microsoft.com/office/drawing/2014/main" id="{E3FB151A-41FD-1350-5BDA-AC8B72498725}"/>
                </a:ext>
              </a:extLst>
            </p:cNvPr>
            <p:cNvPicPr>
              <a:picLocks noChangeAspect="1"/>
            </p:cNvPicPr>
            <p:nvPr/>
          </p:nvPicPr>
          <p:blipFill>
            <a:blip r:embed="rId4"/>
            <a:stretch>
              <a:fillRect/>
            </a:stretch>
          </p:blipFill>
          <p:spPr>
            <a:xfrm>
              <a:off x="1885749" y="5060642"/>
              <a:ext cx="409663" cy="419100"/>
            </a:xfrm>
            <a:prstGeom prst="rect">
              <a:avLst/>
            </a:prstGeom>
          </p:spPr>
        </p:pic>
      </p:grpSp>
      <p:sp>
        <p:nvSpPr>
          <p:cNvPr id="16" name="object 2">
            <a:extLst>
              <a:ext uri="{FF2B5EF4-FFF2-40B4-BE49-F238E27FC236}">
                <a16:creationId xmlns:a16="http://schemas.microsoft.com/office/drawing/2014/main" id="{B59409D4-1E5F-9A52-4839-EC735BD33AF9}"/>
              </a:ext>
            </a:extLst>
          </p:cNvPr>
          <p:cNvSpPr txBox="1"/>
          <p:nvPr/>
        </p:nvSpPr>
        <p:spPr>
          <a:xfrm>
            <a:off x="5107304" y="10086847"/>
            <a:ext cx="1553845" cy="151323"/>
          </a:xfrm>
          <a:prstGeom prst="rect">
            <a:avLst/>
          </a:prstGeom>
        </p:spPr>
        <p:txBody>
          <a:bodyPr vert="horz" wrap="square" lIns="0" tIns="12700" rIns="0" bIns="0" rtlCol="0" anchor="t">
            <a:spAutoFit/>
          </a:bodyPr>
          <a:lstStyle/>
          <a:p>
            <a:pPr marL="12700" algn="r">
              <a:lnSpc>
                <a:spcPct val="100000"/>
              </a:lnSpc>
              <a:spcBef>
                <a:spcPts val="100"/>
              </a:spcBef>
            </a:pPr>
            <a:r>
              <a:rPr lang="en-US" sz="900" dirty="0">
                <a:latin typeface="Segoe UI"/>
                <a:cs typeface="Segoe UI"/>
              </a:rPr>
              <a:t>8</a:t>
            </a:r>
          </a:p>
        </p:txBody>
      </p:sp>
    </p:spTree>
    <p:extLst>
      <p:ext uri="{BB962C8B-B14F-4D97-AF65-F5344CB8AC3E}">
        <p14:creationId xmlns:p14="http://schemas.microsoft.com/office/powerpoint/2010/main" val="161921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7399655" y="0"/>
            <a:ext cx="160655" cy="10692765"/>
          </a:xfrm>
          <a:custGeom>
            <a:avLst/>
            <a:gdLst/>
            <a:ahLst/>
            <a:cxnLst/>
            <a:rect l="l" t="t" r="r" b="b"/>
            <a:pathLst>
              <a:path w="160654" h="10692765">
                <a:moveTo>
                  <a:pt x="0" y="10692381"/>
                </a:moveTo>
                <a:lnTo>
                  <a:pt x="160654" y="10692381"/>
                </a:lnTo>
                <a:lnTo>
                  <a:pt x="160654" y="0"/>
                </a:lnTo>
                <a:lnTo>
                  <a:pt x="0" y="0"/>
                </a:lnTo>
                <a:lnTo>
                  <a:pt x="0" y="10692381"/>
                </a:lnTo>
                <a:close/>
              </a:path>
            </a:pathLst>
          </a:custGeom>
          <a:solidFill>
            <a:srgbClr val="002A56"/>
          </a:solidFill>
        </p:spPr>
        <p:txBody>
          <a:bodyPr wrap="square" lIns="0" tIns="0" rIns="0" bIns="0" rtlCol="0"/>
          <a:lstStyle/>
          <a:p>
            <a:endParaRPr/>
          </a:p>
        </p:txBody>
      </p:sp>
      <p:grpSp>
        <p:nvGrpSpPr>
          <p:cNvPr id="10" name="Group 9">
            <a:extLst>
              <a:ext uri="{FF2B5EF4-FFF2-40B4-BE49-F238E27FC236}">
                <a16:creationId xmlns:a16="http://schemas.microsoft.com/office/drawing/2014/main" id="{96213D7E-6B00-B82B-766E-604B81E7F37F}"/>
              </a:ext>
            </a:extLst>
          </p:cNvPr>
          <p:cNvGrpSpPr/>
          <p:nvPr/>
        </p:nvGrpSpPr>
        <p:grpSpPr>
          <a:xfrm>
            <a:off x="905776" y="9770190"/>
            <a:ext cx="1535003" cy="273524"/>
            <a:chOff x="1885749" y="5060642"/>
            <a:chExt cx="3263621" cy="518224"/>
          </a:xfrm>
        </p:grpSpPr>
        <p:pic>
          <p:nvPicPr>
            <p:cNvPr id="5" name="Picture 8">
              <a:extLst>
                <a:ext uri="{FF2B5EF4-FFF2-40B4-BE49-F238E27FC236}">
                  <a16:creationId xmlns:a16="http://schemas.microsoft.com/office/drawing/2014/main" id="{C4EB21D7-0DAA-2C1B-7EB9-9A3155801E2D}"/>
                </a:ext>
              </a:extLst>
            </p:cNvPr>
            <p:cNvPicPr>
              <a:picLocks noChangeAspect="1"/>
            </p:cNvPicPr>
            <p:nvPr/>
          </p:nvPicPr>
          <p:blipFill>
            <a:blip r:embed="rId2"/>
            <a:stretch>
              <a:fillRect/>
            </a:stretch>
          </p:blipFill>
          <p:spPr>
            <a:xfrm>
              <a:off x="2405580" y="5108183"/>
              <a:ext cx="2743790" cy="470683"/>
            </a:xfrm>
            <a:prstGeom prst="rect">
              <a:avLst/>
            </a:prstGeom>
          </p:spPr>
        </p:pic>
        <p:pic>
          <p:nvPicPr>
            <p:cNvPr id="9" name="Picture 9">
              <a:extLst>
                <a:ext uri="{FF2B5EF4-FFF2-40B4-BE49-F238E27FC236}">
                  <a16:creationId xmlns:a16="http://schemas.microsoft.com/office/drawing/2014/main" id="{89137312-723F-0236-EB01-08F4526910CF}"/>
                </a:ext>
              </a:extLst>
            </p:cNvPr>
            <p:cNvPicPr>
              <a:picLocks noChangeAspect="1"/>
            </p:cNvPicPr>
            <p:nvPr/>
          </p:nvPicPr>
          <p:blipFill>
            <a:blip r:embed="rId3"/>
            <a:stretch>
              <a:fillRect/>
            </a:stretch>
          </p:blipFill>
          <p:spPr>
            <a:xfrm>
              <a:off x="1885749" y="5060642"/>
              <a:ext cx="409663" cy="419100"/>
            </a:xfrm>
            <a:prstGeom prst="rect">
              <a:avLst/>
            </a:prstGeom>
          </p:spPr>
        </p:pic>
      </p:grpSp>
      <p:sp>
        <p:nvSpPr>
          <p:cNvPr id="11" name="object 3">
            <a:extLst>
              <a:ext uri="{FF2B5EF4-FFF2-40B4-BE49-F238E27FC236}">
                <a16:creationId xmlns:a16="http://schemas.microsoft.com/office/drawing/2014/main" id="{ACBAAAE2-E9D1-0092-9782-57F5AF29961B}"/>
              </a:ext>
            </a:extLst>
          </p:cNvPr>
          <p:cNvSpPr txBox="1"/>
          <p:nvPr/>
        </p:nvSpPr>
        <p:spPr>
          <a:xfrm>
            <a:off x="901715" y="895857"/>
            <a:ext cx="5653665" cy="320601"/>
          </a:xfrm>
          <a:prstGeom prst="rect">
            <a:avLst/>
          </a:prstGeom>
        </p:spPr>
        <p:txBody>
          <a:bodyPr vert="horz" wrap="square" lIns="0" tIns="12700" rIns="0" bIns="0" rtlCol="0" anchor="t">
            <a:spAutoFit/>
          </a:bodyPr>
          <a:lstStyle/>
          <a:p>
            <a:pPr marL="12700">
              <a:spcBef>
                <a:spcPts val="100"/>
              </a:spcBef>
            </a:pPr>
            <a:r>
              <a:rPr lang="en-GB" sz="2000" b="1" spc="-20" dirty="0">
                <a:solidFill>
                  <a:srgbClr val="002A56"/>
                </a:solidFill>
                <a:latin typeface="Trebuchet MS"/>
                <a:cs typeface="Trebuchet MS"/>
              </a:rPr>
              <a:t>The Brussels Effect</a:t>
            </a:r>
          </a:p>
        </p:txBody>
      </p:sp>
      <p:sp>
        <p:nvSpPr>
          <p:cNvPr id="13" name="object 5">
            <a:extLst>
              <a:ext uri="{FF2B5EF4-FFF2-40B4-BE49-F238E27FC236}">
                <a16:creationId xmlns:a16="http://schemas.microsoft.com/office/drawing/2014/main" id="{01E81882-07B5-766D-BB7A-0F599ACF51F6}"/>
              </a:ext>
            </a:extLst>
          </p:cNvPr>
          <p:cNvSpPr/>
          <p:nvPr/>
        </p:nvSpPr>
        <p:spPr>
          <a:xfrm>
            <a:off x="905479" y="1218452"/>
            <a:ext cx="2258240" cy="53627"/>
          </a:xfrm>
          <a:custGeom>
            <a:avLst/>
            <a:gdLst/>
            <a:ahLst/>
            <a:cxnLst/>
            <a:rect l="l" t="t" r="r" b="b"/>
            <a:pathLst>
              <a:path w="1500505" h="45084">
                <a:moveTo>
                  <a:pt x="1500505" y="0"/>
                </a:moveTo>
                <a:lnTo>
                  <a:pt x="0" y="0"/>
                </a:lnTo>
                <a:lnTo>
                  <a:pt x="0" y="45084"/>
                </a:lnTo>
                <a:lnTo>
                  <a:pt x="1500505" y="45084"/>
                </a:lnTo>
                <a:lnTo>
                  <a:pt x="1500505" y="0"/>
                </a:lnTo>
                <a:close/>
              </a:path>
            </a:pathLst>
          </a:custGeom>
          <a:solidFill>
            <a:srgbClr val="002A56"/>
          </a:solidFill>
        </p:spPr>
        <p:txBody>
          <a:bodyPr wrap="square" lIns="0" tIns="0" rIns="0" bIns="0" rtlCol="0"/>
          <a:lstStyle/>
          <a:p>
            <a:endParaRPr/>
          </a:p>
        </p:txBody>
      </p:sp>
      <p:sp>
        <p:nvSpPr>
          <p:cNvPr id="15" name="object 3">
            <a:extLst>
              <a:ext uri="{FF2B5EF4-FFF2-40B4-BE49-F238E27FC236}">
                <a16:creationId xmlns:a16="http://schemas.microsoft.com/office/drawing/2014/main" id="{1E0AC815-4C79-E52B-7A85-E9EAFE9A720B}"/>
              </a:ext>
            </a:extLst>
          </p:cNvPr>
          <p:cNvSpPr txBox="1"/>
          <p:nvPr/>
        </p:nvSpPr>
        <p:spPr>
          <a:xfrm>
            <a:off x="902004" y="1687728"/>
            <a:ext cx="2662555" cy="9474710"/>
          </a:xfrm>
          <a:prstGeom prst="rect">
            <a:avLst/>
          </a:prstGeom>
        </p:spPr>
        <p:txBody>
          <a:bodyPr vert="horz" wrap="square" lIns="0" tIns="13335" rIns="0" bIns="0" rtlCol="0" anchor="t">
            <a:spAutoFit/>
          </a:bodyPr>
          <a:lstStyle/>
          <a:p>
            <a:r>
              <a:rPr lang="en-US" sz="1200" spc="-5" dirty="0">
                <a:ea typeface="+mn-lt"/>
                <a:cs typeface="+mn-lt"/>
              </a:rPr>
              <a:t>As alluded to in the previous section, the UK government did not have an agreed vision regarding data protection, when it triggered Article 50 to leave the EU. </a:t>
            </a:r>
          </a:p>
          <a:p>
            <a:endParaRPr lang="en-GB" sz="1200" spc="-5" dirty="0">
              <a:ea typeface="+mn-lt"/>
              <a:cs typeface="+mn-lt"/>
            </a:endParaRPr>
          </a:p>
          <a:p>
            <a:r>
              <a:rPr lang="en-US" sz="1200" spc="-5" dirty="0">
                <a:ea typeface="+mn-lt"/>
                <a:cs typeface="+mn-lt"/>
              </a:rPr>
              <a:t>One might have expected the UK government to immediately declare an intention to maintain compliance with EU data protection laws given that this would ensure that the UK provides an essentially equivalent level of protection and increase the likelihood of securing and thereafter retaining an adequacy decision to facilitate personal data-enabled services exports from the EU to the UK – they were worth approximately £42bn (€47bn) whilst exports from the UK to the EU were worth £85bn (€96bn) in 2018. </a:t>
            </a:r>
            <a:endParaRPr lang="en-GB" sz="1200" spc="-5" dirty="0">
              <a:ea typeface="+mn-lt"/>
              <a:cs typeface="+mn-lt"/>
            </a:endParaRPr>
          </a:p>
          <a:p>
            <a:endParaRPr lang="en-GB" sz="1200" spc="-5" dirty="0">
              <a:ea typeface="+mn-lt"/>
              <a:cs typeface="+mn-lt"/>
            </a:endParaRPr>
          </a:p>
          <a:p>
            <a:r>
              <a:rPr lang="en-US" sz="1200" spc="-5" dirty="0">
                <a:ea typeface="+mn-lt"/>
                <a:cs typeface="+mn-lt"/>
              </a:rPr>
              <a:t>However, there were calls for Brexit to be used as an opportunity to diverge from the EU standard by those who viewed the GDPR standards as being too high and contended that lower, less onerous standards would give the UK leverage when engaging in trade deals with other countries.</a:t>
            </a:r>
          </a:p>
          <a:p>
            <a:endParaRPr lang="en-GB" sz="1200" spc="-5" dirty="0">
              <a:ea typeface="+mn-lt"/>
              <a:cs typeface="+mn-lt"/>
            </a:endParaRPr>
          </a:p>
          <a:p>
            <a:r>
              <a:rPr lang="en-US" sz="1200" spc="-5" dirty="0">
                <a:ea typeface="+mn-lt"/>
                <a:cs typeface="+mn-lt"/>
              </a:rPr>
              <a:t>There was in fact was little appetite in the business sector for wholescale divergence from the EU data protection standard. </a:t>
            </a:r>
            <a:endParaRPr lang="en-GB" sz="1200" spc="-5" dirty="0">
              <a:ea typeface="+mn-lt"/>
              <a:cs typeface="+mn-lt"/>
            </a:endParaRPr>
          </a:p>
          <a:p>
            <a:endParaRPr lang="en-GB" sz="1200" spc="-5" dirty="0">
              <a:ea typeface="+mn-lt"/>
              <a:cs typeface="+mn-lt"/>
            </a:endParaRPr>
          </a:p>
          <a:p>
            <a:r>
              <a:rPr lang="en-US" sz="1200" spc="-5" dirty="0">
                <a:ea typeface="+mn-lt"/>
                <a:cs typeface="+mn-lt"/>
              </a:rPr>
              <a:t>Business representatives made an implicit mention of the Brussels effect, that is, the regulatory ‘race to the top’ whereby the most stringent standard has an appeal to companies operating across multiple regulatory environments as it makes global production and exports easier.</a:t>
            </a:r>
            <a:endParaRPr lang="en-GB" sz="1200" spc="-5" dirty="0">
              <a:ea typeface="+mn-lt"/>
              <a:cs typeface="+mn-lt"/>
            </a:endParaRPr>
          </a:p>
          <a:p>
            <a:endParaRPr lang="en-GB" sz="1000" spc="-5" dirty="0">
              <a:ea typeface="+mn-lt"/>
              <a:cs typeface="+mn-lt"/>
            </a:endParaRPr>
          </a:p>
          <a:p>
            <a:endParaRPr lang="en-GB" sz="1000" spc="-5" dirty="0">
              <a:ea typeface="+mn-lt"/>
              <a:cs typeface="+mn-lt"/>
            </a:endParaRPr>
          </a:p>
          <a:p>
            <a:endParaRPr lang="en-US" sz="1000" spc="-5" dirty="0">
              <a:cs typeface="Calibri"/>
            </a:endParaRPr>
          </a:p>
          <a:p>
            <a:endParaRPr lang="en-US" sz="1000" spc="-5" dirty="0">
              <a:ea typeface="+mn-lt"/>
              <a:cs typeface="+mn-lt"/>
            </a:endParaRPr>
          </a:p>
          <a:p>
            <a:endParaRPr lang="en-GB" sz="1000" spc="-5" dirty="0">
              <a:cs typeface="Calibri"/>
            </a:endParaRPr>
          </a:p>
          <a:p>
            <a:endParaRPr lang="en-GB" sz="1000" spc="-5" dirty="0">
              <a:ea typeface="+mn-lt"/>
              <a:cs typeface="+mn-lt"/>
            </a:endParaRPr>
          </a:p>
          <a:p>
            <a:endParaRPr lang="en-US" sz="1000" spc="-5" dirty="0">
              <a:ea typeface="+mn-lt"/>
              <a:cs typeface="+mn-lt"/>
            </a:endParaRPr>
          </a:p>
          <a:p>
            <a:endParaRPr lang="en-US" sz="1000" spc="-5" dirty="0">
              <a:ea typeface="+mn-lt"/>
              <a:cs typeface="+mn-lt"/>
            </a:endParaRPr>
          </a:p>
          <a:p>
            <a:endParaRPr lang="en-US" sz="1000" spc="-5" dirty="0">
              <a:ea typeface="+mn-lt"/>
              <a:cs typeface="+mn-lt"/>
            </a:endParaRPr>
          </a:p>
          <a:p>
            <a:pPr marL="12700" marR="5715" algn="just">
              <a:lnSpc>
                <a:spcPct val="127400"/>
              </a:lnSpc>
              <a:spcBef>
                <a:spcPts val="800"/>
              </a:spcBef>
            </a:pPr>
            <a:endParaRPr lang="en-US" sz="1000" b="1" spc="-5" dirty="0">
              <a:latin typeface="Segoe UI"/>
              <a:cs typeface="Segoe UI"/>
            </a:endParaRPr>
          </a:p>
          <a:p>
            <a:pPr marL="12700" marR="5715" algn="just">
              <a:lnSpc>
                <a:spcPct val="127400"/>
              </a:lnSpc>
              <a:spcBef>
                <a:spcPts val="800"/>
              </a:spcBef>
            </a:pPr>
            <a:endParaRPr lang="en-US" sz="1000" spc="-5" dirty="0">
              <a:latin typeface="Segoe UI"/>
              <a:cs typeface="Segoe UI"/>
            </a:endParaRPr>
          </a:p>
          <a:p>
            <a:pPr marL="12700" marR="5715" algn="just">
              <a:lnSpc>
                <a:spcPct val="127400"/>
              </a:lnSpc>
              <a:spcBef>
                <a:spcPts val="800"/>
              </a:spcBef>
            </a:pPr>
            <a:endParaRPr lang="en-US" sz="1000" spc="-5" dirty="0">
              <a:latin typeface="Segoe UI"/>
              <a:cs typeface="Segoe UI"/>
            </a:endParaRPr>
          </a:p>
        </p:txBody>
      </p:sp>
      <p:sp>
        <p:nvSpPr>
          <p:cNvPr id="17" name="TextBox 16">
            <a:extLst>
              <a:ext uri="{FF2B5EF4-FFF2-40B4-BE49-F238E27FC236}">
                <a16:creationId xmlns:a16="http://schemas.microsoft.com/office/drawing/2014/main" id="{284C9BB3-ED8E-6A7A-A8CE-EB578A93D97D}"/>
              </a:ext>
            </a:extLst>
          </p:cNvPr>
          <p:cNvSpPr txBox="1"/>
          <p:nvPr/>
        </p:nvSpPr>
        <p:spPr>
          <a:xfrm>
            <a:off x="3772645" y="1688846"/>
            <a:ext cx="2771135" cy="92025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If you are running a global operation, you will want to have consistent processes across your businesses. What we are seeing is that global firms based outside of the EU are taking the GDPR as the norm for their business and are building their processes around it, so, for very large companies, there is no desire to diverge from the GDPR—the opposite, because they worry about falling between the gaps. '</a:t>
            </a:r>
            <a:endParaRPr lang="en-GB" sz="1200" dirty="0">
              <a:ea typeface="+mn-lt"/>
              <a:cs typeface="+mn-lt"/>
            </a:endParaRPr>
          </a:p>
          <a:p>
            <a:endParaRPr lang="en-GB" sz="1200" dirty="0">
              <a:ea typeface="+mn-lt"/>
              <a:cs typeface="+mn-lt"/>
            </a:endParaRPr>
          </a:p>
          <a:p>
            <a:r>
              <a:rPr lang="en-US" sz="1200" dirty="0">
                <a:ea typeface="+mn-lt"/>
                <a:cs typeface="+mn-lt"/>
              </a:rPr>
              <a:t>Business representatives were also cognizant of the trade power of the EU, three-quarters of the UK's cross border data flows are with EU countries. They were aware that the UK will have to do very much in partnership with EU rather than simply striking out.</a:t>
            </a:r>
            <a:endParaRPr lang="en-GB" sz="1200" dirty="0">
              <a:ea typeface="+mn-lt"/>
              <a:cs typeface="+mn-lt"/>
            </a:endParaRPr>
          </a:p>
          <a:p>
            <a:endParaRPr lang="en-US" sz="1200" dirty="0">
              <a:ea typeface="+mn-lt"/>
              <a:cs typeface="+mn-lt"/>
            </a:endParaRPr>
          </a:p>
          <a:p>
            <a:r>
              <a:rPr lang="en-US" sz="1200" dirty="0">
                <a:ea typeface="+mn-lt"/>
                <a:cs typeface="+mn-lt"/>
              </a:rPr>
              <a:t>The EU is able, through its ‘</a:t>
            </a:r>
            <a:r>
              <a:rPr lang="en-US" sz="1200" i="1" dirty="0">
                <a:ea typeface="+mn-lt"/>
                <a:cs typeface="+mn-lt"/>
              </a:rPr>
              <a:t>trade power</a:t>
            </a:r>
            <a:r>
              <a:rPr lang="en-US" sz="1200" dirty="0">
                <a:ea typeface="+mn-lt"/>
                <a:cs typeface="+mn-lt"/>
              </a:rPr>
              <a:t>,’ to ‘export’ its laws and standards to other countries by offering improved access to its large and valuable market in return for legal compliance. </a:t>
            </a:r>
            <a:endParaRPr lang="en-GB" sz="1200" dirty="0">
              <a:ea typeface="+mn-lt"/>
              <a:cs typeface="+mn-lt"/>
            </a:endParaRPr>
          </a:p>
          <a:p>
            <a:endParaRPr lang="en-US" sz="1200" dirty="0">
              <a:ea typeface="+mn-lt"/>
              <a:cs typeface="+mn-lt"/>
            </a:endParaRPr>
          </a:p>
          <a:p>
            <a:r>
              <a:rPr lang="en-US" sz="1200" dirty="0">
                <a:ea typeface="+mn-lt"/>
                <a:cs typeface="+mn-lt"/>
              </a:rPr>
              <a:t>Multinational corporations are obliged to comply with the GDPR to gain access to the EU market, and as these multinational companies prefer to deal with as few legislative frameworks as possible, they promote through compliance with it, the GDPR as the global regulatory standard, not least to avoid the additional costs of compliance with multiple rules and to gain the economies of scale achieved by promoting compliance with the GDPR. Consequently, trade and market forces were drivers of the UK’s continued compliance with EU data protection law, post Brexit. </a:t>
            </a:r>
            <a:endParaRPr lang="en-GB" sz="1200" dirty="0">
              <a:ea typeface="+mn-lt"/>
              <a:cs typeface="+mn-lt"/>
            </a:endParaRPr>
          </a:p>
          <a:p>
            <a:endParaRPr lang="en-US" sz="1000" dirty="0">
              <a:ea typeface="+mn-lt"/>
              <a:cs typeface="Segoe UI"/>
            </a:endParaRPr>
          </a:p>
          <a:p>
            <a:endParaRPr lang="en-GB" sz="1000" dirty="0">
              <a:ea typeface="+mn-lt"/>
              <a:cs typeface="+mn-lt"/>
            </a:endParaRPr>
          </a:p>
          <a:p>
            <a:endParaRPr lang="en-US" sz="1000" dirty="0">
              <a:ea typeface="+mn-lt"/>
              <a:cs typeface="+mn-lt"/>
            </a:endParaRPr>
          </a:p>
          <a:p>
            <a:endParaRPr lang="en-US" sz="1000" dirty="0">
              <a:cs typeface="Calibri"/>
            </a:endParaRPr>
          </a:p>
          <a:p>
            <a:endParaRPr lang="en-US" sz="1000" dirty="0">
              <a:cs typeface="Segoe UI"/>
            </a:endParaRPr>
          </a:p>
          <a:p>
            <a:endParaRPr lang="en-US" sz="1000" dirty="0">
              <a:cs typeface="Segoe UI"/>
            </a:endParaRPr>
          </a:p>
          <a:p>
            <a:r>
              <a:rPr lang="en-US" sz="1000" dirty="0">
                <a:cs typeface="Segoe UI"/>
              </a:rPr>
              <a:t>​</a:t>
            </a:r>
          </a:p>
        </p:txBody>
      </p:sp>
      <p:sp>
        <p:nvSpPr>
          <p:cNvPr id="21" name="object 10">
            <a:extLst>
              <a:ext uri="{FF2B5EF4-FFF2-40B4-BE49-F238E27FC236}">
                <a16:creationId xmlns:a16="http://schemas.microsoft.com/office/drawing/2014/main" id="{1909423F-CCEF-ED11-2779-01C3973C9472}"/>
              </a:ext>
            </a:extLst>
          </p:cNvPr>
          <p:cNvSpPr txBox="1">
            <a:spLocks noGrp="1"/>
          </p:cNvSpPr>
          <p:nvPr>
            <p:ph type="sldNum" sz="quarter" idx="7"/>
          </p:nvPr>
        </p:nvSpPr>
        <p:spPr>
          <a:xfrm>
            <a:off x="5046345" y="9908337"/>
            <a:ext cx="1640204" cy="160300"/>
          </a:xfrm>
          <a:prstGeom prst="rect">
            <a:avLst/>
          </a:prstGeom>
        </p:spPr>
        <p:txBody>
          <a:bodyPr vert="horz" wrap="square" lIns="0" tIns="21590" rIns="0" bIns="0" rtlCol="0">
            <a:spAutoFit/>
          </a:bodyPr>
          <a:lstStyle/>
          <a:p>
            <a:pPr marL="73025" algn="r">
              <a:lnSpc>
                <a:spcPct val="100000"/>
              </a:lnSpc>
              <a:spcBef>
                <a:spcPts val="170"/>
              </a:spcBef>
            </a:pPr>
            <a:r>
              <a:rPr lang="en-GB" dirty="0"/>
              <a:t>9</a:t>
            </a:r>
            <a:endParaRPr dirty="0"/>
          </a:p>
        </p:txBody>
      </p:sp>
    </p:spTree>
    <p:extLst>
      <p:ext uri="{BB962C8B-B14F-4D97-AF65-F5344CB8AC3E}">
        <p14:creationId xmlns:p14="http://schemas.microsoft.com/office/powerpoint/2010/main" val="164734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3989</Words>
  <Application>Microsoft Office PowerPoint</Application>
  <PresentationFormat>Custom</PresentationFormat>
  <Paragraphs>261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Den Hartog</dc:creator>
  <cp:lastModifiedBy>Jack Featherstone</cp:lastModifiedBy>
  <cp:revision>719</cp:revision>
  <dcterms:created xsi:type="dcterms:W3CDTF">2022-11-12T23:14:37Z</dcterms:created>
  <dcterms:modified xsi:type="dcterms:W3CDTF">2023-02-22T09:41:00Z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2022-01-21T00:00:00Z</vt:filetime>
  </property>
  <property fmtid="{D5CDD505-2E9C-101B-9397-08002B2CF9AE}" pid="3" name="Creator">
    <vt:lpwstr>Microsoft® Word for Microsoft 365</vt:lpwstr>
  </property>
  <property fmtid="{D5CDD505-2E9C-101B-9397-08002B2CF9AE}" pid="4" name="LastSaved">
    <vt:filetime>2022-11-12T00:00:00Z</vt:filetime>
  </property>
</Properties>
</file>