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1.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4.xml" ContentType="application/vnd.openxmlformats-officedocument.presentationml.notesSlide+xml"/>
  <Override PartName="/ppt/charts/chart20.xml" ContentType="application/vnd.openxmlformats-officedocument.drawingml.chart+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8.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50" r:id="rId2"/>
    <p:sldId id="351" r:id="rId3"/>
    <p:sldId id="365" r:id="rId4"/>
    <p:sldId id="1270" r:id="rId5"/>
    <p:sldId id="1277" r:id="rId6"/>
    <p:sldId id="1278" r:id="rId7"/>
    <p:sldId id="1279" r:id="rId8"/>
    <p:sldId id="1249" r:id="rId9"/>
    <p:sldId id="1250" r:id="rId10"/>
    <p:sldId id="1276" r:id="rId11"/>
    <p:sldId id="1200" r:id="rId12"/>
    <p:sldId id="1202" r:id="rId13"/>
    <p:sldId id="1251" r:id="rId14"/>
    <p:sldId id="1271" r:id="rId15"/>
    <p:sldId id="1258" r:id="rId16"/>
    <p:sldId id="1259" r:id="rId17"/>
    <p:sldId id="1260" r:id="rId18"/>
    <p:sldId id="1252" r:id="rId19"/>
    <p:sldId id="1253" r:id="rId20"/>
    <p:sldId id="1254" r:id="rId21"/>
    <p:sldId id="1255" r:id="rId22"/>
    <p:sldId id="1272" r:id="rId23"/>
    <p:sldId id="354" r:id="rId24"/>
    <p:sldId id="1209" r:id="rId25"/>
    <p:sldId id="1212" r:id="rId26"/>
    <p:sldId id="1216" r:id="rId27"/>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7391" userDrawn="1">
          <p15:clr>
            <a:srgbClr val="A4A3A4"/>
          </p15:clr>
        </p15:guide>
        <p15:guide id="5" orient="horz" pos="336" userDrawn="1">
          <p15:clr>
            <a:srgbClr val="A4A3A4"/>
          </p15:clr>
        </p15:guide>
        <p15:guide id="6" orient="horz" pos="923" userDrawn="1">
          <p15:clr>
            <a:srgbClr val="A4A3A4"/>
          </p15:clr>
        </p15:guide>
        <p15:guide id="7" orient="horz" pos="1593" userDrawn="1">
          <p15:clr>
            <a:srgbClr val="A4A3A4"/>
          </p15:clr>
        </p15:guide>
      </p15:sldGuideLst>
    </p:ext>
    <p:ext uri="{2D200454-40CA-4A62-9FC3-DE9A4176ACB9}">
      <p15:notesGuideLst xmlns:p15="http://schemas.microsoft.com/office/powerpoint/2012/main">
        <p15:guide id="1" orient="horz" pos="2330">
          <p15:clr>
            <a:srgbClr val="A4A3A4"/>
          </p15:clr>
        </p15:guide>
        <p15:guide id="2" pos="345">
          <p15:clr>
            <a:srgbClr val="A4A3A4"/>
          </p15:clr>
        </p15:guide>
        <p15:guide id="3" pos="397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Xiao" initials="SX" lastIdx="1" clrIdx="0">
    <p:extLst>
      <p:ext uri="{19B8F6BF-5375-455C-9EA6-DF929625EA0E}">
        <p15:presenceInfo xmlns:p15="http://schemas.microsoft.com/office/powerpoint/2012/main" userId="S::Shaw.Xiao@ipsos.com::d6e616f8-aaa4-4851-8924-22e3950cc518" providerId="AD"/>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66666"/>
    <a:srgbClr val="00A758"/>
    <a:srgbClr val="03A658"/>
    <a:srgbClr val="257D35"/>
    <a:srgbClr val="9DDDBF"/>
    <a:srgbClr val="FF7769"/>
    <a:srgbClr val="FF5050"/>
    <a:srgbClr val="7F7F7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2" autoAdjust="0"/>
    <p:restoredTop sz="76164" autoAdjust="0"/>
  </p:normalViewPr>
  <p:slideViewPr>
    <p:cSldViewPr snapToGrid="0" snapToObjects="1">
      <p:cViewPr varScale="1">
        <p:scale>
          <a:sx n="66" d="100"/>
          <a:sy n="66" d="100"/>
        </p:scale>
        <p:origin x="1248" y="43"/>
      </p:cViewPr>
      <p:guideLst>
        <p:guide pos="7391"/>
        <p:guide orient="horz" pos="336"/>
        <p:guide orient="horz" pos="923"/>
        <p:guide orient="horz" pos="1593"/>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snapToObjects="1">
      <p:cViewPr varScale="1">
        <p:scale>
          <a:sx n="83" d="100"/>
          <a:sy n="83" d="100"/>
        </p:scale>
        <p:origin x="3852" y="96"/>
      </p:cViewPr>
      <p:guideLst>
        <p:guide orient="horz" pos="2330"/>
        <p:guide pos="345"/>
        <p:guide pos="39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package" Target="../embeddings/Microsoft_Excel_Worksheet19.xlsx"/><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package" Target="../embeddings/Microsoft_Excel_Worksheet21.xlsx"/><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charts/_rels/chart23.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chartColorStyle" Target="colors21.xml"/><Relationship Id="rId1" Type="http://schemas.microsoft.com/office/2011/relationships/chartStyle" Target="style21.xml"/><Relationship Id="rId5" Type="http://schemas.openxmlformats.org/officeDocument/2006/relationships/package" Target="../embeddings/Microsoft_Excel_Worksheet22.xlsx"/><Relationship Id="rId4" Type="http://schemas.openxmlformats.org/officeDocument/2006/relationships/image" Target="../media/image31.png"/></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5.xml"/><Relationship Id="rId1" Type="http://schemas.microsoft.com/office/2011/relationships/chartStyle" Target="style25.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解决率</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0-4914-88B1-76A45BA90C8E}"/>
              </c:ext>
            </c:extLst>
          </c:dPt>
          <c:dPt>
            <c:idx val="1"/>
            <c:bubble3D val="0"/>
            <c:spPr>
              <a:solidFill>
                <a:schemeClr val="bg1"/>
              </a:solidFill>
              <a:ln w="19050">
                <a:solidFill>
                  <a:schemeClr val="lt1"/>
                </a:solidFill>
              </a:ln>
              <a:effectLst/>
            </c:spPr>
            <c:extLst>
              <c:ext xmlns:c16="http://schemas.microsoft.com/office/drawing/2014/chart" uri="{C3380CC4-5D6E-409C-BE32-E72D297353CC}">
                <c16:uniqueId val="{00000003-6A40-4914-88B1-76A45BA90C8E}"/>
              </c:ext>
            </c:extLst>
          </c:dPt>
          <c:dLbls>
            <c:dLbl>
              <c:idx val="0"/>
              <c:layout>
                <c:manualLayout>
                  <c:x val="-4.3702673899842774E-2"/>
                  <c:y val="-0.28392504728229584"/>
                </c:manualLayout>
              </c:layout>
              <c:tx>
                <c:rich>
                  <a:bodyPr rot="0" spcFirstLastPara="1" vertOverflow="ellipsis" vert="horz" wrap="square" lIns="38100" tIns="19050" rIns="38100" bIns="19050" anchor="ctr" anchorCtr="1">
                    <a:noAutofit/>
                  </a:bodyPr>
                  <a:lstStyle/>
                  <a:p>
                    <a:pPr>
                      <a:defRPr sz="2400" b="0" i="0" u="none" strike="noStrike" kern="1200" baseline="0">
                        <a:solidFill>
                          <a:schemeClr val="accent1"/>
                        </a:solidFill>
                        <a:latin typeface="+mn-lt"/>
                        <a:ea typeface="+mn-ea"/>
                        <a:cs typeface="+mn-cs"/>
                      </a:defRPr>
                    </a:pPr>
                    <a:r>
                      <a:rPr lang="en-US" altLang="zh-CN" sz="2400" b="1" dirty="0">
                        <a:solidFill>
                          <a:schemeClr val="accent1"/>
                        </a:solidFill>
                        <a:latin typeface="Manulife JH Sans" panose="020B0503040401060103"/>
                      </a:rPr>
                      <a:t>92%</a:t>
                    </a: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chemeClr val="accent1"/>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37860191890576944"/>
                      <c:h val="0.31173012087821728"/>
                    </c:manualLayout>
                  </c15:layout>
                </c:ext>
                <c:ext xmlns:c16="http://schemas.microsoft.com/office/drawing/2014/chart" uri="{C3380CC4-5D6E-409C-BE32-E72D297353CC}">
                  <c16:uniqueId val="{00000001-6A40-4914-88B1-76A45BA90C8E}"/>
                </c:ext>
              </c:extLst>
            </c:dLbl>
            <c:dLbl>
              <c:idx val="1"/>
              <c:delete val="1"/>
              <c:extLst>
                <c:ext xmlns:c15="http://schemas.microsoft.com/office/drawing/2012/chart" uri="{CE6537A1-D6FC-4f65-9D91-7224C49458BB}"/>
                <c:ext xmlns:c16="http://schemas.microsoft.com/office/drawing/2014/chart" uri="{C3380CC4-5D6E-409C-BE32-E72D297353CC}">
                  <c16:uniqueId val="{00000003-6A40-4914-88B1-76A45BA90C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解决</c:v>
                </c:pt>
                <c:pt idx="1">
                  <c:v>未解决</c:v>
                </c:pt>
              </c:strCache>
            </c:strRef>
          </c:cat>
          <c:val>
            <c:numRef>
              <c:f>Sheet1!$B$2:$B$3</c:f>
              <c:numCache>
                <c:formatCode>###0</c:formatCode>
                <c:ptCount val="2"/>
                <c:pt idx="0">
                  <c:v>92</c:v>
                </c:pt>
                <c:pt idx="1">
                  <c:v>8</c:v>
                </c:pt>
              </c:numCache>
            </c:numRef>
          </c:val>
          <c:extLst>
            <c:ext xmlns:c16="http://schemas.microsoft.com/office/drawing/2014/chart" uri="{C3380CC4-5D6E-409C-BE32-E72D297353CC}">
              <c16:uniqueId val="{00000004-6A40-4914-88B1-76A45BA90C8E}"/>
            </c:ext>
          </c:extLst>
        </c:ser>
        <c:dLbls>
          <c:showLegendKey val="0"/>
          <c:showVal val="1"/>
          <c:showCatName val="0"/>
          <c:showSerName val="0"/>
          <c:showPercent val="0"/>
          <c:showBubbleSize val="0"/>
          <c:showLeaderLines val="0"/>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438312313939139E-2"/>
          <c:y val="0.12413109222733446"/>
          <c:w val="0.91089974895246151"/>
          <c:h val="0.60202600311729759"/>
        </c:manualLayout>
      </c:layout>
      <c:barChart>
        <c:barDir val="col"/>
        <c:grouping val="clustered"/>
        <c:varyColors val="0"/>
        <c:ser>
          <c:idx val="0"/>
          <c:order val="0"/>
          <c:tx>
            <c:strRef>
              <c:f>Sheet1!$B$1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2128-4743-96C0-DFD08C7AE5A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2128-4743-96C0-DFD08C7AE5A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AG</c:v>
                </c:pt>
                <c:pt idx="1">
                  <c:v>TP</c:v>
                </c:pt>
                <c:pt idx="2">
                  <c:v>DG</c:v>
                </c:pt>
                <c:pt idx="3">
                  <c:v>BA</c:v>
                </c:pt>
                <c:pt idx="4">
                  <c:v>TM</c:v>
                </c:pt>
                <c:pt idx="6">
                  <c:v>0个</c:v>
                </c:pt>
                <c:pt idx="7">
                  <c:v>1个</c:v>
                </c:pt>
                <c:pt idx="8">
                  <c:v>2个</c:v>
                </c:pt>
                <c:pt idx="9">
                  <c:v>3个</c:v>
                </c:pt>
                <c:pt idx="10">
                  <c:v>4个</c:v>
                </c:pt>
                <c:pt idx="11">
                  <c:v>5及5以上</c:v>
                </c:pt>
              </c:strCache>
            </c:strRef>
          </c:cat>
          <c:val>
            <c:numRef>
              <c:f>Sheet1!$B$2:$B$13</c:f>
              <c:numCache>
                <c:formatCode>###0</c:formatCode>
                <c:ptCount val="12"/>
                <c:pt idx="0">
                  <c:v>51</c:v>
                </c:pt>
                <c:pt idx="1">
                  <c:v>86</c:v>
                </c:pt>
                <c:pt idx="2">
                  <c:v>58</c:v>
                </c:pt>
                <c:pt idx="3">
                  <c:v>-17</c:v>
                </c:pt>
                <c:pt idx="4">
                  <c:v>0</c:v>
                </c:pt>
                <c:pt idx="6">
                  <c:v>33</c:v>
                </c:pt>
                <c:pt idx="7">
                  <c:v>44</c:v>
                </c:pt>
                <c:pt idx="8">
                  <c:v>62</c:v>
                </c:pt>
                <c:pt idx="9">
                  <c:v>42</c:v>
                </c:pt>
                <c:pt idx="10">
                  <c:v>59</c:v>
                </c:pt>
                <c:pt idx="11" formatCode="0">
                  <c:v>87</c:v>
                </c:pt>
              </c:numCache>
            </c:numRef>
          </c:val>
          <c:extLst>
            <c:ext xmlns:c16="http://schemas.microsoft.com/office/drawing/2014/chart" uri="{C3380CC4-5D6E-409C-BE32-E72D297353CC}">
              <c16:uniqueId val="{00000004-2128-4743-96C0-DFD08C7AE5AA}"/>
            </c:ext>
          </c:extLst>
        </c:ser>
        <c:ser>
          <c:idx val="1"/>
          <c:order val="1"/>
          <c:tx>
            <c:strRef>
              <c:f>Sheet1!$C$1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Sheet1!$C$2:$C$13</c:f>
              <c:numCache>
                <c:formatCode>###0</c:formatCode>
                <c:ptCount val="12"/>
                <c:pt idx="0">
                  <c:v>62</c:v>
                </c:pt>
                <c:pt idx="1">
                  <c:v>16</c:v>
                </c:pt>
                <c:pt idx="2">
                  <c:v>77</c:v>
                </c:pt>
                <c:pt idx="3">
                  <c:v>0</c:v>
                </c:pt>
                <c:pt idx="4">
                  <c:v>0</c:v>
                </c:pt>
                <c:pt idx="6">
                  <c:v>19</c:v>
                </c:pt>
                <c:pt idx="7">
                  <c:v>65</c:v>
                </c:pt>
                <c:pt idx="8">
                  <c:v>59</c:v>
                </c:pt>
                <c:pt idx="9">
                  <c:v>50</c:v>
                </c:pt>
                <c:pt idx="10">
                  <c:v>89</c:v>
                </c:pt>
                <c:pt idx="11" formatCode="0">
                  <c:v>78</c:v>
                </c:pt>
              </c:numCache>
            </c:numRef>
          </c:val>
          <c:extLst>
            <c:ext xmlns:c16="http://schemas.microsoft.com/office/drawing/2014/chart" uri="{C3380CC4-5D6E-409C-BE32-E72D297353CC}">
              <c16:uniqueId val="{00000005-B322-384D-9684-C2A4DFAB1F0A}"/>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500"/>
        <c:noMultiLvlLbl val="0"/>
      </c:catAx>
      <c:valAx>
        <c:axId val="410964384"/>
        <c:scaling>
          <c:orientation val="minMax"/>
          <c:max val="100"/>
          <c:min val="-10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2235645338218064"/>
          <c:y val="0.44728760627542435"/>
          <c:w val="4.9475408596457035E-2"/>
          <c:h val="0.117657342531047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39465134960929"/>
          <c:y val="0.25279889688674112"/>
          <c:w val="0.74069023643619503"/>
          <c:h val="0.52446605575502925"/>
        </c:manualLayout>
      </c:layout>
      <c:barChart>
        <c:barDir val="col"/>
        <c:grouping val="clustered"/>
        <c:varyColors val="0"/>
        <c:ser>
          <c:idx val="0"/>
          <c:order val="0"/>
          <c:tx>
            <c:strRef>
              <c:f>Sheet1!$I$1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36F1-0F44-9E37-458065E3AB7C}"/>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36F1-0F44-9E37-458065E3AB7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Sheet1!$H$2:$H$6</c:f>
              <c:strCache>
                <c:ptCount val="5"/>
                <c:pt idx="0">
                  <c:v>官网留言</c:v>
                </c:pt>
                <c:pt idx="1">
                  <c:v>官方微信“宏宝”机器人</c:v>
                </c:pt>
                <c:pt idx="2">
                  <c:v>营销服务人员</c:v>
                </c:pt>
                <c:pt idx="3">
                  <c:v>分公司服务台</c:v>
                </c:pt>
                <c:pt idx="4">
                  <c:v>其他</c:v>
                </c:pt>
              </c:strCache>
            </c:strRef>
          </c:cat>
          <c:val>
            <c:numRef>
              <c:f>Sheet1!$I$2:$I$6</c:f>
              <c:numCache>
                <c:formatCode>###0</c:formatCode>
                <c:ptCount val="5"/>
                <c:pt idx="0">
                  <c:v>68</c:v>
                </c:pt>
                <c:pt idx="1">
                  <c:v>61</c:v>
                </c:pt>
                <c:pt idx="2">
                  <c:v>62</c:v>
                </c:pt>
                <c:pt idx="3">
                  <c:v>59</c:v>
                </c:pt>
                <c:pt idx="4">
                  <c:v>9</c:v>
                </c:pt>
              </c:numCache>
            </c:numRef>
          </c:val>
          <c:extLst>
            <c:ext xmlns:c16="http://schemas.microsoft.com/office/drawing/2014/chart" uri="{C3380CC4-5D6E-409C-BE32-E72D297353CC}">
              <c16:uniqueId val="{00000004-36F1-0F44-9E37-458065E3AB7C}"/>
            </c:ext>
          </c:extLst>
        </c:ser>
        <c:ser>
          <c:idx val="1"/>
          <c:order val="1"/>
          <c:tx>
            <c:strRef>
              <c:f>Sheet1!$J$1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Sheet1!$J$2:$J$6</c:f>
              <c:numCache>
                <c:formatCode>General</c:formatCode>
                <c:ptCount val="5"/>
                <c:pt idx="0">
                  <c:v>62</c:v>
                </c:pt>
                <c:pt idx="1">
                  <c:v>71</c:v>
                </c:pt>
                <c:pt idx="2">
                  <c:v>61</c:v>
                </c:pt>
                <c:pt idx="3">
                  <c:v>40</c:v>
                </c:pt>
                <c:pt idx="4">
                  <c:v>65</c:v>
                </c:pt>
              </c:numCache>
            </c:numRef>
          </c:val>
          <c:extLst>
            <c:ext xmlns:c16="http://schemas.microsoft.com/office/drawing/2014/chart" uri="{C3380CC4-5D6E-409C-BE32-E72D297353CC}">
              <c16:uniqueId val="{00000005-CFDC-F34E-A76E-36F97B1C1A8C}"/>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1"/>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237813575636673"/>
          <c:y val="0.5519751825689958"/>
          <c:w val="4.3891208616123743E-2"/>
          <c:h val="0.106569430309703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fld id="{EFD1F53D-A988-A542-A466-415F91A57D70}" type="VALUE">
                      <a:rPr lang="en-US" altLang="zh-CN" baseline="0" smtClean="0"/>
                      <a:pPr/>
                      <a:t>[值]</a:t>
                    </a:fld>
                    <a:r>
                      <a:rPr lang="en-US" baseline="0" dirty="0"/>
                      <a:t> </a:t>
                    </a:r>
                    <a:r>
                      <a:rPr lang="en-US" baseline="0" dirty="0">
                        <a:solidFill>
                          <a:srgbClr val="C00000"/>
                        </a:solidFill>
                      </a:rPr>
                      <a:t>(</a:t>
                    </a:r>
                    <a:r>
                      <a:rPr lang="en-US" altLang="zh-CN" baseline="0" dirty="0">
                        <a:solidFill>
                          <a:srgbClr val="C00000"/>
                        </a:solidFill>
                      </a:rPr>
                      <a:t>-3</a:t>
                    </a:r>
                    <a:r>
                      <a:rPr lang="en-US" baseline="0" dirty="0">
                        <a:solidFill>
                          <a:srgbClr val="C00000"/>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4-4B5D-0745-B3AD-64C4815B6558}"/>
                </c:ext>
              </c:extLst>
            </c:dLbl>
            <c:dLbl>
              <c:idx val="1"/>
              <c:tx>
                <c:rich>
                  <a:bodyPr/>
                  <a:lstStyle/>
                  <a:p>
                    <a:fld id="{FC0542F6-A849-E140-85E7-07616A964FA3}" type="VALUE">
                      <a:rPr lang="en-US" altLang="zh-CN" baseline="0" smtClean="0"/>
                      <a:pPr/>
                      <a:t>[值]</a:t>
                    </a:fld>
                    <a:r>
                      <a:rPr lang="en-US" baseline="0" dirty="0"/>
                      <a:t> </a:t>
                    </a:r>
                    <a:r>
                      <a:rPr lang="en-US" sz="1200" baseline="0" dirty="0">
                        <a:solidFill>
                          <a:srgbClr val="C00000"/>
                        </a:solidFill>
                      </a:rPr>
                      <a:t>(</a:t>
                    </a:r>
                    <a:r>
                      <a:rPr lang="en-US" altLang="zh-CN" sz="1200" baseline="0" dirty="0">
                        <a:solidFill>
                          <a:srgbClr val="C00000"/>
                        </a:solidFill>
                      </a:rPr>
                      <a:t>-4</a:t>
                    </a:r>
                    <a:r>
                      <a:rPr lang="en-US" sz="1200" b="0" i="0" u="none" strike="noStrike" kern="1200" baseline="0" dirty="0">
                        <a:solidFill>
                          <a:srgbClr val="C00000"/>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4B5D-0745-B3AD-64C4815B6558}"/>
                </c:ext>
              </c:extLst>
            </c:dLbl>
            <c:dLbl>
              <c:idx val="2"/>
              <c:layout>
                <c:manualLayout>
                  <c:x val="3.1259341651189805E-3"/>
                  <c:y val="0"/>
                </c:manualLayout>
              </c:layout>
              <c:tx>
                <c:rich>
                  <a:bodyPr/>
                  <a:lstStyle/>
                  <a:p>
                    <a:fld id="{0C6E440D-A014-D34C-9EBA-FE0018BED73C}" type="VALUE">
                      <a:rPr lang="en-US" altLang="zh-CN" baseline="0" smtClean="0"/>
                      <a:pPr/>
                      <a:t>[值]</a:t>
                    </a:fld>
                    <a:r>
                      <a:rPr lang="en-US" baseline="0" dirty="0"/>
                      <a:t> </a:t>
                    </a:r>
                    <a:r>
                      <a:rPr lang="en-US" baseline="0" dirty="0">
                        <a:solidFill>
                          <a:srgbClr val="C00000"/>
                        </a:solidFill>
                      </a:rPr>
                      <a:t>(</a:t>
                    </a:r>
                    <a:r>
                      <a:rPr lang="en-US" altLang="zh-CN" baseline="0" dirty="0">
                        <a:solidFill>
                          <a:srgbClr val="C00000"/>
                        </a:solidFill>
                      </a:rPr>
                      <a:t>-12</a:t>
                    </a:r>
                    <a:r>
                      <a:rPr lang="en-US" sz="1200" b="0" i="0" u="none" strike="noStrike" kern="1200" baseline="0" dirty="0">
                        <a:solidFill>
                          <a:srgbClr val="C00000"/>
                        </a:solidFill>
                      </a:rPr>
                      <a:t>%</a:t>
                    </a:r>
                    <a:r>
                      <a:rPr lang="en-US" sz="1200" baseline="0" dirty="0">
                        <a:solidFill>
                          <a:srgbClr val="C00000"/>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6-4B5D-0745-B3AD-64C4815B6558}"/>
                </c:ext>
              </c:extLst>
            </c:dLbl>
            <c:dLbl>
              <c:idx val="3"/>
              <c:tx>
                <c:rich>
                  <a:bodyPr/>
                  <a:lstStyle/>
                  <a:p>
                    <a:fld id="{A8C810BE-6616-FB4B-B6AF-9F3E291D00AD}" type="VALUE">
                      <a:rPr lang="en-US" altLang="zh-CN" baseline="0" smtClean="0"/>
                      <a:pPr/>
                      <a:t>[值]</a:t>
                    </a:fld>
                    <a:r>
                      <a:rPr lang="en-US" baseline="0" dirty="0"/>
                      <a:t> </a:t>
                    </a:r>
                    <a:r>
                      <a:rPr lang="en-US" sz="1200" baseline="0" dirty="0">
                        <a:solidFill>
                          <a:srgbClr val="C00000"/>
                        </a:solidFill>
                      </a:rPr>
                      <a:t>(</a:t>
                    </a:r>
                    <a:r>
                      <a:rPr lang="en-US" altLang="zh-CN" sz="1200" baseline="0" dirty="0">
                        <a:solidFill>
                          <a:srgbClr val="C00000"/>
                        </a:solidFill>
                      </a:rPr>
                      <a:t>-2</a:t>
                    </a:r>
                    <a:r>
                      <a:rPr lang="en-US" sz="1200" b="0" i="0" u="none" strike="noStrike" kern="1200" baseline="0" dirty="0">
                        <a:solidFill>
                          <a:srgbClr val="C00000"/>
                        </a:solidFill>
                      </a:rPr>
                      <a:t>%</a:t>
                    </a:r>
                    <a:r>
                      <a:rPr lang="en-US" sz="1200" baseline="0" dirty="0">
                        <a:solidFill>
                          <a:srgbClr val="C00000"/>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4B5D-0745-B3AD-64C4815B6558}"/>
                </c:ext>
              </c:extLst>
            </c:dLbl>
            <c:dLbl>
              <c:idx val="4"/>
              <c:tx>
                <c:rich>
                  <a:bodyPr/>
                  <a:lstStyle/>
                  <a:p>
                    <a:fld id="{DC86EAED-9316-5448-9B09-A8B06CF99193}" type="VALUE">
                      <a:rPr lang="en-US" altLang="zh-CN" baseline="0" smtClean="0"/>
                      <a:pPr/>
                      <a:t>[值]</a:t>
                    </a:fld>
                    <a:r>
                      <a:rPr lang="en-US" baseline="0" dirty="0"/>
                      <a:t> </a:t>
                    </a:r>
                    <a:r>
                      <a:rPr lang="en-US" sz="1200" baseline="0" dirty="0">
                        <a:solidFill>
                          <a:schemeClr val="accent1"/>
                        </a:solidFill>
                        <a:latin typeface="+mn-lt"/>
                      </a:rPr>
                      <a:t>(+</a:t>
                    </a:r>
                    <a:r>
                      <a:rPr lang="en-US" altLang="zh-CN" sz="1200" b="0" i="0" u="none" strike="noStrike" kern="1200" baseline="0" dirty="0">
                        <a:solidFill>
                          <a:schemeClr val="accent1"/>
                        </a:solidFill>
                        <a:latin typeface="+mn-lt"/>
                      </a:rPr>
                      <a:t>0</a:t>
                    </a:r>
                    <a:r>
                      <a:rPr lang="en-US" sz="1200" b="0" i="0" u="none" strike="noStrike" kern="1200" baseline="0" dirty="0">
                        <a:solidFill>
                          <a:schemeClr val="accent1"/>
                        </a:solidFill>
                        <a:latin typeface="+mn-lt"/>
                      </a:rPr>
                      <a:t>%</a:t>
                    </a:r>
                    <a:r>
                      <a:rPr lang="en-US" sz="1200" baseline="0" dirty="0">
                        <a:solidFill>
                          <a:schemeClr val="accent1"/>
                        </a:solidFill>
                        <a:latin typeface="+mn-lt"/>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8-4B5D-0745-B3AD-64C4815B6558}"/>
                </c:ext>
              </c:extLst>
            </c:dLbl>
            <c:dLbl>
              <c:idx val="5"/>
              <c:tx>
                <c:rich>
                  <a:bodyPr/>
                  <a:lstStyle/>
                  <a:p>
                    <a:fld id="{9249930C-ECC7-554E-A5B6-82A8309773F5}" type="VALUE">
                      <a:rPr lang="en-US" altLang="zh-CN" baseline="0" smtClean="0"/>
                      <a:pPr/>
                      <a:t>[值]</a:t>
                    </a:fld>
                    <a:r>
                      <a:rPr lang="en-US" baseline="0" dirty="0"/>
                      <a:t> </a:t>
                    </a:r>
                    <a:r>
                      <a:rPr lang="en-US" sz="1200" baseline="0" dirty="0">
                        <a:solidFill>
                          <a:srgbClr val="00A758"/>
                        </a:solidFill>
                      </a:rPr>
                      <a:t>(</a:t>
                    </a:r>
                    <a:r>
                      <a:rPr lang="en-US" altLang="zh-CN" sz="1200" b="0" i="0" u="none" strike="noStrike" kern="1200" baseline="0" dirty="0">
                        <a:solidFill>
                          <a:srgbClr val="00A758"/>
                        </a:solidFill>
                      </a:rPr>
                      <a:t>+3</a:t>
                    </a:r>
                    <a:r>
                      <a:rPr lang="en-US" sz="1200" b="0" i="0" u="none" strike="noStrike" kern="1200" baseline="0" dirty="0">
                        <a:solidFill>
                          <a:srgbClr val="00A758"/>
                        </a:solidFill>
                      </a:rPr>
                      <a:t>%</a:t>
                    </a:r>
                    <a:r>
                      <a:rPr lang="en-US" sz="1200" baseline="0" dirty="0">
                        <a:solidFill>
                          <a:srgbClr val="00A758"/>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4B5D-0745-B3AD-64C4815B6558}"/>
                </c:ext>
              </c:extLst>
            </c:dLbl>
            <c:dLbl>
              <c:idx val="6"/>
              <c:tx>
                <c:rich>
                  <a:bodyPr/>
                  <a:lstStyle/>
                  <a:p>
                    <a:fld id="{662A2658-C2EA-934B-85C8-2B3433B266F3}" type="VALUE">
                      <a:rPr lang="en-US" altLang="zh-CN" baseline="0" smtClean="0"/>
                      <a:pPr/>
                      <a:t>[值]</a:t>
                    </a:fld>
                    <a:r>
                      <a:rPr lang="en-US" baseline="0" dirty="0"/>
                      <a:t> </a:t>
                    </a:r>
                    <a:r>
                      <a:rPr lang="en-US" sz="1200" baseline="0" dirty="0">
                        <a:solidFill>
                          <a:srgbClr val="00A758"/>
                        </a:solidFill>
                      </a:rPr>
                      <a:t>(</a:t>
                    </a:r>
                    <a:r>
                      <a:rPr lang="en-US" altLang="zh-CN" sz="1200" b="0" i="0" u="none" strike="noStrike" kern="1200" baseline="0" dirty="0">
                        <a:solidFill>
                          <a:srgbClr val="00A758"/>
                        </a:solidFill>
                      </a:rPr>
                      <a:t>+3</a:t>
                    </a:r>
                    <a:r>
                      <a:rPr lang="en-US" sz="1200" b="0" i="0" u="none" strike="noStrike" kern="1200" baseline="0" dirty="0">
                        <a:solidFill>
                          <a:srgbClr val="00A758"/>
                        </a:solidFill>
                      </a:rPr>
                      <a:t>%</a:t>
                    </a:r>
                    <a:r>
                      <a:rPr lang="en-US" sz="1200" baseline="0" dirty="0">
                        <a:solidFill>
                          <a:srgbClr val="00A758"/>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A-4B5D-0745-B3AD-64C4815B6558}"/>
                </c:ext>
              </c:extLst>
            </c:dLbl>
            <c:dLbl>
              <c:idx val="7"/>
              <c:tx>
                <c:rich>
                  <a:bodyPr/>
                  <a:lstStyle/>
                  <a:p>
                    <a:fld id="{3E215E05-B174-D845-BF9A-3BAD54F3F45B}" type="VALUE">
                      <a:rPr lang="en-US" altLang="zh-CN" baseline="0" smtClean="0"/>
                      <a:pPr/>
                      <a:t>[值]</a:t>
                    </a:fld>
                    <a:r>
                      <a:rPr lang="en-US" baseline="0" dirty="0"/>
                      <a:t> </a:t>
                    </a:r>
                    <a:r>
                      <a:rPr lang="en-US" sz="1200" b="0" i="0" u="none" strike="noStrike" kern="1200" baseline="0" dirty="0">
                        <a:solidFill>
                          <a:schemeClr val="accent1"/>
                        </a:solidFill>
                      </a:rPr>
                      <a:t>(+</a:t>
                    </a:r>
                    <a:r>
                      <a:rPr lang="en-US" altLang="zh-CN" sz="1200" b="0" i="0" u="none" strike="noStrike" kern="1200" baseline="0" dirty="0">
                        <a:solidFill>
                          <a:schemeClr val="accent1"/>
                        </a:solidFill>
                      </a:rPr>
                      <a:t>2</a:t>
                    </a:r>
                    <a:r>
                      <a:rPr lang="en-US" sz="1200" b="0" i="0" u="none" strike="noStrike" kern="1200" baseline="0" dirty="0">
                        <a:solidFill>
                          <a:schemeClr val="accent1"/>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B-4B5D-0745-B3AD-64C4815B6558}"/>
                </c:ext>
              </c:extLst>
            </c:dLbl>
            <c:dLbl>
              <c:idx val="8"/>
              <c:tx>
                <c:rich>
                  <a:bodyPr/>
                  <a:lstStyle/>
                  <a:p>
                    <a:fld id="{9CEAFE06-BD83-C347-902F-9A308D8ECE74}" type="VALUE">
                      <a:rPr lang="en-US" altLang="zh-CN" baseline="0" smtClean="0"/>
                      <a:pPr/>
                      <a:t>[值]</a:t>
                    </a:fld>
                    <a:r>
                      <a:rPr lang="en-US" baseline="0" dirty="0"/>
                      <a:t> </a:t>
                    </a:r>
                    <a:r>
                      <a:rPr lang="en-US" sz="1200" b="0" i="0" u="none" strike="noStrike" kern="1200" baseline="0" dirty="0">
                        <a:solidFill>
                          <a:srgbClr val="00A758"/>
                        </a:solidFill>
                      </a:rPr>
                      <a:t>(</a:t>
                    </a:r>
                    <a:r>
                      <a:rPr lang="en-US" altLang="zh-CN" sz="1200" b="0" i="0" u="none" strike="noStrike" kern="1200" baseline="0" dirty="0">
                        <a:solidFill>
                          <a:srgbClr val="00A758"/>
                        </a:solidFill>
                      </a:rPr>
                      <a:t>+1</a:t>
                    </a:r>
                    <a:r>
                      <a:rPr lang="en-US" sz="1200" b="0" i="0" u="none" strike="noStrike" kern="1200" baseline="0" dirty="0">
                        <a:solidFill>
                          <a:srgbClr val="00A758"/>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C-4B5D-0745-B3AD-64C4815B6558}"/>
                </c:ext>
              </c:extLst>
            </c:dLbl>
            <c:dLbl>
              <c:idx val="9"/>
              <c:tx>
                <c:rich>
                  <a:bodyPr/>
                  <a:lstStyle/>
                  <a:p>
                    <a:fld id="{9DF52F90-04B7-4F4E-B268-7B74E7ECB29F}" type="VALUE">
                      <a:rPr lang="en-US" altLang="zh-CN" baseline="0" smtClean="0"/>
                      <a:pPr/>
                      <a:t>[值]</a:t>
                    </a:fld>
                    <a:r>
                      <a:rPr lang="en-US" baseline="0" dirty="0"/>
                      <a:t> </a:t>
                    </a:r>
                    <a:r>
                      <a:rPr lang="en-US" sz="1200" b="0" i="0" u="none" strike="noStrike" kern="1200" baseline="0" dirty="0">
                        <a:solidFill>
                          <a:srgbClr val="00A758"/>
                        </a:solidFill>
                      </a:rPr>
                      <a:t>(</a:t>
                    </a:r>
                    <a:r>
                      <a:rPr lang="en-US" altLang="zh-CN" sz="1200" b="0" i="0" u="none" strike="noStrike" kern="1200" baseline="0" dirty="0">
                        <a:solidFill>
                          <a:srgbClr val="00A758"/>
                        </a:solidFill>
                      </a:rPr>
                      <a:t>+1</a:t>
                    </a:r>
                    <a:r>
                      <a:rPr lang="en-US" sz="1200" b="0" i="0" u="none" strike="noStrike" kern="1200" baseline="0" dirty="0">
                        <a:solidFill>
                          <a:srgbClr val="00A758"/>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D-4B5D-0745-B3AD-64C4815B6558}"/>
                </c:ext>
              </c:extLst>
            </c:dLbl>
            <c:dLbl>
              <c:idx val="10"/>
              <c:tx>
                <c:rich>
                  <a:bodyPr/>
                  <a:lstStyle/>
                  <a:p>
                    <a:fld id="{80EEBE02-D41A-0A4C-A316-47D5C20E8D9F}" type="VALUE">
                      <a:rPr lang="en-US" altLang="zh-CN" baseline="0" smtClean="0"/>
                      <a:pPr/>
                      <a:t>[值]</a:t>
                    </a:fld>
                    <a:r>
                      <a:rPr lang="en-US" baseline="0" dirty="0"/>
                      <a:t> </a:t>
                    </a:r>
                    <a:r>
                      <a:rPr lang="en-US" sz="1200" b="0" i="0" u="none" strike="noStrike" kern="1200" baseline="0" dirty="0">
                        <a:solidFill>
                          <a:srgbClr val="00A758"/>
                        </a:solidFill>
                      </a:rPr>
                      <a:t>(</a:t>
                    </a:r>
                    <a:r>
                      <a:rPr lang="en-US" altLang="zh-CN" sz="1200" b="0" i="0" u="none" strike="noStrike" kern="1200" baseline="0" dirty="0">
                        <a:solidFill>
                          <a:srgbClr val="00A758"/>
                        </a:solidFill>
                      </a:rPr>
                      <a:t>+</a:t>
                    </a:r>
                    <a:r>
                      <a:rPr lang="en-US" sz="1200" b="0" i="0" u="none" strike="noStrike" kern="1200" baseline="0" dirty="0">
                        <a:solidFill>
                          <a:srgbClr val="00A758"/>
                        </a:solidFill>
                      </a:rPr>
                      <a:t>2%)</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E-4B5D-0745-B3AD-64C4815B6558}"/>
                </c:ext>
              </c:extLst>
            </c:dLbl>
            <c:dLbl>
              <c:idx val="11"/>
              <c:tx>
                <c:rich>
                  <a:bodyPr/>
                  <a:lstStyle/>
                  <a:p>
                    <a:fld id="{FFD66243-DD0E-2D4E-99E7-180323AE22FB}" type="VALUE">
                      <a:rPr lang="en-US" altLang="zh-CN" baseline="0" smtClean="0"/>
                      <a:pPr/>
                      <a:t>[值]</a:t>
                    </a:fld>
                    <a:r>
                      <a:rPr lang="en-US" baseline="0" dirty="0"/>
                      <a:t> </a:t>
                    </a:r>
                    <a:r>
                      <a:rPr lang="en-US" sz="1200" b="0" i="0" u="none" strike="noStrike" kern="1200" baseline="0" dirty="0">
                        <a:solidFill>
                          <a:srgbClr val="00A758"/>
                        </a:solidFill>
                      </a:rPr>
                      <a:t>(</a:t>
                    </a:r>
                    <a:r>
                      <a:rPr lang="en-US" altLang="zh-CN" sz="1200" b="0" i="0" u="none" strike="noStrike" kern="1200" baseline="0" dirty="0">
                        <a:solidFill>
                          <a:srgbClr val="00A758"/>
                        </a:solidFill>
                      </a:rPr>
                      <a:t>+12</a:t>
                    </a:r>
                    <a:r>
                      <a:rPr lang="en-US" sz="1200" b="0" i="0" u="none" strike="noStrike" kern="1200" baseline="0" dirty="0">
                        <a:solidFill>
                          <a:srgbClr val="00A758"/>
                        </a:solidFill>
                      </a:rPr>
                      <a:t>%)</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F-4B5D-0745-B3AD-64C4815B6558}"/>
                </c:ext>
              </c:extLst>
            </c:dLbl>
            <c:dLbl>
              <c:idx val="12"/>
              <c:tx>
                <c:rich>
                  <a:bodyPr/>
                  <a:lstStyle/>
                  <a:p>
                    <a:fld id="{FB95C7A8-1879-5349-93D1-4ADE2B19AAEF}" type="VALUE">
                      <a:rPr lang="en-US" altLang="zh-CN" baseline="0" smtClean="0"/>
                      <a:pPr/>
                      <a:t>[值]</a:t>
                    </a:fld>
                    <a:r>
                      <a:rPr lang="en-US" baseline="0" dirty="0"/>
                      <a:t> </a:t>
                    </a:r>
                    <a:r>
                      <a:rPr lang="en-US" sz="1200" b="0" i="0" u="none" strike="noStrike" kern="1200" baseline="0" dirty="0">
                        <a:solidFill>
                          <a:srgbClr val="00A758"/>
                        </a:solidFill>
                      </a:rPr>
                      <a:t>(+11%)</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10-4B5D-0745-B3AD-64C4815B6558}"/>
                </c:ext>
              </c:extLst>
            </c:dLbl>
            <c:dLbl>
              <c:idx val="13"/>
              <c:tx>
                <c:rich>
                  <a:bodyPr/>
                  <a:lstStyle/>
                  <a:p>
                    <a:fld id="{B5A3E8A2-15ED-E242-B7E8-1C770046D85F}" type="VALUE">
                      <a:rPr lang="en-US" altLang="zh-CN" baseline="0" smtClean="0"/>
                      <a:pPr/>
                      <a:t>[值]</a:t>
                    </a:fld>
                    <a:r>
                      <a:rPr lang="en-US" baseline="0" dirty="0"/>
                      <a:t> </a:t>
                    </a:r>
                    <a:r>
                      <a:rPr lang="en-US" sz="1200" b="0" i="0" u="none" strike="noStrike" kern="1200" baseline="0" dirty="0">
                        <a:solidFill>
                          <a:srgbClr val="00A758"/>
                        </a:solidFill>
                      </a:rPr>
                      <a:t>(+6%)</a:t>
                    </a:r>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11-4B5D-0745-B3AD-64C4815B655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公司</c:v>
                </c:pt>
                <c:pt idx="1">
                  <c:v>品牌</c:v>
                </c:pt>
                <c:pt idx="2">
                  <c:v>热线坐席</c:v>
                </c:pt>
                <c:pt idx="3">
                  <c:v>员工服务态度</c:v>
                </c:pt>
                <c:pt idx="4">
                  <c:v>客服人员热情/真诚</c:v>
                </c:pt>
                <c:pt idx="5">
                  <c:v>员工专业度</c:v>
                </c:pt>
                <c:pt idx="6">
                  <c:v>产品</c:v>
                </c:pt>
                <c:pt idx="7">
                  <c:v>产品好/险种好</c:v>
                </c:pt>
                <c:pt idx="8">
                  <c:v>理赔</c:v>
                </c:pt>
                <c:pt idx="9">
                  <c:v>流程</c:v>
                </c:pt>
                <c:pt idx="10">
                  <c:v>理赔处理快</c:v>
                </c:pt>
                <c:pt idx="11">
                  <c:v>在线服务</c:v>
                </c:pt>
                <c:pt idx="12">
                  <c:v>令人满意的在线服务</c:v>
                </c:pt>
                <c:pt idx="13">
                  <c:v>代理人</c:v>
                </c:pt>
              </c:strCache>
            </c:strRef>
          </c:cat>
          <c:val>
            <c:numRef>
              <c:f>Sheet1!$B$2:$B$15</c:f>
              <c:numCache>
                <c:formatCode>General</c:formatCode>
                <c:ptCount val="14"/>
                <c:pt idx="0">
                  <c:v>58</c:v>
                </c:pt>
                <c:pt idx="1">
                  <c:v>4</c:v>
                </c:pt>
                <c:pt idx="2">
                  <c:v>16</c:v>
                </c:pt>
                <c:pt idx="3">
                  <c:v>8</c:v>
                </c:pt>
                <c:pt idx="4">
                  <c:v>3</c:v>
                </c:pt>
                <c:pt idx="5">
                  <c:v>7</c:v>
                </c:pt>
                <c:pt idx="6">
                  <c:v>14</c:v>
                </c:pt>
                <c:pt idx="7">
                  <c:v>13</c:v>
                </c:pt>
                <c:pt idx="8">
                  <c:v>7</c:v>
                </c:pt>
                <c:pt idx="9">
                  <c:v>7</c:v>
                </c:pt>
                <c:pt idx="10">
                  <c:v>6</c:v>
                </c:pt>
                <c:pt idx="11">
                  <c:v>16</c:v>
                </c:pt>
                <c:pt idx="12">
                  <c:v>12</c:v>
                </c:pt>
                <c:pt idx="13">
                  <c:v>6</c:v>
                </c:pt>
              </c:numCache>
            </c:numRef>
          </c:val>
          <c:extLst>
            <c:ext xmlns:c16="http://schemas.microsoft.com/office/drawing/2014/chart" uri="{C3380CC4-5D6E-409C-BE32-E72D297353CC}">
              <c16:uniqueId val="{00000000-4B5D-0745-B3AD-64C4815B6558}"/>
            </c:ext>
          </c:extLst>
        </c:ser>
        <c:dLbls>
          <c:showLegendKey val="0"/>
          <c:showVal val="0"/>
          <c:showCatName val="0"/>
          <c:showSerName val="0"/>
          <c:showPercent val="0"/>
          <c:showBubbleSize val="0"/>
        </c:dLbls>
        <c:gapWidth val="50"/>
        <c:axId val="80434623"/>
        <c:axId val="80112447"/>
      </c:barChart>
      <c:catAx>
        <c:axId val="80434623"/>
        <c:scaling>
          <c:orientation val="maxMin"/>
        </c:scaling>
        <c:delete val="1"/>
        <c:axPos val="l"/>
        <c:numFmt formatCode="General" sourceLinked="1"/>
        <c:majorTickMark val="out"/>
        <c:minorTickMark val="none"/>
        <c:tickLblPos val="nextTo"/>
        <c:crossAx val="80112447"/>
        <c:crosses val="autoZero"/>
        <c:auto val="1"/>
        <c:lblAlgn val="ctr"/>
        <c:lblOffset val="100"/>
        <c:noMultiLvlLbl val="0"/>
      </c:catAx>
      <c:valAx>
        <c:axId val="80112447"/>
        <c:scaling>
          <c:orientation val="minMax"/>
        </c:scaling>
        <c:delete val="1"/>
        <c:axPos val="t"/>
        <c:numFmt formatCode="General" sourceLinked="1"/>
        <c:majorTickMark val="none"/>
        <c:minorTickMark val="none"/>
        <c:tickLblPos val="nextTo"/>
        <c:crossAx val="8043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34353269430081E-2"/>
          <c:y val="4.1014584773956544E-2"/>
          <c:w val="0.95426564673056979"/>
          <c:h val="0.95898520550542921"/>
        </c:manualLayout>
      </c:layout>
      <c:barChart>
        <c:barDir val="bar"/>
        <c:grouping val="clustered"/>
        <c:varyColors val="0"/>
        <c:ser>
          <c:idx val="0"/>
          <c:order val="0"/>
          <c:spPr>
            <a:solidFill>
              <a:srgbClr val="FF7769"/>
            </a:solidFill>
            <a:ln>
              <a:noFill/>
            </a:ln>
            <a:effectLst/>
          </c:spPr>
          <c:invertIfNegative val="0"/>
          <c:dPt>
            <c:idx val="0"/>
            <c:invertIfNegative val="0"/>
            <c:bubble3D val="0"/>
            <c:spPr>
              <a:solidFill>
                <a:srgbClr val="FF7769"/>
              </a:solidFill>
              <a:ln>
                <a:noFill/>
              </a:ln>
              <a:effectLst/>
            </c:spPr>
            <c:extLst>
              <c:ext xmlns:c16="http://schemas.microsoft.com/office/drawing/2014/chart" uri="{C3380CC4-5D6E-409C-BE32-E72D297353CC}">
                <c16:uniqueId val="{00000001-01F1-7349-9C03-DB885FA5BD34}"/>
              </c:ext>
            </c:extLst>
          </c:dPt>
          <c:dPt>
            <c:idx val="1"/>
            <c:invertIfNegative val="0"/>
            <c:bubble3D val="0"/>
            <c:spPr>
              <a:solidFill>
                <a:srgbClr val="FF7769"/>
              </a:solidFill>
              <a:ln>
                <a:noFill/>
              </a:ln>
              <a:effectLst/>
            </c:spPr>
            <c:extLst>
              <c:ext xmlns:c16="http://schemas.microsoft.com/office/drawing/2014/chart" uri="{C3380CC4-5D6E-409C-BE32-E72D297353CC}">
                <c16:uniqueId val="{00000003-01F1-7349-9C03-DB885FA5BD34}"/>
              </c:ext>
            </c:extLst>
          </c:dPt>
          <c:dPt>
            <c:idx val="2"/>
            <c:invertIfNegative val="0"/>
            <c:bubble3D val="0"/>
            <c:spPr>
              <a:solidFill>
                <a:srgbClr val="FF7769"/>
              </a:solidFill>
              <a:ln>
                <a:noFill/>
              </a:ln>
              <a:effectLst/>
            </c:spPr>
            <c:extLst>
              <c:ext xmlns:c16="http://schemas.microsoft.com/office/drawing/2014/chart" uri="{C3380CC4-5D6E-409C-BE32-E72D297353CC}">
                <c16:uniqueId val="{00000005-01F1-7349-9C03-DB885FA5BD34}"/>
              </c:ext>
            </c:extLst>
          </c:dPt>
          <c:dPt>
            <c:idx val="3"/>
            <c:invertIfNegative val="0"/>
            <c:bubble3D val="0"/>
            <c:spPr>
              <a:solidFill>
                <a:srgbClr val="FF7769"/>
              </a:solidFill>
              <a:ln>
                <a:noFill/>
              </a:ln>
              <a:effectLst/>
            </c:spPr>
            <c:extLst>
              <c:ext xmlns:c16="http://schemas.microsoft.com/office/drawing/2014/chart" uri="{C3380CC4-5D6E-409C-BE32-E72D297353CC}">
                <c16:uniqueId val="{00000007-01F1-7349-9C03-DB885FA5BD34}"/>
              </c:ext>
            </c:extLst>
          </c:dPt>
          <c:dPt>
            <c:idx val="4"/>
            <c:invertIfNegative val="0"/>
            <c:bubble3D val="0"/>
            <c:spPr>
              <a:solidFill>
                <a:srgbClr val="FF7769"/>
              </a:solidFill>
              <a:ln>
                <a:noFill/>
              </a:ln>
              <a:effectLst/>
            </c:spPr>
            <c:extLst>
              <c:ext xmlns:c16="http://schemas.microsoft.com/office/drawing/2014/chart" uri="{C3380CC4-5D6E-409C-BE32-E72D297353CC}">
                <c16:uniqueId val="{00000014-01F1-7349-9C03-DB885FA5BD34}"/>
              </c:ext>
            </c:extLst>
          </c:dPt>
          <c:dPt>
            <c:idx val="5"/>
            <c:invertIfNegative val="0"/>
            <c:bubble3D val="0"/>
            <c:spPr>
              <a:solidFill>
                <a:srgbClr val="FF7769"/>
              </a:solidFill>
              <a:ln>
                <a:noFill/>
              </a:ln>
              <a:effectLst/>
            </c:spPr>
            <c:extLst>
              <c:ext xmlns:c16="http://schemas.microsoft.com/office/drawing/2014/chart" uri="{C3380CC4-5D6E-409C-BE32-E72D297353CC}">
                <c16:uniqueId val="{00000015-01F1-7349-9C03-DB885FA5BD34}"/>
              </c:ext>
            </c:extLst>
          </c:dPt>
          <c:dPt>
            <c:idx val="6"/>
            <c:invertIfNegative val="0"/>
            <c:bubble3D val="0"/>
            <c:spPr>
              <a:solidFill>
                <a:srgbClr val="FF7769"/>
              </a:solidFill>
              <a:ln>
                <a:noFill/>
              </a:ln>
              <a:effectLst/>
            </c:spPr>
            <c:extLst>
              <c:ext xmlns:c16="http://schemas.microsoft.com/office/drawing/2014/chart" uri="{C3380CC4-5D6E-409C-BE32-E72D297353CC}">
                <c16:uniqueId val="{00000009-01F1-7349-9C03-DB885FA5BD34}"/>
              </c:ext>
            </c:extLst>
          </c:dPt>
          <c:dPt>
            <c:idx val="7"/>
            <c:invertIfNegative val="0"/>
            <c:bubble3D val="0"/>
            <c:spPr>
              <a:solidFill>
                <a:srgbClr val="FF7769"/>
              </a:solidFill>
              <a:ln>
                <a:noFill/>
              </a:ln>
              <a:effectLst/>
            </c:spPr>
            <c:extLst>
              <c:ext xmlns:c16="http://schemas.microsoft.com/office/drawing/2014/chart" uri="{C3380CC4-5D6E-409C-BE32-E72D297353CC}">
                <c16:uniqueId val="{0000000B-01F1-7349-9C03-DB885FA5BD34}"/>
              </c:ext>
            </c:extLst>
          </c:dPt>
          <c:dPt>
            <c:idx val="8"/>
            <c:invertIfNegative val="0"/>
            <c:bubble3D val="0"/>
            <c:spPr>
              <a:solidFill>
                <a:srgbClr val="FF7769"/>
              </a:solidFill>
              <a:ln>
                <a:noFill/>
              </a:ln>
              <a:effectLst/>
            </c:spPr>
            <c:extLst>
              <c:ext xmlns:c16="http://schemas.microsoft.com/office/drawing/2014/chart" uri="{C3380CC4-5D6E-409C-BE32-E72D297353CC}">
                <c16:uniqueId val="{00000015-3620-9043-9FDD-8FEFC87BA683}"/>
              </c:ext>
            </c:extLst>
          </c:dPt>
          <c:dPt>
            <c:idx val="9"/>
            <c:invertIfNegative val="0"/>
            <c:bubble3D val="0"/>
            <c:spPr>
              <a:solidFill>
                <a:srgbClr val="FF7769"/>
              </a:solidFill>
              <a:ln>
                <a:noFill/>
              </a:ln>
              <a:effectLst/>
            </c:spPr>
            <c:extLst>
              <c:ext xmlns:c16="http://schemas.microsoft.com/office/drawing/2014/chart" uri="{C3380CC4-5D6E-409C-BE32-E72D297353CC}">
                <c16:uniqueId val="{0000000D-01F1-7349-9C03-DB885FA5BD34}"/>
              </c:ext>
            </c:extLst>
          </c:dPt>
          <c:dPt>
            <c:idx val="10"/>
            <c:invertIfNegative val="0"/>
            <c:bubble3D val="0"/>
            <c:spPr>
              <a:solidFill>
                <a:srgbClr val="FF7769"/>
              </a:solidFill>
              <a:ln>
                <a:noFill/>
              </a:ln>
              <a:effectLst/>
            </c:spPr>
            <c:extLst>
              <c:ext xmlns:c16="http://schemas.microsoft.com/office/drawing/2014/chart" uri="{C3380CC4-5D6E-409C-BE32-E72D297353CC}">
                <c16:uniqueId val="{0000001F-1830-4349-B813-5ECD764E1AA2}"/>
              </c:ext>
            </c:extLst>
          </c:dPt>
          <c:dPt>
            <c:idx val="11"/>
            <c:invertIfNegative val="0"/>
            <c:bubble3D val="0"/>
            <c:spPr>
              <a:solidFill>
                <a:srgbClr val="FF7769"/>
              </a:solidFill>
              <a:ln>
                <a:noFill/>
              </a:ln>
              <a:effectLst/>
            </c:spPr>
            <c:extLst>
              <c:ext xmlns:c16="http://schemas.microsoft.com/office/drawing/2014/chart" uri="{C3380CC4-5D6E-409C-BE32-E72D297353CC}">
                <c16:uniqueId val="{0000001B-1830-4349-B813-5ECD764E1AA2}"/>
              </c:ext>
            </c:extLst>
          </c:dPt>
          <c:dPt>
            <c:idx val="12"/>
            <c:invertIfNegative val="0"/>
            <c:bubble3D val="0"/>
            <c:spPr>
              <a:solidFill>
                <a:srgbClr val="FF7769"/>
              </a:solidFill>
              <a:ln>
                <a:noFill/>
              </a:ln>
              <a:effectLst/>
            </c:spPr>
            <c:extLst>
              <c:ext xmlns:c16="http://schemas.microsoft.com/office/drawing/2014/chart" uri="{C3380CC4-5D6E-409C-BE32-E72D297353CC}">
                <c16:uniqueId val="{0000000F-01F1-7349-9C03-DB885FA5BD34}"/>
              </c:ext>
            </c:extLst>
          </c:dPt>
          <c:dPt>
            <c:idx val="13"/>
            <c:invertIfNegative val="0"/>
            <c:bubble3D val="0"/>
            <c:spPr>
              <a:solidFill>
                <a:srgbClr val="FF7769"/>
              </a:solidFill>
              <a:ln>
                <a:noFill/>
              </a:ln>
              <a:effectLst/>
            </c:spPr>
            <c:extLst>
              <c:ext xmlns:c16="http://schemas.microsoft.com/office/drawing/2014/chart" uri="{C3380CC4-5D6E-409C-BE32-E72D297353CC}">
                <c16:uniqueId val="{00000020-1830-4349-B813-5ECD764E1AA2}"/>
              </c:ext>
            </c:extLst>
          </c:dPt>
          <c:dPt>
            <c:idx val="14"/>
            <c:invertIfNegative val="0"/>
            <c:bubble3D val="0"/>
            <c:spPr>
              <a:solidFill>
                <a:srgbClr val="FF7769"/>
              </a:solidFill>
              <a:ln>
                <a:noFill/>
              </a:ln>
              <a:effectLst/>
            </c:spPr>
            <c:extLst>
              <c:ext xmlns:c16="http://schemas.microsoft.com/office/drawing/2014/chart" uri="{C3380CC4-5D6E-409C-BE32-E72D297353CC}">
                <c16:uniqueId val="{00000011-01F1-7349-9C03-DB885FA5BD34}"/>
              </c:ext>
            </c:extLst>
          </c:dPt>
          <c:dPt>
            <c:idx val="15"/>
            <c:invertIfNegative val="0"/>
            <c:bubble3D val="0"/>
            <c:spPr>
              <a:solidFill>
                <a:srgbClr val="FF7769"/>
              </a:solidFill>
              <a:ln>
                <a:noFill/>
              </a:ln>
              <a:effectLst/>
            </c:spPr>
            <c:extLst>
              <c:ext xmlns:c16="http://schemas.microsoft.com/office/drawing/2014/chart" uri="{C3380CC4-5D6E-409C-BE32-E72D297353CC}">
                <c16:uniqueId val="{00000013-01F1-7349-9C03-DB885FA5BD34}"/>
              </c:ext>
            </c:extLst>
          </c:dPt>
          <c:dPt>
            <c:idx val="16"/>
            <c:invertIfNegative val="0"/>
            <c:bubble3D val="0"/>
            <c:spPr>
              <a:solidFill>
                <a:srgbClr val="FF7769"/>
              </a:solidFill>
              <a:ln>
                <a:noFill/>
              </a:ln>
              <a:effectLst/>
            </c:spPr>
            <c:extLst>
              <c:ext xmlns:c16="http://schemas.microsoft.com/office/drawing/2014/chart" uri="{C3380CC4-5D6E-409C-BE32-E72D297353CC}">
                <c16:uniqueId val="{0000001C-1830-4349-B813-5ECD764E1AA2}"/>
              </c:ext>
            </c:extLst>
          </c:dPt>
          <c:dPt>
            <c:idx val="17"/>
            <c:invertIfNegative val="0"/>
            <c:bubble3D val="0"/>
            <c:spPr>
              <a:solidFill>
                <a:srgbClr val="FF7769"/>
              </a:solidFill>
              <a:ln>
                <a:noFill/>
              </a:ln>
              <a:effectLst/>
            </c:spPr>
            <c:extLst>
              <c:ext xmlns:c16="http://schemas.microsoft.com/office/drawing/2014/chart" uri="{C3380CC4-5D6E-409C-BE32-E72D297353CC}">
                <c16:uniqueId val="{00000021-1830-4349-B813-5ECD764E1AA2}"/>
              </c:ext>
            </c:extLst>
          </c:dPt>
          <c:dPt>
            <c:idx val="18"/>
            <c:invertIfNegative val="0"/>
            <c:bubble3D val="0"/>
            <c:spPr>
              <a:solidFill>
                <a:srgbClr val="FF7769"/>
              </a:solidFill>
              <a:ln>
                <a:noFill/>
              </a:ln>
              <a:effectLst/>
            </c:spPr>
            <c:extLst>
              <c:ext xmlns:c16="http://schemas.microsoft.com/office/drawing/2014/chart" uri="{C3380CC4-5D6E-409C-BE32-E72D297353CC}">
                <c16:uniqueId val="{0000001D-1830-4349-B813-5ECD764E1AA2}"/>
              </c:ext>
            </c:extLst>
          </c:dPt>
          <c:dPt>
            <c:idx val="19"/>
            <c:invertIfNegative val="0"/>
            <c:bubble3D val="0"/>
            <c:spPr>
              <a:solidFill>
                <a:srgbClr val="FF7769"/>
              </a:solidFill>
              <a:ln>
                <a:noFill/>
              </a:ln>
              <a:effectLst/>
            </c:spPr>
            <c:extLst>
              <c:ext xmlns:c16="http://schemas.microsoft.com/office/drawing/2014/chart" uri="{C3380CC4-5D6E-409C-BE32-E72D297353CC}">
                <c16:uniqueId val="{00000022-1830-4349-B813-5ECD764E1AA2}"/>
              </c:ext>
            </c:extLst>
          </c:dPt>
          <c:dPt>
            <c:idx val="20"/>
            <c:invertIfNegative val="0"/>
            <c:bubble3D val="0"/>
            <c:spPr>
              <a:solidFill>
                <a:srgbClr val="FF7769"/>
              </a:solidFill>
              <a:ln>
                <a:noFill/>
              </a:ln>
              <a:effectLst/>
            </c:spPr>
            <c:extLst>
              <c:ext xmlns:c16="http://schemas.microsoft.com/office/drawing/2014/chart" uri="{C3380CC4-5D6E-409C-BE32-E72D297353CC}">
                <c16:uniqueId val="{0000001E-1830-4349-B813-5ECD764E1AA2}"/>
              </c:ext>
            </c:extLst>
          </c:dPt>
          <c:dLbls>
            <c:dLbl>
              <c:idx val="0"/>
              <c:tx>
                <c:rich>
                  <a:bodyPr/>
                  <a:lstStyle/>
                  <a:p>
                    <a:fld id="{8C0AB08A-3499-E24F-B86A-79F493DE6DC6}" type="VALUE">
                      <a:rPr lang="en-US" altLang="zh-CN" smtClean="0"/>
                      <a:pPr/>
                      <a:t>[值]</a:t>
                    </a:fld>
                    <a:r>
                      <a:rPr lang="en-US" dirty="0"/>
                      <a:t> </a:t>
                    </a:r>
                    <a:r>
                      <a:rPr lang="en-US" sz="1200" dirty="0">
                        <a:solidFill>
                          <a:schemeClr val="accent1"/>
                        </a:solidFill>
                      </a:rPr>
                      <a:t>(+19%)</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1F1-7349-9C03-DB885FA5BD34}"/>
                </c:ext>
              </c:extLst>
            </c:dLbl>
            <c:dLbl>
              <c:idx val="1"/>
              <c:tx>
                <c:rich>
                  <a:bodyPr/>
                  <a:lstStyle/>
                  <a:p>
                    <a:fld id="{C5AF7844-C809-264D-97CC-2A18A785071F}" type="VALUE">
                      <a:rPr lang="en-US" altLang="zh-CN" smtClean="0"/>
                      <a:pPr/>
                      <a:t>[值]</a:t>
                    </a:fld>
                    <a:r>
                      <a:rPr lang="en-US" dirty="0"/>
                      <a:t> </a:t>
                    </a:r>
                    <a:r>
                      <a:rPr lang="en-US" sz="1200" b="0" i="0" u="none" strike="noStrike" kern="1200" baseline="0" dirty="0">
                        <a:solidFill>
                          <a:schemeClr val="accent1"/>
                        </a:solidFill>
                      </a:rPr>
                      <a:t>(+10%)</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1F1-7349-9C03-DB885FA5BD34}"/>
                </c:ext>
              </c:extLst>
            </c:dLbl>
            <c:dLbl>
              <c:idx val="2"/>
              <c:tx>
                <c:rich>
                  <a:bodyPr/>
                  <a:lstStyle/>
                  <a:p>
                    <a:fld id="{159EF720-7169-2747-8AE3-117475843781}" type="VALUE">
                      <a:rPr lang="en-US" altLang="zh-CN" smtClean="0"/>
                      <a:pPr/>
                      <a:t>[值]</a:t>
                    </a:fld>
                    <a:r>
                      <a:rPr lang="en-US" dirty="0"/>
                      <a:t> </a:t>
                    </a:r>
                    <a:r>
                      <a:rPr lang="en-US" sz="1200" b="0" i="0" u="none" strike="noStrike" kern="1200" baseline="0" dirty="0">
                        <a:solidFill>
                          <a:srgbClr val="C00000"/>
                        </a:solidFill>
                      </a:rPr>
                      <a:t>(-3%)</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1F1-7349-9C03-DB885FA5BD34}"/>
                </c:ext>
              </c:extLst>
            </c:dLbl>
            <c:dLbl>
              <c:idx val="3"/>
              <c:tx>
                <c:rich>
                  <a:bodyPr/>
                  <a:lstStyle/>
                  <a:p>
                    <a:fld id="{F22893EF-0B0E-D644-8B28-242FED92417C}" type="VALUE">
                      <a:rPr lang="en-US" altLang="zh-CN" smtClean="0"/>
                      <a:pPr/>
                      <a:t>[值]</a:t>
                    </a:fld>
                    <a:r>
                      <a:rPr lang="en-US" baseline="0" dirty="0"/>
                      <a:t> </a:t>
                    </a:r>
                    <a:r>
                      <a:rPr lang="en-US" sz="1200" b="0" i="0" u="none" strike="noStrike" kern="1200" baseline="0" dirty="0">
                        <a:solidFill>
                          <a:schemeClr val="accent1"/>
                        </a:solidFill>
                      </a:rPr>
                      <a:t>(+5%)</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1F1-7349-9C03-DB885FA5BD34}"/>
                </c:ext>
              </c:extLst>
            </c:dLbl>
            <c:dLbl>
              <c:idx val="4"/>
              <c:tx>
                <c:rich>
                  <a:bodyPr/>
                  <a:lstStyle/>
                  <a:p>
                    <a:fld id="{EEEB3A6E-95EA-A34F-88E0-E605128E852F}" type="VALUE">
                      <a:rPr lang="en-US" altLang="zh-CN" smtClean="0"/>
                      <a:pPr/>
                      <a:t>[值]</a:t>
                    </a:fld>
                    <a:r>
                      <a:rPr lang="en-US" dirty="0"/>
                      <a:t> </a:t>
                    </a:r>
                    <a:r>
                      <a:rPr lang="en-US" sz="1200" b="0" i="0" u="none" strike="noStrike" kern="1200" baseline="0" dirty="0">
                        <a:solidFill>
                          <a:schemeClr val="accent1"/>
                        </a:solidFill>
                      </a:rPr>
                      <a:t>(+3%)</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4-01F1-7349-9C03-DB885FA5BD34}"/>
                </c:ext>
              </c:extLst>
            </c:dLbl>
            <c:dLbl>
              <c:idx val="5"/>
              <c:tx>
                <c:rich>
                  <a:bodyPr/>
                  <a:lstStyle/>
                  <a:p>
                    <a:fld id="{73CA1312-A3CE-904A-8448-A2E14ECA74F9}" type="VALUE">
                      <a:rPr lang="en-US" altLang="zh-CN" smtClean="0"/>
                      <a:pPr/>
                      <a:t>[值]</a:t>
                    </a:fld>
                    <a:r>
                      <a:rPr lang="en-US" dirty="0"/>
                      <a:t> </a:t>
                    </a:r>
                    <a:r>
                      <a:rPr lang="en-US" sz="1200" b="0" i="0" u="none" strike="noStrike" kern="1200" baseline="0" dirty="0">
                        <a:solidFill>
                          <a:srgbClr val="C00000"/>
                        </a:solidFill>
                      </a:rPr>
                      <a:t>(-12%)</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01F1-7349-9C03-DB885FA5BD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代理人</c:v>
                </c:pt>
                <c:pt idx="1">
                  <c:v>服务态度</c:v>
                </c:pt>
                <c:pt idx="2">
                  <c:v>公司</c:v>
                </c:pt>
                <c:pt idx="3">
                  <c:v>在线服务</c:v>
                </c:pt>
                <c:pt idx="4">
                  <c:v>产品</c:v>
                </c:pt>
                <c:pt idx="5">
                  <c:v>热线坐席</c:v>
                </c:pt>
              </c:strCache>
            </c:strRef>
          </c:cat>
          <c:val>
            <c:numRef>
              <c:f>Sheet1!$B$2:$B$7</c:f>
              <c:numCache>
                <c:formatCode>General</c:formatCode>
                <c:ptCount val="6"/>
                <c:pt idx="0">
                  <c:v>18</c:v>
                </c:pt>
                <c:pt idx="1">
                  <c:v>11</c:v>
                </c:pt>
                <c:pt idx="2">
                  <c:v>24</c:v>
                </c:pt>
                <c:pt idx="3">
                  <c:v>4</c:v>
                </c:pt>
                <c:pt idx="4">
                  <c:v>13</c:v>
                </c:pt>
                <c:pt idx="5">
                  <c:v>0</c:v>
                </c:pt>
              </c:numCache>
            </c:numRef>
          </c:val>
          <c:extLst>
            <c:ext xmlns:c16="http://schemas.microsoft.com/office/drawing/2014/chart" uri="{C3380CC4-5D6E-409C-BE32-E72D297353CC}">
              <c16:uniqueId val="{00000016-01F1-7349-9C03-DB885FA5BD34}"/>
            </c:ext>
          </c:extLst>
        </c:ser>
        <c:dLbls>
          <c:dLblPos val="outEnd"/>
          <c:showLegendKey val="0"/>
          <c:showVal val="1"/>
          <c:showCatName val="0"/>
          <c:showSerName val="0"/>
          <c:showPercent val="0"/>
          <c:showBubbleSize val="0"/>
        </c:dLbls>
        <c:gapWidth val="50"/>
        <c:axId val="132570160"/>
        <c:axId val="427904576"/>
      </c:barChart>
      <c:catAx>
        <c:axId val="132570160"/>
        <c:scaling>
          <c:orientation val="maxMin"/>
        </c:scaling>
        <c:delete val="1"/>
        <c:axPos val="l"/>
        <c:numFmt formatCode="General" sourceLinked="1"/>
        <c:majorTickMark val="none"/>
        <c:minorTickMark val="none"/>
        <c:tickLblPos val="nextTo"/>
        <c:crossAx val="427904576"/>
        <c:crosses val="autoZero"/>
        <c:auto val="1"/>
        <c:lblAlgn val="ctr"/>
        <c:lblOffset val="100"/>
        <c:noMultiLvlLbl val="0"/>
      </c:catAx>
      <c:valAx>
        <c:axId val="427904576"/>
        <c:scaling>
          <c:orientation val="minMax"/>
          <c:max val="50"/>
          <c:min val="0"/>
        </c:scaling>
        <c:delete val="1"/>
        <c:axPos val="t"/>
        <c:numFmt formatCode="General" sourceLinked="1"/>
        <c:majorTickMark val="out"/>
        <c:minorTickMark val="none"/>
        <c:tickLblPos val="nextTo"/>
        <c:crossAx val="13257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34353269430081E-2"/>
          <c:y val="4.1014677796473706E-2"/>
          <c:w val="0.95426564673056979"/>
          <c:h val="0.95898520550542921"/>
        </c:manualLayout>
      </c:layout>
      <c:barChart>
        <c:barDir val="bar"/>
        <c:grouping val="clustered"/>
        <c:varyColors val="0"/>
        <c:ser>
          <c:idx val="0"/>
          <c:order val="0"/>
          <c:spPr>
            <a:solidFill>
              <a:srgbClr val="FF7769"/>
            </a:solidFill>
            <a:ln>
              <a:noFill/>
            </a:ln>
            <a:effectLst/>
          </c:spPr>
          <c:invertIfNegative val="0"/>
          <c:dPt>
            <c:idx val="0"/>
            <c:invertIfNegative val="0"/>
            <c:bubble3D val="0"/>
            <c:spPr>
              <a:solidFill>
                <a:srgbClr val="FF7769"/>
              </a:solidFill>
              <a:ln>
                <a:noFill/>
              </a:ln>
              <a:effectLst/>
            </c:spPr>
            <c:extLst>
              <c:ext xmlns:c16="http://schemas.microsoft.com/office/drawing/2014/chart" uri="{C3380CC4-5D6E-409C-BE32-E72D297353CC}">
                <c16:uniqueId val="{00000001-922A-499C-9EE7-B32C8445497F}"/>
              </c:ext>
            </c:extLst>
          </c:dPt>
          <c:dPt>
            <c:idx val="1"/>
            <c:invertIfNegative val="0"/>
            <c:bubble3D val="0"/>
            <c:spPr>
              <a:solidFill>
                <a:srgbClr val="FF7769"/>
              </a:solidFill>
              <a:ln>
                <a:noFill/>
              </a:ln>
              <a:effectLst/>
            </c:spPr>
            <c:extLst>
              <c:ext xmlns:c16="http://schemas.microsoft.com/office/drawing/2014/chart" uri="{C3380CC4-5D6E-409C-BE32-E72D297353CC}">
                <c16:uniqueId val="{00000003-922A-499C-9EE7-B32C8445497F}"/>
              </c:ext>
            </c:extLst>
          </c:dPt>
          <c:dPt>
            <c:idx val="2"/>
            <c:invertIfNegative val="0"/>
            <c:bubble3D val="0"/>
            <c:spPr>
              <a:solidFill>
                <a:srgbClr val="FF7769"/>
              </a:solidFill>
              <a:ln>
                <a:noFill/>
              </a:ln>
              <a:effectLst/>
            </c:spPr>
            <c:extLst>
              <c:ext xmlns:c16="http://schemas.microsoft.com/office/drawing/2014/chart" uri="{C3380CC4-5D6E-409C-BE32-E72D297353CC}">
                <c16:uniqueId val="{00000005-922A-499C-9EE7-B32C8445497F}"/>
              </c:ext>
            </c:extLst>
          </c:dPt>
          <c:dPt>
            <c:idx val="3"/>
            <c:invertIfNegative val="0"/>
            <c:bubble3D val="0"/>
            <c:spPr>
              <a:solidFill>
                <a:srgbClr val="FF7769"/>
              </a:solidFill>
              <a:ln>
                <a:noFill/>
              </a:ln>
              <a:effectLst/>
            </c:spPr>
            <c:extLst>
              <c:ext xmlns:c16="http://schemas.microsoft.com/office/drawing/2014/chart" uri="{C3380CC4-5D6E-409C-BE32-E72D297353CC}">
                <c16:uniqueId val="{00000007-922A-499C-9EE7-B32C8445497F}"/>
              </c:ext>
            </c:extLst>
          </c:dPt>
          <c:dPt>
            <c:idx val="4"/>
            <c:invertIfNegative val="0"/>
            <c:bubble3D val="0"/>
            <c:spPr>
              <a:solidFill>
                <a:srgbClr val="FF7769"/>
              </a:solidFill>
              <a:ln>
                <a:noFill/>
              </a:ln>
              <a:effectLst/>
            </c:spPr>
            <c:extLst>
              <c:ext xmlns:c16="http://schemas.microsoft.com/office/drawing/2014/chart" uri="{C3380CC4-5D6E-409C-BE32-E72D297353CC}">
                <c16:uniqueId val="{00000009-922A-499C-9EE7-B32C8445497F}"/>
              </c:ext>
            </c:extLst>
          </c:dPt>
          <c:dPt>
            <c:idx val="5"/>
            <c:invertIfNegative val="0"/>
            <c:bubble3D val="0"/>
            <c:spPr>
              <a:solidFill>
                <a:srgbClr val="FF7769"/>
              </a:solidFill>
              <a:ln>
                <a:noFill/>
              </a:ln>
              <a:effectLst/>
            </c:spPr>
            <c:extLst>
              <c:ext xmlns:c16="http://schemas.microsoft.com/office/drawing/2014/chart" uri="{C3380CC4-5D6E-409C-BE32-E72D297353CC}">
                <c16:uniqueId val="{0000000B-922A-499C-9EE7-B32C8445497F}"/>
              </c:ext>
            </c:extLst>
          </c:dPt>
          <c:dPt>
            <c:idx val="6"/>
            <c:invertIfNegative val="0"/>
            <c:bubble3D val="0"/>
            <c:spPr>
              <a:solidFill>
                <a:srgbClr val="FF7769"/>
              </a:solidFill>
              <a:ln>
                <a:noFill/>
              </a:ln>
              <a:effectLst/>
            </c:spPr>
            <c:extLst>
              <c:ext xmlns:c16="http://schemas.microsoft.com/office/drawing/2014/chart" uri="{C3380CC4-5D6E-409C-BE32-E72D297353CC}">
                <c16:uniqueId val="{0000000D-922A-499C-9EE7-B32C8445497F}"/>
              </c:ext>
            </c:extLst>
          </c:dPt>
          <c:dPt>
            <c:idx val="7"/>
            <c:invertIfNegative val="0"/>
            <c:bubble3D val="0"/>
            <c:spPr>
              <a:solidFill>
                <a:srgbClr val="FF7769"/>
              </a:solidFill>
              <a:ln>
                <a:noFill/>
              </a:ln>
              <a:effectLst/>
            </c:spPr>
            <c:extLst>
              <c:ext xmlns:c16="http://schemas.microsoft.com/office/drawing/2014/chart" uri="{C3380CC4-5D6E-409C-BE32-E72D297353CC}">
                <c16:uniqueId val="{0000000F-922A-499C-9EE7-B32C8445497F}"/>
              </c:ext>
            </c:extLst>
          </c:dPt>
          <c:dPt>
            <c:idx val="8"/>
            <c:invertIfNegative val="0"/>
            <c:bubble3D val="0"/>
            <c:spPr>
              <a:solidFill>
                <a:srgbClr val="FF7769"/>
              </a:solidFill>
              <a:ln>
                <a:noFill/>
              </a:ln>
              <a:effectLst/>
            </c:spPr>
            <c:extLst>
              <c:ext xmlns:c16="http://schemas.microsoft.com/office/drawing/2014/chart" uri="{C3380CC4-5D6E-409C-BE32-E72D297353CC}">
                <c16:uniqueId val="{00000011-922A-499C-9EE7-B32C8445497F}"/>
              </c:ext>
            </c:extLst>
          </c:dPt>
          <c:dPt>
            <c:idx val="9"/>
            <c:invertIfNegative val="0"/>
            <c:bubble3D val="0"/>
            <c:spPr>
              <a:solidFill>
                <a:srgbClr val="FF7769"/>
              </a:solidFill>
              <a:ln>
                <a:noFill/>
              </a:ln>
              <a:effectLst/>
            </c:spPr>
            <c:extLst>
              <c:ext xmlns:c16="http://schemas.microsoft.com/office/drawing/2014/chart" uri="{C3380CC4-5D6E-409C-BE32-E72D297353CC}">
                <c16:uniqueId val="{00000013-922A-499C-9EE7-B32C8445497F}"/>
              </c:ext>
            </c:extLst>
          </c:dPt>
          <c:dPt>
            <c:idx val="10"/>
            <c:invertIfNegative val="0"/>
            <c:bubble3D val="0"/>
            <c:spPr>
              <a:solidFill>
                <a:srgbClr val="FF7769"/>
              </a:solidFill>
              <a:ln>
                <a:noFill/>
              </a:ln>
              <a:effectLst/>
            </c:spPr>
            <c:extLst>
              <c:ext xmlns:c16="http://schemas.microsoft.com/office/drawing/2014/chart" uri="{C3380CC4-5D6E-409C-BE32-E72D297353CC}">
                <c16:uniqueId val="{00000015-922A-499C-9EE7-B32C8445497F}"/>
              </c:ext>
            </c:extLst>
          </c:dPt>
          <c:dPt>
            <c:idx val="11"/>
            <c:invertIfNegative val="0"/>
            <c:bubble3D val="0"/>
            <c:spPr>
              <a:solidFill>
                <a:srgbClr val="FF7769"/>
              </a:solidFill>
              <a:ln>
                <a:noFill/>
              </a:ln>
              <a:effectLst/>
            </c:spPr>
            <c:extLst>
              <c:ext xmlns:c16="http://schemas.microsoft.com/office/drawing/2014/chart" uri="{C3380CC4-5D6E-409C-BE32-E72D297353CC}">
                <c16:uniqueId val="{00000017-922A-499C-9EE7-B32C8445497F}"/>
              </c:ext>
            </c:extLst>
          </c:dPt>
          <c:dPt>
            <c:idx val="12"/>
            <c:invertIfNegative val="0"/>
            <c:bubble3D val="0"/>
            <c:spPr>
              <a:solidFill>
                <a:srgbClr val="FF7769"/>
              </a:solidFill>
              <a:ln>
                <a:noFill/>
              </a:ln>
              <a:effectLst/>
            </c:spPr>
            <c:extLst>
              <c:ext xmlns:c16="http://schemas.microsoft.com/office/drawing/2014/chart" uri="{C3380CC4-5D6E-409C-BE32-E72D297353CC}">
                <c16:uniqueId val="{00000019-922A-499C-9EE7-B32C8445497F}"/>
              </c:ext>
            </c:extLst>
          </c:dPt>
          <c:dPt>
            <c:idx val="13"/>
            <c:invertIfNegative val="0"/>
            <c:bubble3D val="0"/>
            <c:spPr>
              <a:solidFill>
                <a:srgbClr val="FF7769"/>
              </a:solidFill>
              <a:ln>
                <a:noFill/>
              </a:ln>
              <a:effectLst/>
            </c:spPr>
            <c:extLst>
              <c:ext xmlns:c16="http://schemas.microsoft.com/office/drawing/2014/chart" uri="{C3380CC4-5D6E-409C-BE32-E72D297353CC}">
                <c16:uniqueId val="{0000001B-922A-499C-9EE7-B32C8445497F}"/>
              </c:ext>
            </c:extLst>
          </c:dPt>
          <c:dPt>
            <c:idx val="14"/>
            <c:invertIfNegative val="0"/>
            <c:bubble3D val="0"/>
            <c:spPr>
              <a:solidFill>
                <a:srgbClr val="FF7769"/>
              </a:solidFill>
              <a:ln>
                <a:noFill/>
              </a:ln>
              <a:effectLst/>
            </c:spPr>
            <c:extLst>
              <c:ext xmlns:c16="http://schemas.microsoft.com/office/drawing/2014/chart" uri="{C3380CC4-5D6E-409C-BE32-E72D297353CC}">
                <c16:uniqueId val="{0000001D-922A-499C-9EE7-B32C8445497F}"/>
              </c:ext>
            </c:extLst>
          </c:dPt>
          <c:dPt>
            <c:idx val="15"/>
            <c:invertIfNegative val="0"/>
            <c:bubble3D val="0"/>
            <c:spPr>
              <a:solidFill>
                <a:srgbClr val="FF7769"/>
              </a:solidFill>
              <a:ln>
                <a:noFill/>
              </a:ln>
              <a:effectLst/>
            </c:spPr>
            <c:extLst>
              <c:ext xmlns:c16="http://schemas.microsoft.com/office/drawing/2014/chart" uri="{C3380CC4-5D6E-409C-BE32-E72D297353CC}">
                <c16:uniqueId val="{0000001F-922A-499C-9EE7-B32C8445497F}"/>
              </c:ext>
            </c:extLst>
          </c:dPt>
          <c:dPt>
            <c:idx val="16"/>
            <c:invertIfNegative val="0"/>
            <c:bubble3D val="0"/>
            <c:spPr>
              <a:solidFill>
                <a:srgbClr val="FF7769"/>
              </a:solidFill>
              <a:ln>
                <a:noFill/>
              </a:ln>
              <a:effectLst/>
            </c:spPr>
            <c:extLst>
              <c:ext xmlns:c16="http://schemas.microsoft.com/office/drawing/2014/chart" uri="{C3380CC4-5D6E-409C-BE32-E72D297353CC}">
                <c16:uniqueId val="{00000021-922A-499C-9EE7-B32C8445497F}"/>
              </c:ext>
            </c:extLst>
          </c:dPt>
          <c:dPt>
            <c:idx val="17"/>
            <c:invertIfNegative val="0"/>
            <c:bubble3D val="0"/>
            <c:spPr>
              <a:solidFill>
                <a:srgbClr val="FF7769"/>
              </a:solidFill>
              <a:ln>
                <a:noFill/>
              </a:ln>
              <a:effectLst/>
            </c:spPr>
            <c:extLst>
              <c:ext xmlns:c16="http://schemas.microsoft.com/office/drawing/2014/chart" uri="{C3380CC4-5D6E-409C-BE32-E72D297353CC}">
                <c16:uniqueId val="{00000023-922A-499C-9EE7-B32C8445497F}"/>
              </c:ext>
            </c:extLst>
          </c:dPt>
          <c:dPt>
            <c:idx val="18"/>
            <c:invertIfNegative val="0"/>
            <c:bubble3D val="0"/>
            <c:spPr>
              <a:solidFill>
                <a:srgbClr val="FF7769"/>
              </a:solidFill>
              <a:ln>
                <a:noFill/>
              </a:ln>
              <a:effectLst/>
            </c:spPr>
            <c:extLst>
              <c:ext xmlns:c16="http://schemas.microsoft.com/office/drawing/2014/chart" uri="{C3380CC4-5D6E-409C-BE32-E72D297353CC}">
                <c16:uniqueId val="{00000025-922A-499C-9EE7-B32C8445497F}"/>
              </c:ext>
            </c:extLst>
          </c:dPt>
          <c:dPt>
            <c:idx val="19"/>
            <c:invertIfNegative val="0"/>
            <c:bubble3D val="0"/>
            <c:spPr>
              <a:solidFill>
                <a:srgbClr val="FF7769"/>
              </a:solidFill>
              <a:ln>
                <a:noFill/>
              </a:ln>
              <a:effectLst/>
            </c:spPr>
            <c:extLst>
              <c:ext xmlns:c16="http://schemas.microsoft.com/office/drawing/2014/chart" uri="{C3380CC4-5D6E-409C-BE32-E72D297353CC}">
                <c16:uniqueId val="{00000027-922A-499C-9EE7-B32C8445497F}"/>
              </c:ext>
            </c:extLst>
          </c:dPt>
          <c:dPt>
            <c:idx val="20"/>
            <c:invertIfNegative val="0"/>
            <c:bubble3D val="0"/>
            <c:spPr>
              <a:solidFill>
                <a:srgbClr val="FF7769"/>
              </a:solidFill>
              <a:ln>
                <a:noFill/>
              </a:ln>
              <a:effectLst/>
            </c:spPr>
            <c:extLst>
              <c:ext xmlns:c16="http://schemas.microsoft.com/office/drawing/2014/chart" uri="{C3380CC4-5D6E-409C-BE32-E72D297353CC}">
                <c16:uniqueId val="{00000029-922A-499C-9EE7-B32C8445497F}"/>
              </c:ext>
            </c:extLst>
          </c:dPt>
          <c:dLbls>
            <c:dLbl>
              <c:idx val="0"/>
              <c:tx>
                <c:rich>
                  <a:bodyPr/>
                  <a:lstStyle/>
                  <a:p>
                    <a:fld id="{6A59CCF4-AC07-EF43-A2D2-23FD223FF67C}"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8</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22A-499C-9EE7-B32C8445497F}"/>
                </c:ext>
              </c:extLst>
            </c:dLbl>
            <c:dLbl>
              <c:idx val="1"/>
              <c:tx>
                <c:rich>
                  <a:bodyPr/>
                  <a:lstStyle/>
                  <a:p>
                    <a:fld id="{AC9EE3F8-D925-AA44-AFF1-97A5C97BFEA5}"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15</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22A-499C-9EE7-B32C8445497F}"/>
                </c:ext>
              </c:extLst>
            </c:dLbl>
            <c:dLbl>
              <c:idx val="2"/>
              <c:tx>
                <c:rich>
                  <a:bodyPr/>
                  <a:lstStyle/>
                  <a:p>
                    <a:fld id="{F52DB51D-67F9-DF4D-93F4-7A7B942FB9B8}"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15</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22A-499C-9EE7-B32C8445497F}"/>
                </c:ext>
              </c:extLst>
            </c:dLbl>
            <c:dLbl>
              <c:idx val="3"/>
              <c:tx>
                <c:rich>
                  <a:bodyPr/>
                  <a:lstStyle/>
                  <a:p>
                    <a:fld id="{BA719E26-FF5C-4C42-88B6-E1CC6312D924}"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22A-499C-9EE7-B32C8445497F}"/>
                </c:ext>
              </c:extLst>
            </c:dLbl>
            <c:dLbl>
              <c:idx val="4"/>
              <c:tx>
                <c:rich>
                  <a:bodyPr/>
                  <a:lstStyle/>
                  <a:p>
                    <a:fld id="{B85522FA-141A-DA41-BC99-1310B6489618}" type="VALUE">
                      <a:rPr lang="en-US" altLang="zh-CN" smtClean="0"/>
                      <a:pPr/>
                      <a:t>[值]</a:t>
                    </a:fld>
                    <a:r>
                      <a:rPr lang="en-US" altLang="zh-CN" dirty="0"/>
                      <a:t> </a:t>
                    </a:r>
                    <a:r>
                      <a:rPr lang="en-US" sz="1200" b="0" i="0" u="none" strike="noStrike" kern="1200" baseline="0" dirty="0">
                        <a:solidFill>
                          <a:schemeClr val="accent1"/>
                        </a:solidFill>
                      </a:rPr>
                      <a:t>(+1</a:t>
                    </a:r>
                    <a:r>
                      <a:rPr lang="en-US" altLang="zh-CN" sz="1200" b="0" i="0" u="none" strike="noStrike" kern="1200" baseline="0" dirty="0">
                        <a:solidFill>
                          <a:schemeClr val="accent1"/>
                        </a:solidFill>
                      </a:rPr>
                      <a:t>3</a:t>
                    </a:r>
                    <a:r>
                      <a:rPr lang="en-US" sz="1200" b="0" i="0" u="none" strike="noStrike" kern="1200" baseline="0" dirty="0">
                        <a:solidFill>
                          <a:schemeClr val="accent1"/>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22A-499C-9EE7-B32C8445497F}"/>
                </c:ext>
              </c:extLst>
            </c:dLbl>
            <c:dLbl>
              <c:idx val="5"/>
              <c:tx>
                <c:rich>
                  <a:bodyPr/>
                  <a:lstStyle/>
                  <a:p>
                    <a:fld id="{3050D993-9C97-CB42-9430-FF230F16B82B}"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922A-499C-9EE7-B32C8445497F}"/>
                </c:ext>
              </c:extLst>
            </c:dLbl>
            <c:dLbl>
              <c:idx val="6"/>
              <c:tx>
                <c:rich>
                  <a:bodyPr/>
                  <a:lstStyle/>
                  <a:p>
                    <a:fld id="{E943522A-FF22-FE47-9B8C-0E813AE8AF52}"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4</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922A-499C-9EE7-B32C8445497F}"/>
                </c:ext>
              </c:extLst>
            </c:dLbl>
            <c:dLbl>
              <c:idx val="7"/>
              <c:tx>
                <c:rich>
                  <a:bodyPr/>
                  <a:lstStyle/>
                  <a:p>
                    <a:fld id="{84880743-2412-FA44-90CA-17458121DD19}" type="VALUE">
                      <a:rPr lang="en-US" altLang="zh-CN" smtClean="0"/>
                      <a:pPr/>
                      <a:t>[值]</a:t>
                    </a:fld>
                    <a:r>
                      <a:rPr lang="en-US" altLang="zh-CN" dirty="0"/>
                      <a:t> </a:t>
                    </a:r>
                    <a:r>
                      <a:rPr lang="en-US" sz="1200" b="0" i="0" u="none" strike="noStrike" kern="1200" baseline="0" dirty="0">
                        <a:solidFill>
                          <a:schemeClr val="accent1"/>
                        </a:solidFill>
                      </a:rPr>
                      <a:t>(+</a:t>
                    </a:r>
                    <a:r>
                      <a:rPr lang="en-US" altLang="zh-CN" sz="1200" b="0" i="0" u="none" strike="noStrike" kern="1200" baseline="0" dirty="0">
                        <a:solidFill>
                          <a:schemeClr val="accent1"/>
                        </a:solidFill>
                      </a:rPr>
                      <a:t>3</a:t>
                    </a:r>
                    <a:r>
                      <a:rPr lang="en-US" sz="1200" b="0" i="0" u="none" strike="noStrike" kern="1200" baseline="0" dirty="0">
                        <a:solidFill>
                          <a:schemeClr val="accent1"/>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922A-499C-9EE7-B32C8445497F}"/>
                </c:ext>
              </c:extLst>
            </c:dLbl>
            <c:dLbl>
              <c:idx val="8"/>
              <c:tx>
                <c:rich>
                  <a:bodyPr/>
                  <a:lstStyle/>
                  <a:p>
                    <a:fld id="{2FF094FB-74A8-FC4F-8773-F8D931B1F9B2}" type="VALUE">
                      <a:rPr lang="en-US" altLang="zh-CN" smtClean="0"/>
                      <a:pPr/>
                      <a:t>[值]</a:t>
                    </a:fld>
                    <a:r>
                      <a:rPr lang="en-US" altLang="zh-CN" dirty="0"/>
                      <a:t> </a:t>
                    </a:r>
                    <a:r>
                      <a:rPr lang="en-US" sz="1200" b="0" i="0" u="none" strike="noStrike" kern="1200" baseline="0" dirty="0">
                        <a:solidFill>
                          <a:schemeClr val="accent1"/>
                        </a:solidFill>
                      </a:rPr>
                      <a:t>(+</a:t>
                    </a:r>
                    <a:r>
                      <a:rPr lang="en-US" altLang="zh-CN" sz="1200" b="0" i="0" u="none" strike="noStrike" kern="1200" baseline="0" dirty="0">
                        <a:solidFill>
                          <a:schemeClr val="accent1"/>
                        </a:solidFill>
                      </a:rPr>
                      <a:t>3</a:t>
                    </a:r>
                    <a:r>
                      <a:rPr lang="en-US" sz="1200" b="0" i="0" u="none" strike="noStrike" kern="1200" baseline="0" dirty="0">
                        <a:solidFill>
                          <a:schemeClr val="accent1"/>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922A-499C-9EE7-B32C8445497F}"/>
                </c:ext>
              </c:extLst>
            </c:dLbl>
            <c:dLbl>
              <c:idx val="9"/>
              <c:tx>
                <c:rich>
                  <a:bodyPr/>
                  <a:lstStyle/>
                  <a:p>
                    <a:fld id="{267B54A7-DAC6-4D43-B1F4-B88EC4A0C258}"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11</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922A-499C-9EE7-B32C8445497F}"/>
                </c:ext>
              </c:extLst>
            </c:dLbl>
            <c:dLbl>
              <c:idx val="10"/>
              <c:tx>
                <c:rich>
                  <a:bodyPr/>
                  <a:lstStyle/>
                  <a:p>
                    <a:fld id="{C8503F72-D675-3F41-927A-866957C342EC}"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8</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922A-499C-9EE7-B32C8445497F}"/>
                </c:ext>
              </c:extLst>
            </c:dLbl>
            <c:dLbl>
              <c:idx val="11"/>
              <c:tx>
                <c:rich>
                  <a:bodyPr/>
                  <a:lstStyle/>
                  <a:p>
                    <a:fld id="{FF0CDC66-1C19-1E41-B0CC-FA9AA5013D0A}"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4</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7-922A-499C-9EE7-B32C8445497F}"/>
                </c:ext>
              </c:extLst>
            </c:dLbl>
            <c:dLbl>
              <c:idx val="12"/>
              <c:tx>
                <c:rich>
                  <a:bodyPr/>
                  <a:lstStyle/>
                  <a:p>
                    <a:fld id="{AA8ED6A6-03A1-AA47-A833-04EA5DBF3AF1}" type="VALUE">
                      <a:rPr lang="en-US" altLang="zh-CN" smtClean="0"/>
                      <a:pPr/>
                      <a:t>[值]</a:t>
                    </a:fld>
                    <a:r>
                      <a:rPr lang="en-US" altLang="zh-CN"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8</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922A-499C-9EE7-B32C8445497F}"/>
                </c:ext>
              </c:extLst>
            </c:dLbl>
            <c:dLbl>
              <c:idx val="13"/>
              <c:tx>
                <c:rich>
                  <a:bodyPr/>
                  <a:lstStyle/>
                  <a:p>
                    <a:fld id="{7B56DD03-577B-CD40-BC23-B6E977F999A2}" type="VALUE">
                      <a:rPr lang="en-US" altLang="zh-CN" sz="1200" smtClean="0"/>
                      <a:pPr/>
                      <a:t>[值]</a:t>
                    </a:fld>
                    <a:r>
                      <a:rPr lang="en-US" altLang="zh-CN" sz="1200" dirty="0"/>
                      <a:t> </a:t>
                    </a:r>
                    <a:r>
                      <a:rPr lang="en-US" sz="1200" b="0" i="0" u="none" strike="noStrike" kern="1200" baseline="0" dirty="0">
                        <a:solidFill>
                          <a:srgbClr val="C00000"/>
                        </a:solidFill>
                      </a:rPr>
                      <a:t>(-</a:t>
                    </a:r>
                    <a:r>
                      <a:rPr lang="en-US" altLang="zh-CN" sz="1200" b="0" i="0" u="none" strike="noStrike" kern="1200" baseline="0" dirty="0">
                        <a:solidFill>
                          <a:srgbClr val="C00000"/>
                        </a:solidFill>
                      </a:rPr>
                      <a:t>11</a:t>
                    </a:r>
                    <a:r>
                      <a:rPr lang="en-US" sz="1200" b="0" i="0" u="none" strike="noStrike" kern="1200" baseline="0" dirty="0">
                        <a:solidFill>
                          <a:srgbClr val="C00000"/>
                        </a:solidFill>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B-922A-499C-9EE7-B32C8445497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代理人</c:v>
                </c:pt>
                <c:pt idx="1">
                  <c:v>服务态度</c:v>
                </c:pt>
                <c:pt idx="2">
                  <c:v>跟进不足/不跟进</c:v>
                </c:pt>
                <c:pt idx="3">
                  <c:v>专业度</c:v>
                </c:pt>
                <c:pt idx="4">
                  <c:v>公司</c:v>
                </c:pt>
                <c:pt idx="5">
                  <c:v>宣传不足</c:v>
                </c:pt>
                <c:pt idx="6">
                  <c:v>保单服务</c:v>
                </c:pt>
                <c:pt idx="7">
                  <c:v>保全变更</c:v>
                </c:pt>
                <c:pt idx="8">
                  <c:v>理赔流程太长/慢</c:v>
                </c:pt>
                <c:pt idx="9">
                  <c:v>产品</c:v>
                </c:pt>
                <c:pt idx="10">
                  <c:v>费用/收费高/保费高//性价比低</c:v>
                </c:pt>
                <c:pt idx="11">
                  <c:v>在线服务</c:v>
                </c:pt>
                <c:pt idx="12">
                  <c:v>热线坐席</c:v>
                </c:pt>
                <c:pt idx="13">
                  <c:v>理赔</c:v>
                </c:pt>
              </c:strCache>
            </c:strRef>
          </c:cat>
          <c:val>
            <c:numRef>
              <c:f>Sheet1!$B$2:$B$15</c:f>
              <c:numCache>
                <c:formatCode>General</c:formatCode>
                <c:ptCount val="14"/>
                <c:pt idx="0">
                  <c:v>24</c:v>
                </c:pt>
                <c:pt idx="1">
                  <c:v>12</c:v>
                </c:pt>
                <c:pt idx="2">
                  <c:v>2</c:v>
                </c:pt>
                <c:pt idx="3">
                  <c:v>6</c:v>
                </c:pt>
                <c:pt idx="4">
                  <c:v>16</c:v>
                </c:pt>
                <c:pt idx="5">
                  <c:v>0</c:v>
                </c:pt>
                <c:pt idx="6">
                  <c:v>10</c:v>
                </c:pt>
                <c:pt idx="7">
                  <c:v>4</c:v>
                </c:pt>
                <c:pt idx="8">
                  <c:v>6</c:v>
                </c:pt>
                <c:pt idx="9">
                  <c:v>6</c:v>
                </c:pt>
                <c:pt idx="10">
                  <c:v>0</c:v>
                </c:pt>
                <c:pt idx="11">
                  <c:v>6</c:v>
                </c:pt>
                <c:pt idx="12">
                  <c:v>31</c:v>
                </c:pt>
                <c:pt idx="13">
                  <c:v>14</c:v>
                </c:pt>
              </c:numCache>
            </c:numRef>
          </c:val>
          <c:extLst>
            <c:ext xmlns:c16="http://schemas.microsoft.com/office/drawing/2014/chart" uri="{C3380CC4-5D6E-409C-BE32-E72D297353CC}">
              <c16:uniqueId val="{0000002A-922A-499C-9EE7-B32C8445497F}"/>
            </c:ext>
          </c:extLst>
        </c:ser>
        <c:dLbls>
          <c:dLblPos val="outEnd"/>
          <c:showLegendKey val="0"/>
          <c:showVal val="1"/>
          <c:showCatName val="0"/>
          <c:showSerName val="0"/>
          <c:showPercent val="0"/>
          <c:showBubbleSize val="0"/>
        </c:dLbls>
        <c:gapWidth val="50"/>
        <c:axId val="132570160"/>
        <c:axId val="427904576"/>
      </c:barChart>
      <c:catAx>
        <c:axId val="132570160"/>
        <c:scaling>
          <c:orientation val="maxMin"/>
        </c:scaling>
        <c:delete val="1"/>
        <c:axPos val="l"/>
        <c:numFmt formatCode="General" sourceLinked="1"/>
        <c:majorTickMark val="none"/>
        <c:minorTickMark val="none"/>
        <c:tickLblPos val="nextTo"/>
        <c:crossAx val="427904576"/>
        <c:crosses val="autoZero"/>
        <c:auto val="1"/>
        <c:lblAlgn val="ctr"/>
        <c:lblOffset val="100"/>
        <c:noMultiLvlLbl val="0"/>
      </c:catAx>
      <c:valAx>
        <c:axId val="427904576"/>
        <c:scaling>
          <c:orientation val="minMax"/>
          <c:max val="50"/>
          <c:min val="0"/>
        </c:scaling>
        <c:delete val="1"/>
        <c:axPos val="t"/>
        <c:numFmt formatCode="General" sourceLinked="1"/>
        <c:majorTickMark val="out"/>
        <c:minorTickMark val="none"/>
        <c:tickLblPos val="nextTo"/>
        <c:crossAx val="13257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NPS</c:v>
                </c:pt>
              </c:strCache>
            </c:strRef>
          </c:tx>
          <c:spPr>
            <a:solidFill>
              <a:schemeClr val="bg2">
                <a:lumMod val="60000"/>
                <a:lumOff val="40000"/>
              </a:schemeClr>
            </a:solidFill>
            <a:ln>
              <a:noFill/>
            </a:ln>
            <a:effectLst/>
          </c:spPr>
          <c:invertIfNegative val="0"/>
          <c:dPt>
            <c:idx val="0"/>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1-D010-4CD1-8A61-EE5DAA187588}"/>
              </c:ext>
            </c:extLst>
          </c:dPt>
          <c:dPt>
            <c:idx val="2"/>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3-D010-4CD1-8A61-EE5DAA187588}"/>
              </c:ext>
            </c:extLst>
          </c:dPt>
          <c:dPt>
            <c:idx val="8"/>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0-C247-4F1A-8B66-222845F6F6AB}"/>
              </c:ext>
            </c:extLst>
          </c:dPt>
          <c:dPt>
            <c:idx val="9"/>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C-AEE0-43E9-9E33-70C113EA5BBF}"/>
              </c:ext>
            </c:extLst>
          </c:dPt>
          <c:dPt>
            <c:idx val="10"/>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B-AEE0-43E9-9E33-70C113EA5BBF}"/>
              </c:ext>
            </c:extLst>
          </c:dPt>
          <c:dPt>
            <c:idx val="11"/>
            <c:invertIfNegative val="0"/>
            <c:bubble3D val="0"/>
            <c:spPr>
              <a:solidFill>
                <a:schemeClr val="accent1"/>
              </a:solidFill>
              <a:ln>
                <a:noFill/>
              </a:ln>
              <a:effectLst/>
            </c:spPr>
            <c:extLst>
              <c:ext xmlns:c16="http://schemas.microsoft.com/office/drawing/2014/chart" uri="{C3380CC4-5D6E-409C-BE32-E72D297353CC}">
                <c16:uniqueId val="{0000000A-AEE0-43E9-9E33-70C113EA5BBF}"/>
              </c:ext>
            </c:extLst>
          </c:dPt>
          <c:dPt>
            <c:idx val="12"/>
            <c:invertIfNegative val="0"/>
            <c:bubble3D val="0"/>
            <c:spPr>
              <a:solidFill>
                <a:schemeClr val="accent1"/>
              </a:solidFill>
              <a:ln>
                <a:noFill/>
              </a:ln>
              <a:effectLst/>
            </c:spPr>
            <c:extLst>
              <c:ext xmlns:c16="http://schemas.microsoft.com/office/drawing/2014/chart" uri="{C3380CC4-5D6E-409C-BE32-E72D297353CC}">
                <c16:uniqueId val="{00000015-C779-47FA-9A60-4FF658287287}"/>
              </c:ext>
            </c:extLst>
          </c:dPt>
          <c:dPt>
            <c:idx val="13"/>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4-C779-47FA-9A60-4FF658287287}"/>
              </c:ext>
            </c:extLst>
          </c:dPt>
          <c:dPt>
            <c:idx val="14"/>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3-C779-47FA-9A60-4FF658287287}"/>
              </c:ext>
            </c:extLst>
          </c:dPt>
          <c:dLbls>
            <c:dLbl>
              <c:idx val="11"/>
              <c:tx>
                <c:rich>
                  <a:bodyPr/>
                  <a:lstStyle/>
                  <a:p>
                    <a:fld id="{BA77D35E-EEBA-8247-82FB-A5760E3C97C8}" type="VALUE">
                      <a:rPr lang="en-US" altLang="zh-CN" smtClean="0"/>
                      <a:pPr/>
                      <a:t>[值]</a:t>
                    </a:fld>
                    <a:r>
                      <a:rPr lang="zh-CN" altLang="en-US" sz="1100" b="1" i="0" u="none" strike="noStrike" kern="1200" baseline="0" dirty="0">
                        <a:solidFill>
                          <a:schemeClr val="accent1"/>
                        </a:solidFill>
                        <a:ea typeface="Microsoft YaHei" panose="020B0503020204020204" pitchFamily="34" charset="-122"/>
                      </a:rPr>
                      <a:t>（</a:t>
                    </a:r>
                    <a:r>
                      <a:rPr lang="en-US" altLang="zh-CN" sz="1100" b="1" i="0" u="none" strike="noStrike" kern="1200" baseline="0" dirty="0">
                        <a:solidFill>
                          <a:schemeClr val="accent1"/>
                        </a:solidFill>
                        <a:ea typeface="Microsoft YaHei" panose="020B0503020204020204" pitchFamily="34" charset="-122"/>
                      </a:rPr>
                      <a:t>+2%</a:t>
                    </a:r>
                    <a:r>
                      <a:rPr lang="zh-CN" altLang="en-US" sz="1100" b="1" i="0" u="none" strike="noStrike" kern="1200" baseline="0" dirty="0">
                        <a:solidFill>
                          <a:schemeClr val="accent1"/>
                        </a:solidFill>
                        <a:ea typeface="Microsoft YaHei" panose="020B0503020204020204" pitchFamily="34" charset="-122"/>
                      </a:rPr>
                      <a:t>）</a:t>
                    </a:r>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A-AEE0-43E9-9E33-70C113EA5B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7月</c:v>
                </c:pt>
                <c:pt idx="1">
                  <c:v>8月</c:v>
                </c:pt>
                <c:pt idx="2">
                  <c:v>9月</c:v>
                </c:pt>
                <c:pt idx="3">
                  <c:v>10月</c:v>
                </c:pt>
                <c:pt idx="4">
                  <c:v>11月</c:v>
                </c:pt>
                <c:pt idx="5">
                  <c:v>12月</c:v>
                </c:pt>
                <c:pt idx="6">
                  <c:v>1月</c:v>
                </c:pt>
                <c:pt idx="7">
                  <c:v>2月</c:v>
                </c:pt>
                <c:pt idx="8">
                  <c:v>3月</c:v>
                </c:pt>
                <c:pt idx="9">
                  <c:v>4月</c:v>
                </c:pt>
                <c:pt idx="10">
                  <c:v>5月</c:v>
                </c:pt>
                <c:pt idx="11">
                  <c:v>6月</c:v>
                </c:pt>
              </c:strCache>
            </c:strRef>
          </c:cat>
          <c:val>
            <c:numRef>
              <c:f>Sheet1!$B$3:$B$14</c:f>
              <c:numCache>
                <c:formatCode>General</c:formatCode>
                <c:ptCount val="12"/>
                <c:pt idx="0">
                  <c:v>82</c:v>
                </c:pt>
                <c:pt idx="1">
                  <c:v>78</c:v>
                </c:pt>
                <c:pt idx="2">
                  <c:v>83</c:v>
                </c:pt>
                <c:pt idx="3">
                  <c:v>77</c:v>
                </c:pt>
                <c:pt idx="4">
                  <c:v>83</c:v>
                </c:pt>
                <c:pt idx="5">
                  <c:v>82</c:v>
                </c:pt>
                <c:pt idx="6">
                  <c:v>85</c:v>
                </c:pt>
                <c:pt idx="7">
                  <c:v>83</c:v>
                </c:pt>
                <c:pt idx="8">
                  <c:v>85</c:v>
                </c:pt>
                <c:pt idx="9">
                  <c:v>89</c:v>
                </c:pt>
                <c:pt idx="10">
                  <c:v>85</c:v>
                </c:pt>
                <c:pt idx="11">
                  <c:v>87</c:v>
                </c:pt>
              </c:numCache>
            </c:numRef>
          </c:val>
          <c:extLst>
            <c:ext xmlns:c16="http://schemas.microsoft.com/office/drawing/2014/chart" uri="{C3380CC4-5D6E-409C-BE32-E72D297353CC}">
              <c16:uniqueId val="{00000004-D010-4CD1-8A61-EE5DAA187588}"/>
            </c:ext>
          </c:extLst>
        </c:ser>
        <c:dLbls>
          <c:dLblPos val="outEnd"/>
          <c:showLegendKey val="0"/>
          <c:showVal val="1"/>
          <c:showCatName val="0"/>
          <c:showSerName val="0"/>
          <c:showPercent val="0"/>
          <c:showBubbleSize val="0"/>
        </c:dLbls>
        <c:gapWidth val="80"/>
        <c:axId val="410969304"/>
        <c:axId val="410964384"/>
      </c:barChart>
      <c:lineChart>
        <c:grouping val="standard"/>
        <c:varyColors val="0"/>
        <c:ser>
          <c:idx val="1"/>
          <c:order val="1"/>
          <c:tx>
            <c:strRef>
              <c:f>Sheet1!$C$1</c:f>
              <c:strCache>
                <c:ptCount val="1"/>
                <c:pt idx="0">
                  <c:v>Average</c:v>
                </c:pt>
              </c:strCache>
            </c:strRef>
          </c:tx>
          <c:spPr>
            <a:ln w="28575" cap="rnd">
              <a:solidFill>
                <a:schemeClr val="accent5"/>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4-C779-47FA-9A60-4FF658287287}"/>
                </c:ext>
              </c:extLst>
            </c:dLbl>
            <c:dLbl>
              <c:idx val="1"/>
              <c:delete val="1"/>
              <c:extLst>
                <c:ext xmlns:c15="http://schemas.microsoft.com/office/drawing/2012/chart" uri="{CE6537A1-D6FC-4f65-9D91-7224C49458BB}"/>
                <c:ext xmlns:c16="http://schemas.microsoft.com/office/drawing/2014/chart" uri="{C3380CC4-5D6E-409C-BE32-E72D297353CC}">
                  <c16:uniqueId val="{00000005-C779-47FA-9A60-4FF658287287}"/>
                </c:ext>
              </c:extLst>
            </c:dLbl>
            <c:dLbl>
              <c:idx val="2"/>
              <c:delete val="1"/>
              <c:extLst>
                <c:ext xmlns:c15="http://schemas.microsoft.com/office/drawing/2012/chart" uri="{CE6537A1-D6FC-4f65-9D91-7224C49458BB}"/>
                <c:ext xmlns:c16="http://schemas.microsoft.com/office/drawing/2014/chart" uri="{C3380CC4-5D6E-409C-BE32-E72D297353CC}">
                  <c16:uniqueId val="{00000006-C779-47FA-9A60-4FF658287287}"/>
                </c:ext>
              </c:extLst>
            </c:dLbl>
            <c:dLbl>
              <c:idx val="3"/>
              <c:delete val="1"/>
              <c:extLst>
                <c:ext xmlns:c15="http://schemas.microsoft.com/office/drawing/2012/chart" uri="{CE6537A1-D6FC-4f65-9D91-7224C49458BB}"/>
                <c:ext xmlns:c16="http://schemas.microsoft.com/office/drawing/2014/chart" uri="{C3380CC4-5D6E-409C-BE32-E72D297353CC}">
                  <c16:uniqueId val="{00000007-C779-47FA-9A60-4FF658287287}"/>
                </c:ext>
              </c:extLst>
            </c:dLbl>
            <c:dLbl>
              <c:idx val="4"/>
              <c:delete val="1"/>
              <c:extLst>
                <c:ext xmlns:c15="http://schemas.microsoft.com/office/drawing/2012/chart" uri="{CE6537A1-D6FC-4f65-9D91-7224C49458BB}"/>
                <c:ext xmlns:c16="http://schemas.microsoft.com/office/drawing/2014/chart" uri="{C3380CC4-5D6E-409C-BE32-E72D297353CC}">
                  <c16:uniqueId val="{00000008-C779-47FA-9A60-4FF658287287}"/>
                </c:ext>
              </c:extLst>
            </c:dLbl>
            <c:dLbl>
              <c:idx val="5"/>
              <c:delete val="1"/>
              <c:extLst>
                <c:ext xmlns:c15="http://schemas.microsoft.com/office/drawing/2012/chart" uri="{CE6537A1-D6FC-4f65-9D91-7224C49458BB}"/>
                <c:ext xmlns:c16="http://schemas.microsoft.com/office/drawing/2014/chart" uri="{C3380CC4-5D6E-409C-BE32-E72D297353CC}">
                  <c16:uniqueId val="{00000009-C779-47FA-9A60-4FF658287287}"/>
                </c:ext>
              </c:extLst>
            </c:dLbl>
            <c:dLbl>
              <c:idx val="6"/>
              <c:delete val="1"/>
              <c:extLst>
                <c:ext xmlns:c15="http://schemas.microsoft.com/office/drawing/2012/chart" uri="{CE6537A1-D6FC-4f65-9D91-7224C49458BB}"/>
                <c:ext xmlns:c16="http://schemas.microsoft.com/office/drawing/2014/chart" uri="{C3380CC4-5D6E-409C-BE32-E72D297353CC}">
                  <c16:uniqueId val="{0000000A-C779-47FA-9A60-4FF658287287}"/>
                </c:ext>
              </c:extLst>
            </c:dLbl>
            <c:dLbl>
              <c:idx val="7"/>
              <c:delete val="1"/>
              <c:extLst>
                <c:ext xmlns:c15="http://schemas.microsoft.com/office/drawing/2012/chart" uri="{CE6537A1-D6FC-4f65-9D91-7224C49458BB}"/>
                <c:ext xmlns:c16="http://schemas.microsoft.com/office/drawing/2014/chart" uri="{C3380CC4-5D6E-409C-BE32-E72D297353CC}">
                  <c16:uniqueId val="{0000000B-C779-47FA-9A60-4FF658287287}"/>
                </c:ext>
              </c:extLst>
            </c:dLbl>
            <c:dLbl>
              <c:idx val="8"/>
              <c:delete val="1"/>
              <c:extLst>
                <c:ext xmlns:c15="http://schemas.microsoft.com/office/drawing/2012/chart" uri="{CE6537A1-D6FC-4f65-9D91-7224C49458BB}"/>
                <c:ext xmlns:c16="http://schemas.microsoft.com/office/drawing/2014/chart" uri="{C3380CC4-5D6E-409C-BE32-E72D297353CC}">
                  <c16:uniqueId val="{0000000C-C779-47FA-9A60-4FF658287287}"/>
                </c:ext>
              </c:extLst>
            </c:dLbl>
            <c:dLbl>
              <c:idx val="9"/>
              <c:delete val="1"/>
              <c:extLst>
                <c:ext xmlns:c15="http://schemas.microsoft.com/office/drawing/2012/chart" uri="{CE6537A1-D6FC-4f65-9D91-7224C49458BB}"/>
                <c:ext xmlns:c16="http://schemas.microsoft.com/office/drawing/2014/chart" uri="{C3380CC4-5D6E-409C-BE32-E72D297353CC}">
                  <c16:uniqueId val="{0000000D-C779-47FA-9A60-4FF658287287}"/>
                </c:ext>
              </c:extLst>
            </c:dLbl>
            <c:dLbl>
              <c:idx val="10"/>
              <c:delete val="1"/>
              <c:extLst>
                <c:ext xmlns:c15="http://schemas.microsoft.com/office/drawing/2012/chart" uri="{CE6537A1-D6FC-4f65-9D91-7224C49458BB}"/>
                <c:ext xmlns:c16="http://schemas.microsoft.com/office/drawing/2014/chart" uri="{C3380CC4-5D6E-409C-BE32-E72D297353CC}">
                  <c16:uniqueId val="{0000000E-C779-47FA-9A60-4FF658287287}"/>
                </c:ext>
              </c:extLst>
            </c:dLbl>
            <c:dLbl>
              <c:idx val="11"/>
              <c:delete val="1"/>
              <c:extLst>
                <c:ext xmlns:c15="http://schemas.microsoft.com/office/drawing/2012/chart" uri="{CE6537A1-D6FC-4f65-9D91-7224C49458BB}"/>
                <c:ext xmlns:c16="http://schemas.microsoft.com/office/drawing/2014/chart" uri="{C3380CC4-5D6E-409C-BE32-E72D297353CC}">
                  <c16:uniqueId val="{0000000F-C779-47FA-9A60-4FF658287287}"/>
                </c:ext>
              </c:extLst>
            </c:dLbl>
            <c:dLbl>
              <c:idx val="12"/>
              <c:delete val="1"/>
              <c:extLst>
                <c:ext xmlns:c15="http://schemas.microsoft.com/office/drawing/2012/chart" uri="{CE6537A1-D6FC-4f65-9D91-7224C49458BB}"/>
                <c:ext xmlns:c16="http://schemas.microsoft.com/office/drawing/2014/chart" uri="{C3380CC4-5D6E-409C-BE32-E72D297353CC}">
                  <c16:uniqueId val="{00000010-C779-47FA-9A60-4FF658287287}"/>
                </c:ext>
              </c:extLst>
            </c:dLbl>
            <c:dLbl>
              <c:idx val="13"/>
              <c:delete val="1"/>
              <c:extLst>
                <c:ext xmlns:c15="http://schemas.microsoft.com/office/drawing/2012/chart" uri="{CE6537A1-D6FC-4f65-9D91-7224C49458BB}"/>
                <c:ext xmlns:c16="http://schemas.microsoft.com/office/drawing/2014/chart" uri="{C3380CC4-5D6E-409C-BE32-E72D297353CC}">
                  <c16:uniqueId val="{00000011-C779-47FA-9A60-4FF658287287}"/>
                </c:ext>
              </c:extLst>
            </c:dLbl>
            <c:dLbl>
              <c:idx val="14"/>
              <c:delete val="1"/>
              <c:extLst>
                <c:ext xmlns:c15="http://schemas.microsoft.com/office/drawing/2012/chart" uri="{CE6537A1-D6FC-4f65-9D91-7224C49458BB}"/>
                <c:ext xmlns:c16="http://schemas.microsoft.com/office/drawing/2014/chart" uri="{C3380CC4-5D6E-409C-BE32-E72D297353CC}">
                  <c16:uniqueId val="{00000012-C779-47FA-9A60-4FF6582872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7月</c:v>
                </c:pt>
                <c:pt idx="1">
                  <c:v>8月</c:v>
                </c:pt>
                <c:pt idx="2">
                  <c:v>9月</c:v>
                </c:pt>
                <c:pt idx="3">
                  <c:v>10月</c:v>
                </c:pt>
                <c:pt idx="4">
                  <c:v>11月</c:v>
                </c:pt>
                <c:pt idx="5">
                  <c:v>12月</c:v>
                </c:pt>
                <c:pt idx="6">
                  <c:v>1月</c:v>
                </c:pt>
                <c:pt idx="7">
                  <c:v>2月</c:v>
                </c:pt>
                <c:pt idx="8">
                  <c:v>3月</c:v>
                </c:pt>
                <c:pt idx="9">
                  <c:v>4月</c:v>
                </c:pt>
                <c:pt idx="10">
                  <c:v>5月</c:v>
                </c:pt>
                <c:pt idx="11">
                  <c:v>6月</c:v>
                </c:pt>
              </c:strCache>
            </c:strRef>
          </c:cat>
          <c:val>
            <c:numRef>
              <c:f>Sheet1!$C$3:$C$14</c:f>
              <c:numCache>
                <c:formatCode>General</c:formatCode>
                <c:ptCount val="12"/>
                <c:pt idx="0">
                  <c:v>82.82692307692308</c:v>
                </c:pt>
                <c:pt idx="1">
                  <c:v>82.82692307692308</c:v>
                </c:pt>
                <c:pt idx="2">
                  <c:v>82.82692307692308</c:v>
                </c:pt>
                <c:pt idx="3">
                  <c:v>82.82692307692308</c:v>
                </c:pt>
                <c:pt idx="4">
                  <c:v>82.82692307692308</c:v>
                </c:pt>
                <c:pt idx="5">
                  <c:v>82.82692307692308</c:v>
                </c:pt>
                <c:pt idx="6">
                  <c:v>82.82692307692308</c:v>
                </c:pt>
                <c:pt idx="7">
                  <c:v>82.82692307692308</c:v>
                </c:pt>
                <c:pt idx="8">
                  <c:v>82.82692307692308</c:v>
                </c:pt>
                <c:pt idx="9">
                  <c:v>82.82692307692308</c:v>
                </c:pt>
                <c:pt idx="10">
                  <c:v>82.82692307692308</c:v>
                </c:pt>
                <c:pt idx="11">
                  <c:v>82.82692307692308</c:v>
                </c:pt>
              </c:numCache>
            </c:numRef>
          </c:val>
          <c:smooth val="0"/>
          <c:extLst>
            <c:ext xmlns:c16="http://schemas.microsoft.com/office/drawing/2014/chart" uri="{C3380CC4-5D6E-409C-BE32-E72D297353CC}">
              <c16:uniqueId val="{00000003-C779-47FA-9A60-4FF658287287}"/>
            </c:ext>
          </c:extLst>
        </c:ser>
        <c:dLbls>
          <c:showLegendKey val="0"/>
          <c:showVal val="0"/>
          <c:showCatName val="0"/>
          <c:showSerName val="0"/>
          <c:showPercent val="0"/>
          <c:showBubbleSize val="0"/>
        </c:dLbls>
        <c:marker val="1"/>
        <c:smooth val="0"/>
        <c:axId val="410969304"/>
        <c:axId val="410964384"/>
      </c:lineChart>
      <c:catAx>
        <c:axId val="410969304"/>
        <c:scaling>
          <c:orientation val="minMax"/>
        </c:scaling>
        <c:delete val="1"/>
        <c:axPos val="b"/>
        <c:numFmt formatCode="General" sourceLinked="1"/>
        <c:majorTickMark val="out"/>
        <c:minorTickMark val="none"/>
        <c:tickLblPos val="nextTo"/>
        <c:crossAx val="410964384"/>
        <c:crosses val="autoZero"/>
        <c:auto val="1"/>
        <c:lblAlgn val="ctr"/>
        <c:lblOffset val="100"/>
        <c:noMultiLvlLbl val="0"/>
      </c:catAx>
      <c:valAx>
        <c:axId val="410964384"/>
        <c:scaling>
          <c:orientation val="minMax"/>
          <c:max val="100"/>
          <c:min val="0"/>
        </c:scaling>
        <c:delete val="1"/>
        <c:axPos val="l"/>
        <c:numFmt formatCode="General" sourceLinked="1"/>
        <c:majorTickMark val="out"/>
        <c:minorTickMark val="none"/>
        <c:tickLblPos val="nextTo"/>
        <c:crossAx val="41096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4248018834745063"/>
          <c:w val="0.94659227560935921"/>
          <c:h val="0.72144363043614479"/>
        </c:manualLayout>
      </c:layout>
      <c:barChart>
        <c:barDir val="col"/>
        <c:grouping val="clustered"/>
        <c:varyColors val="0"/>
        <c:ser>
          <c:idx val="0"/>
          <c:order val="0"/>
          <c:tx>
            <c:strRef>
              <c:f>Sheet1!$G$1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D010-4CD1-8A61-EE5DAA187588}"/>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D010-4CD1-8A61-EE5DAA18758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03A658"/>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Sheet1!$F$2:$F$15</c:f>
              <c:strCache>
                <c:ptCount val="14"/>
                <c:pt idx="0">
                  <c:v>男性</c:v>
                </c:pt>
                <c:pt idx="1">
                  <c:v>女性</c:v>
                </c:pt>
                <c:pt idx="3">
                  <c:v>20岁以下</c:v>
                </c:pt>
                <c:pt idx="4">
                  <c:v>20-24</c:v>
                </c:pt>
                <c:pt idx="5">
                  <c:v>25-29</c:v>
                </c:pt>
                <c:pt idx="6">
                  <c:v>30-34</c:v>
                </c:pt>
                <c:pt idx="7">
                  <c:v>35-39</c:v>
                </c:pt>
                <c:pt idx="8">
                  <c:v>40-44</c:v>
                </c:pt>
                <c:pt idx="9">
                  <c:v>45-49</c:v>
                </c:pt>
                <c:pt idx="10">
                  <c:v>50-54</c:v>
                </c:pt>
                <c:pt idx="11">
                  <c:v>55-59</c:v>
                </c:pt>
                <c:pt idx="12">
                  <c:v>60-64</c:v>
                </c:pt>
                <c:pt idx="13">
                  <c:v>65岁及以上</c:v>
                </c:pt>
              </c:strCache>
            </c:strRef>
          </c:cat>
          <c:val>
            <c:numRef>
              <c:f>Sheet1!$G$2:$G$15</c:f>
              <c:numCache>
                <c:formatCode>0</c:formatCode>
                <c:ptCount val="14"/>
                <c:pt idx="0">
                  <c:v>89</c:v>
                </c:pt>
                <c:pt idx="1">
                  <c:v>86</c:v>
                </c:pt>
                <c:pt idx="3">
                  <c:v>100</c:v>
                </c:pt>
                <c:pt idx="4">
                  <c:v>88</c:v>
                </c:pt>
                <c:pt idx="5">
                  <c:v>64</c:v>
                </c:pt>
                <c:pt idx="6">
                  <c:v>75</c:v>
                </c:pt>
                <c:pt idx="7">
                  <c:v>90</c:v>
                </c:pt>
                <c:pt idx="8">
                  <c:v>89</c:v>
                </c:pt>
                <c:pt idx="9">
                  <c:v>94</c:v>
                </c:pt>
                <c:pt idx="10">
                  <c:v>93</c:v>
                </c:pt>
                <c:pt idx="11">
                  <c:v>100</c:v>
                </c:pt>
                <c:pt idx="12">
                  <c:v>69</c:v>
                </c:pt>
                <c:pt idx="13">
                  <c:v>78</c:v>
                </c:pt>
              </c:numCache>
            </c:numRef>
          </c:val>
          <c:extLst>
            <c:ext xmlns:c16="http://schemas.microsoft.com/office/drawing/2014/chart" uri="{C3380CC4-5D6E-409C-BE32-E72D297353CC}">
              <c16:uniqueId val="{00000004-D010-4CD1-8A61-EE5DAA187588}"/>
            </c:ext>
          </c:extLst>
        </c:ser>
        <c:ser>
          <c:idx val="1"/>
          <c:order val="1"/>
          <c:tx>
            <c:strRef>
              <c:f>Sheet1!$H$1</c:f>
              <c:strCache>
                <c:ptCount val="1"/>
                <c:pt idx="0">
                  <c:v>5月</c:v>
                </c:pt>
              </c:strCache>
            </c:strRef>
          </c:tx>
          <c:spPr>
            <a:solidFill>
              <a:schemeClr val="bg2">
                <a:lumMod val="60000"/>
                <a:lumOff val="40000"/>
              </a:schemeClr>
            </a:solidFill>
            <a:ln>
              <a:solidFill>
                <a:schemeClr val="bg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Sheet1!$F$2:$F$15</c:f>
              <c:strCache>
                <c:ptCount val="14"/>
                <c:pt idx="0">
                  <c:v>男性</c:v>
                </c:pt>
                <c:pt idx="1">
                  <c:v>女性</c:v>
                </c:pt>
                <c:pt idx="3">
                  <c:v>20岁以下</c:v>
                </c:pt>
                <c:pt idx="4">
                  <c:v>20-24</c:v>
                </c:pt>
                <c:pt idx="5">
                  <c:v>25-29</c:v>
                </c:pt>
                <c:pt idx="6">
                  <c:v>30-34</c:v>
                </c:pt>
                <c:pt idx="7">
                  <c:v>35-39</c:v>
                </c:pt>
                <c:pt idx="8">
                  <c:v>40-44</c:v>
                </c:pt>
                <c:pt idx="9">
                  <c:v>45-49</c:v>
                </c:pt>
                <c:pt idx="10">
                  <c:v>50-54</c:v>
                </c:pt>
                <c:pt idx="11">
                  <c:v>55-59</c:v>
                </c:pt>
                <c:pt idx="12">
                  <c:v>60-64</c:v>
                </c:pt>
                <c:pt idx="13">
                  <c:v>65岁及以上</c:v>
                </c:pt>
              </c:strCache>
            </c:strRef>
          </c:cat>
          <c:val>
            <c:numRef>
              <c:f>Sheet1!$H$2:$H$15</c:f>
              <c:numCache>
                <c:formatCode>0</c:formatCode>
                <c:ptCount val="14"/>
                <c:pt idx="0" formatCode="###0">
                  <c:v>82</c:v>
                </c:pt>
                <c:pt idx="1">
                  <c:v>87</c:v>
                </c:pt>
                <c:pt idx="3" formatCode="###0">
                  <c:v>0</c:v>
                </c:pt>
                <c:pt idx="4" formatCode="###0">
                  <c:v>100</c:v>
                </c:pt>
                <c:pt idx="5" formatCode="###0">
                  <c:v>81</c:v>
                </c:pt>
                <c:pt idx="6" formatCode="###0">
                  <c:v>83</c:v>
                </c:pt>
                <c:pt idx="7" formatCode="###0">
                  <c:v>89</c:v>
                </c:pt>
                <c:pt idx="8" formatCode="###0">
                  <c:v>86</c:v>
                </c:pt>
                <c:pt idx="9" formatCode="###0">
                  <c:v>87</c:v>
                </c:pt>
                <c:pt idx="10" formatCode="###0">
                  <c:v>87</c:v>
                </c:pt>
                <c:pt idx="11" formatCode="###0">
                  <c:v>91</c:v>
                </c:pt>
                <c:pt idx="12" formatCode="###0">
                  <c:v>50</c:v>
                </c:pt>
                <c:pt idx="13" formatCode="###0">
                  <c:v>67</c:v>
                </c:pt>
              </c:numCache>
            </c:numRef>
          </c:val>
          <c:extLst>
            <c:ext xmlns:c16="http://schemas.microsoft.com/office/drawing/2014/chart" uri="{C3380CC4-5D6E-409C-BE32-E72D297353CC}">
              <c16:uniqueId val="{00000003-C779-47FA-9A60-4FF658287287}"/>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0964384"/>
        <c:crosses val="autoZero"/>
        <c:auto val="1"/>
        <c:lblAlgn val="ctr"/>
        <c:lblOffset val="100"/>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5346869157406366"/>
          <c:y val="0.45942433085818779"/>
          <c:w val="4.6531308425936391E-2"/>
          <c:h val="0.12757474458497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484658892133565E-3"/>
          <c:y val="0.14248020738162467"/>
          <c:w val="0.93591101620673289"/>
          <c:h val="0.60202600311729759"/>
        </c:manualLayout>
      </c:layout>
      <c:barChart>
        <c:barDir val="col"/>
        <c:grouping val="clustered"/>
        <c:varyColors val="0"/>
        <c:ser>
          <c:idx val="0"/>
          <c:order val="0"/>
          <c:tx>
            <c:strRef>
              <c:f>Sheet1!$H$1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2128-4743-96C0-DFD08C7AE5A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2128-4743-96C0-DFD08C7AE5A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Sheet1!$G$2:$G$11</c:f>
              <c:strCache>
                <c:ptCount val="10"/>
                <c:pt idx="0">
                  <c:v>一般咨询</c:v>
                </c:pt>
                <c:pt idx="1">
                  <c:v>保单和客户信息查询</c:v>
                </c:pt>
                <c:pt idx="2">
                  <c:v>服务申请</c:v>
                </c:pt>
                <c:pt idx="3">
                  <c:v>留言弃线回访</c:v>
                </c:pt>
                <c:pt idx="5">
                  <c:v>2.5K及以下</c:v>
                </c:pt>
                <c:pt idx="6">
                  <c:v>2.5K-5K</c:v>
                </c:pt>
                <c:pt idx="7">
                  <c:v>5K-7.5K</c:v>
                </c:pt>
                <c:pt idx="8">
                  <c:v>7.5K-10K</c:v>
                </c:pt>
                <c:pt idx="9">
                  <c:v>10K及以上</c:v>
                </c:pt>
              </c:strCache>
            </c:strRef>
          </c:cat>
          <c:val>
            <c:numRef>
              <c:f>Sheet1!$H$2:$H$11</c:f>
              <c:numCache>
                <c:formatCode>###0</c:formatCode>
                <c:ptCount val="10"/>
                <c:pt idx="0">
                  <c:v>70</c:v>
                </c:pt>
                <c:pt idx="1">
                  <c:v>87</c:v>
                </c:pt>
                <c:pt idx="2">
                  <c:v>94</c:v>
                </c:pt>
                <c:pt idx="3" formatCode="0">
                  <c:v>75</c:v>
                </c:pt>
                <c:pt idx="5">
                  <c:v>86</c:v>
                </c:pt>
                <c:pt idx="6">
                  <c:v>81</c:v>
                </c:pt>
                <c:pt idx="7">
                  <c:v>86</c:v>
                </c:pt>
                <c:pt idx="8">
                  <c:v>94</c:v>
                </c:pt>
                <c:pt idx="9">
                  <c:v>90</c:v>
                </c:pt>
              </c:numCache>
            </c:numRef>
          </c:val>
          <c:extLst>
            <c:ext xmlns:c16="http://schemas.microsoft.com/office/drawing/2014/chart" uri="{C3380CC4-5D6E-409C-BE32-E72D297353CC}">
              <c16:uniqueId val="{00000004-2128-4743-96C0-DFD08C7AE5AA}"/>
            </c:ext>
          </c:extLst>
        </c:ser>
        <c:ser>
          <c:idx val="1"/>
          <c:order val="1"/>
          <c:tx>
            <c:strRef>
              <c:f>Sheet1!$I$1</c:f>
              <c:strCache>
                <c:ptCount val="1"/>
                <c:pt idx="0">
                  <c:v>5月</c:v>
                </c:pt>
              </c:strCache>
            </c:strRef>
          </c:tx>
          <c:spPr>
            <a:solidFill>
              <a:schemeClr val="bg2">
                <a:lumMod val="60000"/>
                <a:lumOff val="40000"/>
              </a:schemeClr>
            </a:solidFill>
            <a:ln>
              <a:solidFill>
                <a:schemeClr val="bg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Sheet1!$G$2:$G$11</c:f>
              <c:strCache>
                <c:ptCount val="10"/>
                <c:pt idx="0">
                  <c:v>一般咨询</c:v>
                </c:pt>
                <c:pt idx="1">
                  <c:v>保单和客户信息查询</c:v>
                </c:pt>
                <c:pt idx="2">
                  <c:v>服务申请</c:v>
                </c:pt>
                <c:pt idx="3">
                  <c:v>留言弃线回访</c:v>
                </c:pt>
                <c:pt idx="5">
                  <c:v>2.5K及以下</c:v>
                </c:pt>
                <c:pt idx="6">
                  <c:v>2.5K-5K</c:v>
                </c:pt>
                <c:pt idx="7">
                  <c:v>5K-7.5K</c:v>
                </c:pt>
                <c:pt idx="8">
                  <c:v>7.5K-10K</c:v>
                </c:pt>
                <c:pt idx="9">
                  <c:v>10K及以上</c:v>
                </c:pt>
              </c:strCache>
            </c:strRef>
          </c:cat>
          <c:val>
            <c:numRef>
              <c:f>Sheet1!$I$2:$I$11</c:f>
              <c:numCache>
                <c:formatCode>###0</c:formatCode>
                <c:ptCount val="10"/>
                <c:pt idx="0">
                  <c:v>89</c:v>
                </c:pt>
                <c:pt idx="1">
                  <c:v>87</c:v>
                </c:pt>
                <c:pt idx="2">
                  <c:v>80</c:v>
                </c:pt>
                <c:pt idx="3" formatCode="0">
                  <c:v>88</c:v>
                </c:pt>
                <c:pt idx="5">
                  <c:v>84</c:v>
                </c:pt>
                <c:pt idx="6">
                  <c:v>92</c:v>
                </c:pt>
                <c:pt idx="7">
                  <c:v>79</c:v>
                </c:pt>
                <c:pt idx="8">
                  <c:v>78</c:v>
                </c:pt>
                <c:pt idx="9">
                  <c:v>89</c:v>
                </c:pt>
              </c:numCache>
            </c:numRef>
          </c:val>
          <c:extLst>
            <c:ext xmlns:c16="http://schemas.microsoft.com/office/drawing/2014/chart" uri="{C3380CC4-5D6E-409C-BE32-E72D297353CC}">
              <c16:uniqueId val="{00000005-2128-4743-96C0-DFD08C7AE5AA}"/>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1"/>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4171796365026361"/>
          <c:y val="0.43655716223003255"/>
          <c:w val="3.8386307120964303E-2"/>
          <c:h val="0.126885675539934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87846706306699E-2"/>
          <c:y val="0.14248020738162467"/>
          <c:w val="0.90386693833856602"/>
          <c:h val="0.60202600311729759"/>
        </c:manualLayout>
      </c:layout>
      <c:barChart>
        <c:barDir val="col"/>
        <c:grouping val="clustered"/>
        <c:varyColors val="0"/>
        <c:ser>
          <c:idx val="0"/>
          <c:order val="0"/>
          <c:tx>
            <c:strRef>
              <c:f>Sheet1!$F$1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2128-4743-96C0-DFD08C7AE5A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2128-4743-96C0-DFD08C7AE5A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Sheet1!$E$2:$E$13</c:f>
              <c:strCache>
                <c:ptCount val="12"/>
                <c:pt idx="0">
                  <c:v>AG</c:v>
                </c:pt>
                <c:pt idx="1">
                  <c:v>TP</c:v>
                </c:pt>
                <c:pt idx="2">
                  <c:v>DG</c:v>
                </c:pt>
                <c:pt idx="3">
                  <c:v>BA</c:v>
                </c:pt>
                <c:pt idx="4">
                  <c:v>TM</c:v>
                </c:pt>
                <c:pt idx="6">
                  <c:v>0</c:v>
                </c:pt>
                <c:pt idx="7">
                  <c:v>1</c:v>
                </c:pt>
                <c:pt idx="8">
                  <c:v>2</c:v>
                </c:pt>
                <c:pt idx="9">
                  <c:v>3</c:v>
                </c:pt>
                <c:pt idx="10">
                  <c:v>4</c:v>
                </c:pt>
                <c:pt idx="11">
                  <c:v>5及5以上</c:v>
                </c:pt>
              </c:strCache>
            </c:strRef>
          </c:cat>
          <c:val>
            <c:numRef>
              <c:f>Sheet1!$F$2:$F$13</c:f>
              <c:numCache>
                <c:formatCode>###0</c:formatCode>
                <c:ptCount val="12"/>
                <c:pt idx="0">
                  <c:v>88</c:v>
                </c:pt>
                <c:pt idx="1">
                  <c:v>96</c:v>
                </c:pt>
                <c:pt idx="2">
                  <c:v>84</c:v>
                </c:pt>
                <c:pt idx="3">
                  <c:v>33</c:v>
                </c:pt>
                <c:pt idx="4">
                  <c:v>0</c:v>
                </c:pt>
                <c:pt idx="6">
                  <c:v>81</c:v>
                </c:pt>
                <c:pt idx="7">
                  <c:v>84</c:v>
                </c:pt>
                <c:pt idx="8">
                  <c:v>92</c:v>
                </c:pt>
                <c:pt idx="9">
                  <c:v>75</c:v>
                </c:pt>
                <c:pt idx="10">
                  <c:v>91</c:v>
                </c:pt>
                <c:pt idx="11">
                  <c:v>98</c:v>
                </c:pt>
              </c:numCache>
            </c:numRef>
          </c:val>
          <c:extLst>
            <c:ext xmlns:c16="http://schemas.microsoft.com/office/drawing/2014/chart" uri="{C3380CC4-5D6E-409C-BE32-E72D297353CC}">
              <c16:uniqueId val="{00000004-2128-4743-96C0-DFD08C7AE5AA}"/>
            </c:ext>
          </c:extLst>
        </c:ser>
        <c:ser>
          <c:idx val="1"/>
          <c:order val="1"/>
          <c:tx>
            <c:strRef>
              <c:f>Sheet1!$G$1</c:f>
              <c:strCache>
                <c:ptCount val="1"/>
                <c:pt idx="0">
                  <c:v>5月</c:v>
                </c:pt>
              </c:strCache>
            </c:strRef>
          </c:tx>
          <c:spPr>
            <a:solidFill>
              <a:schemeClr val="bg2">
                <a:lumMod val="60000"/>
                <a:lumOff val="40000"/>
              </a:schemeClr>
            </a:solidFill>
            <a:ln>
              <a:solidFill>
                <a:schemeClr val="bg2">
                  <a:lumMod val="60000"/>
                  <a:lumOff val="4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Sheet1!$E$2:$E$13</c:f>
              <c:strCache>
                <c:ptCount val="12"/>
                <c:pt idx="0">
                  <c:v>AG</c:v>
                </c:pt>
                <c:pt idx="1">
                  <c:v>TP</c:v>
                </c:pt>
                <c:pt idx="2">
                  <c:v>DG</c:v>
                </c:pt>
                <c:pt idx="3">
                  <c:v>BA</c:v>
                </c:pt>
                <c:pt idx="4">
                  <c:v>TM</c:v>
                </c:pt>
                <c:pt idx="6">
                  <c:v>0</c:v>
                </c:pt>
                <c:pt idx="7">
                  <c:v>1</c:v>
                </c:pt>
                <c:pt idx="8">
                  <c:v>2</c:v>
                </c:pt>
                <c:pt idx="9">
                  <c:v>3</c:v>
                </c:pt>
                <c:pt idx="10">
                  <c:v>4</c:v>
                </c:pt>
                <c:pt idx="11">
                  <c:v>5及5以上</c:v>
                </c:pt>
              </c:strCache>
            </c:strRef>
          </c:cat>
          <c:val>
            <c:numRef>
              <c:f>Sheet1!$G$2:$G$13</c:f>
              <c:numCache>
                <c:formatCode>###0</c:formatCode>
                <c:ptCount val="12"/>
                <c:pt idx="0">
                  <c:v>86</c:v>
                </c:pt>
                <c:pt idx="1">
                  <c:v>68</c:v>
                </c:pt>
                <c:pt idx="2">
                  <c:v>90</c:v>
                </c:pt>
                <c:pt idx="3">
                  <c:v>67</c:v>
                </c:pt>
                <c:pt idx="4">
                  <c:v>0</c:v>
                </c:pt>
                <c:pt idx="6">
                  <c:v>78</c:v>
                </c:pt>
                <c:pt idx="7">
                  <c:v>87</c:v>
                </c:pt>
                <c:pt idx="8">
                  <c:v>85</c:v>
                </c:pt>
                <c:pt idx="9">
                  <c:v>70</c:v>
                </c:pt>
                <c:pt idx="10">
                  <c:v>100</c:v>
                </c:pt>
                <c:pt idx="11">
                  <c:v>92</c:v>
                </c:pt>
              </c:numCache>
            </c:numRef>
          </c:val>
          <c:extLst>
            <c:ext xmlns:c16="http://schemas.microsoft.com/office/drawing/2014/chart" uri="{C3380CC4-5D6E-409C-BE32-E72D297353CC}">
              <c16:uniqueId val="{00000005-2128-4743-96C0-DFD08C7AE5AA}"/>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100"/>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914986125331868E-4"/>
          <c:y val="0.21955892918447359"/>
          <c:w val="0.88885759059542602"/>
          <c:h val="0.60202600311729759"/>
        </c:manualLayout>
      </c:layout>
      <c:barChart>
        <c:barDir val="col"/>
        <c:grouping val="clustered"/>
        <c:varyColors val="0"/>
        <c:ser>
          <c:idx val="0"/>
          <c:order val="0"/>
          <c:tx>
            <c:strRef>
              <c:f>Sheet1!$I$1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36F1-0F44-9E37-458065E3AB7C}"/>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36F1-0F44-9E37-458065E3AB7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Sheet1!$H$2:$H$6</c:f>
              <c:strCache>
                <c:ptCount val="5"/>
                <c:pt idx="0">
                  <c:v>官网留言</c:v>
                </c:pt>
                <c:pt idx="1">
                  <c:v>官方微信“宏宝”机器人</c:v>
                </c:pt>
                <c:pt idx="2">
                  <c:v>营销服务人员</c:v>
                </c:pt>
                <c:pt idx="3">
                  <c:v>分公司服务台</c:v>
                </c:pt>
                <c:pt idx="4">
                  <c:v>其他</c:v>
                </c:pt>
              </c:strCache>
            </c:strRef>
          </c:cat>
          <c:val>
            <c:numRef>
              <c:f>Sheet1!$I$2:$I$6</c:f>
              <c:numCache>
                <c:formatCode>###0</c:formatCode>
                <c:ptCount val="5"/>
                <c:pt idx="0">
                  <c:v>94</c:v>
                </c:pt>
                <c:pt idx="1">
                  <c:v>90</c:v>
                </c:pt>
                <c:pt idx="2">
                  <c:v>90</c:v>
                </c:pt>
                <c:pt idx="3">
                  <c:v>87</c:v>
                </c:pt>
                <c:pt idx="4">
                  <c:v>61</c:v>
                </c:pt>
              </c:numCache>
            </c:numRef>
          </c:val>
          <c:extLst>
            <c:ext xmlns:c16="http://schemas.microsoft.com/office/drawing/2014/chart" uri="{C3380CC4-5D6E-409C-BE32-E72D297353CC}">
              <c16:uniqueId val="{00000004-36F1-0F44-9E37-458065E3AB7C}"/>
            </c:ext>
          </c:extLst>
        </c:ser>
        <c:ser>
          <c:idx val="1"/>
          <c:order val="1"/>
          <c:tx>
            <c:strRef>
              <c:f>Sheet1!$J$1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Sheet1!$J$2:$J$6</c:f>
              <c:numCache>
                <c:formatCode>###0</c:formatCode>
                <c:ptCount val="5"/>
                <c:pt idx="0">
                  <c:v>84</c:v>
                </c:pt>
                <c:pt idx="1">
                  <c:v>91</c:v>
                </c:pt>
                <c:pt idx="2">
                  <c:v>87</c:v>
                </c:pt>
                <c:pt idx="3">
                  <c:v>79</c:v>
                </c:pt>
                <c:pt idx="4">
                  <c:v>82</c:v>
                </c:pt>
              </c:numCache>
            </c:numRef>
          </c:val>
          <c:extLst>
            <c:ext xmlns:c16="http://schemas.microsoft.com/office/drawing/2014/chart" uri="{C3380CC4-5D6E-409C-BE32-E72D297353CC}">
              <c16:uniqueId val="{00000005-E3E2-214A-95CB-CC1ED7FC95C1}"/>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1"/>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22745135029855"/>
          <c:y val="0.43810155391878353"/>
          <c:w val="7.277379940116141E-2"/>
          <c:h val="0.179913019431993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004122316432032E-2"/>
          <c:y val="0.27060608569463895"/>
          <c:w val="0.9521139938308425"/>
          <c:h val="0.54267081088166902"/>
        </c:manualLayout>
      </c:layout>
      <c:barChart>
        <c:barDir val="col"/>
        <c:grouping val="clustered"/>
        <c:varyColors val="0"/>
        <c:ser>
          <c:idx val="0"/>
          <c:order val="0"/>
          <c:tx>
            <c:strRef>
              <c:f>Sheet1!$B$1</c:f>
              <c:strCache>
                <c:ptCount val="1"/>
                <c:pt idx="0">
                  <c:v>一般咨询</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96C5-4A37-B5B6-65DDB6A1924C}"/>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96C5-4A37-B5B6-65DDB6A1924C}"/>
              </c:ext>
            </c:extLst>
          </c:dPt>
          <c:dLbls>
            <c:dLbl>
              <c:idx val="0"/>
              <c:tx>
                <c:rich>
                  <a:bodyPr/>
                  <a:lstStyle/>
                  <a:p>
                    <a:r>
                      <a:rPr lang="en-US" altLang="zh-CN"/>
                      <a:t>82</a:t>
                    </a:r>
                    <a:endParaRPr lang="en-US" altLang="zh-CN"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C5-4A37-B5B6-65DDB6A1924C}"/>
                </c:ext>
              </c:extLst>
            </c:dLbl>
            <c:dLbl>
              <c:idx val="1"/>
              <c:tx>
                <c:rich>
                  <a:bodyPr/>
                  <a:lstStyle/>
                  <a:p>
                    <a:r>
                      <a:rPr lang="en-US" altLang="zh-CN"/>
                      <a:t>93</a:t>
                    </a:r>
                    <a:endParaRPr lang="en-US" altLang="zh-CN"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82-4785-AE08-694674B9206B}"/>
                </c:ext>
              </c:extLst>
            </c:dLbl>
            <c:dLbl>
              <c:idx val="2"/>
              <c:tx>
                <c:rich>
                  <a:bodyPr/>
                  <a:lstStyle/>
                  <a:p>
                    <a:r>
                      <a:rPr lang="en-US" altLang="zh-CN"/>
                      <a:t>95</a:t>
                    </a:r>
                    <a:endParaRPr lang="en-US" altLang="zh-CN"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C5-4A37-B5B6-65DDB6A1924C}"/>
                </c:ext>
              </c:extLst>
            </c:dLbl>
            <c:dLbl>
              <c:idx val="3"/>
              <c:tx>
                <c:rich>
                  <a:bodyPr/>
                  <a:lstStyle/>
                  <a:p>
                    <a:r>
                      <a:rPr lang="en-US" altLang="zh-CN"/>
                      <a:t>75</a:t>
                    </a:r>
                    <a:endParaRPr lang="en-US" altLang="zh-CN"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82-4785-AE08-694674B9206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一般咨询</c:v>
                </c:pt>
                <c:pt idx="1">
                  <c:v>保单和客户信息查询</c:v>
                </c:pt>
                <c:pt idx="2">
                  <c:v>服务申请</c:v>
                </c:pt>
                <c:pt idx="3">
                  <c:v>留言弃线回访</c:v>
                </c:pt>
              </c:strCache>
            </c:strRef>
          </c:cat>
          <c:val>
            <c:numRef>
              <c:f>Sheet1!$B$2:$B$5</c:f>
              <c:numCache>
                <c:formatCode>###0</c:formatCode>
                <c:ptCount val="4"/>
                <c:pt idx="0">
                  <c:v>82</c:v>
                </c:pt>
                <c:pt idx="1">
                  <c:v>93</c:v>
                </c:pt>
                <c:pt idx="2">
                  <c:v>95</c:v>
                </c:pt>
                <c:pt idx="3">
                  <c:v>75</c:v>
                </c:pt>
              </c:numCache>
            </c:numRef>
          </c:val>
          <c:extLst>
            <c:ext xmlns:c16="http://schemas.microsoft.com/office/drawing/2014/chart" uri="{C3380CC4-5D6E-409C-BE32-E72D297353CC}">
              <c16:uniqueId val="{00000004-96C5-4A37-B5B6-65DDB6A1924C}"/>
            </c:ext>
          </c:extLst>
        </c:ser>
        <c:dLbls>
          <c:showLegendKey val="0"/>
          <c:showVal val="1"/>
          <c:showCatName val="0"/>
          <c:showSerName val="0"/>
          <c:showPercent val="0"/>
          <c:showBubbleSize val="0"/>
        </c:dLbls>
        <c:gapWidth val="12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0964384"/>
        <c:crosses val="autoZero"/>
        <c:auto val="0"/>
        <c:lblAlgn val="ctr"/>
        <c:lblOffset val="100"/>
        <c:noMultiLvlLbl val="0"/>
      </c:catAx>
      <c:valAx>
        <c:axId val="410964384"/>
        <c:scaling>
          <c:orientation val="minMax"/>
          <c:max val="100"/>
          <c:min val="0"/>
        </c:scaling>
        <c:delete val="1"/>
        <c:axPos val="l"/>
        <c:numFmt formatCode="###0" sourceLinked="1"/>
        <c:majorTickMark val="out"/>
        <c:minorTickMark val="none"/>
        <c:tickLblPos val="nextTo"/>
        <c:crossAx val="41096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426608411003497E-2"/>
          <c:y val="4.9662881741933201E-2"/>
          <c:w val="0.87519429544404104"/>
          <c:h val="0.81656688857069504"/>
        </c:manualLayout>
      </c:layout>
      <c:barChart>
        <c:barDir val="col"/>
        <c:grouping val="clustered"/>
        <c:varyColors val="0"/>
        <c:ser>
          <c:idx val="0"/>
          <c:order val="0"/>
          <c:tx>
            <c:strRef>
              <c:f>Sheet1!$A$2</c:f>
              <c:strCache>
                <c:ptCount val="1"/>
                <c:pt idx="0">
                  <c:v>Category 1</c:v>
                </c:pt>
              </c:strCache>
            </c:strRef>
          </c:tx>
          <c:spPr>
            <a:blipFill>
              <a:blip xmlns:r="http://schemas.openxmlformats.org/officeDocument/2006/relationships" r:embed="rId1"/>
              <a:stretch>
                <a:fillRect/>
              </a:stretch>
            </a:blipFill>
          </c:spPr>
          <c:invertIfNegative val="0"/>
          <c:pictureOptions>
            <c:pictureFormat val="stack"/>
          </c:pictureOptions>
          <c:dPt>
            <c:idx val="0"/>
            <c:invertIfNegative val="0"/>
            <c:bubble3D val="0"/>
            <c:spPr>
              <a:blipFill dpi="0" rotWithShape="1">
                <a:blip xmlns:r="http://schemas.openxmlformats.org/officeDocument/2006/relationships" r:embed="rId2"/>
                <a:srcRect/>
                <a:stretch>
                  <a:fillRect/>
                </a:stretch>
              </a:blipFill>
            </c:spPr>
            <c:pictureOptions>
              <c:pictureFormat val="stackScale"/>
            </c:pictureOptions>
            <c:extLst>
              <c:ext xmlns:c16="http://schemas.microsoft.com/office/drawing/2014/chart" uri="{C3380CC4-5D6E-409C-BE32-E72D297353CC}">
                <c16:uniqueId val="{00000001-550C-4983-B14A-A2BBE92AEA06}"/>
              </c:ext>
            </c:extLst>
          </c:dPt>
          <c:dPt>
            <c:idx val="1"/>
            <c:invertIfNegative val="0"/>
            <c:bubble3D val="0"/>
            <c:spPr>
              <a:blipFill dpi="0" rotWithShape="1">
                <a:blip xmlns:r="http://schemas.openxmlformats.org/officeDocument/2006/relationships" r:embed="rId3"/>
                <a:srcRect/>
                <a:stretch>
                  <a:fillRect/>
                </a:stretch>
              </a:blipFill>
            </c:spPr>
            <c:pictureOptions>
              <c:pictureFormat val="stackScale"/>
            </c:pictureOptions>
            <c:extLst>
              <c:ext xmlns:c16="http://schemas.microsoft.com/office/drawing/2014/chart" uri="{C3380CC4-5D6E-409C-BE32-E72D297353CC}">
                <c16:uniqueId val="{00000003-550C-4983-B14A-A2BBE92AEA06}"/>
              </c:ext>
            </c:extLst>
          </c:dPt>
          <c:dLbls>
            <c:delete val="1"/>
          </c:dLbls>
          <c:cat>
            <c:strRef>
              <c:f>Sheet1!$B$1:$C$1</c:f>
              <c:strCache>
                <c:ptCount val="2"/>
                <c:pt idx="0">
                  <c:v>Label 1</c:v>
                </c:pt>
                <c:pt idx="1">
                  <c:v>Label 2</c:v>
                </c:pt>
              </c:strCache>
            </c:strRef>
          </c:cat>
          <c:val>
            <c:numRef>
              <c:f>Sheet1!$B$2:$C$2</c:f>
              <c:numCache>
                <c:formatCode>0%</c:formatCode>
                <c:ptCount val="2"/>
                <c:pt idx="0">
                  <c:v>1</c:v>
                </c:pt>
                <c:pt idx="1">
                  <c:v>1</c:v>
                </c:pt>
              </c:numCache>
            </c:numRef>
          </c:val>
          <c:extLst>
            <c:ext xmlns:c16="http://schemas.microsoft.com/office/drawing/2014/chart" uri="{C3380CC4-5D6E-409C-BE32-E72D297353CC}">
              <c16:uniqueId val="{00000004-550C-4983-B14A-A2BBE92AEA06}"/>
            </c:ext>
          </c:extLst>
        </c:ser>
        <c:ser>
          <c:idx val="1"/>
          <c:order val="1"/>
          <c:tx>
            <c:strRef>
              <c:f>Sheet1!$A$3</c:f>
              <c:strCache>
                <c:ptCount val="1"/>
                <c:pt idx="0">
                  <c:v>Category 2</c:v>
                </c:pt>
              </c:strCache>
            </c:strRef>
          </c:tx>
          <c:spPr>
            <a:blipFill dpi="0" rotWithShape="1">
              <a:blip xmlns:r="http://schemas.openxmlformats.org/officeDocument/2006/relationships" r:embed="rId4">
                <a:alphaModFix amt="75000"/>
              </a:blip>
              <a:srcRect/>
              <a:stretch>
                <a:fillRect/>
              </a:stretch>
            </a:blipFill>
          </c:spPr>
          <c:invertIfNegative val="0"/>
          <c:pictureOptions>
            <c:pictureFormat val="stackScale"/>
          </c:pictureOptions>
          <c:dPt>
            <c:idx val="0"/>
            <c:invertIfNegative val="0"/>
            <c:bubble3D val="0"/>
            <c:spPr>
              <a:blipFill dpi="0" rotWithShape="1">
                <a:blip xmlns:r="http://schemas.openxmlformats.org/officeDocument/2006/relationships" r:embed="rId5"/>
                <a:srcRect/>
                <a:stretch>
                  <a:fillRect/>
                </a:stretch>
              </a:blipFill>
            </c:spPr>
            <c:pictureOptions>
              <c:pictureFormat val="stackScale"/>
            </c:pictureOptions>
            <c:extLst>
              <c:ext xmlns:c16="http://schemas.microsoft.com/office/drawing/2014/chart" uri="{C3380CC4-5D6E-409C-BE32-E72D297353CC}">
                <c16:uniqueId val="{00000006-550C-4983-B14A-A2BBE92AEA06}"/>
              </c:ext>
            </c:extLst>
          </c:dPt>
          <c:dPt>
            <c:idx val="1"/>
            <c:invertIfNegative val="0"/>
            <c:bubble3D val="0"/>
            <c:spPr>
              <a:blipFill dpi="0" rotWithShape="1">
                <a:blip xmlns:r="http://schemas.openxmlformats.org/officeDocument/2006/relationships" r:embed="rId6"/>
                <a:srcRect/>
                <a:stretch>
                  <a:fillRect/>
                </a:stretch>
              </a:blipFill>
            </c:spPr>
            <c:pictureOptions>
              <c:pictureFormat val="stackScale"/>
            </c:pictureOptions>
            <c:extLst>
              <c:ext xmlns:c16="http://schemas.microsoft.com/office/drawing/2014/chart" uri="{C3380CC4-5D6E-409C-BE32-E72D297353CC}">
                <c16:uniqueId val="{00000008-550C-4983-B14A-A2BBE92AEA06}"/>
              </c:ext>
            </c:extLst>
          </c:dPt>
          <c:dLbls>
            <c:delete val="1"/>
          </c:dLbls>
          <c:cat>
            <c:strRef>
              <c:f>Sheet1!$B$1:$C$1</c:f>
              <c:strCache>
                <c:ptCount val="2"/>
                <c:pt idx="0">
                  <c:v>Label 1</c:v>
                </c:pt>
                <c:pt idx="1">
                  <c:v>Label 2</c:v>
                </c:pt>
              </c:strCache>
            </c:strRef>
          </c:cat>
          <c:val>
            <c:numRef>
              <c:f>Sheet1!$B$3:$C$3</c:f>
              <c:numCache>
                <c:formatCode>0.0%</c:formatCode>
                <c:ptCount val="2"/>
                <c:pt idx="0">
                  <c:v>0.41</c:v>
                </c:pt>
                <c:pt idx="1">
                  <c:v>0.59</c:v>
                </c:pt>
              </c:numCache>
            </c:numRef>
          </c:val>
          <c:extLst>
            <c:ext xmlns:c16="http://schemas.microsoft.com/office/drawing/2014/chart" uri="{C3380CC4-5D6E-409C-BE32-E72D297353CC}">
              <c16:uniqueId val="{00000009-550C-4983-B14A-A2BBE92AEA06}"/>
            </c:ext>
          </c:extLst>
        </c:ser>
        <c:dLbls>
          <c:showLegendKey val="0"/>
          <c:showVal val="1"/>
          <c:showCatName val="0"/>
          <c:showSerName val="0"/>
          <c:showPercent val="0"/>
          <c:showBubbleSize val="0"/>
        </c:dLbls>
        <c:gapWidth val="12"/>
        <c:overlap val="100"/>
        <c:axId val="237512960"/>
        <c:axId val="237522944"/>
      </c:barChart>
      <c:catAx>
        <c:axId val="237512960"/>
        <c:scaling>
          <c:orientation val="minMax"/>
        </c:scaling>
        <c:delete val="1"/>
        <c:axPos val="b"/>
        <c:numFmt formatCode="General" sourceLinked="0"/>
        <c:majorTickMark val="out"/>
        <c:minorTickMark val="none"/>
        <c:tickLblPos val="nextTo"/>
        <c:crossAx val="237522944"/>
        <c:crosses val="autoZero"/>
        <c:auto val="1"/>
        <c:lblAlgn val="ctr"/>
        <c:lblOffset val="100"/>
        <c:noMultiLvlLbl val="0"/>
      </c:catAx>
      <c:valAx>
        <c:axId val="237522944"/>
        <c:scaling>
          <c:orientation val="minMax"/>
          <c:max val="1"/>
        </c:scaling>
        <c:delete val="1"/>
        <c:axPos val="l"/>
        <c:numFmt formatCode="0%" sourceLinked="1"/>
        <c:majorTickMark val="out"/>
        <c:minorTickMark val="none"/>
        <c:tickLblPos val="nextTo"/>
        <c:crossAx val="237512960"/>
        <c:crosses val="autoZero"/>
        <c:crossBetween val="between"/>
      </c:valAx>
    </c:plotArea>
    <c:plotVisOnly val="1"/>
    <c:dispBlanksAs val="gap"/>
    <c:showDLblsOverMax val="0"/>
  </c:chart>
  <c:txPr>
    <a:bodyPr/>
    <a:lstStyle/>
    <a:p>
      <a:pPr>
        <a:defRPr lang="zh-CN" sz="1800"/>
      </a:pPr>
      <a:endParaRPr lang="zh-CN"/>
    </a:p>
  </c:txPr>
  <c:externalData r:id="rId7">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88272878561073E-2"/>
          <c:y val="0.23602769257733766"/>
          <c:w val="0.85349637941450895"/>
          <c:h val="0.61887804884238196"/>
        </c:manualLayout>
      </c:layout>
      <c:barChart>
        <c:barDir val="bar"/>
        <c:grouping val="percentStacked"/>
        <c:varyColors val="0"/>
        <c:ser>
          <c:idx val="0"/>
          <c:order val="0"/>
          <c:tx>
            <c:strRef>
              <c:f>Sheet1!$B$1</c:f>
              <c:strCache>
                <c:ptCount val="1"/>
                <c:pt idx="0">
                  <c:v>AG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Sheet1!$B$2:$B$3</c:f>
              <c:numCache>
                <c:formatCode>0%</c:formatCode>
                <c:ptCount val="2"/>
                <c:pt idx="0">
                  <c:v>0.75</c:v>
                </c:pt>
                <c:pt idx="1">
                  <c:v>0.76</c:v>
                </c:pt>
              </c:numCache>
            </c:numRef>
          </c:val>
          <c:extLst>
            <c:ext xmlns:c16="http://schemas.microsoft.com/office/drawing/2014/chart" uri="{C3380CC4-5D6E-409C-BE32-E72D297353CC}">
              <c16:uniqueId val="{00000000-3F37-4644-80C4-6AC14B64F8B3}"/>
            </c:ext>
          </c:extLst>
        </c:ser>
        <c:ser>
          <c:idx val="1"/>
          <c:order val="1"/>
          <c:tx>
            <c:strRef>
              <c:f>Sheet1!$C$1</c:f>
              <c:strCache>
                <c:ptCount val="1"/>
                <c:pt idx="0">
                  <c:v>DG</c:v>
                </c:pt>
              </c:strCache>
            </c:strRef>
          </c:tx>
          <c:spPr>
            <a:solidFill>
              <a:srgbClr val="BFBFB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Sheet1!$C$2:$C$3</c:f>
              <c:numCache>
                <c:formatCode>0%</c:formatCode>
                <c:ptCount val="2"/>
                <c:pt idx="0">
                  <c:v>0.15</c:v>
                </c:pt>
                <c:pt idx="1">
                  <c:v>0.12</c:v>
                </c:pt>
              </c:numCache>
            </c:numRef>
          </c:val>
          <c:extLst>
            <c:ext xmlns:c16="http://schemas.microsoft.com/office/drawing/2014/chart" uri="{C3380CC4-5D6E-409C-BE32-E72D297353CC}">
              <c16:uniqueId val="{00000001-3F37-4644-80C4-6AC14B64F8B3}"/>
            </c:ext>
          </c:extLst>
        </c:ser>
        <c:ser>
          <c:idx val="2"/>
          <c:order val="2"/>
          <c:tx>
            <c:strRef>
              <c:f>Sheet1!$D$1</c:f>
              <c:strCache>
                <c:ptCount val="1"/>
                <c:pt idx="0">
                  <c:v>TP</c:v>
                </c:pt>
              </c:strCache>
            </c:strRef>
          </c:tx>
          <c:spPr>
            <a:solidFill>
              <a:srgbClr val="7F7F7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Sheet1!$D$2:$D$3</c:f>
              <c:numCache>
                <c:formatCode>0%</c:formatCode>
                <c:ptCount val="2"/>
                <c:pt idx="0">
                  <c:v>0.09</c:v>
                </c:pt>
                <c:pt idx="1">
                  <c:v>0.09</c:v>
                </c:pt>
              </c:numCache>
            </c:numRef>
          </c:val>
          <c:extLst>
            <c:ext xmlns:c16="http://schemas.microsoft.com/office/drawing/2014/chart" uri="{C3380CC4-5D6E-409C-BE32-E72D297353CC}">
              <c16:uniqueId val="{00000000-403D-4522-88A5-5EA0FA75D037}"/>
            </c:ext>
          </c:extLst>
        </c:ser>
        <c:ser>
          <c:idx val="3"/>
          <c:order val="3"/>
          <c:tx>
            <c:strRef>
              <c:f>Sheet1!$E$1</c:f>
              <c:strCache>
                <c:ptCount val="1"/>
                <c:pt idx="0">
                  <c:v>BA</c:v>
                </c:pt>
              </c:strCache>
            </c:strRef>
          </c:tx>
          <c:spPr>
            <a:solidFill>
              <a:schemeClr val="accent4"/>
            </a:solidFill>
            <a:ln>
              <a:noFill/>
            </a:ln>
            <a:effectLst/>
          </c:spPr>
          <c:invertIfNegative val="0"/>
          <c:dLbls>
            <c:dLbl>
              <c:idx val="0"/>
              <c:layout>
                <c:manualLayout>
                  <c:x val="-1.0992454156272882E-2"/>
                  <c:y val="0.2172333900500807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C8-2D46-93DF-D76C818F6DA7}"/>
                </c:ext>
              </c:extLst>
            </c:dLbl>
            <c:dLbl>
              <c:idx val="1"/>
              <c:layout>
                <c:manualLayout>
                  <c:x val="0"/>
                  <c:y val="-0.25820699325212515"/>
                </c:manualLayout>
              </c:layout>
              <c:spPr>
                <a:noFill/>
                <a:ln>
                  <a:noFill/>
                </a:ln>
                <a:effectLst/>
              </c:spPr>
              <c:txPr>
                <a:bodyPr rot="0" spcFirstLastPara="1" vertOverflow="ellipsis" vert="horz" wrap="square" lIns="38100" tIns="19050" rIns="38100" bIns="19050" anchor="ctr" anchorCtr="1">
                  <a:no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15:layout>
                    <c:manualLayout>
                      <c:w val="5.4866027708802299E-2"/>
                      <c:h val="0.1579514503549207"/>
                    </c:manualLayout>
                  </c15:layout>
                </c:ext>
                <c:ext xmlns:c16="http://schemas.microsoft.com/office/drawing/2014/chart" uri="{C3380CC4-5D6E-409C-BE32-E72D297353CC}">
                  <c16:uniqueId val="{00000000-5BC8-2D46-93DF-D76C818F6DA7}"/>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Sheet1!$E$2:$E$3</c:f>
              <c:numCache>
                <c:formatCode>0%</c:formatCode>
                <c:ptCount val="2"/>
                <c:pt idx="0">
                  <c:v>0.01</c:v>
                </c:pt>
                <c:pt idx="1">
                  <c:v>0.02</c:v>
                </c:pt>
              </c:numCache>
            </c:numRef>
          </c:val>
          <c:extLst>
            <c:ext xmlns:c16="http://schemas.microsoft.com/office/drawing/2014/chart" uri="{C3380CC4-5D6E-409C-BE32-E72D297353CC}">
              <c16:uniqueId val="{00000001-403D-4522-88A5-5EA0FA75D037}"/>
            </c:ext>
          </c:extLst>
        </c:ser>
        <c:ser>
          <c:idx val="4"/>
          <c:order val="4"/>
          <c:tx>
            <c:strRef>
              <c:f>Sheet1!$F$1</c:f>
              <c:strCache>
                <c:ptCount val="1"/>
                <c:pt idx="0">
                  <c:v>TM</c:v>
                </c:pt>
              </c:strCache>
            </c:strRef>
          </c:tx>
          <c:spPr>
            <a:solidFill>
              <a:schemeClr val="accent5"/>
            </a:solidFill>
            <a:ln>
              <a:noFill/>
            </a:ln>
            <a:effectLst/>
          </c:spPr>
          <c:invertIfNegative val="0"/>
          <c:dLbls>
            <c:dLbl>
              <c:idx val="0"/>
              <c:layout>
                <c:manualLayout>
                  <c:x val="7.035170660014629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BC8-2D46-93DF-D76C818F6DA7}"/>
                </c:ext>
              </c:extLst>
            </c:dLbl>
            <c:dLbl>
              <c:idx val="1"/>
              <c:layout>
                <c:manualLayout>
                  <c:x val="3.73743441313278E-2"/>
                  <c:y val="-7.3855686854361556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BC8-2D46-93DF-D76C818F6DA7}"/>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Sheet1!$F$2:$F$3</c:f>
              <c:numCache>
                <c:formatCode>0%</c:formatCode>
                <c:ptCount val="2"/>
                <c:pt idx="0">
                  <c:v>0</c:v>
                </c:pt>
                <c:pt idx="1">
                  <c:v>0</c:v>
                </c:pt>
              </c:numCache>
            </c:numRef>
          </c:val>
          <c:extLst>
            <c:ext xmlns:c16="http://schemas.microsoft.com/office/drawing/2014/chart" uri="{C3380CC4-5D6E-409C-BE32-E72D297353CC}">
              <c16:uniqueId val="{00000001-E407-D640-B22D-6E5771DA83CC}"/>
            </c:ext>
          </c:extLst>
        </c:ser>
        <c:dLbls>
          <c:dLblPos val="ctr"/>
          <c:showLegendKey val="0"/>
          <c:showVal val="1"/>
          <c:showCatName val="0"/>
          <c:showSerName val="0"/>
          <c:showPercent val="0"/>
          <c:showBubbleSize val="0"/>
        </c:dLbls>
        <c:gapWidth val="20"/>
        <c:overlap val="100"/>
        <c:axId val="883826928"/>
        <c:axId val="1026006336"/>
      </c:barChart>
      <c:catAx>
        <c:axId val="8838269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1" i="0" u="none" strike="noStrike" kern="1200" baseline="0">
                <a:solidFill>
                  <a:schemeClr val="tx1">
                    <a:lumMod val="65000"/>
                    <a:lumOff val="35000"/>
                  </a:schemeClr>
                </a:solidFill>
                <a:latin typeface="Manulife JH Sans" panose="020B0604020202020204"/>
                <a:ea typeface="+mn-ea"/>
                <a:cs typeface="+mn-cs"/>
              </a:defRPr>
            </a:pPr>
            <a:endParaRPr lang="zh-CN"/>
          </a:p>
        </c:txPr>
        <c:crossAx val="1026006336"/>
        <c:crosses val="autoZero"/>
        <c:auto val="1"/>
        <c:lblAlgn val="ctr"/>
        <c:lblOffset val="100"/>
        <c:noMultiLvlLbl val="0"/>
      </c:catAx>
      <c:valAx>
        <c:axId val="1026006336"/>
        <c:scaling>
          <c:orientation val="minMax"/>
          <c:min val="0"/>
        </c:scaling>
        <c:delete val="1"/>
        <c:axPos val="b"/>
        <c:numFmt formatCode="0%" sourceLinked="1"/>
        <c:majorTickMark val="out"/>
        <c:minorTickMark val="none"/>
        <c:tickLblPos val="nextTo"/>
        <c:crossAx val="883826928"/>
        <c:crosses val="autoZero"/>
        <c:crossBetween val="between"/>
      </c:valAx>
      <c:spPr>
        <a:noFill/>
        <a:ln>
          <a:noFill/>
        </a:ln>
        <a:effectLst/>
      </c:spPr>
    </c:plotArea>
    <c:legend>
      <c:legendPos val="t"/>
      <c:layout>
        <c:manualLayout>
          <c:xMode val="edge"/>
          <c:yMode val="edge"/>
          <c:x val="0.21492219334911833"/>
          <c:y val="2.8336166856541938E-2"/>
          <c:w val="0.36931590856700752"/>
          <c:h val="0.17162667601437212"/>
        </c:manualLayout>
      </c:layout>
      <c:overlay val="0"/>
      <c:spPr>
        <a:noFill/>
        <a:ln>
          <a:noFill/>
        </a:ln>
        <a:effectLst/>
      </c:spPr>
      <c:txPr>
        <a:bodyPr rot="0" spcFirstLastPara="1" vertOverflow="ellipsis" vert="horz" wrap="square" anchor="ctr" anchorCtr="1"/>
        <a:lstStyle/>
        <a:p>
          <a:pPr>
            <a:defRPr lang="zh-CN" sz="1200" b="1" i="0" u="none" strike="noStrike" kern="1200" baseline="0">
              <a:solidFill>
                <a:srgbClr val="595959"/>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426608411003497E-2"/>
          <c:y val="4.9662881741933201E-2"/>
          <c:w val="0.87519429544404104"/>
          <c:h val="0.81656688857069504"/>
        </c:manualLayout>
      </c:layout>
      <c:barChart>
        <c:barDir val="col"/>
        <c:grouping val="clustered"/>
        <c:varyColors val="0"/>
        <c:ser>
          <c:idx val="0"/>
          <c:order val="0"/>
          <c:tx>
            <c:strRef>
              <c:f>Sheet1!$A$2</c:f>
              <c:strCache>
                <c:ptCount val="1"/>
                <c:pt idx="0">
                  <c:v>Category 1</c:v>
                </c:pt>
              </c:strCache>
            </c:strRef>
          </c:tx>
          <c:spPr>
            <a:blipFill>
              <a:blip xmlns:r="http://schemas.openxmlformats.org/officeDocument/2006/relationships" r:embed="rId1"/>
              <a:stretch>
                <a:fillRect/>
              </a:stretch>
            </a:blipFill>
          </c:spPr>
          <c:invertIfNegative val="0"/>
          <c:pictureOptions>
            <c:pictureFormat val="stack"/>
          </c:pictureOptions>
          <c:dPt>
            <c:idx val="0"/>
            <c:invertIfNegative val="0"/>
            <c:bubble3D val="0"/>
            <c:spPr>
              <a:blipFill dpi="0" rotWithShape="1">
                <a:blip xmlns:r="http://schemas.openxmlformats.org/officeDocument/2006/relationships" r:embed="rId2"/>
                <a:srcRect/>
                <a:stretch>
                  <a:fillRect/>
                </a:stretch>
              </a:blipFill>
            </c:spPr>
            <c:pictureOptions>
              <c:pictureFormat val="stackScale"/>
            </c:pictureOptions>
            <c:extLst>
              <c:ext xmlns:c16="http://schemas.microsoft.com/office/drawing/2014/chart" uri="{C3380CC4-5D6E-409C-BE32-E72D297353CC}">
                <c16:uniqueId val="{00000001-8616-FE42-BFEC-62D884E151A7}"/>
              </c:ext>
            </c:extLst>
          </c:dPt>
          <c:dPt>
            <c:idx val="1"/>
            <c:invertIfNegative val="0"/>
            <c:bubble3D val="0"/>
            <c:spPr>
              <a:blipFill dpi="0" rotWithShape="1">
                <a:blip xmlns:r="http://schemas.openxmlformats.org/officeDocument/2006/relationships" r:embed="rId3"/>
                <a:srcRect/>
                <a:stretch>
                  <a:fillRect/>
                </a:stretch>
              </a:blipFill>
            </c:spPr>
            <c:pictureOptions>
              <c:pictureFormat val="stackScale"/>
            </c:pictureOptions>
            <c:extLst>
              <c:ext xmlns:c16="http://schemas.microsoft.com/office/drawing/2014/chart" uri="{C3380CC4-5D6E-409C-BE32-E72D297353CC}">
                <c16:uniqueId val="{00000003-8616-FE42-BFEC-62D884E151A7}"/>
              </c:ext>
            </c:extLst>
          </c:dPt>
          <c:dLbls>
            <c:delete val="1"/>
          </c:dLbls>
          <c:cat>
            <c:strRef>
              <c:f>Sheet1!$B$1:$C$1</c:f>
              <c:strCache>
                <c:ptCount val="2"/>
                <c:pt idx="0">
                  <c:v>Label M1</c:v>
                </c:pt>
                <c:pt idx="1">
                  <c:v>Label 2</c:v>
                </c:pt>
              </c:strCache>
            </c:strRef>
          </c:cat>
          <c:val>
            <c:numRef>
              <c:f>Sheet1!$B$2:$C$2</c:f>
              <c:numCache>
                <c:formatCode>0%</c:formatCode>
                <c:ptCount val="2"/>
                <c:pt idx="0">
                  <c:v>1</c:v>
                </c:pt>
                <c:pt idx="1">
                  <c:v>1</c:v>
                </c:pt>
              </c:numCache>
            </c:numRef>
          </c:val>
          <c:extLst>
            <c:ext xmlns:c16="http://schemas.microsoft.com/office/drawing/2014/chart" uri="{C3380CC4-5D6E-409C-BE32-E72D297353CC}">
              <c16:uniqueId val="{00000004-8616-FE42-BFEC-62D884E151A7}"/>
            </c:ext>
          </c:extLst>
        </c:ser>
        <c:ser>
          <c:idx val="1"/>
          <c:order val="1"/>
          <c:tx>
            <c:strRef>
              <c:f>Sheet1!$A$3</c:f>
              <c:strCache>
                <c:ptCount val="1"/>
                <c:pt idx="0">
                  <c:v>Category 2</c:v>
                </c:pt>
              </c:strCache>
            </c:strRef>
          </c:tx>
          <c:spPr>
            <a:blipFill dpi="0" rotWithShape="1">
              <a:blip xmlns:r="http://schemas.openxmlformats.org/officeDocument/2006/relationships" r:embed="rId4">
                <a:alphaModFix amt="75000"/>
              </a:blip>
              <a:srcRect/>
              <a:stretch>
                <a:fillRect/>
              </a:stretch>
            </a:blipFill>
          </c:spPr>
          <c:invertIfNegative val="0"/>
          <c:pictureOptions>
            <c:pictureFormat val="stackScale"/>
          </c:pictureOptions>
          <c:dPt>
            <c:idx val="0"/>
            <c:invertIfNegative val="0"/>
            <c:bubble3D val="0"/>
            <c:spPr>
              <a:blipFill dpi="0" rotWithShape="1">
                <a:blip xmlns:r="http://schemas.openxmlformats.org/officeDocument/2006/relationships" r:embed="rId5"/>
                <a:srcRect/>
                <a:stretch>
                  <a:fillRect/>
                </a:stretch>
              </a:blipFill>
            </c:spPr>
            <c:pictureOptions>
              <c:pictureFormat val="stackScale"/>
            </c:pictureOptions>
            <c:extLst>
              <c:ext xmlns:c16="http://schemas.microsoft.com/office/drawing/2014/chart" uri="{C3380CC4-5D6E-409C-BE32-E72D297353CC}">
                <c16:uniqueId val="{00000006-8616-FE42-BFEC-62D884E151A7}"/>
              </c:ext>
            </c:extLst>
          </c:dPt>
          <c:dPt>
            <c:idx val="1"/>
            <c:invertIfNegative val="0"/>
            <c:bubble3D val="0"/>
            <c:spPr>
              <a:blipFill dpi="0" rotWithShape="1">
                <a:blip xmlns:r="http://schemas.openxmlformats.org/officeDocument/2006/relationships" r:embed="rId6"/>
                <a:srcRect/>
                <a:stretch>
                  <a:fillRect/>
                </a:stretch>
              </a:blipFill>
            </c:spPr>
            <c:pictureOptions>
              <c:pictureFormat val="stackScale"/>
            </c:pictureOptions>
            <c:extLst>
              <c:ext xmlns:c16="http://schemas.microsoft.com/office/drawing/2014/chart" uri="{C3380CC4-5D6E-409C-BE32-E72D297353CC}">
                <c16:uniqueId val="{00000008-8616-FE42-BFEC-62D884E151A7}"/>
              </c:ext>
            </c:extLst>
          </c:dPt>
          <c:dLbls>
            <c:delete val="1"/>
          </c:dLbls>
          <c:cat>
            <c:strRef>
              <c:f>Sheet1!$B$1:$C$1</c:f>
              <c:strCache>
                <c:ptCount val="2"/>
                <c:pt idx="0">
                  <c:v>Label M1</c:v>
                </c:pt>
                <c:pt idx="1">
                  <c:v>Label 2</c:v>
                </c:pt>
              </c:strCache>
            </c:strRef>
          </c:cat>
          <c:val>
            <c:numRef>
              <c:f>Sheet1!$B$3:$C$3</c:f>
              <c:numCache>
                <c:formatCode>0.0%</c:formatCode>
                <c:ptCount val="2"/>
                <c:pt idx="0">
                  <c:v>0.4</c:v>
                </c:pt>
                <c:pt idx="1">
                  <c:v>0.6</c:v>
                </c:pt>
              </c:numCache>
            </c:numRef>
          </c:val>
          <c:extLst>
            <c:ext xmlns:c16="http://schemas.microsoft.com/office/drawing/2014/chart" uri="{C3380CC4-5D6E-409C-BE32-E72D297353CC}">
              <c16:uniqueId val="{00000009-8616-FE42-BFEC-62D884E151A7}"/>
            </c:ext>
          </c:extLst>
        </c:ser>
        <c:dLbls>
          <c:showLegendKey val="0"/>
          <c:showVal val="1"/>
          <c:showCatName val="0"/>
          <c:showSerName val="0"/>
          <c:showPercent val="0"/>
          <c:showBubbleSize val="0"/>
        </c:dLbls>
        <c:gapWidth val="12"/>
        <c:overlap val="100"/>
        <c:axId val="237512960"/>
        <c:axId val="237522944"/>
      </c:barChart>
      <c:catAx>
        <c:axId val="237512960"/>
        <c:scaling>
          <c:orientation val="minMax"/>
        </c:scaling>
        <c:delete val="1"/>
        <c:axPos val="b"/>
        <c:numFmt formatCode="General" sourceLinked="0"/>
        <c:majorTickMark val="out"/>
        <c:minorTickMark val="none"/>
        <c:tickLblPos val="nextTo"/>
        <c:crossAx val="237522944"/>
        <c:crosses val="autoZero"/>
        <c:auto val="1"/>
        <c:lblAlgn val="ctr"/>
        <c:lblOffset val="100"/>
        <c:noMultiLvlLbl val="0"/>
      </c:catAx>
      <c:valAx>
        <c:axId val="237522944"/>
        <c:scaling>
          <c:orientation val="minMax"/>
          <c:max val="1"/>
        </c:scaling>
        <c:delete val="1"/>
        <c:axPos val="l"/>
        <c:numFmt formatCode="0%" sourceLinked="1"/>
        <c:majorTickMark val="out"/>
        <c:minorTickMark val="none"/>
        <c:tickLblPos val="nextTo"/>
        <c:crossAx val="237512960"/>
        <c:crosses val="autoZero"/>
        <c:crossBetween val="between"/>
      </c:valAx>
    </c:plotArea>
    <c:plotVisOnly val="1"/>
    <c:dispBlanksAs val="gap"/>
    <c:showDLblsOverMax val="0"/>
  </c:chart>
  <c:txPr>
    <a:bodyPr/>
    <a:lstStyle/>
    <a:p>
      <a:pPr>
        <a:defRPr lang="zh-CN" sz="1800"/>
      </a:pPr>
      <a:endParaRPr lang="zh-CN"/>
    </a:p>
  </c:txPr>
  <c:externalData r:id="rId7">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11939132953056E-2"/>
          <c:y val="0.10279410400910714"/>
          <c:w val="0.91810498331469637"/>
          <c:h val="0.8139089802698789"/>
        </c:manualLayout>
      </c:layout>
      <c:barChart>
        <c:barDir val="bar"/>
        <c:grouping val="percentStacked"/>
        <c:varyColors val="0"/>
        <c:ser>
          <c:idx val="0"/>
          <c:order val="0"/>
          <c:tx>
            <c:strRef>
              <c:f>Sheet1!$B$1</c:f>
              <c:strCache>
                <c:ptCount val="1"/>
                <c:pt idx="0">
                  <c:v>男性</c:v>
                </c:pt>
              </c:strCache>
            </c:strRef>
          </c:tx>
          <c:spPr>
            <a:blipFill>
              <a:blip xmlns:r="http://schemas.openxmlformats.org/officeDocument/2006/relationships" r:embed="rId3"/>
              <a:stretch>
                <a:fillRect/>
              </a:stretch>
            </a:blipFill>
            <a:ln>
              <a:noFill/>
            </a:ln>
            <a:effectLst/>
          </c:spPr>
          <c:invertIfNegative val="0"/>
          <c:pictureOptions>
            <c:pictureFormat val="stackScale"/>
            <c:pictureStackUnit val="10"/>
          </c:pictureOptions>
          <c:cat>
            <c:strRef>
              <c:f>Sheet1!$A$2:$A$3</c:f>
              <c:strCache>
                <c:ptCount val="2"/>
                <c:pt idx="0">
                  <c:v>5月</c:v>
                </c:pt>
                <c:pt idx="1">
                  <c:v>6月</c:v>
                </c:pt>
              </c:strCache>
            </c:strRef>
          </c:cat>
          <c:val>
            <c:numRef>
              <c:f>Sheet1!$B$2:$B$3</c:f>
              <c:numCache>
                <c:formatCode>0.0%</c:formatCode>
                <c:ptCount val="2"/>
                <c:pt idx="0">
                  <c:v>0.41</c:v>
                </c:pt>
                <c:pt idx="1">
                  <c:v>0.4</c:v>
                </c:pt>
              </c:numCache>
            </c:numRef>
          </c:val>
          <c:extLst>
            <c:ext xmlns:c16="http://schemas.microsoft.com/office/drawing/2014/chart" uri="{C3380CC4-5D6E-409C-BE32-E72D297353CC}">
              <c16:uniqueId val="{00000000-7A95-4D49-AE4A-9E2D8C1CC6E8}"/>
            </c:ext>
          </c:extLst>
        </c:ser>
        <c:ser>
          <c:idx val="1"/>
          <c:order val="1"/>
          <c:tx>
            <c:strRef>
              <c:f>Sheet1!$C$1</c:f>
              <c:strCache>
                <c:ptCount val="1"/>
                <c:pt idx="0">
                  <c:v>女性</c:v>
                </c:pt>
              </c:strCache>
            </c:strRef>
          </c:tx>
          <c:spPr>
            <a:blipFill>
              <a:blip xmlns:r="http://schemas.openxmlformats.org/officeDocument/2006/relationships" r:embed="rId4"/>
              <a:stretch>
                <a:fillRect/>
              </a:stretch>
            </a:blipFill>
            <a:ln>
              <a:noFill/>
            </a:ln>
            <a:effectLst/>
          </c:spPr>
          <c:invertIfNegative val="0"/>
          <c:pictureOptions>
            <c:pictureFormat val="stackScale"/>
            <c:pictureStackUnit val="10"/>
          </c:pictureOptions>
          <c:cat>
            <c:strRef>
              <c:f>Sheet1!$A$2:$A$3</c:f>
              <c:strCache>
                <c:ptCount val="2"/>
                <c:pt idx="0">
                  <c:v>5月</c:v>
                </c:pt>
                <c:pt idx="1">
                  <c:v>6月</c:v>
                </c:pt>
              </c:strCache>
            </c:strRef>
          </c:cat>
          <c:val>
            <c:numRef>
              <c:f>Sheet1!$C$2:$C$3</c:f>
              <c:numCache>
                <c:formatCode>0.0%</c:formatCode>
                <c:ptCount val="2"/>
                <c:pt idx="0">
                  <c:v>0.59</c:v>
                </c:pt>
                <c:pt idx="1">
                  <c:v>0.6</c:v>
                </c:pt>
              </c:numCache>
            </c:numRef>
          </c:val>
          <c:extLst>
            <c:ext xmlns:c16="http://schemas.microsoft.com/office/drawing/2014/chart" uri="{C3380CC4-5D6E-409C-BE32-E72D297353CC}">
              <c16:uniqueId val="{00000001-7A95-4D49-AE4A-9E2D8C1CC6E8}"/>
            </c:ext>
          </c:extLst>
        </c:ser>
        <c:dLbls>
          <c:showLegendKey val="0"/>
          <c:showVal val="0"/>
          <c:showCatName val="0"/>
          <c:showSerName val="0"/>
          <c:showPercent val="0"/>
          <c:showBubbleSize val="0"/>
        </c:dLbls>
        <c:gapWidth val="70"/>
        <c:overlap val="100"/>
        <c:axId val="1303350927"/>
        <c:axId val="1517861632"/>
      </c:barChart>
      <c:catAx>
        <c:axId val="1303350927"/>
        <c:scaling>
          <c:orientation val="minMax"/>
        </c:scaling>
        <c:delete val="1"/>
        <c:axPos val="l"/>
        <c:numFmt formatCode="General" sourceLinked="1"/>
        <c:majorTickMark val="none"/>
        <c:minorTickMark val="none"/>
        <c:tickLblPos val="nextTo"/>
        <c:crossAx val="1517861632"/>
        <c:crosses val="autoZero"/>
        <c:auto val="1"/>
        <c:lblAlgn val="ctr"/>
        <c:lblOffset val="100"/>
        <c:noMultiLvlLbl val="0"/>
      </c:catAx>
      <c:valAx>
        <c:axId val="1517861632"/>
        <c:scaling>
          <c:orientation val="minMax"/>
        </c:scaling>
        <c:delete val="1"/>
        <c:axPos val="b"/>
        <c:numFmt formatCode="0%" sourceLinked="1"/>
        <c:majorTickMark val="none"/>
        <c:minorTickMark val="none"/>
        <c:tickLblPos val="nextTo"/>
        <c:crossAx val="130335092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5">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88272878561073E-2"/>
          <c:y val="0.23602769257733766"/>
          <c:w val="0.75560743527241225"/>
          <c:h val="0.62652572186537336"/>
        </c:manualLayout>
      </c:layout>
      <c:barChart>
        <c:barDir val="bar"/>
        <c:grouping val="percentStacked"/>
        <c:varyColors val="0"/>
        <c:ser>
          <c:idx val="0"/>
          <c:order val="0"/>
          <c:tx>
            <c:strRef>
              <c:f>Sheet1!$B$2</c:f>
              <c:strCache>
                <c:ptCount val="1"/>
                <c:pt idx="0">
                  <c:v>一般咨询</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5月</c:v>
                </c:pt>
                <c:pt idx="1">
                  <c:v>6月</c:v>
                </c:pt>
              </c:strCache>
            </c:strRef>
          </c:cat>
          <c:val>
            <c:numRef>
              <c:f>Sheet1!$B$3:$B$4</c:f>
              <c:numCache>
                <c:formatCode>0%</c:formatCode>
                <c:ptCount val="2"/>
                <c:pt idx="0">
                  <c:v>0.13</c:v>
                </c:pt>
                <c:pt idx="1">
                  <c:v>0.11</c:v>
                </c:pt>
              </c:numCache>
            </c:numRef>
          </c:val>
          <c:extLst>
            <c:ext xmlns:c16="http://schemas.microsoft.com/office/drawing/2014/chart" uri="{C3380CC4-5D6E-409C-BE32-E72D297353CC}">
              <c16:uniqueId val="{00000000-EA9D-614D-A4D1-D45EDD74CCF7}"/>
            </c:ext>
          </c:extLst>
        </c:ser>
        <c:ser>
          <c:idx val="1"/>
          <c:order val="1"/>
          <c:tx>
            <c:strRef>
              <c:f>Sheet1!$C$2</c:f>
              <c:strCache>
                <c:ptCount val="1"/>
                <c:pt idx="0">
                  <c:v>保单和客户信息查询</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5月</c:v>
                </c:pt>
                <c:pt idx="1">
                  <c:v>6月</c:v>
                </c:pt>
              </c:strCache>
            </c:strRef>
          </c:cat>
          <c:val>
            <c:numRef>
              <c:f>Sheet1!$C$3:$C$4</c:f>
              <c:numCache>
                <c:formatCode>0%</c:formatCode>
                <c:ptCount val="2"/>
                <c:pt idx="0">
                  <c:v>0.57999999999999996</c:v>
                </c:pt>
                <c:pt idx="1">
                  <c:v>0.61</c:v>
                </c:pt>
              </c:numCache>
            </c:numRef>
          </c:val>
          <c:extLst>
            <c:ext xmlns:c16="http://schemas.microsoft.com/office/drawing/2014/chart" uri="{C3380CC4-5D6E-409C-BE32-E72D297353CC}">
              <c16:uniqueId val="{00000001-EA9D-614D-A4D1-D45EDD74CCF7}"/>
            </c:ext>
          </c:extLst>
        </c:ser>
        <c:ser>
          <c:idx val="2"/>
          <c:order val="2"/>
          <c:tx>
            <c:strRef>
              <c:f>Sheet1!$D$2</c:f>
              <c:strCache>
                <c:ptCount val="1"/>
                <c:pt idx="0">
                  <c:v>服务申请</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5月</c:v>
                </c:pt>
                <c:pt idx="1">
                  <c:v>6月</c:v>
                </c:pt>
              </c:strCache>
            </c:strRef>
          </c:cat>
          <c:val>
            <c:numRef>
              <c:f>Sheet1!$D$3:$D$4</c:f>
              <c:numCache>
                <c:formatCode>0%</c:formatCode>
                <c:ptCount val="2"/>
                <c:pt idx="0">
                  <c:v>0.25</c:v>
                </c:pt>
                <c:pt idx="1">
                  <c:v>0.27</c:v>
                </c:pt>
              </c:numCache>
            </c:numRef>
          </c:val>
          <c:extLst>
            <c:ext xmlns:c16="http://schemas.microsoft.com/office/drawing/2014/chart" uri="{C3380CC4-5D6E-409C-BE32-E72D297353CC}">
              <c16:uniqueId val="{00000002-EA9D-614D-A4D1-D45EDD74CCF7}"/>
            </c:ext>
          </c:extLst>
        </c:ser>
        <c:ser>
          <c:idx val="3"/>
          <c:order val="3"/>
          <c:tx>
            <c:strRef>
              <c:f>Sheet1!$E$2</c:f>
              <c:strCache>
                <c:ptCount val="1"/>
                <c:pt idx="0">
                  <c:v>留言弃线回访</c:v>
                </c:pt>
              </c:strCache>
            </c:strRef>
          </c:tx>
          <c:spPr>
            <a:solidFill>
              <a:schemeClr val="accent4"/>
            </a:solidFill>
            <a:ln>
              <a:noFill/>
            </a:ln>
            <a:effectLst/>
          </c:spPr>
          <c:invertIfNegative val="0"/>
          <c:dLbls>
            <c:dLbl>
              <c:idx val="0"/>
              <c:layout>
                <c:manualLayout>
                  <c:x val="3.4669961981338281E-2"/>
                  <c:y val="-8.1782484291564527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B3-3945-9B02-DFBB6ECABC4A}"/>
                </c:ext>
              </c:extLst>
            </c:dLbl>
            <c:dLbl>
              <c:idx val="1"/>
              <c:layout>
                <c:manualLayout>
                  <c:x val="5.0078833973044183E-2"/>
                  <c:y val="-8.921828623614786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8B3-3945-9B02-DFBB6ECABC4A}"/>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5月</c:v>
                </c:pt>
                <c:pt idx="1">
                  <c:v>6月</c:v>
                </c:pt>
              </c:strCache>
            </c:strRef>
          </c:cat>
          <c:val>
            <c:numRef>
              <c:f>Sheet1!$E$3:$E$4</c:f>
              <c:numCache>
                <c:formatCode>0%</c:formatCode>
                <c:ptCount val="2"/>
                <c:pt idx="0">
                  <c:v>0.04</c:v>
                </c:pt>
                <c:pt idx="1">
                  <c:v>0.01</c:v>
                </c:pt>
              </c:numCache>
            </c:numRef>
          </c:val>
          <c:extLst>
            <c:ext xmlns:c16="http://schemas.microsoft.com/office/drawing/2014/chart" uri="{C3380CC4-5D6E-409C-BE32-E72D297353CC}">
              <c16:uniqueId val="{00000003-EA9D-614D-A4D1-D45EDD74CCF7}"/>
            </c:ext>
          </c:extLst>
        </c:ser>
        <c:dLbls>
          <c:dLblPos val="ctr"/>
          <c:showLegendKey val="0"/>
          <c:showVal val="1"/>
          <c:showCatName val="0"/>
          <c:showSerName val="0"/>
          <c:showPercent val="0"/>
          <c:showBubbleSize val="0"/>
        </c:dLbls>
        <c:gapWidth val="20"/>
        <c:overlap val="100"/>
        <c:axId val="883826928"/>
        <c:axId val="1026006336"/>
      </c:barChart>
      <c:catAx>
        <c:axId val="8838269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1" i="0" u="none" strike="noStrike" kern="1200" baseline="0">
                <a:solidFill>
                  <a:schemeClr val="tx1">
                    <a:lumMod val="65000"/>
                    <a:lumOff val="35000"/>
                  </a:schemeClr>
                </a:solidFill>
                <a:latin typeface="Manulife JH Sans" panose="020B0604020202020204"/>
                <a:ea typeface="+mn-ea"/>
                <a:cs typeface="+mn-cs"/>
              </a:defRPr>
            </a:pPr>
            <a:endParaRPr lang="zh-CN"/>
          </a:p>
        </c:txPr>
        <c:crossAx val="1026006336"/>
        <c:crosses val="autoZero"/>
        <c:auto val="1"/>
        <c:lblAlgn val="ctr"/>
        <c:lblOffset val="100"/>
        <c:noMultiLvlLbl val="0"/>
      </c:catAx>
      <c:valAx>
        <c:axId val="1026006336"/>
        <c:scaling>
          <c:orientation val="minMax"/>
          <c:min val="0"/>
        </c:scaling>
        <c:delete val="1"/>
        <c:axPos val="b"/>
        <c:numFmt formatCode="0%" sourceLinked="1"/>
        <c:majorTickMark val="out"/>
        <c:minorTickMark val="none"/>
        <c:tickLblPos val="nextTo"/>
        <c:crossAx val="883826928"/>
        <c:crosses val="autoZero"/>
        <c:crossBetween val="between"/>
      </c:valAx>
      <c:spPr>
        <a:noFill/>
        <a:ln>
          <a:noFill/>
        </a:ln>
        <a:effectLst/>
      </c:spPr>
    </c:plotArea>
    <c:legend>
      <c:legendPos val="t"/>
      <c:layout>
        <c:manualLayout>
          <c:xMode val="edge"/>
          <c:yMode val="edge"/>
          <c:x val="4.9990718277894766E-2"/>
          <c:y val="2.8336289713553106E-2"/>
          <c:w val="0.8228861397005266"/>
          <c:h val="0.18255718166681273"/>
        </c:manualLayout>
      </c:layout>
      <c:overlay val="0"/>
      <c:spPr>
        <a:noFill/>
        <a:ln>
          <a:noFill/>
        </a:ln>
        <a:effectLst/>
      </c:spPr>
      <c:txPr>
        <a:bodyPr rot="0" spcFirstLastPara="1" vertOverflow="ellipsis" vert="horz" wrap="square" anchor="ctr" anchorCtr="1"/>
        <a:lstStyle/>
        <a:p>
          <a:pPr>
            <a:defRPr lang="zh-CN" sz="1200" b="1" i="0" u="none" strike="noStrike" kern="1200" baseline="0">
              <a:solidFill>
                <a:srgbClr val="595959"/>
              </a:solidFill>
              <a:latin typeface="Manulife JH Sans" panose="020B0604020202020204"/>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88272878561073E-2"/>
          <c:y val="0.23602769257733766"/>
          <c:w val="0.71749226050063719"/>
          <c:h val="0.71556287792480944"/>
        </c:manualLayout>
      </c:layout>
      <c:barChart>
        <c:barDir val="bar"/>
        <c:grouping val="percentStacked"/>
        <c:varyColors val="0"/>
        <c:ser>
          <c:idx val="0"/>
          <c:order val="0"/>
          <c:tx>
            <c:strRef>
              <c:f>Sheet1!$B$1</c:f>
              <c:strCache>
                <c:ptCount val="1"/>
                <c:pt idx="0">
                  <c:v>20-24</c:v>
                </c:pt>
              </c:strCache>
            </c:strRef>
          </c:tx>
          <c:spPr>
            <a:solidFill>
              <a:schemeClr val="accent1"/>
            </a:solidFill>
            <a:ln>
              <a:noFill/>
            </a:ln>
            <a:effectLst/>
          </c:spPr>
          <c:invertIfNegative val="0"/>
          <c:dLbls>
            <c:dLbl>
              <c:idx val="0"/>
              <c:layout>
                <c:manualLayout>
                  <c:x val="-9.3673401710491072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0E-4DB5-94EC-84E6997D00DD}"/>
                </c:ext>
              </c:extLst>
            </c:dLbl>
            <c:dLbl>
              <c:idx val="1"/>
              <c:layout>
                <c:manualLayout>
                  <c:x val="-1.8734680342098299E-3"/>
                  <c:y val="1.6114123521735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0E-4DB5-94EC-84E6997D00DD}"/>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Sheet1!$B$2:$B$3</c:f>
              <c:numCache>
                <c:formatCode>0%</c:formatCode>
                <c:ptCount val="2"/>
                <c:pt idx="0">
                  <c:v>0.01</c:v>
                </c:pt>
                <c:pt idx="1">
                  <c:v>0.03</c:v>
                </c:pt>
              </c:numCache>
            </c:numRef>
          </c:val>
          <c:extLst>
            <c:ext xmlns:c16="http://schemas.microsoft.com/office/drawing/2014/chart" uri="{C3380CC4-5D6E-409C-BE32-E72D297353CC}">
              <c16:uniqueId val="{00000002-D60E-4DB5-94EC-84E6997D00DD}"/>
            </c:ext>
          </c:extLst>
        </c:ser>
        <c:ser>
          <c:idx val="1"/>
          <c:order val="1"/>
          <c:tx>
            <c:strRef>
              <c:f>Sheet1!$C$1</c:f>
              <c:strCache>
                <c:ptCount val="1"/>
                <c:pt idx="0">
                  <c:v>25-29</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Sheet1!$C$2:$C$3</c:f>
              <c:numCache>
                <c:formatCode>0%</c:formatCode>
                <c:ptCount val="2"/>
                <c:pt idx="0">
                  <c:v>7.0000000000000007E-2</c:v>
                </c:pt>
                <c:pt idx="1">
                  <c:v>0.04</c:v>
                </c:pt>
              </c:numCache>
            </c:numRef>
          </c:val>
          <c:extLst>
            <c:ext xmlns:c16="http://schemas.microsoft.com/office/drawing/2014/chart" uri="{C3380CC4-5D6E-409C-BE32-E72D297353CC}">
              <c16:uniqueId val="{00000003-D60E-4DB5-94EC-84E6997D00DD}"/>
            </c:ext>
          </c:extLst>
        </c:ser>
        <c:ser>
          <c:idx val="2"/>
          <c:order val="2"/>
          <c:tx>
            <c:strRef>
              <c:f>Sheet1!$D$1</c:f>
              <c:strCache>
                <c:ptCount val="1"/>
                <c:pt idx="0">
                  <c:v>30-34</c:v>
                </c:pt>
              </c:strCache>
            </c:strRef>
          </c:tx>
          <c:spPr>
            <a:solidFill>
              <a:schemeClr val="accent1">
                <a:lumMod val="75000"/>
                <a:alpha val="97102"/>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Sheet1!$D$2:$D$3</c:f>
              <c:numCache>
                <c:formatCode>0%</c:formatCode>
                <c:ptCount val="2"/>
                <c:pt idx="0">
                  <c:v>0.11</c:v>
                </c:pt>
                <c:pt idx="1">
                  <c:v>0.13</c:v>
                </c:pt>
              </c:numCache>
            </c:numRef>
          </c:val>
          <c:extLst>
            <c:ext xmlns:c16="http://schemas.microsoft.com/office/drawing/2014/chart" uri="{C3380CC4-5D6E-409C-BE32-E72D297353CC}">
              <c16:uniqueId val="{00000004-D60E-4DB5-94EC-84E6997D00DD}"/>
            </c:ext>
          </c:extLst>
        </c:ser>
        <c:ser>
          <c:idx val="3"/>
          <c:order val="3"/>
          <c:tx>
            <c:strRef>
              <c:f>Sheet1!$E$1</c:f>
              <c:strCache>
                <c:ptCount val="1"/>
                <c:pt idx="0">
                  <c:v>35-39</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Sheet1!$E$2:$E$3</c:f>
              <c:numCache>
                <c:formatCode>0%</c:formatCode>
                <c:ptCount val="2"/>
                <c:pt idx="0">
                  <c:v>0.17</c:v>
                </c:pt>
                <c:pt idx="1">
                  <c:v>0.19</c:v>
                </c:pt>
              </c:numCache>
            </c:numRef>
          </c:val>
          <c:extLst>
            <c:ext xmlns:c16="http://schemas.microsoft.com/office/drawing/2014/chart" uri="{C3380CC4-5D6E-409C-BE32-E72D297353CC}">
              <c16:uniqueId val="{00000005-D60E-4DB5-94EC-84E6997D00DD}"/>
            </c:ext>
          </c:extLst>
        </c:ser>
        <c:ser>
          <c:idx val="4"/>
          <c:order val="4"/>
          <c:tx>
            <c:strRef>
              <c:f>Sheet1!$F$1</c:f>
              <c:strCache>
                <c:ptCount val="1"/>
                <c:pt idx="0">
                  <c:v>40-44</c:v>
                </c:pt>
              </c:strCache>
            </c:strRef>
          </c:tx>
          <c:spPr>
            <a:solidFill>
              <a:srgbClr val="03A65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Sheet1!$F$2:$F$3</c:f>
              <c:numCache>
                <c:formatCode>0%</c:formatCode>
                <c:ptCount val="2"/>
                <c:pt idx="0">
                  <c:v>0.2</c:v>
                </c:pt>
                <c:pt idx="1">
                  <c:v>0.24</c:v>
                </c:pt>
              </c:numCache>
            </c:numRef>
          </c:val>
          <c:extLst>
            <c:ext xmlns:c16="http://schemas.microsoft.com/office/drawing/2014/chart" uri="{C3380CC4-5D6E-409C-BE32-E72D297353CC}">
              <c16:uniqueId val="{00000006-D60E-4DB5-94EC-84E6997D00DD}"/>
            </c:ext>
          </c:extLst>
        </c:ser>
        <c:ser>
          <c:idx val="5"/>
          <c:order val="5"/>
          <c:tx>
            <c:strRef>
              <c:f>Sheet1!$G$1</c:f>
              <c:strCache>
                <c:ptCount val="1"/>
                <c:pt idx="0">
                  <c:v>45-49</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Sheet1!$G$2:$G$3</c:f>
              <c:numCache>
                <c:formatCode>0%</c:formatCode>
                <c:ptCount val="2"/>
                <c:pt idx="0">
                  <c:v>0.18</c:v>
                </c:pt>
                <c:pt idx="1">
                  <c:v>0.16</c:v>
                </c:pt>
              </c:numCache>
            </c:numRef>
          </c:val>
          <c:extLst>
            <c:ext xmlns:c16="http://schemas.microsoft.com/office/drawing/2014/chart" uri="{C3380CC4-5D6E-409C-BE32-E72D297353CC}">
              <c16:uniqueId val="{00000007-D60E-4DB5-94EC-84E6997D00DD}"/>
            </c:ext>
          </c:extLst>
        </c:ser>
        <c:ser>
          <c:idx val="6"/>
          <c:order val="6"/>
          <c:tx>
            <c:strRef>
              <c:f>Sheet1!$H$1</c:f>
              <c:strCache>
                <c:ptCount val="1"/>
                <c:pt idx="0">
                  <c:v>50-54</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Sheet1!$H$2:$H$3</c:f>
              <c:numCache>
                <c:formatCode>0%</c:formatCode>
                <c:ptCount val="2"/>
                <c:pt idx="0">
                  <c:v>0.11</c:v>
                </c:pt>
                <c:pt idx="1">
                  <c:v>0.09</c:v>
                </c:pt>
              </c:numCache>
            </c:numRef>
          </c:val>
          <c:extLst>
            <c:ext xmlns:c16="http://schemas.microsoft.com/office/drawing/2014/chart" uri="{C3380CC4-5D6E-409C-BE32-E72D297353CC}">
              <c16:uniqueId val="{00000008-D60E-4DB5-94EC-84E6997D00DD}"/>
            </c:ext>
          </c:extLst>
        </c:ser>
        <c:ser>
          <c:idx val="7"/>
          <c:order val="7"/>
          <c:tx>
            <c:strRef>
              <c:f>Sheet1!$I$1</c:f>
              <c:strCache>
                <c:ptCount val="1"/>
                <c:pt idx="0">
                  <c:v>55-59</c:v>
                </c:pt>
              </c:strCache>
            </c:strRef>
          </c:tx>
          <c:spPr>
            <a:solidFill>
              <a:schemeClr val="bg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Sheet1!$I$2:$I$3</c:f>
              <c:numCache>
                <c:formatCode>0%</c:formatCode>
                <c:ptCount val="2"/>
                <c:pt idx="0">
                  <c:v>0.1</c:v>
                </c:pt>
                <c:pt idx="1">
                  <c:v>0.06</c:v>
                </c:pt>
              </c:numCache>
            </c:numRef>
          </c:val>
          <c:extLst>
            <c:ext xmlns:c16="http://schemas.microsoft.com/office/drawing/2014/chart" uri="{C3380CC4-5D6E-409C-BE32-E72D297353CC}">
              <c16:uniqueId val="{00000009-D60E-4DB5-94EC-84E6997D00DD}"/>
            </c:ext>
          </c:extLst>
        </c:ser>
        <c:ser>
          <c:idx val="8"/>
          <c:order val="8"/>
          <c:tx>
            <c:strRef>
              <c:f>Sheet1!$J$1</c:f>
              <c:strCache>
                <c:ptCount val="1"/>
                <c:pt idx="0">
                  <c:v>60-64</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Sheet1!$J$2:$J$3</c:f>
              <c:numCache>
                <c:formatCode>0%</c:formatCode>
                <c:ptCount val="2"/>
                <c:pt idx="0">
                  <c:v>0.04</c:v>
                </c:pt>
                <c:pt idx="1">
                  <c:v>0.04</c:v>
                </c:pt>
              </c:numCache>
            </c:numRef>
          </c:val>
          <c:extLst>
            <c:ext xmlns:c16="http://schemas.microsoft.com/office/drawing/2014/chart" uri="{C3380CC4-5D6E-409C-BE32-E72D297353CC}">
              <c16:uniqueId val="{0000000A-D60E-4DB5-94EC-84E6997D00DD}"/>
            </c:ext>
          </c:extLst>
        </c:ser>
        <c:ser>
          <c:idx val="9"/>
          <c:order val="9"/>
          <c:tx>
            <c:strRef>
              <c:f>Sheet1!$K$1</c:f>
              <c:strCache>
                <c:ptCount val="1"/>
                <c:pt idx="0">
                  <c:v>65岁及以上</c:v>
                </c:pt>
              </c:strCache>
            </c:strRef>
          </c:tx>
          <c:spPr>
            <a:solidFill>
              <a:schemeClr val="accent4">
                <a:lumMod val="60000"/>
              </a:schemeClr>
            </a:solidFill>
            <a:ln>
              <a:noFill/>
            </a:ln>
            <a:effectLst/>
          </c:spPr>
          <c:invertIfNegative val="0"/>
          <c:dLbls>
            <c:dLbl>
              <c:idx val="0"/>
              <c:layout>
                <c:manualLayout>
                  <c:x val="3.3722424615776646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60E-4DB5-94EC-84E6997D00DD}"/>
                </c:ext>
              </c:extLst>
            </c:dLbl>
            <c:dLbl>
              <c:idx val="1"/>
              <c:layout>
                <c:manualLayout>
                  <c:x val="2.99754885473571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593-144E-BE28-C6ECC6BE41B4}"/>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Sheet1!$K$2:$K$3</c:f>
              <c:numCache>
                <c:formatCode>0%</c:formatCode>
                <c:ptCount val="2"/>
                <c:pt idx="0">
                  <c:v>0.01</c:v>
                </c:pt>
                <c:pt idx="1">
                  <c:v>0.03</c:v>
                </c:pt>
              </c:numCache>
            </c:numRef>
          </c:val>
          <c:extLst>
            <c:ext xmlns:c16="http://schemas.microsoft.com/office/drawing/2014/chart" uri="{C3380CC4-5D6E-409C-BE32-E72D297353CC}">
              <c16:uniqueId val="{0000000C-D60E-4DB5-94EC-84E6997D00DD}"/>
            </c:ext>
          </c:extLst>
        </c:ser>
        <c:dLbls>
          <c:dLblPos val="ctr"/>
          <c:showLegendKey val="0"/>
          <c:showVal val="1"/>
          <c:showCatName val="0"/>
          <c:showSerName val="0"/>
          <c:showPercent val="0"/>
          <c:showBubbleSize val="0"/>
        </c:dLbls>
        <c:gapWidth val="20"/>
        <c:overlap val="100"/>
        <c:axId val="883826928"/>
        <c:axId val="1026006336"/>
      </c:barChart>
      <c:catAx>
        <c:axId val="8838269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1" i="0" u="none" strike="noStrike" kern="1200" baseline="0">
                <a:solidFill>
                  <a:schemeClr val="tx1">
                    <a:lumMod val="65000"/>
                    <a:lumOff val="35000"/>
                  </a:schemeClr>
                </a:solidFill>
                <a:latin typeface="Manulife JH Sans" panose="020B0604020202020204"/>
                <a:ea typeface="+mn-ea"/>
                <a:cs typeface="+mn-cs"/>
              </a:defRPr>
            </a:pPr>
            <a:endParaRPr lang="zh-CN"/>
          </a:p>
        </c:txPr>
        <c:crossAx val="1026006336"/>
        <c:crosses val="autoZero"/>
        <c:auto val="1"/>
        <c:lblAlgn val="ctr"/>
        <c:lblOffset val="100"/>
        <c:noMultiLvlLbl val="0"/>
      </c:catAx>
      <c:valAx>
        <c:axId val="1026006336"/>
        <c:scaling>
          <c:orientation val="minMax"/>
        </c:scaling>
        <c:delete val="1"/>
        <c:axPos val="b"/>
        <c:numFmt formatCode="0%" sourceLinked="1"/>
        <c:majorTickMark val="out"/>
        <c:minorTickMark val="none"/>
        <c:tickLblPos val="nextTo"/>
        <c:crossAx val="883826928"/>
        <c:crosses val="autoZero"/>
        <c:crossBetween val="between"/>
      </c:valAx>
      <c:spPr>
        <a:noFill/>
        <a:ln>
          <a:noFill/>
        </a:ln>
        <a:effectLst/>
      </c:spPr>
    </c:plotArea>
    <c:legend>
      <c:legendPos val="t"/>
      <c:layout>
        <c:manualLayout>
          <c:xMode val="edge"/>
          <c:yMode val="edge"/>
          <c:x val="0"/>
          <c:y val="0"/>
          <c:w val="0.90351693870007022"/>
          <c:h val="0.32439520617488737"/>
        </c:manualLayout>
      </c:layout>
      <c:overlay val="0"/>
      <c:spPr>
        <a:noFill/>
        <a:ln>
          <a:noFill/>
        </a:ln>
        <a:effectLst/>
      </c:spPr>
      <c:txPr>
        <a:bodyPr rot="0" spcFirstLastPara="1" vertOverflow="ellipsis" vert="horz" wrap="square" anchor="ctr" anchorCtr="1"/>
        <a:lstStyle/>
        <a:p>
          <a:pPr>
            <a:defRPr lang="zh-CN" sz="800" b="1" i="0" u="none" strike="noStrike" kern="1200" baseline="0">
              <a:solidFill>
                <a:srgbClr val="595959"/>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88272878561073E-2"/>
          <c:y val="0.23602769257733766"/>
          <c:w val="0.96563710159176419"/>
          <c:h val="0.71556287792480944"/>
        </c:manualLayout>
      </c:layout>
      <c:barChart>
        <c:barDir val="bar"/>
        <c:grouping val="percentStacked"/>
        <c:varyColors val="0"/>
        <c:ser>
          <c:idx val="0"/>
          <c:order val="0"/>
          <c:tx>
            <c:strRef>
              <c:f>Sheet1!$B$1</c:f>
              <c:strCache>
                <c:ptCount val="1"/>
                <c:pt idx="0">
                  <c:v>0个</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Sheet1!$B$2:$B$3</c:f>
              <c:numCache>
                <c:formatCode>0%</c:formatCode>
                <c:ptCount val="2"/>
                <c:pt idx="0">
                  <c:v>0.13</c:v>
                </c:pt>
                <c:pt idx="1">
                  <c:v>0.09</c:v>
                </c:pt>
              </c:numCache>
            </c:numRef>
          </c:val>
          <c:extLst>
            <c:ext xmlns:c16="http://schemas.microsoft.com/office/drawing/2014/chart" uri="{C3380CC4-5D6E-409C-BE32-E72D297353CC}">
              <c16:uniqueId val="{00000000-62B7-4CFB-B677-7FA395081745}"/>
            </c:ext>
          </c:extLst>
        </c:ser>
        <c:ser>
          <c:idx val="1"/>
          <c:order val="1"/>
          <c:tx>
            <c:strRef>
              <c:f>Sheet1!$C$1</c:f>
              <c:strCache>
                <c:ptCount val="1"/>
                <c:pt idx="0">
                  <c:v>1个</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Sheet1!$C$2:$C$3</c:f>
              <c:numCache>
                <c:formatCode>0%</c:formatCode>
                <c:ptCount val="2"/>
                <c:pt idx="0">
                  <c:v>0.39</c:v>
                </c:pt>
                <c:pt idx="1">
                  <c:v>0.42</c:v>
                </c:pt>
              </c:numCache>
            </c:numRef>
          </c:val>
          <c:extLst>
            <c:ext xmlns:c16="http://schemas.microsoft.com/office/drawing/2014/chart" uri="{C3380CC4-5D6E-409C-BE32-E72D297353CC}">
              <c16:uniqueId val="{00000001-62B7-4CFB-B677-7FA395081745}"/>
            </c:ext>
          </c:extLst>
        </c:ser>
        <c:ser>
          <c:idx val="2"/>
          <c:order val="2"/>
          <c:tx>
            <c:strRef>
              <c:f>Sheet1!$D$1</c:f>
              <c:strCache>
                <c:ptCount val="1"/>
                <c:pt idx="0">
                  <c:v>2个</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Sheet1!$D$2:$D$3</c:f>
              <c:numCache>
                <c:formatCode>0%</c:formatCode>
                <c:ptCount val="2"/>
                <c:pt idx="0">
                  <c:v>0.18</c:v>
                </c:pt>
                <c:pt idx="1">
                  <c:v>0.19</c:v>
                </c:pt>
              </c:numCache>
            </c:numRef>
          </c:val>
          <c:extLst>
            <c:ext xmlns:c16="http://schemas.microsoft.com/office/drawing/2014/chart" uri="{C3380CC4-5D6E-409C-BE32-E72D297353CC}">
              <c16:uniqueId val="{00000002-62B7-4CFB-B677-7FA395081745}"/>
            </c:ext>
          </c:extLst>
        </c:ser>
        <c:ser>
          <c:idx val="3"/>
          <c:order val="3"/>
          <c:tx>
            <c:strRef>
              <c:f>Sheet1!$E$1</c:f>
              <c:strCache>
                <c:ptCount val="1"/>
                <c:pt idx="0">
                  <c:v>3个</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Sheet1!$E$2:$E$3</c:f>
              <c:numCache>
                <c:formatCode>0%</c:formatCode>
                <c:ptCount val="2"/>
                <c:pt idx="0">
                  <c:v>0.09</c:v>
                </c:pt>
                <c:pt idx="1">
                  <c:v>0.08</c:v>
                </c:pt>
              </c:numCache>
            </c:numRef>
          </c:val>
          <c:extLst>
            <c:ext xmlns:c16="http://schemas.microsoft.com/office/drawing/2014/chart" uri="{C3380CC4-5D6E-409C-BE32-E72D297353CC}">
              <c16:uniqueId val="{00000003-62B7-4CFB-B677-7FA395081745}"/>
            </c:ext>
          </c:extLst>
        </c:ser>
        <c:ser>
          <c:idx val="4"/>
          <c:order val="4"/>
          <c:tx>
            <c:strRef>
              <c:f>Sheet1!$F$1</c:f>
              <c:strCache>
                <c:ptCount val="1"/>
                <c:pt idx="0">
                  <c:v>4个</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Sheet1!$F$2:$F$3</c:f>
              <c:numCache>
                <c:formatCode>0%</c:formatCode>
                <c:ptCount val="2"/>
                <c:pt idx="0">
                  <c:v>0.04</c:v>
                </c:pt>
                <c:pt idx="1">
                  <c:v>7.0000000000000007E-2</c:v>
                </c:pt>
              </c:numCache>
            </c:numRef>
          </c:val>
          <c:extLst>
            <c:ext xmlns:c16="http://schemas.microsoft.com/office/drawing/2014/chart" uri="{C3380CC4-5D6E-409C-BE32-E72D297353CC}">
              <c16:uniqueId val="{00000004-62B7-4CFB-B677-7FA395081745}"/>
            </c:ext>
          </c:extLst>
        </c:ser>
        <c:ser>
          <c:idx val="5"/>
          <c:order val="5"/>
          <c:tx>
            <c:strRef>
              <c:f>Sheet1!$G$1</c:f>
              <c:strCache>
                <c:ptCount val="1"/>
                <c:pt idx="0">
                  <c:v>5个</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5月</c:v>
                </c:pt>
                <c:pt idx="1">
                  <c:v>6月</c:v>
                </c:pt>
              </c:strCache>
            </c:strRef>
          </c:cat>
          <c:val>
            <c:numRef>
              <c:f>Sheet1!$G$2:$G$3</c:f>
              <c:numCache>
                <c:formatCode>0%</c:formatCode>
                <c:ptCount val="2"/>
                <c:pt idx="0">
                  <c:v>0.17</c:v>
                </c:pt>
                <c:pt idx="1">
                  <c:v>0.15</c:v>
                </c:pt>
              </c:numCache>
            </c:numRef>
          </c:val>
          <c:extLst>
            <c:ext xmlns:c16="http://schemas.microsoft.com/office/drawing/2014/chart" uri="{C3380CC4-5D6E-409C-BE32-E72D297353CC}">
              <c16:uniqueId val="{00000005-62B7-4CFB-B677-7FA395081745}"/>
            </c:ext>
          </c:extLst>
        </c:ser>
        <c:dLbls>
          <c:dLblPos val="ctr"/>
          <c:showLegendKey val="0"/>
          <c:showVal val="1"/>
          <c:showCatName val="0"/>
          <c:showSerName val="0"/>
          <c:showPercent val="0"/>
          <c:showBubbleSize val="0"/>
        </c:dLbls>
        <c:gapWidth val="20"/>
        <c:overlap val="100"/>
        <c:axId val="883826928"/>
        <c:axId val="1026006336"/>
      </c:barChart>
      <c:catAx>
        <c:axId val="8838269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1" i="0" u="none" strike="noStrike" kern="1200" baseline="0">
                <a:solidFill>
                  <a:schemeClr val="tx1">
                    <a:lumMod val="65000"/>
                    <a:lumOff val="35000"/>
                  </a:schemeClr>
                </a:solidFill>
                <a:latin typeface="Manulife JH Sans" panose="020B0604020202020204"/>
                <a:ea typeface="+mn-ea"/>
                <a:cs typeface="+mn-cs"/>
              </a:defRPr>
            </a:pPr>
            <a:endParaRPr lang="zh-CN"/>
          </a:p>
        </c:txPr>
        <c:crossAx val="1026006336"/>
        <c:crosses val="autoZero"/>
        <c:auto val="1"/>
        <c:lblAlgn val="ctr"/>
        <c:lblOffset val="100"/>
        <c:noMultiLvlLbl val="0"/>
      </c:catAx>
      <c:valAx>
        <c:axId val="1026006336"/>
        <c:scaling>
          <c:orientation val="minMax"/>
          <c:min val="0"/>
        </c:scaling>
        <c:delete val="1"/>
        <c:axPos val="b"/>
        <c:numFmt formatCode="0%" sourceLinked="1"/>
        <c:majorTickMark val="out"/>
        <c:minorTickMark val="none"/>
        <c:tickLblPos val="nextTo"/>
        <c:crossAx val="883826928"/>
        <c:crosses val="autoZero"/>
        <c:crossBetween val="between"/>
      </c:valAx>
      <c:spPr>
        <a:noFill/>
        <a:ln>
          <a:noFill/>
        </a:ln>
        <a:effectLst/>
      </c:spPr>
    </c:plotArea>
    <c:legend>
      <c:legendPos val="t"/>
      <c:layout>
        <c:manualLayout>
          <c:xMode val="edge"/>
          <c:yMode val="edge"/>
          <c:x val="0.11739529887227629"/>
          <c:y val="2.8336166856541938E-2"/>
          <c:w val="0.54339243830996875"/>
          <c:h val="0.15630792413315328"/>
        </c:manualLayout>
      </c:layout>
      <c:overlay val="0"/>
      <c:spPr>
        <a:noFill/>
        <a:ln>
          <a:noFill/>
        </a:ln>
        <a:effectLst/>
      </c:spPr>
      <c:txPr>
        <a:bodyPr rot="0" spcFirstLastPara="1" vertOverflow="ellipsis" vert="horz" wrap="square" anchor="ctr" anchorCtr="1"/>
        <a:lstStyle/>
        <a:p>
          <a:pPr>
            <a:defRPr lang="zh-CN" sz="1200" b="1" i="0" u="none" strike="noStrike" kern="1200" baseline="0">
              <a:solidFill>
                <a:srgbClr val="595959"/>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c:f>
              <c:strCache>
                <c:ptCount val="1"/>
                <c:pt idx="0">
                  <c:v>6月</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Sheet1!$F$2:$F$6</c:f>
              <c:strCache>
                <c:ptCount val="5"/>
                <c:pt idx="0">
                  <c:v>2.5K及以下</c:v>
                </c:pt>
                <c:pt idx="1">
                  <c:v>2.5K-5K</c:v>
                </c:pt>
                <c:pt idx="2">
                  <c:v>5K-7.5K</c:v>
                </c:pt>
                <c:pt idx="3">
                  <c:v>7.5K-10K</c:v>
                </c:pt>
                <c:pt idx="4">
                  <c:v>10K及以上</c:v>
                </c:pt>
              </c:strCache>
            </c:strRef>
          </c:cat>
          <c:val>
            <c:numRef>
              <c:f>Sheet1!$G$2:$G$6</c:f>
              <c:numCache>
                <c:formatCode>0%</c:formatCode>
                <c:ptCount val="5"/>
                <c:pt idx="0">
                  <c:v>0.31</c:v>
                </c:pt>
                <c:pt idx="1">
                  <c:v>0.13227513227513199</c:v>
                </c:pt>
                <c:pt idx="2">
                  <c:v>0.126984126984127</c:v>
                </c:pt>
                <c:pt idx="3">
                  <c:v>0.06</c:v>
                </c:pt>
                <c:pt idx="4">
                  <c:v>0.37</c:v>
                </c:pt>
              </c:numCache>
            </c:numRef>
          </c:val>
          <c:extLst>
            <c:ext xmlns:c16="http://schemas.microsoft.com/office/drawing/2014/chart" uri="{C3380CC4-5D6E-409C-BE32-E72D297353CC}">
              <c16:uniqueId val="{00000000-A66F-440E-81FA-DA3B8BC40B49}"/>
            </c:ext>
          </c:extLst>
        </c:ser>
        <c:ser>
          <c:idx val="1"/>
          <c:order val="1"/>
          <c:tx>
            <c:strRef>
              <c:f>Sheet1!$H$1</c:f>
              <c:strCache>
                <c:ptCount val="1"/>
                <c:pt idx="0">
                  <c:v>5月</c:v>
                </c:pt>
              </c:strCache>
            </c:strRef>
          </c:tx>
          <c:spPr>
            <a:solidFill>
              <a:srgbClr val="BFBFBF"/>
            </a:solidFill>
            <a:ln w="19050">
              <a:solidFill>
                <a:schemeClr val="lt1"/>
              </a:solidFill>
            </a:ln>
            <a:effectLst/>
          </c:spPr>
          <c:invertIfNegative val="0"/>
          <c:dLbls>
            <c:dLbl>
              <c:idx val="1"/>
              <c:layout>
                <c:manualLayout>
                  <c:x val="9.9594993430259394E-3"/>
                  <c:y val="-3.5825423454840838E-3"/>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15:layout>
                    <c:manualLayout>
                      <c:w val="7.4584102678517158E-2"/>
                      <c:h val="4.9297723529118043E-2"/>
                    </c:manualLayout>
                  </c15:layout>
                </c:ext>
                <c:ext xmlns:c16="http://schemas.microsoft.com/office/drawing/2014/chart" uri="{C3380CC4-5D6E-409C-BE32-E72D297353CC}">
                  <c16:uniqueId val="{00000004-AB87-0147-B7BD-3196DA59B40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Sheet1!$F$2:$F$6</c:f>
              <c:strCache>
                <c:ptCount val="5"/>
                <c:pt idx="0">
                  <c:v>2.5K及以下</c:v>
                </c:pt>
                <c:pt idx="1">
                  <c:v>2.5K-5K</c:v>
                </c:pt>
                <c:pt idx="2">
                  <c:v>5K-7.5K</c:v>
                </c:pt>
                <c:pt idx="3">
                  <c:v>7.5K-10K</c:v>
                </c:pt>
                <c:pt idx="4">
                  <c:v>10K及以上</c:v>
                </c:pt>
              </c:strCache>
            </c:strRef>
          </c:cat>
          <c:val>
            <c:numRef>
              <c:f>Sheet1!$H$2:$H$6</c:f>
              <c:numCache>
                <c:formatCode>0%</c:formatCode>
                <c:ptCount val="5"/>
                <c:pt idx="0">
                  <c:v>0.296296296296296</c:v>
                </c:pt>
                <c:pt idx="1">
                  <c:v>0.13227513227513199</c:v>
                </c:pt>
                <c:pt idx="2">
                  <c:v>0.126984126984127</c:v>
                </c:pt>
                <c:pt idx="3">
                  <c:v>4.7619047619047603E-2</c:v>
                </c:pt>
                <c:pt idx="4">
                  <c:v>0.39682539682539703</c:v>
                </c:pt>
              </c:numCache>
            </c:numRef>
          </c:val>
          <c:extLst>
            <c:ext xmlns:c16="http://schemas.microsoft.com/office/drawing/2014/chart" uri="{C3380CC4-5D6E-409C-BE32-E72D297353CC}">
              <c16:uniqueId val="{00000000-D610-490C-B679-1E5889B8949F}"/>
            </c:ext>
          </c:extLst>
        </c:ser>
        <c:dLbls>
          <c:dLblPos val="outEnd"/>
          <c:showLegendKey val="0"/>
          <c:showVal val="1"/>
          <c:showCatName val="0"/>
          <c:showSerName val="0"/>
          <c:showPercent val="0"/>
          <c:showBubbleSize val="0"/>
        </c:dLbls>
        <c:gapWidth val="150"/>
        <c:axId val="1388242255"/>
        <c:axId val="662669583"/>
      </c:barChart>
      <c:catAx>
        <c:axId val="13882422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2669583"/>
        <c:crosses val="autoZero"/>
        <c:auto val="1"/>
        <c:lblAlgn val="ctr"/>
        <c:lblOffset val="100"/>
        <c:noMultiLvlLbl val="0"/>
      </c:catAx>
      <c:valAx>
        <c:axId val="662669583"/>
        <c:scaling>
          <c:orientation val="minMax"/>
        </c:scaling>
        <c:delete val="1"/>
        <c:axPos val="l"/>
        <c:numFmt formatCode="0%" sourceLinked="1"/>
        <c:majorTickMark val="out"/>
        <c:minorTickMark val="none"/>
        <c:tickLblPos val="nextTo"/>
        <c:crossAx val="1388242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c:f>
              <c:strCache>
                <c:ptCount val="1"/>
                <c:pt idx="0">
                  <c:v>6月</c:v>
                </c:pt>
              </c:strCache>
            </c:strRef>
          </c:tx>
          <c:spPr>
            <a:solidFill>
              <a:schemeClr val="accent1"/>
            </a:solidFill>
            <a:ln w="19050">
              <a:solidFill>
                <a:schemeClr val="lt1"/>
              </a:solidFill>
            </a:ln>
            <a:effectLst/>
          </c:spPr>
          <c:invertIfNegative val="0"/>
          <c:dLbls>
            <c:dLbl>
              <c:idx val="0"/>
              <c:tx>
                <c:rich>
                  <a:bodyPr/>
                  <a:lstStyle/>
                  <a:p>
                    <a:r>
                      <a:rPr lang="en-US" altLang="zh-CN"/>
                      <a:t>12%</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8B-43E8-90BD-6090C7914CAD}"/>
                </c:ext>
              </c:extLst>
            </c:dLbl>
            <c:dLbl>
              <c:idx val="1"/>
              <c:tx>
                <c:rich>
                  <a:bodyPr/>
                  <a:lstStyle/>
                  <a:p>
                    <a:r>
                      <a:rPr lang="en-US" altLang="zh-CN"/>
                      <a:t>27%</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E8B-43E8-90BD-6090C7914CA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Sheet1!$F$2:$F$7</c:f>
              <c:strCache>
                <c:ptCount val="6"/>
                <c:pt idx="0">
                  <c:v>不满1年</c:v>
                </c:pt>
                <c:pt idx="1">
                  <c:v>1-4年</c:v>
                </c:pt>
                <c:pt idx="2">
                  <c:v>4-6年</c:v>
                </c:pt>
                <c:pt idx="3">
                  <c:v>6-8年</c:v>
                </c:pt>
                <c:pt idx="4">
                  <c:v>8-11年</c:v>
                </c:pt>
                <c:pt idx="5">
                  <c:v>11年及以上</c:v>
                </c:pt>
              </c:strCache>
            </c:strRef>
          </c:cat>
          <c:val>
            <c:numRef>
              <c:f>Sheet1!$G$2:$G$7</c:f>
              <c:numCache>
                <c:formatCode>###0</c:formatCode>
                <c:ptCount val="6"/>
                <c:pt idx="0">
                  <c:v>0.12</c:v>
                </c:pt>
                <c:pt idx="1">
                  <c:v>0.26797385620914999</c:v>
                </c:pt>
                <c:pt idx="2" formatCode="0%">
                  <c:v>0.1</c:v>
                </c:pt>
                <c:pt idx="3" formatCode="0%">
                  <c:v>0.05</c:v>
                </c:pt>
                <c:pt idx="4" formatCode="0%">
                  <c:v>0.09</c:v>
                </c:pt>
                <c:pt idx="5" formatCode="0%">
                  <c:v>0.37</c:v>
                </c:pt>
              </c:numCache>
            </c:numRef>
          </c:val>
          <c:extLst>
            <c:ext xmlns:c16="http://schemas.microsoft.com/office/drawing/2014/chart" uri="{C3380CC4-5D6E-409C-BE32-E72D297353CC}">
              <c16:uniqueId val="{00000000-2FEE-4D1D-BA66-FDC81402FD44}"/>
            </c:ext>
          </c:extLst>
        </c:ser>
        <c:ser>
          <c:idx val="1"/>
          <c:order val="1"/>
          <c:tx>
            <c:strRef>
              <c:f>Sheet1!$H$1</c:f>
              <c:strCache>
                <c:ptCount val="1"/>
                <c:pt idx="0">
                  <c:v>5月</c:v>
                </c:pt>
              </c:strCache>
            </c:strRef>
          </c:tx>
          <c:spPr>
            <a:solidFill>
              <a:schemeClr val="bg1">
                <a:lumMod val="75000"/>
              </a:schemeClr>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Sheet1!$F$2:$F$7</c:f>
              <c:strCache>
                <c:ptCount val="6"/>
                <c:pt idx="0">
                  <c:v>不满1年</c:v>
                </c:pt>
                <c:pt idx="1">
                  <c:v>1-4年</c:v>
                </c:pt>
                <c:pt idx="2">
                  <c:v>4-6年</c:v>
                </c:pt>
                <c:pt idx="3">
                  <c:v>6-8年</c:v>
                </c:pt>
                <c:pt idx="4">
                  <c:v>8-11年</c:v>
                </c:pt>
                <c:pt idx="5">
                  <c:v>11年及以上</c:v>
                </c:pt>
              </c:strCache>
            </c:strRef>
          </c:cat>
          <c:val>
            <c:numRef>
              <c:f>Sheet1!$H$2:$H$7</c:f>
              <c:numCache>
                <c:formatCode>0%</c:formatCode>
                <c:ptCount val="6"/>
                <c:pt idx="0">
                  <c:v>0.12676056338028199</c:v>
                </c:pt>
                <c:pt idx="1">
                  <c:v>0.25352112676056299</c:v>
                </c:pt>
                <c:pt idx="2">
                  <c:v>0.140845070422535</c:v>
                </c:pt>
                <c:pt idx="3">
                  <c:v>3.7558685446009397E-2</c:v>
                </c:pt>
                <c:pt idx="4">
                  <c:v>8.4507042253521097E-2</c:v>
                </c:pt>
                <c:pt idx="5">
                  <c:v>0.35680751173708902</c:v>
                </c:pt>
              </c:numCache>
            </c:numRef>
          </c:val>
          <c:extLst>
            <c:ext xmlns:c16="http://schemas.microsoft.com/office/drawing/2014/chart" uri="{C3380CC4-5D6E-409C-BE32-E72D297353CC}">
              <c16:uniqueId val="{00000001-2FEE-4D1D-BA66-FDC81402FD44}"/>
            </c:ext>
          </c:extLst>
        </c:ser>
        <c:dLbls>
          <c:dLblPos val="outEnd"/>
          <c:showLegendKey val="0"/>
          <c:showVal val="1"/>
          <c:showCatName val="0"/>
          <c:showSerName val="0"/>
          <c:showPercent val="0"/>
          <c:showBubbleSize val="0"/>
        </c:dLbls>
        <c:gapWidth val="80"/>
        <c:axId val="1388242255"/>
        <c:axId val="662669583"/>
      </c:barChart>
      <c:catAx>
        <c:axId val="13882422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2669583"/>
        <c:crosses val="autoZero"/>
        <c:auto val="1"/>
        <c:lblAlgn val="ctr"/>
        <c:lblOffset val="100"/>
        <c:noMultiLvlLbl val="0"/>
      </c:catAx>
      <c:valAx>
        <c:axId val="662669583"/>
        <c:scaling>
          <c:orientation val="minMax"/>
        </c:scaling>
        <c:delete val="1"/>
        <c:axPos val="l"/>
        <c:numFmt formatCode="###0" sourceLinked="1"/>
        <c:majorTickMark val="out"/>
        <c:minorTickMark val="none"/>
        <c:tickLblPos val="nextTo"/>
        <c:crossAx val="1388242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解决率</c:v>
                </c:pt>
              </c:strCache>
            </c:strRef>
          </c:tx>
          <c:dPt>
            <c:idx val="0"/>
            <c:bubble3D val="0"/>
            <c:spPr>
              <a:solidFill>
                <a:srgbClr val="A6A6A6"/>
              </a:solidFill>
              <a:ln w="19050">
                <a:solidFill>
                  <a:schemeClr val="lt1"/>
                </a:solidFill>
              </a:ln>
              <a:effectLst/>
            </c:spPr>
            <c:extLst>
              <c:ext xmlns:c16="http://schemas.microsoft.com/office/drawing/2014/chart" uri="{C3380CC4-5D6E-409C-BE32-E72D297353CC}">
                <c16:uniqueId val="{00000001-B30D-4BD5-BF12-32E4EE5D51AD}"/>
              </c:ext>
            </c:extLst>
          </c:dPt>
          <c:dPt>
            <c:idx val="1"/>
            <c:bubble3D val="0"/>
            <c:spPr>
              <a:solidFill>
                <a:schemeClr val="bg1"/>
              </a:solidFill>
              <a:ln w="19050">
                <a:solidFill>
                  <a:schemeClr val="lt1"/>
                </a:solidFill>
              </a:ln>
              <a:effectLst/>
            </c:spPr>
            <c:extLst>
              <c:ext xmlns:c16="http://schemas.microsoft.com/office/drawing/2014/chart" uri="{C3380CC4-5D6E-409C-BE32-E72D297353CC}">
                <c16:uniqueId val="{00000003-B30D-4BD5-BF12-32E4EE5D51AD}"/>
              </c:ext>
            </c:extLst>
          </c:dPt>
          <c:dLbls>
            <c:dLbl>
              <c:idx val="0"/>
              <c:layout>
                <c:manualLayout>
                  <c:x val="-6.3873260948631702E-2"/>
                  <c:y val="-0.27739803470109364"/>
                </c:manualLayout>
              </c:layout>
              <c:tx>
                <c:rich>
                  <a:bodyPr rot="0" spcFirstLastPara="1" vertOverflow="ellipsis" vert="horz" wrap="square" lIns="38100" tIns="19050" rIns="38100" bIns="19050" anchor="ctr" anchorCtr="1">
                    <a:noAutofit/>
                  </a:bodyPr>
                  <a:lstStyle/>
                  <a:p>
                    <a:pPr>
                      <a:defRPr sz="2400" b="0" i="0" u="none" strike="noStrike" kern="1200" baseline="0">
                        <a:solidFill>
                          <a:srgbClr val="A6A6A6"/>
                        </a:solidFill>
                        <a:latin typeface="+mn-lt"/>
                        <a:ea typeface="+mn-ea"/>
                        <a:cs typeface="+mn-cs"/>
                      </a:defRPr>
                    </a:pPr>
                    <a:r>
                      <a:rPr lang="en-US" altLang="zh-CN" sz="2400" b="1" dirty="0">
                        <a:solidFill>
                          <a:srgbClr val="A6A6A6"/>
                        </a:solidFill>
                        <a:latin typeface="Manulife JH Sans" panose="020B0503040401060103"/>
                      </a:rPr>
                      <a:t>94%</a:t>
                    </a:r>
                  </a:p>
                </c:rich>
              </c:tx>
              <c:spPr>
                <a:noFill/>
                <a:ln>
                  <a:noFill/>
                </a:ln>
                <a:effectLst/>
              </c:spPr>
              <c:txPr>
                <a:bodyPr rot="0" spcFirstLastPara="1" vertOverflow="ellipsis" vert="horz" wrap="square" lIns="38100" tIns="19050" rIns="38100" bIns="19050" anchor="ctr" anchorCtr="1">
                  <a:noAutofit/>
                </a:bodyPr>
                <a:lstStyle/>
                <a:p>
                  <a:pPr>
                    <a:defRPr sz="2400" b="0" i="0" u="none" strike="noStrike" kern="1200" baseline="0">
                      <a:solidFill>
                        <a:srgbClr val="A6A6A6"/>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37860191890576944"/>
                      <c:h val="0.31173012087821728"/>
                    </c:manualLayout>
                  </c15:layout>
                </c:ext>
                <c:ext xmlns:c16="http://schemas.microsoft.com/office/drawing/2014/chart" uri="{C3380CC4-5D6E-409C-BE32-E72D297353CC}">
                  <c16:uniqueId val="{00000001-B30D-4BD5-BF12-32E4EE5D51AD}"/>
                </c:ext>
              </c:extLst>
            </c:dLbl>
            <c:dLbl>
              <c:idx val="1"/>
              <c:delete val="1"/>
              <c:extLst>
                <c:ext xmlns:c15="http://schemas.microsoft.com/office/drawing/2012/chart" uri="{CE6537A1-D6FC-4f65-9D91-7224C49458BB}"/>
                <c:ext xmlns:c16="http://schemas.microsoft.com/office/drawing/2014/chart" uri="{C3380CC4-5D6E-409C-BE32-E72D297353CC}">
                  <c16:uniqueId val="{00000003-B30D-4BD5-BF12-32E4EE5D51A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A6A6A6"/>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解决</c:v>
                </c:pt>
                <c:pt idx="1">
                  <c:v>未解决</c:v>
                </c:pt>
              </c:strCache>
            </c:strRef>
          </c:cat>
          <c:val>
            <c:numRef>
              <c:f>Sheet1!$B$2:$B$3</c:f>
              <c:numCache>
                <c:formatCode>0</c:formatCode>
                <c:ptCount val="2"/>
                <c:pt idx="0">
                  <c:v>94</c:v>
                </c:pt>
                <c:pt idx="1">
                  <c:v>6</c:v>
                </c:pt>
              </c:numCache>
            </c:numRef>
          </c:val>
          <c:extLst>
            <c:ext xmlns:c16="http://schemas.microsoft.com/office/drawing/2014/chart" uri="{C3380CC4-5D6E-409C-BE32-E72D297353CC}">
              <c16:uniqueId val="{00000004-B30D-4BD5-BF12-32E4EE5D51AD}"/>
            </c:ext>
          </c:extLst>
        </c:ser>
        <c:dLbls>
          <c:showLegendKey val="0"/>
          <c:showVal val="1"/>
          <c:showCatName val="0"/>
          <c:showSerName val="0"/>
          <c:showPercent val="0"/>
          <c:showBubbleSize val="0"/>
          <c:showLeaderLines val="0"/>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511605116556053E-2"/>
          <c:y val="0.16463925347004987"/>
          <c:w val="0.94097678976688792"/>
          <c:h val="0.62574414575280324"/>
        </c:manualLayout>
      </c:layout>
      <c:barChart>
        <c:barDir val="col"/>
        <c:grouping val="clustered"/>
        <c:varyColors val="0"/>
        <c:ser>
          <c:idx val="0"/>
          <c:order val="0"/>
          <c:spPr>
            <a:solidFill>
              <a:srgbClr val="A6A6A6"/>
            </a:solidFill>
            <a:ln>
              <a:noFill/>
            </a:ln>
            <a:effectLst/>
          </c:spPr>
          <c:invertIfNegative val="0"/>
          <c:dPt>
            <c:idx val="0"/>
            <c:invertIfNegative val="0"/>
            <c:bubble3D val="0"/>
            <c:spPr>
              <a:solidFill>
                <a:srgbClr val="A6A6A6"/>
              </a:solidFill>
              <a:ln>
                <a:noFill/>
              </a:ln>
              <a:effectLst/>
            </c:spPr>
            <c:extLst>
              <c:ext xmlns:c16="http://schemas.microsoft.com/office/drawing/2014/chart" uri="{C3380CC4-5D6E-409C-BE32-E72D297353CC}">
                <c16:uniqueId val="{00000001-6093-7C44-8B8A-2EFAC20E0E33}"/>
              </c:ext>
            </c:extLst>
          </c:dPt>
          <c:dPt>
            <c:idx val="2"/>
            <c:invertIfNegative val="0"/>
            <c:bubble3D val="0"/>
            <c:spPr>
              <a:solidFill>
                <a:srgbClr val="A6A6A6"/>
              </a:solidFill>
              <a:ln>
                <a:noFill/>
              </a:ln>
              <a:effectLst/>
            </c:spPr>
            <c:extLst>
              <c:ext xmlns:c16="http://schemas.microsoft.com/office/drawing/2014/chart" uri="{C3380CC4-5D6E-409C-BE32-E72D297353CC}">
                <c16:uniqueId val="{00000003-6093-7C44-8B8A-2EFAC20E0E33}"/>
              </c:ext>
            </c:extLst>
          </c:dPt>
          <c:dLbls>
            <c:dLbl>
              <c:idx val="0"/>
              <c:tx>
                <c:rich>
                  <a:bodyPr/>
                  <a:lstStyle/>
                  <a:p>
                    <a:r>
                      <a:rPr lang="en-US" altLang="zh-CN"/>
                      <a:t>93</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093-7C44-8B8A-2EFAC20E0E33}"/>
                </c:ext>
              </c:extLst>
            </c:dLbl>
            <c:dLbl>
              <c:idx val="1"/>
              <c:tx>
                <c:rich>
                  <a:bodyPr/>
                  <a:lstStyle/>
                  <a:p>
                    <a:r>
                      <a:rPr lang="en-US" altLang="zh-CN"/>
                      <a:t>95</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B6C-4DD4-953A-BEF82405E605}"/>
                </c:ext>
              </c:extLst>
            </c:dLbl>
            <c:dLbl>
              <c:idx val="2"/>
              <c:tx>
                <c:rich>
                  <a:bodyPr/>
                  <a:lstStyle/>
                  <a:p>
                    <a:r>
                      <a:rPr lang="en-US" altLang="zh-CN"/>
                      <a:t>94</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093-7C44-8B8A-2EFAC20E0E33}"/>
                </c:ext>
              </c:extLst>
            </c:dLbl>
            <c:dLbl>
              <c:idx val="3"/>
              <c:tx>
                <c:rich>
                  <a:bodyPr/>
                  <a:lstStyle/>
                  <a:p>
                    <a:r>
                      <a:rPr lang="en-US" altLang="zh-CN"/>
                      <a:t>88</a:t>
                    </a:r>
                    <a:endParaRPr lang="en-US" altLang="zh-CN"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B6C-4DD4-953A-BEF82405E60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一般咨询</c:v>
                </c:pt>
                <c:pt idx="1">
                  <c:v>保单和客户信息查询</c:v>
                </c:pt>
                <c:pt idx="2">
                  <c:v>服务申请</c:v>
                </c:pt>
                <c:pt idx="3">
                  <c:v>留言弃线回访</c:v>
                </c:pt>
              </c:strCache>
            </c:strRef>
          </c:cat>
          <c:val>
            <c:numRef>
              <c:f>Sheet1!$B$2:$B$5</c:f>
              <c:numCache>
                <c:formatCode>General</c:formatCode>
                <c:ptCount val="4"/>
                <c:pt idx="0">
                  <c:v>93</c:v>
                </c:pt>
                <c:pt idx="1">
                  <c:v>95</c:v>
                </c:pt>
                <c:pt idx="2">
                  <c:v>94</c:v>
                </c:pt>
                <c:pt idx="3">
                  <c:v>88</c:v>
                </c:pt>
              </c:numCache>
            </c:numRef>
          </c:val>
          <c:extLst>
            <c:ext xmlns:c16="http://schemas.microsoft.com/office/drawing/2014/chart" uri="{C3380CC4-5D6E-409C-BE32-E72D297353CC}">
              <c16:uniqueId val="{00000005-6093-7C44-8B8A-2EFAC20E0E33}"/>
            </c:ext>
          </c:extLst>
        </c:ser>
        <c:dLbls>
          <c:dLblPos val="outEnd"/>
          <c:showLegendKey val="0"/>
          <c:showVal val="1"/>
          <c:showCatName val="0"/>
          <c:showSerName val="0"/>
          <c:showPercent val="0"/>
          <c:showBubbleSize val="0"/>
        </c:dLbls>
        <c:gapWidth val="120"/>
        <c:overlap val="-10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CN"/>
          </a:p>
        </c:txPr>
        <c:crossAx val="410964384"/>
        <c:crosses val="autoZero"/>
        <c:auto val="1"/>
        <c:lblAlgn val="ctr"/>
        <c:lblOffset val="100"/>
        <c:noMultiLvlLbl val="0"/>
      </c:catAx>
      <c:valAx>
        <c:axId val="410964384"/>
        <c:scaling>
          <c:orientation val="minMax"/>
          <c:max val="100"/>
          <c:min val="0"/>
        </c:scaling>
        <c:delete val="1"/>
        <c:axPos val="l"/>
        <c:numFmt formatCode="General" sourceLinked="1"/>
        <c:majorTickMark val="out"/>
        <c:minorTickMark val="none"/>
        <c:tickLblPos val="nextTo"/>
        <c:crossAx val="41096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912502654468028E-2"/>
          <c:y val="9.2715120203623227E-2"/>
          <c:w val="0.95080801692319017"/>
          <c:h val="0.86538763285899178"/>
        </c:manualLayout>
      </c:layout>
      <c:barChart>
        <c:barDir val="col"/>
        <c:grouping val="clustered"/>
        <c:varyColors val="0"/>
        <c:ser>
          <c:idx val="0"/>
          <c:order val="0"/>
          <c:tx>
            <c:strRef>
              <c:f>Sheet1!$B$1</c:f>
              <c:strCache>
                <c:ptCount val="1"/>
                <c:pt idx="0">
                  <c:v>NPS</c:v>
                </c:pt>
              </c:strCache>
            </c:strRef>
          </c:tx>
          <c:spPr>
            <a:solidFill>
              <a:schemeClr val="bg2">
                <a:lumMod val="60000"/>
                <a:lumOff val="40000"/>
              </a:schemeClr>
            </a:solidFill>
            <a:ln>
              <a:noFill/>
            </a:ln>
            <a:effectLst/>
          </c:spPr>
          <c:invertIfNegative val="0"/>
          <c:dPt>
            <c:idx val="0"/>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1-D010-4CD1-8A61-EE5DAA187588}"/>
              </c:ext>
            </c:extLst>
          </c:dPt>
          <c:dPt>
            <c:idx val="2"/>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3-D010-4CD1-8A61-EE5DAA187588}"/>
              </c:ext>
            </c:extLst>
          </c:dPt>
          <c:dPt>
            <c:idx val="8"/>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0-C247-4F1A-8B66-222845F6F6AB}"/>
              </c:ext>
            </c:extLst>
          </c:dPt>
          <c:dPt>
            <c:idx val="9"/>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C-AEE0-43E9-9E33-70C113EA5BBF}"/>
              </c:ext>
            </c:extLst>
          </c:dPt>
          <c:dPt>
            <c:idx val="10"/>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B-AEE0-43E9-9E33-70C113EA5BBF}"/>
              </c:ext>
            </c:extLst>
          </c:dPt>
          <c:dPt>
            <c:idx val="11"/>
            <c:invertIfNegative val="0"/>
            <c:bubble3D val="0"/>
            <c:spPr>
              <a:solidFill>
                <a:schemeClr val="accent1"/>
              </a:solidFill>
              <a:ln>
                <a:noFill/>
              </a:ln>
              <a:effectLst/>
            </c:spPr>
            <c:extLst>
              <c:ext xmlns:c16="http://schemas.microsoft.com/office/drawing/2014/chart" uri="{C3380CC4-5D6E-409C-BE32-E72D297353CC}">
                <c16:uniqueId val="{0000000A-AEE0-43E9-9E33-70C113EA5BBF}"/>
              </c:ext>
            </c:extLst>
          </c:dPt>
          <c:dPt>
            <c:idx val="12"/>
            <c:invertIfNegative val="0"/>
            <c:bubble3D val="0"/>
            <c:spPr>
              <a:solidFill>
                <a:schemeClr val="accent1"/>
              </a:solidFill>
              <a:ln>
                <a:noFill/>
              </a:ln>
              <a:effectLst/>
            </c:spPr>
            <c:extLst>
              <c:ext xmlns:c16="http://schemas.microsoft.com/office/drawing/2014/chart" uri="{C3380CC4-5D6E-409C-BE32-E72D297353CC}">
                <c16:uniqueId val="{00000015-C779-47FA-9A60-4FF658287287}"/>
              </c:ext>
            </c:extLst>
          </c:dPt>
          <c:dPt>
            <c:idx val="13"/>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4-C779-47FA-9A60-4FF658287287}"/>
              </c:ext>
            </c:extLst>
          </c:dPt>
          <c:dPt>
            <c:idx val="14"/>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3-C779-47FA-9A60-4FF658287287}"/>
              </c:ext>
            </c:extLst>
          </c:dPt>
          <c:dLbls>
            <c:dLbl>
              <c:idx val="1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D7840DC0-1ADE-844E-AB8D-D3CAEBE5F5EC}" type="VALUE">
                      <a:rPr lang="en-US" altLang="zh-CN" sz="1200" smtClean="0">
                        <a:latin typeface="+mn-lt"/>
                      </a:rPr>
                      <a:pPr>
                        <a:defRPr sz="1200"/>
                      </a:pPr>
                      <a:t>[值]</a:t>
                    </a:fld>
                    <a:r>
                      <a:rPr lang="zh-CN" altLang="en-US" sz="1200" b="1" i="0" u="none" strike="noStrike" kern="1200" baseline="0" dirty="0">
                        <a:solidFill>
                          <a:srgbClr val="FF0000"/>
                        </a:solidFill>
                        <a:latin typeface="+mn-lt"/>
                        <a:ea typeface="Microsoft YaHei" panose="020B0503020204020204" pitchFamily="34" charset="-122"/>
                      </a:rPr>
                      <a:t>（</a:t>
                    </a:r>
                    <a:r>
                      <a:rPr lang="en-US" altLang="zh-CN" sz="1200" b="1" i="0" u="none" strike="noStrike" kern="1200" baseline="0" dirty="0">
                        <a:solidFill>
                          <a:srgbClr val="FF0000"/>
                        </a:solidFill>
                        <a:latin typeface="+mn-lt"/>
                        <a:ea typeface="Microsoft YaHei" panose="020B0503020204020204" pitchFamily="34" charset="-122"/>
                      </a:rPr>
                      <a:t>-6%</a:t>
                    </a:r>
                    <a:r>
                      <a:rPr lang="zh-CN" altLang="en-US" sz="1200" b="1" i="0" u="none" strike="noStrike" kern="1200" baseline="0" dirty="0">
                        <a:solidFill>
                          <a:srgbClr val="FF0000"/>
                        </a:solidFill>
                        <a:latin typeface="+mn-lt"/>
                        <a:ea typeface="Microsoft YaHei" panose="020B0503020204020204" pitchFamily="34" charset="-122"/>
                      </a:rPr>
                      <a:t>）</a:t>
                    </a:r>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AEE0-43E9-9E33-70C113EA5B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7月</c:v>
                </c:pt>
                <c:pt idx="1">
                  <c:v>8月</c:v>
                </c:pt>
                <c:pt idx="2">
                  <c:v>9月</c:v>
                </c:pt>
                <c:pt idx="3">
                  <c:v>10月</c:v>
                </c:pt>
                <c:pt idx="4">
                  <c:v>11月</c:v>
                </c:pt>
                <c:pt idx="5">
                  <c:v>12月</c:v>
                </c:pt>
                <c:pt idx="6">
                  <c:v>1月</c:v>
                </c:pt>
                <c:pt idx="7">
                  <c:v>2月</c:v>
                </c:pt>
                <c:pt idx="8">
                  <c:v>3月</c:v>
                </c:pt>
                <c:pt idx="9">
                  <c:v>4月</c:v>
                </c:pt>
                <c:pt idx="10">
                  <c:v>5月</c:v>
                </c:pt>
                <c:pt idx="11">
                  <c:v>6月</c:v>
                </c:pt>
              </c:strCache>
            </c:strRef>
          </c:cat>
          <c:val>
            <c:numRef>
              <c:f>Sheet1!$B$3:$B$14</c:f>
              <c:numCache>
                <c:formatCode>General</c:formatCode>
                <c:ptCount val="12"/>
                <c:pt idx="0">
                  <c:v>21</c:v>
                </c:pt>
                <c:pt idx="1">
                  <c:v>16</c:v>
                </c:pt>
                <c:pt idx="2">
                  <c:v>32</c:v>
                </c:pt>
                <c:pt idx="3">
                  <c:v>19</c:v>
                </c:pt>
                <c:pt idx="4">
                  <c:v>23</c:v>
                </c:pt>
                <c:pt idx="5">
                  <c:v>20</c:v>
                </c:pt>
                <c:pt idx="6">
                  <c:v>27</c:v>
                </c:pt>
                <c:pt idx="7">
                  <c:v>21</c:v>
                </c:pt>
                <c:pt idx="8">
                  <c:v>20</c:v>
                </c:pt>
                <c:pt idx="9">
                  <c:v>65</c:v>
                </c:pt>
                <c:pt idx="10">
                  <c:v>60</c:v>
                </c:pt>
                <c:pt idx="11">
                  <c:v>54</c:v>
                </c:pt>
              </c:numCache>
            </c:numRef>
          </c:val>
          <c:extLst>
            <c:ext xmlns:c16="http://schemas.microsoft.com/office/drawing/2014/chart" uri="{C3380CC4-5D6E-409C-BE32-E72D297353CC}">
              <c16:uniqueId val="{00000004-D010-4CD1-8A61-EE5DAA187588}"/>
            </c:ext>
          </c:extLst>
        </c:ser>
        <c:dLbls>
          <c:dLblPos val="outEnd"/>
          <c:showLegendKey val="0"/>
          <c:showVal val="1"/>
          <c:showCatName val="0"/>
          <c:showSerName val="0"/>
          <c:showPercent val="0"/>
          <c:showBubbleSize val="0"/>
        </c:dLbls>
        <c:gapWidth val="80"/>
        <c:axId val="410969304"/>
        <c:axId val="410964384"/>
      </c:barChart>
      <c:lineChart>
        <c:grouping val="standard"/>
        <c:varyColors val="0"/>
        <c:ser>
          <c:idx val="1"/>
          <c:order val="1"/>
          <c:tx>
            <c:strRef>
              <c:f>Sheet1!$C$1</c:f>
              <c:strCache>
                <c:ptCount val="1"/>
                <c:pt idx="0">
                  <c:v>Average</c:v>
                </c:pt>
              </c:strCache>
            </c:strRef>
          </c:tx>
          <c:spPr>
            <a:ln w="28575" cap="rnd">
              <a:solidFill>
                <a:schemeClr val="accent5"/>
              </a:solidFill>
              <a:round/>
            </a:ln>
            <a:effectLst/>
          </c:spPr>
          <c:marker>
            <c:symbol val="none"/>
          </c:marker>
          <c:cat>
            <c:strRef>
              <c:f>Sheet1!$A$3:$A$14</c:f>
              <c:strCache>
                <c:ptCount val="12"/>
                <c:pt idx="0">
                  <c:v>7月</c:v>
                </c:pt>
                <c:pt idx="1">
                  <c:v>8月</c:v>
                </c:pt>
                <c:pt idx="2">
                  <c:v>9月</c:v>
                </c:pt>
                <c:pt idx="3">
                  <c:v>10月</c:v>
                </c:pt>
                <c:pt idx="4">
                  <c:v>11月</c:v>
                </c:pt>
                <c:pt idx="5">
                  <c:v>12月</c:v>
                </c:pt>
                <c:pt idx="6">
                  <c:v>1月</c:v>
                </c:pt>
                <c:pt idx="7">
                  <c:v>2月</c:v>
                </c:pt>
                <c:pt idx="8">
                  <c:v>3月</c:v>
                </c:pt>
                <c:pt idx="9">
                  <c:v>4月</c:v>
                </c:pt>
                <c:pt idx="10">
                  <c:v>5月</c:v>
                </c:pt>
                <c:pt idx="11">
                  <c:v>6月</c:v>
                </c:pt>
              </c:strCache>
            </c:strRef>
          </c:cat>
          <c:val>
            <c:numRef>
              <c:f>Sheet1!$C$3:$C$14</c:f>
              <c:numCache>
                <c:formatCode>General</c:formatCode>
                <c:ptCount val="12"/>
                <c:pt idx="0">
                  <c:v>30.153846153846153</c:v>
                </c:pt>
                <c:pt idx="1">
                  <c:v>30.153846153846153</c:v>
                </c:pt>
                <c:pt idx="2">
                  <c:v>30.153846153846153</c:v>
                </c:pt>
                <c:pt idx="3">
                  <c:v>30.153846153846153</c:v>
                </c:pt>
                <c:pt idx="4">
                  <c:v>30.153846153846153</c:v>
                </c:pt>
                <c:pt idx="5">
                  <c:v>30.153846153846153</c:v>
                </c:pt>
                <c:pt idx="6">
                  <c:v>30.153846153846153</c:v>
                </c:pt>
                <c:pt idx="7">
                  <c:v>30.153846153846153</c:v>
                </c:pt>
                <c:pt idx="8">
                  <c:v>30.153846153846153</c:v>
                </c:pt>
                <c:pt idx="9">
                  <c:v>30.153846153846153</c:v>
                </c:pt>
                <c:pt idx="10">
                  <c:v>30.153846153846153</c:v>
                </c:pt>
                <c:pt idx="11">
                  <c:v>30.153846153846153</c:v>
                </c:pt>
              </c:numCache>
            </c:numRef>
          </c:val>
          <c:smooth val="0"/>
          <c:extLst>
            <c:ext xmlns:c16="http://schemas.microsoft.com/office/drawing/2014/chart" uri="{C3380CC4-5D6E-409C-BE32-E72D297353CC}">
              <c16:uniqueId val="{00000014-42CA-114C-9995-8ECA003C871A}"/>
            </c:ext>
          </c:extLst>
        </c:ser>
        <c:dLbls>
          <c:showLegendKey val="0"/>
          <c:showVal val="0"/>
          <c:showCatName val="0"/>
          <c:showSerName val="0"/>
          <c:showPercent val="0"/>
          <c:showBubbleSize val="0"/>
        </c:dLbls>
        <c:marker val="1"/>
        <c:smooth val="0"/>
        <c:axId val="410969304"/>
        <c:axId val="410964384"/>
      </c:lineChart>
      <c:catAx>
        <c:axId val="410969304"/>
        <c:scaling>
          <c:orientation val="minMax"/>
        </c:scaling>
        <c:delete val="1"/>
        <c:axPos val="b"/>
        <c:numFmt formatCode="General" sourceLinked="1"/>
        <c:majorTickMark val="out"/>
        <c:minorTickMark val="none"/>
        <c:tickLblPos val="nextTo"/>
        <c:crossAx val="410964384"/>
        <c:crosses val="autoZero"/>
        <c:auto val="1"/>
        <c:lblAlgn val="ctr"/>
        <c:lblOffset val="100"/>
        <c:noMultiLvlLbl val="0"/>
      </c:catAx>
      <c:valAx>
        <c:axId val="410964384"/>
        <c:scaling>
          <c:orientation val="minMax"/>
          <c:max val="75"/>
          <c:min val="0"/>
        </c:scaling>
        <c:delete val="1"/>
        <c:axPos val="l"/>
        <c:numFmt formatCode="General" sourceLinked="1"/>
        <c:majorTickMark val="out"/>
        <c:minorTickMark val="none"/>
        <c:tickLblPos val="nextTo"/>
        <c:crossAx val="4109693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379674352566344E-2"/>
          <c:y val="0.15831628404882137"/>
          <c:w val="0.1922845460598793"/>
          <c:h val="0.68185333697854988"/>
        </c:manualLayout>
      </c:layout>
      <c:barChart>
        <c:barDir val="col"/>
        <c:grouping val="clustered"/>
        <c:varyColors val="0"/>
        <c:ser>
          <c:idx val="0"/>
          <c:order val="0"/>
          <c:tx>
            <c:strRef>
              <c:f>Sheet1!$B$1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C009-4D24-9CD1-C3020D491B04}"/>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C009-4D24-9CD1-C3020D491B04}"/>
              </c:ext>
            </c:extLst>
          </c:dPt>
          <c:dLbls>
            <c:dLbl>
              <c:idx val="0"/>
              <c:tx>
                <c:rich>
                  <a:bodyPr/>
                  <a:lstStyle/>
                  <a:p>
                    <a:fld id="{7531070B-0956-584B-B659-4BDE8DE38811}" type="VALUE">
                      <a:rPr lang="en-US" altLang="zh-CN" b="1">
                        <a:solidFill>
                          <a:schemeClr val="accent1"/>
                        </a:solidFill>
                      </a:rPr>
                      <a:pPr/>
                      <a:t>[值]</a:t>
                    </a:fld>
                    <a:endParaRPr lang="zh-CN"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009-4D24-9CD1-C3020D491B04}"/>
                </c:ext>
              </c:extLst>
            </c:dLbl>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zh-CN"/>
                </a:p>
              </c:txPr>
              <c:dLblPos val="outEnd"/>
              <c:showLegendKey val="0"/>
              <c:showVal val="1"/>
              <c:showCatName val="0"/>
              <c:showSerName val="0"/>
              <c:showPercent val="0"/>
              <c:showBubbleSize val="0"/>
              <c:extLst>
                <c:ext xmlns:c16="http://schemas.microsoft.com/office/drawing/2014/chart" uri="{C3380CC4-5D6E-409C-BE32-E72D297353CC}">
                  <c16:uniqueId val="{00000008-992D-F64D-A269-CA3A729C893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男性</c:v>
                </c:pt>
                <c:pt idx="1">
                  <c:v>女性</c:v>
                </c:pt>
              </c:strCache>
            </c:strRef>
          </c:cat>
          <c:val>
            <c:numRef>
              <c:f>Sheet1!$B$2:$B$3</c:f>
              <c:numCache>
                <c:formatCode>###0</c:formatCode>
                <c:ptCount val="2"/>
                <c:pt idx="0">
                  <c:v>61</c:v>
                </c:pt>
                <c:pt idx="1">
                  <c:v>49</c:v>
                </c:pt>
              </c:numCache>
            </c:numRef>
          </c:val>
          <c:extLst>
            <c:ext xmlns:c16="http://schemas.microsoft.com/office/drawing/2014/chart" uri="{C3380CC4-5D6E-409C-BE32-E72D297353CC}">
              <c16:uniqueId val="{00000004-C009-4D24-9CD1-C3020D491B04}"/>
            </c:ext>
          </c:extLst>
        </c:ser>
        <c:ser>
          <c:idx val="1"/>
          <c:order val="1"/>
          <c:tx>
            <c:strRef>
              <c:f>Sheet1!$C$1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Sheet1!$C$2:$C$3</c:f>
              <c:numCache>
                <c:formatCode>###0</c:formatCode>
                <c:ptCount val="2"/>
                <c:pt idx="0">
                  <c:v>57</c:v>
                </c:pt>
                <c:pt idx="1">
                  <c:v>61</c:v>
                </c:pt>
              </c:numCache>
            </c:numRef>
          </c:val>
          <c:extLst>
            <c:ext xmlns:c16="http://schemas.microsoft.com/office/drawing/2014/chart" uri="{C3380CC4-5D6E-409C-BE32-E72D297353CC}">
              <c16:uniqueId val="{00000005-992D-F64D-A269-CA3A729C8937}"/>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0964384"/>
        <c:crosses val="autoZero"/>
        <c:auto val="1"/>
        <c:lblAlgn val="ctr"/>
        <c:lblOffset val="1000"/>
        <c:tickMarkSkip val="2"/>
        <c:noMultiLvlLbl val="0"/>
      </c:catAx>
      <c:valAx>
        <c:axId val="410964384"/>
        <c:scaling>
          <c:orientation val="minMax"/>
          <c:max val="100"/>
          <c:min val="-20"/>
        </c:scaling>
        <c:delete val="1"/>
        <c:axPos val="l"/>
        <c:numFmt formatCode="###0" sourceLinked="1"/>
        <c:majorTickMark val="out"/>
        <c:minorTickMark val="none"/>
        <c:tickLblPos val="nextTo"/>
        <c:crossAx val="41096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625667764652336E-2"/>
          <c:y val="0.18998851881489728"/>
          <c:w val="0.83741437462805679"/>
          <c:h val="0.72144363043614479"/>
        </c:manualLayout>
      </c:layout>
      <c:barChart>
        <c:barDir val="col"/>
        <c:grouping val="clustered"/>
        <c:varyColors val="0"/>
        <c:ser>
          <c:idx val="0"/>
          <c:order val="0"/>
          <c:tx>
            <c:strRef>
              <c:f>Sheet1!$B$1</c:f>
              <c:strCache>
                <c:ptCount val="1"/>
                <c:pt idx="0">
                  <c:v>6月</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EF0-47ED-A98D-622044FF9641}"/>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8EF0-47ED-A98D-622044FF964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20岁以下</c:v>
                </c:pt>
                <c:pt idx="1">
                  <c:v>20-24岁</c:v>
                </c:pt>
                <c:pt idx="2">
                  <c:v>25-29岁</c:v>
                </c:pt>
                <c:pt idx="3">
                  <c:v>30-34岁</c:v>
                </c:pt>
                <c:pt idx="4">
                  <c:v>35-39岁</c:v>
                </c:pt>
                <c:pt idx="5">
                  <c:v>40-44岁</c:v>
                </c:pt>
                <c:pt idx="6">
                  <c:v>45-49岁</c:v>
                </c:pt>
                <c:pt idx="7">
                  <c:v>50-54岁</c:v>
                </c:pt>
                <c:pt idx="8">
                  <c:v>55-59岁</c:v>
                </c:pt>
                <c:pt idx="9">
                  <c:v>60-64岁</c:v>
                </c:pt>
                <c:pt idx="10">
                  <c:v>65岁及以上</c:v>
                </c:pt>
              </c:strCache>
            </c:strRef>
          </c:cat>
          <c:val>
            <c:numRef>
              <c:f>Sheet1!$B$2:$B$12</c:f>
              <c:numCache>
                <c:formatCode>General</c:formatCode>
                <c:ptCount val="11"/>
                <c:pt idx="0">
                  <c:v>0</c:v>
                </c:pt>
                <c:pt idx="1">
                  <c:v>50</c:v>
                </c:pt>
                <c:pt idx="2">
                  <c:v>36</c:v>
                </c:pt>
                <c:pt idx="3">
                  <c:v>43</c:v>
                </c:pt>
                <c:pt idx="4">
                  <c:v>66</c:v>
                </c:pt>
                <c:pt idx="5">
                  <c:v>53</c:v>
                </c:pt>
                <c:pt idx="6">
                  <c:v>48</c:v>
                </c:pt>
                <c:pt idx="7">
                  <c:v>61</c:v>
                </c:pt>
                <c:pt idx="8">
                  <c:v>94</c:v>
                </c:pt>
                <c:pt idx="9">
                  <c:v>15</c:v>
                </c:pt>
                <c:pt idx="10">
                  <c:v>44</c:v>
                </c:pt>
              </c:numCache>
            </c:numRef>
          </c:val>
          <c:extLst>
            <c:ext xmlns:c16="http://schemas.microsoft.com/office/drawing/2014/chart" uri="{C3380CC4-5D6E-409C-BE32-E72D297353CC}">
              <c16:uniqueId val="{00000004-8EF0-47ED-A98D-622044FF9641}"/>
            </c:ext>
          </c:extLst>
        </c:ser>
        <c:ser>
          <c:idx val="1"/>
          <c:order val="1"/>
          <c:tx>
            <c:strRef>
              <c:f>Sheet1!$C$1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20岁以下</c:v>
                </c:pt>
                <c:pt idx="1">
                  <c:v>20-24岁</c:v>
                </c:pt>
                <c:pt idx="2">
                  <c:v>25-29岁</c:v>
                </c:pt>
                <c:pt idx="3">
                  <c:v>30-34岁</c:v>
                </c:pt>
                <c:pt idx="4">
                  <c:v>35-39岁</c:v>
                </c:pt>
                <c:pt idx="5">
                  <c:v>40-44岁</c:v>
                </c:pt>
                <c:pt idx="6">
                  <c:v>45-49岁</c:v>
                </c:pt>
                <c:pt idx="7">
                  <c:v>50-54岁</c:v>
                </c:pt>
                <c:pt idx="8">
                  <c:v>55-59岁</c:v>
                </c:pt>
                <c:pt idx="9">
                  <c:v>60-64岁</c:v>
                </c:pt>
                <c:pt idx="10">
                  <c:v>65岁及以上</c:v>
                </c:pt>
              </c:strCache>
            </c:strRef>
          </c:cat>
          <c:val>
            <c:numRef>
              <c:f>Sheet1!$C$2:$C$12</c:f>
              <c:numCache>
                <c:formatCode>General</c:formatCode>
                <c:ptCount val="11"/>
                <c:pt idx="0">
                  <c:v>0</c:v>
                </c:pt>
                <c:pt idx="1">
                  <c:v>-50</c:v>
                </c:pt>
                <c:pt idx="2">
                  <c:v>50</c:v>
                </c:pt>
                <c:pt idx="3">
                  <c:v>38</c:v>
                </c:pt>
                <c:pt idx="4">
                  <c:v>83</c:v>
                </c:pt>
                <c:pt idx="5">
                  <c:v>52</c:v>
                </c:pt>
                <c:pt idx="6">
                  <c:v>61</c:v>
                </c:pt>
                <c:pt idx="7">
                  <c:v>78</c:v>
                </c:pt>
                <c:pt idx="8">
                  <c:v>68</c:v>
                </c:pt>
                <c:pt idx="9">
                  <c:v>13</c:v>
                </c:pt>
                <c:pt idx="10">
                  <c:v>100</c:v>
                </c:pt>
              </c:numCache>
            </c:numRef>
          </c:val>
          <c:extLst>
            <c:ext xmlns:c16="http://schemas.microsoft.com/office/drawing/2014/chart" uri="{C3380CC4-5D6E-409C-BE32-E72D297353CC}">
              <c16:uniqueId val="{00000006-CA82-AB4C-8E33-7F461876A068}"/>
            </c:ext>
          </c:extLst>
        </c:ser>
        <c:dLbls>
          <c:showLegendKey val="0"/>
          <c:showVal val="0"/>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0964384"/>
        <c:crosses val="autoZero"/>
        <c:auto val="1"/>
        <c:lblAlgn val="ctr"/>
        <c:lblOffset val="1000"/>
        <c:tickMarkSkip val="2"/>
        <c:noMultiLvlLbl val="0"/>
      </c:catAx>
      <c:valAx>
        <c:axId val="410964384"/>
        <c:scaling>
          <c:orientation val="minMax"/>
          <c:max val="100"/>
          <c:min val="-20"/>
        </c:scaling>
        <c:delete val="1"/>
        <c:axPos val="l"/>
        <c:numFmt formatCode="General"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89498182819574124"/>
          <c:y val="0.41898251698875605"/>
          <c:w val="5.6443690594419456E-2"/>
          <c:h val="0.1620346542878937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anulife JH Sans" panose="020B0604020202020204"/>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493816377329339E-2"/>
          <c:y val="6.2144626169381462E-2"/>
          <c:w val="0.93944033407380911"/>
          <c:h val="0.72748338881804597"/>
        </c:manualLayout>
      </c:layout>
      <c:barChart>
        <c:barDir val="col"/>
        <c:grouping val="clustered"/>
        <c:varyColors val="0"/>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11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0"/>
        <c:lblAlgn val="ctr"/>
        <c:lblOffset val="1000"/>
        <c:noMultiLvlLbl val="0"/>
      </c:catAx>
      <c:valAx>
        <c:axId val="410964384"/>
        <c:scaling>
          <c:orientation val="minMax"/>
          <c:max val="50"/>
          <c:min val="-5"/>
        </c:scaling>
        <c:delete val="1"/>
        <c:axPos val="l"/>
        <c:numFmt formatCode="###0" sourceLinked="1"/>
        <c:majorTickMark val="out"/>
        <c:minorTickMark val="none"/>
        <c:tickLblPos val="nextTo"/>
        <c:crossAx val="4109693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077562231245421E-2"/>
          <c:y val="0.44957511273762452"/>
          <c:w val="0.90131343439261624"/>
          <c:h val="0.4294919766684428"/>
        </c:manualLayout>
      </c:layout>
      <c:barChart>
        <c:barDir val="col"/>
        <c:grouping val="clustered"/>
        <c:varyColors val="0"/>
        <c:ser>
          <c:idx val="0"/>
          <c:order val="0"/>
          <c:tx>
            <c:strRef>
              <c:f>Sheet1!$B$1</c:f>
              <c:strCache>
                <c:ptCount val="1"/>
                <c:pt idx="0">
                  <c:v>6月</c:v>
                </c:pt>
              </c:strCache>
            </c:strRef>
          </c:tx>
          <c:spPr>
            <a:solidFill>
              <a:schemeClr val="accent1"/>
            </a:solidFill>
            <a:ln>
              <a:solidFill>
                <a:schemeClr val="accent1"/>
              </a:solidFill>
            </a:ln>
            <a:effectLst/>
          </c:spPr>
          <c:invertIfNegative val="0"/>
          <c:dPt>
            <c:idx val="0"/>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77CF-9144-A57F-9A7400A626A1}"/>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77CF-9144-A57F-9A7400A626A1}"/>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anulife JH Sans" panose="020B0604020202020204"/>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一般咨询</c:v>
                </c:pt>
                <c:pt idx="1">
                  <c:v>保单和客户信息查询</c:v>
                </c:pt>
                <c:pt idx="2">
                  <c:v>服务申请</c:v>
                </c:pt>
                <c:pt idx="3">
                  <c:v>留言弃线回访</c:v>
                </c:pt>
                <c:pt idx="5">
                  <c:v>2.5K以内</c:v>
                </c:pt>
                <c:pt idx="6">
                  <c:v>2.5K-5K</c:v>
                </c:pt>
                <c:pt idx="7">
                  <c:v>5K-7.5K</c:v>
                </c:pt>
                <c:pt idx="8">
                  <c:v>7.5K-10K</c:v>
                </c:pt>
                <c:pt idx="9">
                  <c:v>10K及以上</c:v>
                </c:pt>
              </c:strCache>
            </c:strRef>
          </c:cat>
          <c:val>
            <c:numRef>
              <c:f>Sheet1!$B$2:$B$11</c:f>
              <c:numCache>
                <c:formatCode>###0</c:formatCode>
                <c:ptCount val="10"/>
                <c:pt idx="0">
                  <c:v>36</c:v>
                </c:pt>
                <c:pt idx="1">
                  <c:v>48</c:v>
                </c:pt>
                <c:pt idx="2">
                  <c:v>73</c:v>
                </c:pt>
                <c:pt idx="3">
                  <c:v>50</c:v>
                </c:pt>
                <c:pt idx="5">
                  <c:v>49</c:v>
                </c:pt>
                <c:pt idx="6">
                  <c:v>42</c:v>
                </c:pt>
                <c:pt idx="7">
                  <c:v>68</c:v>
                </c:pt>
                <c:pt idx="8">
                  <c:v>56</c:v>
                </c:pt>
                <c:pt idx="9">
                  <c:v>61</c:v>
                </c:pt>
              </c:numCache>
            </c:numRef>
          </c:val>
          <c:extLst>
            <c:ext xmlns:c16="http://schemas.microsoft.com/office/drawing/2014/chart" uri="{C3380CC4-5D6E-409C-BE32-E72D297353CC}">
              <c16:uniqueId val="{00000004-77CF-9144-A57F-9A7400A626A1}"/>
            </c:ext>
          </c:extLst>
        </c:ser>
        <c:ser>
          <c:idx val="1"/>
          <c:order val="1"/>
          <c:tx>
            <c:strRef>
              <c:f>Sheet1!$C$1</c:f>
              <c:strCache>
                <c:ptCount val="1"/>
                <c:pt idx="0">
                  <c:v>5月</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Sheet1!$C$2:$C$11</c:f>
              <c:numCache>
                <c:formatCode>###0</c:formatCode>
                <c:ptCount val="10"/>
                <c:pt idx="0">
                  <c:v>64</c:v>
                </c:pt>
                <c:pt idx="1">
                  <c:v>63</c:v>
                </c:pt>
                <c:pt idx="2">
                  <c:v>50</c:v>
                </c:pt>
                <c:pt idx="3">
                  <c:v>63</c:v>
                </c:pt>
                <c:pt idx="5">
                  <c:v>63</c:v>
                </c:pt>
                <c:pt idx="6">
                  <c:v>64</c:v>
                </c:pt>
                <c:pt idx="7">
                  <c:v>50</c:v>
                </c:pt>
                <c:pt idx="8">
                  <c:v>67</c:v>
                </c:pt>
                <c:pt idx="9">
                  <c:v>73</c:v>
                </c:pt>
              </c:numCache>
            </c:numRef>
          </c:val>
          <c:extLst>
            <c:ext xmlns:c16="http://schemas.microsoft.com/office/drawing/2014/chart" uri="{C3380CC4-5D6E-409C-BE32-E72D297353CC}">
              <c16:uniqueId val="{00000005-E826-E740-A0C5-8170070CD021}"/>
            </c:ext>
          </c:extLst>
        </c:ser>
        <c:dLbls>
          <c:dLblPos val="outEnd"/>
          <c:showLegendKey val="0"/>
          <c:showVal val="1"/>
          <c:showCatName val="0"/>
          <c:showSerName val="0"/>
          <c:showPercent val="0"/>
          <c:showBubbleSize val="0"/>
        </c:dLbls>
        <c:gapWidth val="80"/>
        <c:axId val="410969304"/>
        <c:axId val="410964384"/>
      </c:barChart>
      <c:catAx>
        <c:axId val="41096930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anulife JH Sans" panose="020B0604020202020204"/>
                <a:ea typeface="+mn-ea"/>
                <a:cs typeface="+mn-cs"/>
              </a:defRPr>
            </a:pPr>
            <a:endParaRPr lang="zh-CN"/>
          </a:p>
        </c:txPr>
        <c:crossAx val="410964384"/>
        <c:crosses val="autoZero"/>
        <c:auto val="1"/>
        <c:lblAlgn val="ctr"/>
        <c:lblOffset val="500"/>
        <c:noMultiLvlLbl val="0"/>
      </c:catAx>
      <c:valAx>
        <c:axId val="410964384"/>
        <c:scaling>
          <c:orientation val="minMax"/>
        </c:scaling>
        <c:delete val="1"/>
        <c:axPos val="l"/>
        <c:numFmt formatCode="###0" sourceLinked="1"/>
        <c:majorTickMark val="out"/>
        <c:minorTickMark val="none"/>
        <c:tickLblPos val="nextTo"/>
        <c:crossAx val="410969304"/>
        <c:crosses val="autoZero"/>
        <c:crossBetween val="between"/>
      </c:valAx>
      <c:spPr>
        <a:noFill/>
        <a:ln>
          <a:noFill/>
        </a:ln>
        <a:effectLst/>
      </c:spPr>
    </c:plotArea>
    <c:legend>
      <c:legendPos val="r"/>
      <c:layout>
        <c:manualLayout>
          <c:xMode val="edge"/>
          <c:yMode val="edge"/>
          <c:x val="0.94808811402790683"/>
          <c:y val="0.53527968918319746"/>
          <c:w val="4.213971008594887E-2"/>
          <c:h val="0.126101312774634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2.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0.83675</cdr:x>
      <cdr:y>0.46953</cdr:y>
    </cdr:from>
    <cdr:to>
      <cdr:x>0.876</cdr:x>
      <cdr:y>0.54973</cdr:y>
    </cdr:to>
    <cdr:pic>
      <cdr:nvPicPr>
        <cdr:cNvPr id="2" name="Picture 23">
          <a:extLst xmlns:a="http://schemas.openxmlformats.org/drawingml/2006/main">
            <a:ext uri="{FF2B5EF4-FFF2-40B4-BE49-F238E27FC236}">
              <a16:creationId xmlns:a16="http://schemas.microsoft.com/office/drawing/2014/main" id="{C1F20C02-6460-4235-B8FA-E36FC4B6AD75}"/>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cstate="print"/>
        <a:srcRect xmlns:a="http://schemas.openxmlformats.org/drawingml/2006/main"/>
        <a:stretch xmlns:a="http://schemas.openxmlformats.org/drawingml/2006/main">
          <a:fillRect/>
        </a:stretch>
      </cdr:blipFill>
      <cdr:spPr bwMode="auto">
        <a:xfrm xmlns:a="http://schemas.openxmlformats.org/drawingml/2006/main">
          <a:off x="9692750" y="1869040"/>
          <a:ext cx="454678" cy="319252"/>
        </a:xfrm>
        <a:prstGeom xmlns:a="http://schemas.openxmlformats.org/drawingml/2006/main" prst="rect">
          <a:avLst/>
        </a:prstGeom>
        <a:noFill xmlns:a="http://schemas.openxmlformats.org/drawingml/2006/main"/>
        <a:ln xmlns:a="http://schemas.openxmlformats.org/drawingml/2006/main" w="9525" algn="ctr">
          <a:noFill/>
          <a:miter lim="800000"/>
          <a:headEnd/>
          <a:tailEnd/>
        </a:ln>
      </cdr:spPr>
    </cdr:pic>
  </cdr:relSizeAnchor>
</c:userShapes>
</file>

<file path=ppt/drawings/drawing2.xml><?xml version="1.0" encoding="utf-8"?>
<c:userShapes xmlns:c="http://schemas.openxmlformats.org/drawingml/2006/chart">
  <cdr:relSizeAnchor xmlns:cdr="http://schemas.openxmlformats.org/drawingml/2006/chartDrawing">
    <cdr:from>
      <cdr:x>0.59695</cdr:x>
      <cdr:y>0.38636</cdr:y>
    </cdr:from>
    <cdr:to>
      <cdr:x>0.65557</cdr:x>
      <cdr:y>0.47414</cdr:y>
    </cdr:to>
    <cdr:pic>
      <cdr:nvPicPr>
        <cdr:cNvPr id="2" name="Picture 23">
          <a:extLst xmlns:a="http://schemas.openxmlformats.org/drawingml/2006/main">
            <a:ext uri="{FF2B5EF4-FFF2-40B4-BE49-F238E27FC236}">
              <a16:creationId xmlns:a16="http://schemas.microsoft.com/office/drawing/2014/main" id="{FE501F17-1F72-4207-A574-A9F6A06E09CA}"/>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cstate="print"/>
        <a:srcRect xmlns:a="http://schemas.openxmlformats.org/drawingml/2006/main"/>
        <a:stretch xmlns:a="http://schemas.openxmlformats.org/drawingml/2006/main">
          <a:fillRect/>
        </a:stretch>
      </cdr:blipFill>
      <cdr:spPr bwMode="auto">
        <a:xfrm xmlns:a="http://schemas.openxmlformats.org/drawingml/2006/main">
          <a:off x="6331913" y="1771410"/>
          <a:ext cx="621736" cy="402453"/>
        </a:xfrm>
        <a:prstGeom xmlns:a="http://schemas.openxmlformats.org/drawingml/2006/main" prst="rect">
          <a:avLst/>
        </a:prstGeom>
        <a:noFill xmlns:a="http://schemas.openxmlformats.org/drawingml/2006/main"/>
        <a:ln xmlns:a="http://schemas.openxmlformats.org/drawingml/2006/main" w="9525" algn="ctr">
          <a:noFill/>
          <a:miter lim="800000"/>
          <a:headEnd/>
          <a:tailEnd/>
        </a:ln>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D345FD6-6E8E-4481-9C29-1B483B424A57}" type="slidenum">
              <a:rPr sz="1400">
                <a:latin typeface="Manulife JH Sans" panose="020B0604020202020204"/>
              </a:rPr>
              <a:t>‹#›</a:t>
            </a:fld>
            <a:endParaRPr sz="1400" dirty="0">
              <a:latin typeface="Manulife JH Sans" panose="020B0604020202020204"/>
            </a:endParaRPr>
          </a:p>
        </p:txBody>
      </p:sp>
    </p:spTree>
    <p:extLst>
      <p:ext uri="{BB962C8B-B14F-4D97-AF65-F5344CB8AC3E}">
        <p14:creationId xmlns:p14="http://schemas.microsoft.com/office/powerpoint/2010/main" val="37229534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319088"/>
            <a:ext cx="5761037" cy="3241675"/>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544513" y="3718559"/>
            <a:ext cx="5764213" cy="4958081"/>
          </a:xfrm>
          <a:prstGeom prst="rect">
            <a:avLst/>
          </a:prstGeom>
        </p:spPr>
        <p:txBody>
          <a:bodyPr vert="horz" lIns="91440" tIns="45720" rIns="91440" bIns="45720" rtlCol="0"/>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400">
                <a:latin typeface="Manulife JH Sans" panose="020B0604020202020204"/>
              </a:defRPr>
            </a:lvl1pPr>
          </a:lstStyle>
          <a:p>
            <a:fld id="{4FF0573C-F130-4D1E-A886-85FBB65D3A1B}" type="slidenum">
              <a:rPr lang="en-CA" smtClean="0"/>
              <a:pPr/>
              <a:t>‹#›</a:t>
            </a:fld>
            <a:endParaRPr lang="en-CA" dirty="0"/>
          </a:p>
        </p:txBody>
      </p:sp>
    </p:spTree>
    <p:extLst>
      <p:ext uri="{BB962C8B-B14F-4D97-AF65-F5344CB8AC3E}">
        <p14:creationId xmlns:p14="http://schemas.microsoft.com/office/powerpoint/2010/main" val="320633781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spcBef>
        <a:spcPts val="600"/>
      </a:spcBef>
      <a:buClr>
        <a:schemeClr val="tx1"/>
      </a:buClr>
      <a:buFont typeface="Arial" panose="020B0604020202020204" pitchFamily="34" charset="0"/>
      <a:buChar char="•"/>
      <a:defRPr sz="1200" kern="1200">
        <a:solidFill>
          <a:schemeClr val="tx1"/>
        </a:solidFill>
        <a:latin typeface="Manulife JH Sans" panose="020B0604020202020204"/>
        <a:ea typeface="+mn-ea"/>
        <a:cs typeface="+mn-cs"/>
      </a:defRPr>
    </a:lvl1pPr>
    <a:lvl2pPr marL="457200" indent="-171450" algn="l" defTabSz="914400" rtl="0" eaLnBrk="1" latinLnBrk="0" hangingPunct="1">
      <a:spcBef>
        <a:spcPts val="600"/>
      </a:spcBef>
      <a:buClr>
        <a:schemeClr val="tx1"/>
      </a:buClr>
      <a:buFont typeface="Arial" panose="020B0604020202020204" pitchFamily="34" charset="0"/>
      <a:buChar char="•"/>
      <a:defRPr sz="1200" kern="1200">
        <a:solidFill>
          <a:schemeClr val="tx1"/>
        </a:solidFill>
        <a:latin typeface="Manulife JH Sans" panose="020B0604020202020204"/>
        <a:ea typeface="+mn-ea"/>
        <a:cs typeface="+mn-cs"/>
      </a:defRPr>
    </a:lvl2pPr>
    <a:lvl3pPr marL="749808" indent="-171450" algn="l" defTabSz="914400" rtl="0" eaLnBrk="1" latinLnBrk="0" hangingPunct="1">
      <a:spcBef>
        <a:spcPts val="600"/>
      </a:spcBef>
      <a:buClr>
        <a:schemeClr val="tx1"/>
      </a:buClr>
      <a:buFont typeface="Arial" panose="020B0604020202020204" pitchFamily="34" charset="0"/>
      <a:buChar char="•"/>
      <a:defRPr sz="1200" kern="1200">
        <a:solidFill>
          <a:schemeClr val="tx1"/>
        </a:solidFill>
        <a:latin typeface="Manulife JH Sans" panose="020B0604020202020204"/>
        <a:ea typeface="+mn-ea"/>
        <a:cs typeface="+mn-cs"/>
      </a:defRPr>
    </a:lvl3pPr>
    <a:lvl4pPr marL="1033272" indent="-171450" algn="l" defTabSz="914400" rtl="0" eaLnBrk="1" latinLnBrk="0" hangingPunct="1">
      <a:spcBef>
        <a:spcPts val="600"/>
      </a:spcBef>
      <a:buClr>
        <a:schemeClr val="tx1"/>
      </a:buClr>
      <a:buFont typeface="Arial" panose="020B0604020202020204" pitchFamily="34" charset="0"/>
      <a:buChar char="•"/>
      <a:defRPr sz="1200" kern="1200">
        <a:solidFill>
          <a:schemeClr val="tx1"/>
        </a:solidFill>
        <a:latin typeface="Manulife JH Sans" panose="020B0604020202020204"/>
        <a:ea typeface="+mn-ea"/>
        <a:cs typeface="+mn-cs"/>
      </a:defRPr>
    </a:lvl4pPr>
    <a:lvl5pPr marL="1316736" indent="-171450" algn="l" defTabSz="914400" rtl="0" eaLnBrk="1" latinLnBrk="0" hangingPunct="1">
      <a:spcBef>
        <a:spcPts val="600"/>
      </a:spcBef>
      <a:buClr>
        <a:schemeClr val="tx1"/>
      </a:buClr>
      <a:buFont typeface="Arial" panose="020B0604020202020204" pitchFamily="34" charset="0"/>
      <a:buChar char="•"/>
      <a:defRPr sz="1200" kern="1200">
        <a:solidFill>
          <a:schemeClr val="tx1"/>
        </a:solidFill>
        <a:latin typeface="Manulife JH Sans" panose="020B060402020202020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满意度</a:t>
            </a:r>
            <a:r>
              <a:rPr kumimoji="1" lang="en-US" altLang="zh-CN" dirty="0"/>
              <a:t>p22</a:t>
            </a:r>
          </a:p>
          <a:p>
            <a:endParaRPr kumimoji="1"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a:t>
            </a:fld>
            <a:endParaRPr lang="en-CA" dirty="0"/>
          </a:p>
        </p:txBody>
      </p:sp>
    </p:spTree>
    <p:extLst>
      <p:ext uri="{BB962C8B-B14F-4D97-AF65-F5344CB8AC3E}">
        <p14:creationId xmlns:p14="http://schemas.microsoft.com/office/powerpoint/2010/main" val="419339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19</a:t>
            </a:fld>
            <a:endParaRPr lang="en-CA" dirty="0"/>
          </a:p>
        </p:txBody>
      </p:sp>
    </p:spTree>
    <p:extLst>
      <p:ext uri="{BB962C8B-B14F-4D97-AF65-F5344CB8AC3E}">
        <p14:creationId xmlns:p14="http://schemas.microsoft.com/office/powerpoint/2010/main" val="2408097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20</a:t>
            </a:fld>
            <a:endParaRPr lang="en-CA" dirty="0"/>
          </a:p>
        </p:txBody>
      </p:sp>
    </p:spTree>
    <p:extLst>
      <p:ext uri="{BB962C8B-B14F-4D97-AF65-F5344CB8AC3E}">
        <p14:creationId xmlns:p14="http://schemas.microsoft.com/office/powerpoint/2010/main" val="272505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8E37F56-7BB2-4495-AC6C-5A2684C2124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932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22</a:t>
            </a:fld>
            <a:endParaRPr lang="en-CA" dirty="0"/>
          </a:p>
        </p:txBody>
      </p:sp>
    </p:spTree>
    <p:extLst>
      <p:ext uri="{BB962C8B-B14F-4D97-AF65-F5344CB8AC3E}">
        <p14:creationId xmlns:p14="http://schemas.microsoft.com/office/powerpoint/2010/main" val="48048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24</a:t>
            </a:fld>
            <a:endParaRPr lang="en-CA" dirty="0"/>
          </a:p>
        </p:txBody>
      </p:sp>
    </p:spTree>
    <p:extLst>
      <p:ext uri="{BB962C8B-B14F-4D97-AF65-F5344CB8AC3E}">
        <p14:creationId xmlns:p14="http://schemas.microsoft.com/office/powerpoint/2010/main" val="289081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4</a:t>
            </a:fld>
            <a:endParaRPr lang="en-CA" dirty="0"/>
          </a:p>
        </p:txBody>
      </p:sp>
    </p:spTree>
    <p:extLst>
      <p:ext uri="{BB962C8B-B14F-4D97-AF65-F5344CB8AC3E}">
        <p14:creationId xmlns:p14="http://schemas.microsoft.com/office/powerpoint/2010/main" val="391842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AC0D886-1291-4EA1-99D6-F7691B519488}"/>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10</a:t>
            </a:fld>
            <a:endParaRPr lang="en-CA" dirty="0"/>
          </a:p>
        </p:txBody>
      </p:sp>
    </p:spTree>
    <p:extLst>
      <p:ext uri="{BB962C8B-B14F-4D97-AF65-F5344CB8AC3E}">
        <p14:creationId xmlns:p14="http://schemas.microsoft.com/office/powerpoint/2010/main" val="220030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11</a:t>
            </a:fld>
            <a:endParaRPr lang="en-CA" dirty="0"/>
          </a:p>
        </p:txBody>
      </p:sp>
    </p:spTree>
    <p:extLst>
      <p:ext uri="{BB962C8B-B14F-4D97-AF65-F5344CB8AC3E}">
        <p14:creationId xmlns:p14="http://schemas.microsoft.com/office/powerpoint/2010/main" val="347504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12</a:t>
            </a:fld>
            <a:endParaRPr lang="en-CA" dirty="0"/>
          </a:p>
        </p:txBody>
      </p:sp>
    </p:spTree>
    <p:extLst>
      <p:ext uri="{BB962C8B-B14F-4D97-AF65-F5344CB8AC3E}">
        <p14:creationId xmlns:p14="http://schemas.microsoft.com/office/powerpoint/2010/main" val="243682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0573C-F130-4D1E-A886-85FBB65D3A1B}" type="slidenum">
              <a:rPr lang="en-CA" smtClean="0"/>
              <a:pPr/>
              <a:t>15</a:t>
            </a:fld>
            <a:endParaRPr lang="en-CA" dirty="0"/>
          </a:p>
        </p:txBody>
      </p:sp>
    </p:spTree>
    <p:extLst>
      <p:ext uri="{BB962C8B-B14F-4D97-AF65-F5344CB8AC3E}">
        <p14:creationId xmlns:p14="http://schemas.microsoft.com/office/powerpoint/2010/main" val="159253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FF0573C-F130-4D1E-A886-85FBB65D3A1B}" type="slidenum">
              <a:rPr lang="en-CA" smtClean="0"/>
              <a:pPr/>
              <a:t>16</a:t>
            </a:fld>
            <a:endParaRPr lang="en-CA" dirty="0"/>
          </a:p>
        </p:txBody>
      </p:sp>
    </p:spTree>
    <p:extLst>
      <p:ext uri="{BB962C8B-B14F-4D97-AF65-F5344CB8AC3E}">
        <p14:creationId xmlns:p14="http://schemas.microsoft.com/office/powerpoint/2010/main" val="2408874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E30535-8629-4398-9877-EE3F944CBEF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1840"/>
          <a:stretch/>
        </p:blipFill>
        <p:spPr>
          <a:xfrm rot="10800000">
            <a:off x="7161376" y="-6"/>
            <a:ext cx="5027448" cy="6858003"/>
          </a:xfrm>
          <a:prstGeom prst="rect">
            <a:avLst/>
          </a:prstGeom>
        </p:spPr>
      </p:pic>
      <p:sp>
        <p:nvSpPr>
          <p:cNvPr id="5" name="Footer Placeholder 4">
            <a:extLst>
              <a:ext uri="{FF2B5EF4-FFF2-40B4-BE49-F238E27FC236}">
                <a16:creationId xmlns:a16="http://schemas.microsoft.com/office/drawing/2014/main" id="{AFBA3F65-764D-4A7E-A10B-5BE344887127}"/>
              </a:ext>
            </a:extLst>
          </p:cNvPr>
          <p:cNvSpPr>
            <a:spLocks noGrp="1"/>
          </p:cNvSpPr>
          <p:nvPr>
            <p:ph type="ftr" sz="quarter" idx="11"/>
          </p:nvPr>
        </p:nvSpPr>
        <p:spPr>
          <a:xfrm>
            <a:off x="455613" y="7010400"/>
            <a:ext cx="11280656" cy="45719"/>
          </a:xfrm>
        </p:spPr>
        <p:txBody>
          <a:bodyPr/>
          <a:lstStyle/>
          <a:p>
            <a:endParaRPr lang="en-CA" dirty="0"/>
          </a:p>
        </p:txBody>
      </p:sp>
      <p:sp>
        <p:nvSpPr>
          <p:cNvPr id="6" name="Slide Number Placeholder 5">
            <a:extLst>
              <a:ext uri="{FF2B5EF4-FFF2-40B4-BE49-F238E27FC236}">
                <a16:creationId xmlns:a16="http://schemas.microsoft.com/office/drawing/2014/main" id="{9C867EB5-B07A-46BB-AD80-255361B7A403}"/>
              </a:ext>
            </a:extLst>
          </p:cNvPr>
          <p:cNvSpPr>
            <a:spLocks noGrp="1"/>
          </p:cNvSpPr>
          <p:nvPr>
            <p:ph type="sldNum" sz="quarter" idx="12"/>
          </p:nvPr>
        </p:nvSpPr>
        <p:spPr bwMode="white">
          <a:xfrm>
            <a:off x="11740895" y="7010398"/>
            <a:ext cx="447930" cy="45720"/>
          </a:xfrm>
        </p:spPr>
        <p:txBody>
          <a:bodyPr/>
          <a:lstStyle>
            <a:lvl1pPr>
              <a:defRPr sz="100">
                <a:solidFill>
                  <a:srgbClr val="E6E6E6"/>
                </a:solidFill>
              </a:defRPr>
            </a:lvl1pPr>
          </a:lstStyle>
          <a:p>
            <a:fld id="{63CCAC63-48FA-4D87-8511-FFBEA58AD00F}" type="slidenum">
              <a:rPr lang="en-CA" smtClean="0"/>
              <a:pPr/>
              <a:t>‹#›</a:t>
            </a:fld>
            <a:endParaRPr lang="en-CA" dirty="0"/>
          </a:p>
        </p:txBody>
      </p:sp>
      <p:sp>
        <p:nvSpPr>
          <p:cNvPr id="8" name="Title 1">
            <a:extLst>
              <a:ext uri="{FF2B5EF4-FFF2-40B4-BE49-F238E27FC236}">
                <a16:creationId xmlns:a16="http://schemas.microsoft.com/office/drawing/2014/main" id="{2CF6BD0E-6766-4A3C-A9B3-AA22336BF3F7}"/>
              </a:ext>
            </a:extLst>
          </p:cNvPr>
          <p:cNvSpPr>
            <a:spLocks noGrp="1"/>
          </p:cNvSpPr>
          <p:nvPr>
            <p:ph type="ctrTitle" hasCustomPrompt="1"/>
          </p:nvPr>
        </p:nvSpPr>
        <p:spPr>
          <a:xfrm>
            <a:off x="455613" y="737668"/>
            <a:ext cx="7321061" cy="3438682"/>
          </a:xfrm>
        </p:spPr>
        <p:txBody>
          <a:bodyPr anchor="ctr">
            <a:normAutofit/>
          </a:bodyPr>
          <a:lstStyle>
            <a:lvl1pPr algn="l">
              <a:lnSpc>
                <a:spcPct val="95000"/>
              </a:lnSpc>
              <a:defRPr sz="7200" b="1" i="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演讲主题</a:t>
            </a:r>
            <a:endParaRPr lang="en-CA" dirty="0"/>
          </a:p>
        </p:txBody>
      </p:sp>
      <p:sp>
        <p:nvSpPr>
          <p:cNvPr id="10" name="Subtitle 2">
            <a:extLst>
              <a:ext uri="{FF2B5EF4-FFF2-40B4-BE49-F238E27FC236}">
                <a16:creationId xmlns:a16="http://schemas.microsoft.com/office/drawing/2014/main" id="{AF2A6765-E24F-4BA7-96EC-77AF7BC3999A}"/>
              </a:ext>
            </a:extLst>
          </p:cNvPr>
          <p:cNvSpPr>
            <a:spLocks noGrp="1"/>
          </p:cNvSpPr>
          <p:nvPr>
            <p:ph type="subTitle" idx="1" hasCustomPrompt="1"/>
          </p:nvPr>
        </p:nvSpPr>
        <p:spPr>
          <a:xfrm>
            <a:off x="455612" y="4789255"/>
            <a:ext cx="7321061" cy="407584"/>
          </a:xfrm>
        </p:spPr>
        <p:txBody>
          <a:bodyPr anchor="b"/>
          <a:lstStyle>
            <a:lvl1pPr marL="0" indent="0" algn="l">
              <a:buNone/>
              <a:defRPr sz="1400">
                <a:solidFill>
                  <a:schemeClr val="tx1"/>
                </a:solidFill>
                <a:latin typeface="Manulife JH Sans" panose="020B0503040401060103" pitchFamily="34" charset="0"/>
                <a:ea typeface="Noto Sans CJK SC Regular" panose="020B0500000000000000" pitchFamily="34" charset="-122"/>
              </a:defRPr>
            </a:lvl1pPr>
            <a:lvl2pPr marL="457063" indent="0" algn="r">
              <a:buNone/>
              <a:defRPr sz="1200">
                <a:solidFill>
                  <a:schemeClr val="tx1"/>
                </a:solidFill>
              </a:defRPr>
            </a:lvl2pPr>
            <a:lvl3pPr marL="914126" indent="0" algn="r">
              <a:buNone/>
              <a:defRPr sz="1200">
                <a:solidFill>
                  <a:schemeClr val="tx1"/>
                </a:solidFill>
              </a:defRPr>
            </a:lvl3pPr>
            <a:lvl4pPr marL="1371189" indent="0" algn="r">
              <a:buNone/>
              <a:defRPr sz="1200">
                <a:solidFill>
                  <a:schemeClr val="tx1"/>
                </a:solidFill>
              </a:defRPr>
            </a:lvl4pPr>
            <a:lvl5pPr marL="1828251" indent="0" algn="r">
              <a:buNone/>
              <a:defRPr sz="1200">
                <a:solidFill>
                  <a:schemeClr val="tx1"/>
                </a:solidFill>
              </a:defRPr>
            </a:lvl5pPr>
            <a:lvl6pPr marL="2285314" indent="0" algn="r">
              <a:buNone/>
              <a:defRPr sz="1200">
                <a:solidFill>
                  <a:schemeClr val="tx1"/>
                </a:solidFill>
              </a:defRPr>
            </a:lvl6pPr>
            <a:lvl7pPr marL="2742377" indent="0" algn="r">
              <a:buNone/>
              <a:defRPr sz="1200">
                <a:solidFill>
                  <a:schemeClr val="tx1"/>
                </a:solidFill>
              </a:defRPr>
            </a:lvl7pPr>
            <a:lvl8pPr marL="3199440" indent="0" algn="r">
              <a:buNone/>
              <a:defRPr sz="1200">
                <a:solidFill>
                  <a:schemeClr val="tx1"/>
                </a:solidFill>
              </a:defRPr>
            </a:lvl8pPr>
            <a:lvl9pPr marL="3656503" indent="0" algn="r">
              <a:buNone/>
              <a:defRPr sz="1200">
                <a:solidFill>
                  <a:schemeClr val="tx1"/>
                </a:solidFill>
              </a:defRPr>
            </a:lvl9pPr>
          </a:lstStyle>
          <a:p>
            <a:r>
              <a:rPr lang="zh-CN" altLang="en-US" dirty="0"/>
              <a:t>演讲人全名</a:t>
            </a:r>
            <a:r>
              <a:rPr lang="en-US" altLang="zh-CN" dirty="0"/>
              <a:t>				</a:t>
            </a:r>
            <a:endParaRPr lang="en-US" dirty="0"/>
          </a:p>
        </p:txBody>
      </p:sp>
      <p:sp>
        <p:nvSpPr>
          <p:cNvPr id="11" name="Date Placeholder 3">
            <a:extLst>
              <a:ext uri="{FF2B5EF4-FFF2-40B4-BE49-F238E27FC236}">
                <a16:creationId xmlns:a16="http://schemas.microsoft.com/office/drawing/2014/main" id="{891A1EE4-CFC8-40AF-B162-773E422663B6}"/>
              </a:ext>
            </a:extLst>
          </p:cNvPr>
          <p:cNvSpPr>
            <a:spLocks noGrp="1"/>
          </p:cNvSpPr>
          <p:nvPr>
            <p:ph type="dt" sz="half" idx="10"/>
          </p:nvPr>
        </p:nvSpPr>
        <p:spPr bwMode="black">
          <a:xfrm>
            <a:off x="455613" y="5459994"/>
            <a:ext cx="7321060" cy="267194"/>
          </a:xfrm>
        </p:spPr>
        <p:txBody>
          <a:bodyPr anchor="t"/>
          <a:lstStyle>
            <a:lvl1pPr algn="l">
              <a:defRPr sz="1400">
                <a:solidFill>
                  <a:schemeClr val="tx1"/>
                </a:solidFill>
                <a:latin typeface="Manulife JH Sans" panose="020B0503040401060103" pitchFamily="34" charset="0"/>
                <a:ea typeface="Noto Sans CJK SC Regular" panose="020B0500000000000000" pitchFamily="34" charset="-122"/>
              </a:defRPr>
            </a:lvl1pPr>
          </a:lstStyle>
          <a:p>
            <a:fld id="{ED3FA57E-F3C9-4422-B7DF-F56B8E1A49EB}" type="datetime4">
              <a:rPr lang="en-CA" smtClean="0"/>
              <a:pPr/>
              <a:t>June 25, 2022</a:t>
            </a:fld>
            <a:endParaRPr lang="en-CA" dirty="0"/>
          </a:p>
        </p:txBody>
      </p:sp>
    </p:spTree>
    <p:extLst>
      <p:ext uri="{BB962C8B-B14F-4D97-AF65-F5344CB8AC3E}">
        <p14:creationId xmlns:p14="http://schemas.microsoft.com/office/powerpoint/2010/main" val="32654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7F1619-AA93-4060-BD60-C576B19528E8}" type="datetime4">
              <a:rPr lang="en-CA" smtClean="0"/>
              <a:t>June 25, 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BB333B34-C87C-402E-ABB0-13B7C9DEBBC4}" type="slidenum">
              <a:rPr/>
              <a:t>‹#›</a:t>
            </a:fld>
            <a:endParaRPr dirty="0"/>
          </a:p>
        </p:txBody>
      </p:sp>
      <p:sp>
        <p:nvSpPr>
          <p:cNvPr id="6" name="Title 1">
            <a:extLst>
              <a:ext uri="{FF2B5EF4-FFF2-40B4-BE49-F238E27FC236}">
                <a16:creationId xmlns:a16="http://schemas.microsoft.com/office/drawing/2014/main" id="{1034D3B2-78CF-40B7-8C9E-A25474FB69EC}"/>
              </a:ext>
            </a:extLst>
          </p:cNvPr>
          <p:cNvSpPr>
            <a:spLocks noGrp="1"/>
          </p:cNvSpPr>
          <p:nvPr>
            <p:ph type="title" hasCustomPrompt="1"/>
          </p:nvPr>
        </p:nvSpPr>
        <p:spPr>
          <a:xfrm>
            <a:off x="466342" y="472437"/>
            <a:ext cx="11274553" cy="792167"/>
          </a:xfrm>
        </p:spPr>
        <p:txBody>
          <a:bodyPr/>
          <a:lstStyle>
            <a:lvl1pPr>
              <a:defRPr b="1" i="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Tree>
    <p:extLst>
      <p:ext uri="{BB962C8B-B14F-4D97-AF65-F5344CB8AC3E}">
        <p14:creationId xmlns:p14="http://schemas.microsoft.com/office/powerpoint/2010/main" val="78344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sourc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94599-B0CF-427C-90FA-8448CA06BC9E}" type="datetime4">
              <a:rPr lang="en-CA" smtClean="0"/>
              <a:t>June 25, 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BB333B34-C87C-402E-ABB0-13B7C9DEBBC4}" type="slidenum">
              <a:rPr/>
              <a:t>‹#›</a:t>
            </a:fld>
            <a:endParaRPr dirty="0"/>
          </a:p>
        </p:txBody>
      </p:sp>
      <p:sp>
        <p:nvSpPr>
          <p:cNvPr id="7" name="Title 1">
            <a:extLst>
              <a:ext uri="{FF2B5EF4-FFF2-40B4-BE49-F238E27FC236}">
                <a16:creationId xmlns:a16="http://schemas.microsoft.com/office/drawing/2014/main" id="{CD4149AD-CB08-4885-995A-90A0C427C0B0}"/>
              </a:ext>
            </a:extLst>
          </p:cNvPr>
          <p:cNvSpPr>
            <a:spLocks noGrp="1"/>
          </p:cNvSpPr>
          <p:nvPr>
            <p:ph type="title" hasCustomPrompt="1"/>
          </p:nvPr>
        </p:nvSpPr>
        <p:spPr>
          <a:xfrm>
            <a:off x="466342" y="472437"/>
            <a:ext cx="11274553" cy="792167"/>
          </a:xfrm>
        </p:spPr>
        <p:txBody>
          <a:bodyPr/>
          <a:lstStyle>
            <a:lvl1pPr>
              <a:defRPr b="1" i="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
        <p:nvSpPr>
          <p:cNvPr id="8" name="Text Placeholder 8">
            <a:extLst>
              <a:ext uri="{FF2B5EF4-FFF2-40B4-BE49-F238E27FC236}">
                <a16:creationId xmlns:a16="http://schemas.microsoft.com/office/drawing/2014/main" id="{B97A6578-4AB6-4B17-88BB-1EF94C9A9DFF}"/>
              </a:ext>
            </a:extLst>
          </p:cNvPr>
          <p:cNvSpPr>
            <a:spLocks noGrp="1"/>
          </p:cNvSpPr>
          <p:nvPr>
            <p:ph type="body" sz="quarter" idx="14" hasCustomPrompt="1"/>
          </p:nvPr>
        </p:nvSpPr>
        <p:spPr>
          <a:xfrm>
            <a:off x="2220336" y="6162420"/>
            <a:ext cx="8914067"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Tree>
    <p:extLst>
      <p:ext uri="{BB962C8B-B14F-4D97-AF65-F5344CB8AC3E}">
        <p14:creationId xmlns:p14="http://schemas.microsoft.com/office/powerpoint/2010/main" val="429415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85EE892-DA9C-470A-9EFD-1F1333ED0846}" type="datetime4">
              <a:rPr lang="en-CA" smtClean="0"/>
              <a:t>June 25, 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BB333B34-C87C-402E-ABB0-13B7C9DEBBC4}" type="slidenum">
              <a:rPr/>
              <a:t>‹#›</a:t>
            </a:fld>
            <a:endParaRPr dirty="0"/>
          </a:p>
        </p:txBody>
      </p:sp>
      <p:sp>
        <p:nvSpPr>
          <p:cNvPr id="9" name="Title 7">
            <a:extLst>
              <a:ext uri="{FF2B5EF4-FFF2-40B4-BE49-F238E27FC236}">
                <a16:creationId xmlns:a16="http://schemas.microsoft.com/office/drawing/2014/main" id="{AE07B35D-0957-4CE0-8ADA-1ADCDDAFFAFD}"/>
              </a:ext>
            </a:extLst>
          </p:cNvPr>
          <p:cNvSpPr>
            <a:spLocks noGrp="1"/>
          </p:cNvSpPr>
          <p:nvPr>
            <p:ph type="title" hasCustomPrompt="1"/>
          </p:nvPr>
        </p:nvSpPr>
        <p:spPr>
          <a:xfrm>
            <a:off x="466342" y="472437"/>
            <a:ext cx="11274553" cy="792167"/>
          </a:xfrm>
        </p:spPr>
        <p:txBody>
          <a:bodyPr/>
          <a:lstStyle>
            <a:lvl1pPr>
              <a:defRPr b="1" i="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幻灯标题</a:t>
            </a:r>
            <a:endParaRPr dirty="0"/>
          </a:p>
        </p:txBody>
      </p:sp>
      <p:sp>
        <p:nvSpPr>
          <p:cNvPr id="10" name="Content Placeholder 2">
            <a:extLst>
              <a:ext uri="{FF2B5EF4-FFF2-40B4-BE49-F238E27FC236}">
                <a16:creationId xmlns:a16="http://schemas.microsoft.com/office/drawing/2014/main" id="{0D0579C9-8BEF-4EA3-A854-BD0D42273D2F}"/>
              </a:ext>
            </a:extLst>
          </p:cNvPr>
          <p:cNvSpPr>
            <a:spLocks noGrp="1"/>
          </p:cNvSpPr>
          <p:nvPr>
            <p:ph sz="half" idx="1" hasCustomPrompt="1"/>
          </p:nvPr>
        </p:nvSpPr>
        <p:spPr>
          <a:xfrm>
            <a:off x="455613" y="1434588"/>
            <a:ext cx="5551994" cy="4592007"/>
          </a:xfrm>
        </p:spPr>
        <p:txBody>
          <a:bodyPr>
            <a:noAutofit/>
          </a:bodyPr>
          <a:lstStyle>
            <a:lvl1pPr>
              <a:defRPr sz="2000" baseline="0">
                <a:latin typeface="Manulife JH Sans" panose="020B0503040401060103" pitchFamily="34" charset="0"/>
                <a:ea typeface="Noto Sans CJK SC Regular" panose="020B0500000000000000" pitchFamily="34" charset="-122"/>
              </a:defRPr>
            </a:lvl1pPr>
            <a:lvl2pPr>
              <a:defRPr sz="1800">
                <a:latin typeface="Manulife JH Sans" panose="020B0503040401060103" pitchFamily="34" charset="0"/>
                <a:ea typeface="Noto Sans CJK SC Regular" panose="020B0500000000000000" pitchFamily="34" charset="-122"/>
              </a:defRPr>
            </a:lvl2pPr>
            <a:lvl3pPr>
              <a:defRPr sz="1600">
                <a:latin typeface="Manulife JH Sans" panose="020B0503040401060103" pitchFamily="34" charset="0"/>
                <a:ea typeface="Noto Sans CJK SC Regular" panose="020B0500000000000000" pitchFamily="34" charset="-122"/>
              </a:defRPr>
            </a:lvl3pPr>
            <a:lvl4pPr>
              <a:defRPr sz="1400">
                <a:latin typeface="Manulife JH Sans" panose="020B0503040401060103" pitchFamily="34" charset="0"/>
                <a:ea typeface="Noto Sans CJK SC Regular" panose="020B0500000000000000" pitchFamily="34" charset="-122"/>
              </a:defRPr>
            </a:lvl4pPr>
            <a:lvl5pPr>
              <a:defRPr sz="1400" b="0" i="0">
                <a:latin typeface="Manulife JH Sans" panose="020B0503040401060103" pitchFamily="34" charset="0"/>
                <a:ea typeface="Noto Sans CJK SC Regular" panose="020B0500000000000000" pitchFamily="34" charset="-122"/>
                <a:cs typeface="Noto Sans CJK SC Light" charset="-122"/>
              </a:defRPr>
            </a:lvl5pPr>
            <a:lvl6pPr>
              <a:defRPr sz="1400"/>
            </a:lvl6pPr>
            <a:lvl7pPr>
              <a:defRPr sz="1400"/>
            </a:lvl7pPr>
            <a:lvl8pPr>
              <a:defRPr sz="1400"/>
            </a:lvl8pPr>
            <a:lvl9pPr>
              <a:defRPr sz="1400"/>
            </a:lvl9pPr>
          </a:lstStyle>
          <a:p>
            <a:pPr lvl="0"/>
            <a:r>
              <a:rPr lang="zh-CN" altLang="en-US" dirty="0"/>
              <a:t>单击增添要点</a:t>
            </a:r>
            <a:endParaRPr lang="en-US" altLang="zh-CN" dirty="0"/>
          </a:p>
          <a:p>
            <a:pPr lvl="1"/>
            <a:r>
              <a:rPr lang="zh-CN" altLang="en-US" dirty="0"/>
              <a:t>二级要点</a:t>
            </a:r>
            <a:endParaRPr lang="en-US" altLang="zh-CN" dirty="0"/>
          </a:p>
          <a:p>
            <a:pPr lvl="2"/>
            <a:r>
              <a:rPr lang="zh-CN" altLang="en-US" dirty="0"/>
              <a:t>三级要点</a:t>
            </a:r>
            <a:endParaRPr lang="en-US" altLang="zh-CN" dirty="0"/>
          </a:p>
          <a:p>
            <a:pPr lvl="3"/>
            <a:r>
              <a:rPr lang="zh-CN" altLang="en-US" dirty="0"/>
              <a:t>四级要点</a:t>
            </a:r>
            <a:endParaRPr dirty="0"/>
          </a:p>
          <a:p>
            <a:pPr lvl="4"/>
            <a:r>
              <a:rPr lang="zh-CN" altLang="en-US" dirty="0"/>
              <a:t>五级要点</a:t>
            </a:r>
            <a:endParaRPr dirty="0"/>
          </a:p>
        </p:txBody>
      </p:sp>
      <p:sp>
        <p:nvSpPr>
          <p:cNvPr id="11" name="Content Placeholder 3">
            <a:extLst>
              <a:ext uri="{FF2B5EF4-FFF2-40B4-BE49-F238E27FC236}">
                <a16:creationId xmlns:a16="http://schemas.microsoft.com/office/drawing/2014/main" id="{348034B9-1E28-4726-80ED-9E164065B32F}"/>
              </a:ext>
            </a:extLst>
          </p:cNvPr>
          <p:cNvSpPr>
            <a:spLocks noGrp="1"/>
          </p:cNvSpPr>
          <p:nvPr>
            <p:ph sz="half" idx="2" hasCustomPrompt="1"/>
          </p:nvPr>
        </p:nvSpPr>
        <p:spPr>
          <a:xfrm>
            <a:off x="6188902" y="1434191"/>
            <a:ext cx="5551994" cy="4596370"/>
          </a:xfrm>
        </p:spPr>
        <p:txBody>
          <a:bodyPr>
            <a:noAutofit/>
          </a:bodyPr>
          <a:lstStyle>
            <a:lvl1pPr>
              <a:defRPr sz="2000" baseline="0">
                <a:latin typeface="Manulife JH Sans" panose="020B0503040401060103" pitchFamily="34" charset="0"/>
                <a:ea typeface="Noto Sans CJK SC Regular" panose="020B0500000000000000" pitchFamily="34" charset="-122"/>
              </a:defRPr>
            </a:lvl1pPr>
            <a:lvl2pPr>
              <a:defRPr sz="1800">
                <a:latin typeface="Manulife JH Sans" panose="020B0503040401060103" pitchFamily="34" charset="0"/>
                <a:ea typeface="Noto Sans CJK SC Regular" panose="020B0500000000000000" pitchFamily="34" charset="-122"/>
              </a:defRPr>
            </a:lvl2pPr>
            <a:lvl3pPr>
              <a:defRPr sz="1600">
                <a:latin typeface="Manulife JH Sans" panose="020B0503040401060103" pitchFamily="34" charset="0"/>
                <a:ea typeface="Noto Sans CJK SC Regular" panose="020B0500000000000000" pitchFamily="34" charset="-122"/>
              </a:defRPr>
            </a:lvl3pPr>
            <a:lvl4pPr>
              <a:defRPr sz="1400">
                <a:latin typeface="Manulife JH Sans" panose="020B0503040401060103" pitchFamily="34" charset="0"/>
                <a:ea typeface="Noto Sans CJK SC Regular" panose="020B0500000000000000" pitchFamily="34" charset="-122"/>
              </a:defRPr>
            </a:lvl4pPr>
            <a:lvl5pPr>
              <a:defRPr sz="1400" b="0" i="0">
                <a:latin typeface="Manulife JH Sans" panose="020B0503040401060103" pitchFamily="34" charset="0"/>
                <a:ea typeface="Noto Sans CJK SC Regular" panose="020B0500000000000000" pitchFamily="34" charset="-122"/>
                <a:cs typeface="Noto Sans CJK SC Light" charset="-122"/>
              </a:defRPr>
            </a:lvl5pPr>
            <a:lvl6pPr>
              <a:defRPr sz="1400"/>
            </a:lvl6pPr>
            <a:lvl7pPr>
              <a:defRPr sz="1400"/>
            </a:lvl7pPr>
            <a:lvl8pPr>
              <a:defRPr sz="1400"/>
            </a:lvl8pPr>
            <a:lvl9pPr>
              <a:defRPr sz="1400"/>
            </a:lvl9pPr>
          </a:lstStyle>
          <a:p>
            <a:pPr lvl="0"/>
            <a:r>
              <a:rPr lang="zh-CN" altLang="en-US" dirty="0"/>
              <a:t>单击增添要点</a:t>
            </a:r>
          </a:p>
          <a:p>
            <a:pPr lvl="1"/>
            <a:r>
              <a:rPr lang="zh-CN" altLang="en-US" dirty="0"/>
              <a:t>二级要点</a:t>
            </a:r>
          </a:p>
          <a:p>
            <a:pPr lvl="2"/>
            <a:r>
              <a:rPr lang="zh-CN" altLang="en-US" dirty="0"/>
              <a:t>三级要点</a:t>
            </a:r>
          </a:p>
          <a:p>
            <a:pPr lvl="3"/>
            <a:r>
              <a:rPr lang="zh-CN" altLang="en-US" dirty="0"/>
              <a:t>四级要点</a:t>
            </a:r>
          </a:p>
          <a:p>
            <a:pPr lvl="4"/>
            <a:r>
              <a:rPr lang="zh-CN" altLang="en-US" dirty="0"/>
              <a:t>五级要点</a:t>
            </a:r>
          </a:p>
        </p:txBody>
      </p:sp>
    </p:spTree>
    <p:extLst>
      <p:ext uri="{BB962C8B-B14F-4D97-AF65-F5344CB8AC3E}">
        <p14:creationId xmlns:p14="http://schemas.microsoft.com/office/powerpoint/2010/main" val="218193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0A4CB11-CC29-45DE-86FE-3B5E9B18E485}" type="datetime4">
              <a:rPr lang="en-CA" smtClean="0"/>
              <a:t>June 25, 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BB333B34-C87C-402E-ABB0-13B7C9DEBBC4}" type="slidenum">
              <a:rPr/>
              <a:t>‹#›</a:t>
            </a:fld>
            <a:endParaRPr dirty="0"/>
          </a:p>
        </p:txBody>
      </p:sp>
      <p:sp>
        <p:nvSpPr>
          <p:cNvPr id="10" name="Title 1">
            <a:extLst>
              <a:ext uri="{FF2B5EF4-FFF2-40B4-BE49-F238E27FC236}">
                <a16:creationId xmlns:a16="http://schemas.microsoft.com/office/drawing/2014/main" id="{EB8AC8BA-DF43-450A-99F0-7E3477A83283}"/>
              </a:ext>
            </a:extLst>
          </p:cNvPr>
          <p:cNvSpPr>
            <a:spLocks noGrp="1"/>
          </p:cNvSpPr>
          <p:nvPr>
            <p:ph type="title" hasCustomPrompt="1"/>
          </p:nvPr>
        </p:nvSpPr>
        <p:spPr>
          <a:xfrm>
            <a:off x="466342" y="472437"/>
            <a:ext cx="11274553" cy="792167"/>
          </a:xfrm>
        </p:spPr>
        <p:txBody>
          <a:bodyPr/>
          <a:lstStyle>
            <a:lvl1pPr>
              <a:defRPr b="1" i="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
        <p:nvSpPr>
          <p:cNvPr id="11" name="Text Placeholder 2">
            <a:extLst>
              <a:ext uri="{FF2B5EF4-FFF2-40B4-BE49-F238E27FC236}">
                <a16:creationId xmlns:a16="http://schemas.microsoft.com/office/drawing/2014/main" id="{251B685E-4800-4861-BA40-2F8FBE703370}"/>
              </a:ext>
            </a:extLst>
          </p:cNvPr>
          <p:cNvSpPr>
            <a:spLocks noGrp="1"/>
          </p:cNvSpPr>
          <p:nvPr>
            <p:ph type="body" idx="1" hasCustomPrompt="1"/>
          </p:nvPr>
        </p:nvSpPr>
        <p:spPr>
          <a:xfrm>
            <a:off x="466342" y="1435608"/>
            <a:ext cx="5550410" cy="639762"/>
          </a:xfrm>
        </p:spPr>
        <p:txBody>
          <a:bodyPr anchor="t">
            <a:noAutofit/>
          </a:bodyPr>
          <a:lstStyle>
            <a:lvl1pPr marL="0" indent="0">
              <a:spcBef>
                <a:spcPts val="0"/>
              </a:spcBef>
              <a:buNone/>
              <a:defRPr sz="2000" b="1">
                <a:latin typeface="Manulife JH Sans" panose="020B0503040401060103" pitchFamily="34" charset="0"/>
                <a:ea typeface="Noto Sans CJK SC Regular" panose="020B05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点击添加标题</a:t>
            </a:r>
            <a:endParaRPr dirty="0"/>
          </a:p>
        </p:txBody>
      </p:sp>
      <p:sp>
        <p:nvSpPr>
          <p:cNvPr id="12" name="Content Placeholder 3">
            <a:extLst>
              <a:ext uri="{FF2B5EF4-FFF2-40B4-BE49-F238E27FC236}">
                <a16:creationId xmlns:a16="http://schemas.microsoft.com/office/drawing/2014/main" id="{AF69DEB6-74FD-4FF8-A4D4-9992B9B0ECAC}"/>
              </a:ext>
            </a:extLst>
          </p:cNvPr>
          <p:cNvSpPr>
            <a:spLocks noGrp="1"/>
          </p:cNvSpPr>
          <p:nvPr>
            <p:ph sz="half" idx="2" hasCustomPrompt="1"/>
          </p:nvPr>
        </p:nvSpPr>
        <p:spPr>
          <a:xfrm>
            <a:off x="466342" y="2126105"/>
            <a:ext cx="5550410" cy="3917743"/>
          </a:xfrm>
        </p:spPr>
        <p:txBody>
          <a:bodyPr>
            <a:noAutofit/>
          </a:bodyPr>
          <a:lstStyle>
            <a:lvl1pPr>
              <a:defRPr sz="2000">
                <a:latin typeface="Manulife JH Sans" panose="020B0503040401060103" pitchFamily="34" charset="0"/>
                <a:ea typeface="Noto Sans CJK SC Regular" panose="020B0500000000000000" pitchFamily="34" charset="-122"/>
              </a:defRPr>
            </a:lvl1pPr>
            <a:lvl2pPr>
              <a:defRPr sz="1800">
                <a:latin typeface="Manulife JH Sans" panose="020B0503040401060103" pitchFamily="34" charset="0"/>
                <a:ea typeface="Noto Sans CJK SC Regular" panose="020B0500000000000000" pitchFamily="34" charset="-122"/>
              </a:defRPr>
            </a:lvl2pPr>
            <a:lvl3pPr>
              <a:defRPr sz="1600">
                <a:latin typeface="Manulife JH Sans" panose="020B0503040401060103" pitchFamily="34" charset="0"/>
                <a:ea typeface="Noto Sans CJK SC Regular" panose="020B0500000000000000" pitchFamily="34" charset="-122"/>
              </a:defRPr>
            </a:lvl3pPr>
            <a:lvl4pPr>
              <a:defRPr sz="1400">
                <a:latin typeface="Manulife JH Sans" panose="020B0503040401060103" pitchFamily="34" charset="0"/>
                <a:ea typeface="Noto Sans CJK SC Regular" panose="020B0500000000000000" pitchFamily="34" charset="-122"/>
              </a:defRPr>
            </a:lvl4pPr>
            <a:lvl5pPr>
              <a:defRPr sz="1400" b="0" i="0">
                <a:latin typeface="Manulife JH Sans" panose="020B0503040401060103" pitchFamily="34" charset="0"/>
                <a:ea typeface="Noto Sans CJK SC Regular" panose="020B0500000000000000" pitchFamily="34" charset="-122"/>
                <a:cs typeface="Noto Sans CJK SC Light" charset="-122"/>
              </a:defRPr>
            </a:lvl5pPr>
            <a:lvl6pPr>
              <a:defRPr sz="1400"/>
            </a:lvl6pPr>
            <a:lvl7pPr>
              <a:defRPr sz="1400"/>
            </a:lvl7pPr>
            <a:lvl8pPr>
              <a:defRPr sz="1400"/>
            </a:lvl8pPr>
            <a:lvl9pPr>
              <a:defRPr sz="1400"/>
            </a:lvl9pPr>
          </a:lstStyle>
          <a:p>
            <a:pPr lvl="0"/>
            <a:r>
              <a:rPr lang="zh-CN" altLang="en-US" dirty="0"/>
              <a:t>单击增添要点</a:t>
            </a:r>
          </a:p>
          <a:p>
            <a:pPr lvl="1"/>
            <a:r>
              <a:rPr lang="zh-CN" altLang="en-US" dirty="0"/>
              <a:t>二级要点</a:t>
            </a:r>
          </a:p>
          <a:p>
            <a:pPr lvl="2"/>
            <a:r>
              <a:rPr lang="zh-CN" altLang="en-US" dirty="0"/>
              <a:t>三级要点</a:t>
            </a:r>
          </a:p>
          <a:p>
            <a:pPr lvl="3"/>
            <a:r>
              <a:rPr lang="zh-CN" altLang="en-US" dirty="0"/>
              <a:t>四级要点</a:t>
            </a:r>
          </a:p>
          <a:p>
            <a:pPr lvl="4"/>
            <a:r>
              <a:rPr lang="zh-CN" altLang="en-US" dirty="0"/>
              <a:t>五级要点</a:t>
            </a:r>
          </a:p>
        </p:txBody>
      </p:sp>
      <p:sp>
        <p:nvSpPr>
          <p:cNvPr id="13" name="Text Placeholder 4">
            <a:extLst>
              <a:ext uri="{FF2B5EF4-FFF2-40B4-BE49-F238E27FC236}">
                <a16:creationId xmlns:a16="http://schemas.microsoft.com/office/drawing/2014/main" id="{ED972EB4-3BE4-457C-AFD8-42F2EDE51A9B}"/>
              </a:ext>
            </a:extLst>
          </p:cNvPr>
          <p:cNvSpPr>
            <a:spLocks noGrp="1"/>
          </p:cNvSpPr>
          <p:nvPr>
            <p:ph type="body" sz="quarter" idx="3" hasCustomPrompt="1"/>
          </p:nvPr>
        </p:nvSpPr>
        <p:spPr>
          <a:xfrm>
            <a:off x="6181342" y="1435608"/>
            <a:ext cx="5550410" cy="639762"/>
          </a:xfrm>
        </p:spPr>
        <p:txBody>
          <a:bodyPr anchor="t">
            <a:noAutofit/>
          </a:bodyPr>
          <a:lstStyle>
            <a:lvl1pPr marL="0" indent="0">
              <a:spcBef>
                <a:spcPts val="0"/>
              </a:spcBef>
              <a:buNone/>
              <a:defRPr sz="2000" b="1">
                <a:latin typeface="Manulife JH Sans" panose="020B0503040401060103" pitchFamily="34" charset="0"/>
                <a:ea typeface="Noto Sans CJK SC Regular" panose="020B05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点击添加标题</a:t>
            </a:r>
          </a:p>
        </p:txBody>
      </p:sp>
      <p:sp>
        <p:nvSpPr>
          <p:cNvPr id="14" name="Content Placeholder 5">
            <a:extLst>
              <a:ext uri="{FF2B5EF4-FFF2-40B4-BE49-F238E27FC236}">
                <a16:creationId xmlns:a16="http://schemas.microsoft.com/office/drawing/2014/main" id="{5CCD0425-9139-4212-A34B-BF7126C48103}"/>
              </a:ext>
            </a:extLst>
          </p:cNvPr>
          <p:cNvSpPr>
            <a:spLocks noGrp="1"/>
          </p:cNvSpPr>
          <p:nvPr>
            <p:ph sz="quarter" idx="4" hasCustomPrompt="1"/>
          </p:nvPr>
        </p:nvSpPr>
        <p:spPr>
          <a:xfrm>
            <a:off x="6181342" y="2126105"/>
            <a:ext cx="5550410" cy="3917743"/>
          </a:xfrm>
        </p:spPr>
        <p:txBody>
          <a:bodyPr>
            <a:noAutofit/>
          </a:bodyPr>
          <a:lstStyle>
            <a:lvl1pPr>
              <a:defRPr sz="2000">
                <a:latin typeface="Manulife JH Sans" panose="020B0503040401060103" pitchFamily="34" charset="0"/>
                <a:ea typeface="Noto Sans CJK SC Regular" panose="020B0500000000000000" pitchFamily="34" charset="-122"/>
              </a:defRPr>
            </a:lvl1pPr>
            <a:lvl2pPr>
              <a:defRPr sz="1800">
                <a:latin typeface="Manulife JH Sans" panose="020B0503040401060103" pitchFamily="34" charset="0"/>
                <a:ea typeface="Noto Sans CJK SC Regular" panose="020B0500000000000000" pitchFamily="34" charset="-122"/>
              </a:defRPr>
            </a:lvl2pPr>
            <a:lvl3pPr>
              <a:defRPr sz="1600">
                <a:latin typeface="Manulife JH Sans" panose="020B0503040401060103" pitchFamily="34" charset="0"/>
                <a:ea typeface="Noto Sans CJK SC Regular" panose="020B0500000000000000" pitchFamily="34" charset="-122"/>
              </a:defRPr>
            </a:lvl3pPr>
            <a:lvl4pPr>
              <a:defRPr sz="1400">
                <a:latin typeface="Manulife JH Sans" panose="020B0503040401060103" pitchFamily="34" charset="0"/>
                <a:ea typeface="Noto Sans CJK SC Regular" panose="020B0500000000000000" pitchFamily="34" charset="-122"/>
              </a:defRPr>
            </a:lvl4pPr>
            <a:lvl5pPr>
              <a:defRPr sz="1400" b="0" i="0">
                <a:latin typeface="Manulife JH Sans" panose="020B0503040401060103" pitchFamily="34" charset="0"/>
                <a:ea typeface="Noto Sans CJK SC Regular" panose="020B0500000000000000" pitchFamily="34" charset="-122"/>
                <a:cs typeface="Noto Sans CJK SC Light" charset="-122"/>
              </a:defRPr>
            </a:lvl5pPr>
            <a:lvl6pPr>
              <a:defRPr sz="1400"/>
            </a:lvl6pPr>
            <a:lvl7pPr>
              <a:defRPr sz="1400"/>
            </a:lvl7pPr>
            <a:lvl8pPr>
              <a:defRPr sz="1400"/>
            </a:lvl8pPr>
            <a:lvl9pPr>
              <a:defRPr sz="1400"/>
            </a:lvl9pPr>
          </a:lstStyle>
          <a:p>
            <a:pPr lvl="0"/>
            <a:r>
              <a:rPr lang="zh-CN" altLang="en-US" dirty="0"/>
              <a:t>单击增添要点</a:t>
            </a:r>
          </a:p>
          <a:p>
            <a:pPr lvl="1"/>
            <a:r>
              <a:rPr lang="zh-CN" altLang="en-US" dirty="0"/>
              <a:t>二级要点</a:t>
            </a:r>
          </a:p>
          <a:p>
            <a:pPr lvl="2"/>
            <a:r>
              <a:rPr lang="zh-CN" altLang="en-US" dirty="0"/>
              <a:t>三级要点</a:t>
            </a:r>
          </a:p>
          <a:p>
            <a:pPr lvl="3"/>
            <a:r>
              <a:rPr lang="zh-CN" altLang="en-US" dirty="0"/>
              <a:t>四级要点</a:t>
            </a:r>
          </a:p>
          <a:p>
            <a:pPr lvl="4"/>
            <a:r>
              <a:rPr lang="zh-CN" altLang="en-US" dirty="0"/>
              <a:t>五级要点</a:t>
            </a:r>
          </a:p>
        </p:txBody>
      </p:sp>
    </p:spTree>
    <p:extLst>
      <p:ext uri="{BB962C8B-B14F-4D97-AF65-F5344CB8AC3E}">
        <p14:creationId xmlns:p14="http://schemas.microsoft.com/office/powerpoint/2010/main" val="33449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ne column with source 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41A91C-8450-4F8B-8FBF-3E634ED3081E}"/>
              </a:ext>
            </a:extLst>
          </p:cNvPr>
          <p:cNvSpPr/>
          <p:nvPr userDrawn="1"/>
        </p:nvSpPr>
        <p:spPr bwMode="hidden">
          <a:xfrm>
            <a:off x="0" y="36"/>
            <a:ext cx="3120272" cy="6857964"/>
          </a:xfrm>
          <a:prstGeom prst="rect">
            <a:avLst/>
          </a:prstGeom>
          <a:solidFill>
            <a:srgbClr val="00A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anulife JH Sans" panose="020B0604020202020204"/>
            </a:endParaRPr>
          </a:p>
        </p:txBody>
      </p:sp>
      <p:sp>
        <p:nvSpPr>
          <p:cNvPr id="4" name="Date Placeholder 3"/>
          <p:cNvSpPr>
            <a:spLocks noGrp="1"/>
          </p:cNvSpPr>
          <p:nvPr>
            <p:ph type="dt" sz="half" idx="10"/>
          </p:nvPr>
        </p:nvSpPr>
        <p:spPr>
          <a:xfrm>
            <a:off x="11740895" y="7010398"/>
            <a:ext cx="447930" cy="45720"/>
          </a:xfrm>
        </p:spPr>
        <p:txBody>
          <a:bodyPr/>
          <a:lstStyle/>
          <a:p>
            <a:fld id="{2225BEF7-362C-47A2-99CE-F92BC52601A4}"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pic>
        <p:nvPicPr>
          <p:cNvPr id="10" name="Graphic 8">
            <a:extLst>
              <a:ext uri="{FF2B5EF4-FFF2-40B4-BE49-F238E27FC236}">
                <a16:creationId xmlns:a16="http://schemas.microsoft.com/office/drawing/2014/main" id="{D5D76E40-D88E-4692-8F1E-F5DEE44CEA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87282" y="6037486"/>
            <a:ext cx="1827090" cy="714596"/>
          </a:xfrm>
          <a:prstGeom prst="rect">
            <a:avLst/>
          </a:prstGeom>
        </p:spPr>
      </p:pic>
      <p:sp>
        <p:nvSpPr>
          <p:cNvPr id="11" name="Text Placeholder 8">
            <a:extLst>
              <a:ext uri="{FF2B5EF4-FFF2-40B4-BE49-F238E27FC236}">
                <a16:creationId xmlns:a16="http://schemas.microsoft.com/office/drawing/2014/main" id="{6EF4D62C-B4CE-4140-8AAE-0861CE21BC64}"/>
              </a:ext>
            </a:extLst>
          </p:cNvPr>
          <p:cNvSpPr>
            <a:spLocks noGrp="1"/>
          </p:cNvSpPr>
          <p:nvPr>
            <p:ph type="body" sz="quarter" idx="14" hasCustomPrompt="1"/>
          </p:nvPr>
        </p:nvSpPr>
        <p:spPr>
          <a:xfrm>
            <a:off x="3559179" y="6162420"/>
            <a:ext cx="7575224"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
        <p:nvSpPr>
          <p:cNvPr id="12" name="Title 1">
            <a:extLst>
              <a:ext uri="{FF2B5EF4-FFF2-40B4-BE49-F238E27FC236}">
                <a16:creationId xmlns:a16="http://schemas.microsoft.com/office/drawing/2014/main" id="{0A24ADB2-AB10-4BDD-878F-74BFF9105C51}"/>
              </a:ext>
            </a:extLst>
          </p:cNvPr>
          <p:cNvSpPr>
            <a:spLocks noGrp="1"/>
          </p:cNvSpPr>
          <p:nvPr>
            <p:ph type="title" hasCustomPrompt="1"/>
          </p:nvPr>
        </p:nvSpPr>
        <p:spPr>
          <a:xfrm>
            <a:off x="466342" y="463843"/>
            <a:ext cx="2425329" cy="3401475"/>
          </a:xfrm>
          <a:prstGeom prst="rect">
            <a:avLst/>
          </a:prstGeom>
        </p:spPr>
        <p:txBody>
          <a:bodyPr anchor="t">
            <a:noAutofit/>
          </a:bodyPr>
          <a:lstStyle>
            <a:lvl1pPr>
              <a:lnSpc>
                <a:spcPct val="95000"/>
              </a:lnSpc>
              <a:spcBef>
                <a:spcPts val="0"/>
              </a:spcBef>
              <a:defRPr sz="3200" baseline="0">
                <a:solidFill>
                  <a:schemeClr val="bg1"/>
                </a:solidFill>
              </a:defRPr>
            </a:lvl1pPr>
          </a:lstStyle>
          <a:p>
            <a:r>
              <a:rPr lang="zh-CN" altLang="en-US" noProof="0" dirty="0"/>
              <a:t>幻灯片标题</a:t>
            </a:r>
            <a:endParaRPr lang="en-CA" noProof="0" dirty="0"/>
          </a:p>
        </p:txBody>
      </p:sp>
    </p:spTree>
    <p:extLst>
      <p:ext uri="{BB962C8B-B14F-4D97-AF65-F5344CB8AC3E}">
        <p14:creationId xmlns:p14="http://schemas.microsoft.com/office/powerpoint/2010/main" val="196720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lumn with sourc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41A91C-8450-4F8B-8FBF-3E634ED3081E}"/>
              </a:ext>
            </a:extLst>
          </p:cNvPr>
          <p:cNvSpPr/>
          <p:nvPr userDrawn="1"/>
        </p:nvSpPr>
        <p:spPr bwMode="hidden">
          <a:xfrm>
            <a:off x="0" y="36"/>
            <a:ext cx="3120272" cy="6857964"/>
          </a:xfrm>
          <a:prstGeom prst="rect">
            <a:avLst/>
          </a:prstGeom>
          <a:solidFill>
            <a:srgbClr val="00A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anulife JH Sans" panose="020B0604020202020204"/>
            </a:endParaRPr>
          </a:p>
        </p:txBody>
      </p:sp>
      <p:sp>
        <p:nvSpPr>
          <p:cNvPr id="4" name="Date Placeholder 3"/>
          <p:cNvSpPr>
            <a:spLocks noGrp="1"/>
          </p:cNvSpPr>
          <p:nvPr>
            <p:ph type="dt" sz="half" idx="10"/>
          </p:nvPr>
        </p:nvSpPr>
        <p:spPr>
          <a:xfrm>
            <a:off x="11740895" y="7010398"/>
            <a:ext cx="447930" cy="45720"/>
          </a:xfrm>
        </p:spPr>
        <p:txBody>
          <a:bodyPr/>
          <a:lstStyle/>
          <a:p>
            <a:fld id="{FF132DD1-ED70-4BDF-9A73-CA79C3A1B7D9}"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pic>
        <p:nvPicPr>
          <p:cNvPr id="12" name="Graphic 8">
            <a:extLst>
              <a:ext uri="{FF2B5EF4-FFF2-40B4-BE49-F238E27FC236}">
                <a16:creationId xmlns:a16="http://schemas.microsoft.com/office/drawing/2014/main" id="{49C84A4B-5FB6-44AD-AA18-24E809CACC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87282" y="6037486"/>
            <a:ext cx="1827090" cy="714596"/>
          </a:xfrm>
          <a:prstGeom prst="rect">
            <a:avLst/>
          </a:prstGeom>
        </p:spPr>
      </p:pic>
      <p:sp>
        <p:nvSpPr>
          <p:cNvPr id="11" name="Text Placeholder 8">
            <a:extLst>
              <a:ext uri="{FF2B5EF4-FFF2-40B4-BE49-F238E27FC236}">
                <a16:creationId xmlns:a16="http://schemas.microsoft.com/office/drawing/2014/main" id="{A99BF4EF-4A2D-41EC-8AD4-1D002D36D459}"/>
              </a:ext>
            </a:extLst>
          </p:cNvPr>
          <p:cNvSpPr>
            <a:spLocks noGrp="1"/>
          </p:cNvSpPr>
          <p:nvPr>
            <p:ph type="body" sz="quarter" idx="14" hasCustomPrompt="1"/>
          </p:nvPr>
        </p:nvSpPr>
        <p:spPr>
          <a:xfrm>
            <a:off x="3559179" y="6162420"/>
            <a:ext cx="7575224"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
        <p:nvSpPr>
          <p:cNvPr id="13" name="Title 1">
            <a:extLst>
              <a:ext uri="{FF2B5EF4-FFF2-40B4-BE49-F238E27FC236}">
                <a16:creationId xmlns:a16="http://schemas.microsoft.com/office/drawing/2014/main" id="{4B09A7BE-C29F-4C2E-82DA-5CFBF52C5930}"/>
              </a:ext>
            </a:extLst>
          </p:cNvPr>
          <p:cNvSpPr>
            <a:spLocks noGrp="1"/>
          </p:cNvSpPr>
          <p:nvPr>
            <p:ph type="title" hasCustomPrompt="1"/>
          </p:nvPr>
        </p:nvSpPr>
        <p:spPr>
          <a:xfrm>
            <a:off x="466342" y="463843"/>
            <a:ext cx="2425329" cy="3401475"/>
          </a:xfrm>
          <a:prstGeom prst="rect">
            <a:avLst/>
          </a:prstGeom>
        </p:spPr>
        <p:txBody>
          <a:bodyPr anchor="t">
            <a:noAutofit/>
          </a:bodyPr>
          <a:lstStyle>
            <a:lvl1pPr>
              <a:lnSpc>
                <a:spcPct val="95000"/>
              </a:lnSpc>
              <a:spcBef>
                <a:spcPts val="0"/>
              </a:spcBef>
              <a:defRPr sz="3200" baseline="0">
                <a:solidFill>
                  <a:schemeClr val="bg1"/>
                </a:solidFill>
              </a:defRPr>
            </a:lvl1pPr>
          </a:lstStyle>
          <a:p>
            <a:r>
              <a:rPr lang="zh-CN" altLang="en-US" noProof="0" dirty="0"/>
              <a:t>幻灯片标题</a:t>
            </a:r>
            <a:endParaRPr lang="en-CA" noProof="0" dirty="0"/>
          </a:p>
        </p:txBody>
      </p:sp>
      <p:sp>
        <p:nvSpPr>
          <p:cNvPr id="14" name="Content Placeholder 8">
            <a:extLst>
              <a:ext uri="{FF2B5EF4-FFF2-40B4-BE49-F238E27FC236}">
                <a16:creationId xmlns:a16="http://schemas.microsoft.com/office/drawing/2014/main" id="{1A0D517A-3EDA-4FFF-88CE-63351D1053EC}"/>
              </a:ext>
            </a:extLst>
          </p:cNvPr>
          <p:cNvSpPr>
            <a:spLocks noGrp="1"/>
          </p:cNvSpPr>
          <p:nvPr>
            <p:ph sz="quarter" idx="16" hasCustomPrompt="1"/>
          </p:nvPr>
        </p:nvSpPr>
        <p:spPr>
          <a:xfrm>
            <a:off x="3559179" y="1435608"/>
            <a:ext cx="8181716" cy="4503230"/>
          </a:xfrm>
        </p:spPr>
        <p:txBody>
          <a:bodyPr/>
          <a:lstStyle>
            <a:lvl1pPr marL="0" indent="0">
              <a:lnSpc>
                <a:spcPct val="100000"/>
              </a:lnSpc>
              <a:buFont typeface="Arial" panose="020B0604020202020204" pitchFamily="34" charset="0"/>
              <a:buNone/>
              <a:defRPr sz="1400">
                <a:latin typeface="Manulife JH Sans" panose="020B0503040401060103" pitchFamily="34" charset="0"/>
                <a:ea typeface="Noto Sans CJK SC Regular" panose="020B0500000000000000" pitchFamily="34" charset="-122"/>
              </a:defRPr>
            </a:lvl1pPr>
            <a:lvl2pPr>
              <a:lnSpc>
                <a:spcPct val="100000"/>
              </a:lnSpc>
              <a:defRPr sz="1400">
                <a:latin typeface="Manulife JH Sans" panose="020B0503040401060103" pitchFamily="34" charset="0"/>
                <a:ea typeface="Noto Sans CJK SC Regular" panose="020B0500000000000000" pitchFamily="34" charset="-122"/>
              </a:defRPr>
            </a:lvl2pPr>
            <a:lvl3pPr>
              <a:lnSpc>
                <a:spcPct val="100000"/>
              </a:lnSpc>
              <a:defRPr sz="1400">
                <a:latin typeface="Manulife JH Sans" panose="020B0503040401060103" pitchFamily="34" charset="0"/>
                <a:ea typeface="Noto Sans CJK SC Regular" panose="020B0500000000000000" pitchFamily="34" charset="-122"/>
              </a:defRPr>
            </a:lvl3pPr>
            <a:lvl4pPr>
              <a:lnSpc>
                <a:spcPct val="100000"/>
              </a:lnSpc>
              <a:defRPr sz="1400">
                <a:latin typeface="Manulife JH Sans" panose="020B0503040401060103" pitchFamily="34" charset="0"/>
                <a:ea typeface="Noto Sans CJK SC Regular" panose="020B0500000000000000" pitchFamily="34" charset="-122"/>
              </a:defRPr>
            </a:lvl4pPr>
            <a:lvl5pPr>
              <a:lnSpc>
                <a:spcPct val="100000"/>
              </a:lnSpc>
              <a:defRPr sz="1400">
                <a:latin typeface="Manulife JH Sans" panose="020B0503040401060103" pitchFamily="34" charset="0"/>
                <a:ea typeface="Noto Sans CJK SC Regular" panose="020B0500000000000000" pitchFamily="34" charset="-122"/>
              </a:defRPr>
            </a:lvl5pPr>
          </a:lstStyle>
          <a:p>
            <a:pPr lvl="0"/>
            <a:r>
              <a:rPr lang="zh-CN" altLang="en-US" dirty="0"/>
              <a:t>点击添加要点</a:t>
            </a:r>
            <a:endParaRPr lang="en-US" dirty="0"/>
          </a:p>
          <a:p>
            <a:pPr lvl="1"/>
            <a:r>
              <a:rPr lang="zh-CN" altLang="en-US" dirty="0"/>
              <a:t>二级</a:t>
            </a:r>
            <a:endParaRPr lang="en-US" dirty="0"/>
          </a:p>
          <a:p>
            <a:pPr lvl="2"/>
            <a:r>
              <a:rPr lang="zh-CN" altLang="en-US" dirty="0"/>
              <a:t>三级</a:t>
            </a:r>
            <a:endParaRPr lang="en-US" dirty="0"/>
          </a:p>
          <a:p>
            <a:pPr lvl="3"/>
            <a:r>
              <a:rPr lang="zh-CN" altLang="en-US" dirty="0"/>
              <a:t>四级</a:t>
            </a:r>
            <a:endParaRPr lang="en-US" dirty="0"/>
          </a:p>
          <a:p>
            <a:pPr lvl="4"/>
            <a:r>
              <a:rPr lang="zh-CN" altLang="en-US" dirty="0"/>
              <a:t>五级</a:t>
            </a:r>
            <a:endParaRPr lang="en-CA" dirty="0"/>
          </a:p>
        </p:txBody>
      </p:sp>
      <p:sp>
        <p:nvSpPr>
          <p:cNvPr id="19" name="Text Placeholder 19">
            <a:extLst>
              <a:ext uri="{FF2B5EF4-FFF2-40B4-BE49-F238E27FC236}">
                <a16:creationId xmlns:a16="http://schemas.microsoft.com/office/drawing/2014/main" id="{C0AC636C-933F-43EB-964D-5A7AB0327479}"/>
              </a:ext>
            </a:extLst>
          </p:cNvPr>
          <p:cNvSpPr>
            <a:spLocks noGrp="1"/>
          </p:cNvSpPr>
          <p:nvPr>
            <p:ph type="body" sz="quarter" idx="17" hasCustomPrompt="1"/>
          </p:nvPr>
        </p:nvSpPr>
        <p:spPr>
          <a:xfrm>
            <a:off x="3559180" y="475488"/>
            <a:ext cx="8181715" cy="792162"/>
          </a:xfrm>
        </p:spPr>
        <p:txBody>
          <a:bodyPr anchor="t"/>
          <a:lstStyle>
            <a:lvl1pPr marL="0" indent="0">
              <a:lnSpc>
                <a:spcPct val="100000"/>
              </a:lnSpc>
              <a:spcBef>
                <a:spcPts val="0"/>
              </a:spcBef>
              <a:buNone/>
              <a:defRPr sz="2400" b="1" i="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vl2pPr marL="338328" indent="0">
              <a:buNone/>
              <a:defRPr/>
            </a:lvl2pPr>
            <a:lvl3pPr marL="685800" indent="0">
              <a:buNone/>
              <a:defRPr/>
            </a:lvl3pPr>
            <a:lvl4pPr marL="1014984" indent="0">
              <a:buNone/>
              <a:defRPr/>
            </a:lvl4pPr>
            <a:lvl5pPr marL="1380744" indent="0">
              <a:buNone/>
              <a:defRPr/>
            </a:lvl5pPr>
          </a:lstStyle>
          <a:p>
            <a:pPr lvl="0"/>
            <a:r>
              <a:rPr lang="zh-CN" altLang="en-US" dirty="0"/>
              <a:t>此处添加标题</a:t>
            </a:r>
            <a:endParaRPr lang="en-US" dirty="0"/>
          </a:p>
        </p:txBody>
      </p:sp>
    </p:spTree>
    <p:extLst>
      <p:ext uri="{BB962C8B-B14F-4D97-AF65-F5344CB8AC3E}">
        <p14:creationId xmlns:p14="http://schemas.microsoft.com/office/powerpoint/2010/main" val="416320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column with sourc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41A91C-8450-4F8B-8FBF-3E634ED3081E}"/>
              </a:ext>
            </a:extLst>
          </p:cNvPr>
          <p:cNvSpPr/>
          <p:nvPr userDrawn="1"/>
        </p:nvSpPr>
        <p:spPr bwMode="hidden">
          <a:xfrm>
            <a:off x="0" y="36"/>
            <a:ext cx="3120272" cy="6857964"/>
          </a:xfrm>
          <a:prstGeom prst="rect">
            <a:avLst/>
          </a:prstGeom>
          <a:solidFill>
            <a:srgbClr val="00A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Manulife JH Sans" panose="020B0604020202020204"/>
            </a:endParaRPr>
          </a:p>
        </p:txBody>
      </p:sp>
      <p:sp>
        <p:nvSpPr>
          <p:cNvPr id="2" name="Title 1"/>
          <p:cNvSpPr>
            <a:spLocks noGrp="1"/>
          </p:cNvSpPr>
          <p:nvPr>
            <p:ph type="title" hasCustomPrompt="1"/>
          </p:nvPr>
        </p:nvSpPr>
        <p:spPr>
          <a:xfrm>
            <a:off x="466342" y="463843"/>
            <a:ext cx="2425329" cy="3401475"/>
          </a:xfrm>
          <a:prstGeom prst="rect">
            <a:avLst/>
          </a:prstGeom>
        </p:spPr>
        <p:txBody>
          <a:bodyPr anchor="t">
            <a:noAutofit/>
          </a:bodyPr>
          <a:lstStyle>
            <a:lvl1pPr>
              <a:lnSpc>
                <a:spcPct val="95000"/>
              </a:lnSpc>
              <a:spcBef>
                <a:spcPts val="0"/>
              </a:spcBef>
              <a:defRPr sz="3200" baseline="0">
                <a:solidFill>
                  <a:schemeClr val="bg1"/>
                </a:solidFill>
              </a:defRPr>
            </a:lvl1pPr>
          </a:lstStyle>
          <a:p>
            <a:r>
              <a:rPr lang="zh-CN" altLang="en-US" noProof="0" dirty="0"/>
              <a:t>幻灯片标题</a:t>
            </a:r>
            <a:endParaRPr lang="en-CA" noProof="0" dirty="0"/>
          </a:p>
        </p:txBody>
      </p:sp>
      <p:sp>
        <p:nvSpPr>
          <p:cNvPr id="4" name="Date Placeholder 3"/>
          <p:cNvSpPr>
            <a:spLocks noGrp="1"/>
          </p:cNvSpPr>
          <p:nvPr>
            <p:ph type="dt" sz="half" idx="10"/>
          </p:nvPr>
        </p:nvSpPr>
        <p:spPr>
          <a:xfrm>
            <a:off x="11740895" y="7010398"/>
            <a:ext cx="447930" cy="45720"/>
          </a:xfrm>
        </p:spPr>
        <p:txBody>
          <a:bodyPr/>
          <a:lstStyle/>
          <a:p>
            <a:fld id="{2225BEF7-362C-47A2-99CE-F92BC52601A4}"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pic>
        <p:nvPicPr>
          <p:cNvPr id="18" name="Graphic 8">
            <a:extLst>
              <a:ext uri="{FF2B5EF4-FFF2-40B4-BE49-F238E27FC236}">
                <a16:creationId xmlns:a16="http://schemas.microsoft.com/office/drawing/2014/main" id="{D6B3E28C-2E9E-4ED0-8ADF-A13C12099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87282" y="6037486"/>
            <a:ext cx="1827090" cy="714596"/>
          </a:xfrm>
          <a:prstGeom prst="rect">
            <a:avLst/>
          </a:prstGeom>
        </p:spPr>
      </p:pic>
      <p:sp>
        <p:nvSpPr>
          <p:cNvPr id="13" name="Text Placeholder 8">
            <a:extLst>
              <a:ext uri="{FF2B5EF4-FFF2-40B4-BE49-F238E27FC236}">
                <a16:creationId xmlns:a16="http://schemas.microsoft.com/office/drawing/2014/main" id="{4D1A3206-8053-4BF2-A27B-E5BC6EEC363D}"/>
              </a:ext>
            </a:extLst>
          </p:cNvPr>
          <p:cNvSpPr>
            <a:spLocks noGrp="1"/>
          </p:cNvSpPr>
          <p:nvPr>
            <p:ph type="body" sz="quarter" idx="14" hasCustomPrompt="1"/>
          </p:nvPr>
        </p:nvSpPr>
        <p:spPr>
          <a:xfrm>
            <a:off x="3559179" y="6162420"/>
            <a:ext cx="7575224"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
        <p:nvSpPr>
          <p:cNvPr id="19" name="Content Placeholder 8">
            <a:extLst>
              <a:ext uri="{FF2B5EF4-FFF2-40B4-BE49-F238E27FC236}">
                <a16:creationId xmlns:a16="http://schemas.microsoft.com/office/drawing/2014/main" id="{AB7533F3-8780-4210-933F-DF565AFFB3E9}"/>
              </a:ext>
            </a:extLst>
          </p:cNvPr>
          <p:cNvSpPr>
            <a:spLocks noGrp="1"/>
          </p:cNvSpPr>
          <p:nvPr>
            <p:ph sz="quarter" idx="16" hasCustomPrompt="1"/>
          </p:nvPr>
        </p:nvSpPr>
        <p:spPr>
          <a:xfrm>
            <a:off x="3559180" y="1435608"/>
            <a:ext cx="2463800" cy="4503230"/>
          </a:xfrm>
        </p:spPr>
        <p:txBody>
          <a:bodyPr/>
          <a:lstStyle>
            <a:lvl1pPr marL="0" indent="0">
              <a:lnSpc>
                <a:spcPct val="100000"/>
              </a:lnSpc>
              <a:buFont typeface="Arial" panose="020B0604020202020204" pitchFamily="34" charset="0"/>
              <a:buNone/>
              <a:defRPr sz="1400">
                <a:latin typeface="Manulife JH Sans" panose="020B0503040401060103" pitchFamily="34" charset="0"/>
                <a:ea typeface="Noto Sans CJK SC Regular" panose="020B0500000000000000" pitchFamily="34" charset="-122"/>
              </a:defRPr>
            </a:lvl1pPr>
            <a:lvl2pPr>
              <a:lnSpc>
                <a:spcPct val="100000"/>
              </a:lnSpc>
              <a:defRPr sz="1400">
                <a:latin typeface="Manulife JH Sans" panose="020B0503040401060103" pitchFamily="34" charset="0"/>
                <a:ea typeface="Noto Sans CJK SC Regular" panose="020B0500000000000000" pitchFamily="34" charset="-122"/>
              </a:defRPr>
            </a:lvl2pPr>
            <a:lvl3pPr>
              <a:lnSpc>
                <a:spcPct val="100000"/>
              </a:lnSpc>
              <a:defRPr sz="1400">
                <a:latin typeface="Manulife JH Sans" panose="020B0503040401060103" pitchFamily="34" charset="0"/>
                <a:ea typeface="Noto Sans CJK SC Regular" panose="020B0500000000000000" pitchFamily="34" charset="-122"/>
              </a:defRPr>
            </a:lvl3pPr>
            <a:lvl4pPr>
              <a:lnSpc>
                <a:spcPct val="100000"/>
              </a:lnSpc>
              <a:defRPr sz="1400">
                <a:latin typeface="Manulife JH Sans" panose="020B0503040401060103" pitchFamily="34" charset="0"/>
                <a:ea typeface="Noto Sans CJK SC Regular" panose="020B0500000000000000" pitchFamily="34" charset="-122"/>
              </a:defRPr>
            </a:lvl4pPr>
            <a:lvl5pPr>
              <a:lnSpc>
                <a:spcPct val="100000"/>
              </a:lnSpc>
              <a:defRPr sz="1400">
                <a:latin typeface="Manulife JH Sans" panose="020B0503040401060103" pitchFamily="34" charset="0"/>
                <a:ea typeface="Noto Sans CJK SC Regular" panose="020B0500000000000000" pitchFamily="34" charset="-122"/>
              </a:defRPr>
            </a:lvl5pPr>
          </a:lstStyle>
          <a:p>
            <a:pPr lvl="0"/>
            <a:r>
              <a:rPr lang="zh-CN" altLang="en-US" dirty="0"/>
              <a:t>点击添加要点</a:t>
            </a:r>
            <a:endParaRPr lang="en-US" dirty="0"/>
          </a:p>
          <a:p>
            <a:pPr lvl="1"/>
            <a:r>
              <a:rPr lang="zh-CN" altLang="en-US" dirty="0"/>
              <a:t>二级</a:t>
            </a:r>
            <a:endParaRPr lang="en-US" dirty="0"/>
          </a:p>
          <a:p>
            <a:pPr lvl="2"/>
            <a:r>
              <a:rPr lang="zh-CN" altLang="en-US" dirty="0"/>
              <a:t>三级</a:t>
            </a:r>
            <a:endParaRPr lang="en-US" dirty="0"/>
          </a:p>
          <a:p>
            <a:pPr lvl="3"/>
            <a:r>
              <a:rPr lang="zh-CN" altLang="en-US" dirty="0"/>
              <a:t>四级</a:t>
            </a:r>
            <a:endParaRPr lang="en-US" dirty="0"/>
          </a:p>
          <a:p>
            <a:pPr lvl="4"/>
            <a:r>
              <a:rPr lang="zh-CN" altLang="en-US" dirty="0"/>
              <a:t>五级</a:t>
            </a:r>
            <a:endParaRPr lang="en-CA" dirty="0"/>
          </a:p>
        </p:txBody>
      </p:sp>
      <p:sp>
        <p:nvSpPr>
          <p:cNvPr id="21" name="Text Placeholder 19">
            <a:extLst>
              <a:ext uri="{FF2B5EF4-FFF2-40B4-BE49-F238E27FC236}">
                <a16:creationId xmlns:a16="http://schemas.microsoft.com/office/drawing/2014/main" id="{0CA30D86-5878-4878-A5E0-A9C6F984A7E3}"/>
              </a:ext>
            </a:extLst>
          </p:cNvPr>
          <p:cNvSpPr>
            <a:spLocks noGrp="1"/>
          </p:cNvSpPr>
          <p:nvPr>
            <p:ph type="body" sz="quarter" idx="15" hasCustomPrompt="1"/>
          </p:nvPr>
        </p:nvSpPr>
        <p:spPr>
          <a:xfrm>
            <a:off x="3559180" y="475488"/>
            <a:ext cx="2464549" cy="792162"/>
          </a:xfrm>
        </p:spPr>
        <p:txBody>
          <a:bodyPr anchor="t"/>
          <a:lstStyle>
            <a:lvl1pPr marL="0" indent="0">
              <a:lnSpc>
                <a:spcPct val="100000"/>
              </a:lnSpc>
              <a:spcBef>
                <a:spcPts val="0"/>
              </a:spcBef>
              <a:buNone/>
              <a:defRPr sz="2400" b="1" i="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vl2pPr marL="338328" indent="0">
              <a:buNone/>
              <a:defRPr/>
            </a:lvl2pPr>
            <a:lvl3pPr marL="685800" indent="0">
              <a:buNone/>
              <a:defRPr/>
            </a:lvl3pPr>
            <a:lvl4pPr marL="1014984" indent="0">
              <a:buNone/>
              <a:defRPr/>
            </a:lvl4pPr>
            <a:lvl5pPr marL="1380744" indent="0">
              <a:buNone/>
              <a:defRPr/>
            </a:lvl5pPr>
          </a:lstStyle>
          <a:p>
            <a:pPr lvl="0"/>
            <a:r>
              <a:rPr lang="zh-CN" altLang="en-US" dirty="0"/>
              <a:t>此处添加标题</a:t>
            </a:r>
            <a:endParaRPr lang="en-US" dirty="0"/>
          </a:p>
        </p:txBody>
      </p:sp>
      <p:sp>
        <p:nvSpPr>
          <p:cNvPr id="23" name="Content Placeholder 13">
            <a:extLst>
              <a:ext uri="{FF2B5EF4-FFF2-40B4-BE49-F238E27FC236}">
                <a16:creationId xmlns:a16="http://schemas.microsoft.com/office/drawing/2014/main" id="{1C22B198-4347-4114-8831-8E67973940C8}"/>
              </a:ext>
            </a:extLst>
          </p:cNvPr>
          <p:cNvSpPr>
            <a:spLocks noGrp="1"/>
          </p:cNvSpPr>
          <p:nvPr>
            <p:ph sz="quarter" idx="19" hasCustomPrompt="1"/>
          </p:nvPr>
        </p:nvSpPr>
        <p:spPr>
          <a:xfrm>
            <a:off x="6533315" y="1435608"/>
            <a:ext cx="5207580" cy="4503230"/>
          </a:xfrm>
        </p:spPr>
        <p:txBody>
          <a:bodyPr/>
          <a:lstStyle>
            <a:lvl1pPr marL="0" marR="0" indent="0" algn="l" defTabSz="914400" rtl="0" eaLnBrk="1" fontAlgn="auto" latinLnBrk="0" hangingPunct="1">
              <a:lnSpc>
                <a:spcPct val="100000"/>
              </a:lnSpc>
              <a:spcBef>
                <a:spcPts val="1500"/>
              </a:spcBef>
              <a:spcAft>
                <a:spcPts val="0"/>
              </a:spcAft>
              <a:buClr>
                <a:schemeClr val="tx1"/>
              </a:buClr>
              <a:buSzPct val="100000"/>
              <a:buFont typeface="Manulife JH Sans" panose="020B0604020202020204" pitchFamily="34" charset="0"/>
              <a:buNone/>
              <a:tabLst/>
              <a:defRPr sz="1400">
                <a:latin typeface="Manulife JH Sans" panose="020B0503040401060103" pitchFamily="34" charset="0"/>
                <a:ea typeface="Noto Sans CJK SC Regular" panose="020B0500000000000000" pitchFamily="34" charset="-122"/>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marL="0" marR="0" lvl="0" indent="0" algn="l" defTabSz="914400" rtl="0" eaLnBrk="1" fontAlgn="auto" latinLnBrk="0" hangingPunct="1">
              <a:lnSpc>
                <a:spcPct val="100000"/>
              </a:lnSpc>
              <a:spcBef>
                <a:spcPts val="1500"/>
              </a:spcBef>
              <a:spcAft>
                <a:spcPts val="0"/>
              </a:spcAft>
              <a:buClr>
                <a:schemeClr val="tx1"/>
              </a:buClr>
              <a:buSzPct val="100000"/>
              <a:buFont typeface="Manulife JH Sans" panose="020B0604020202020204" pitchFamily="34" charset="0"/>
              <a:buNone/>
              <a:tabLst/>
              <a:defRPr/>
            </a:pPr>
            <a:r>
              <a:rPr lang="zh-CN" altLang="en-US" dirty="0"/>
              <a:t>添加正文或点击图标进行更多选择</a:t>
            </a:r>
            <a:endParaRPr lang="en-US" altLang="zh-CN" dirty="0"/>
          </a:p>
        </p:txBody>
      </p:sp>
      <p:sp>
        <p:nvSpPr>
          <p:cNvPr id="24" name="Text Placeholder 19">
            <a:extLst>
              <a:ext uri="{FF2B5EF4-FFF2-40B4-BE49-F238E27FC236}">
                <a16:creationId xmlns:a16="http://schemas.microsoft.com/office/drawing/2014/main" id="{E4B459FF-E819-493D-A7D9-02B4205AD770}"/>
              </a:ext>
            </a:extLst>
          </p:cNvPr>
          <p:cNvSpPr>
            <a:spLocks noGrp="1"/>
          </p:cNvSpPr>
          <p:nvPr>
            <p:ph type="body" sz="quarter" idx="20" hasCustomPrompt="1"/>
          </p:nvPr>
        </p:nvSpPr>
        <p:spPr>
          <a:xfrm>
            <a:off x="6533315" y="475488"/>
            <a:ext cx="5207070" cy="792162"/>
          </a:xfrm>
        </p:spPr>
        <p:txBody>
          <a:bodyPr anchor="t"/>
          <a:lstStyle>
            <a:lvl1pPr marL="0" indent="0">
              <a:lnSpc>
                <a:spcPct val="100000"/>
              </a:lnSpc>
              <a:spcBef>
                <a:spcPts val="0"/>
              </a:spcBef>
              <a:buNone/>
              <a:defRPr sz="2400" b="1" i="0">
                <a:latin typeface="Manulife JH Sans" panose="020B0503040401060103" pitchFamily="34" charset="0"/>
                <a:ea typeface="Noto Sans CJK SC Regular" panose="020B0500000000000000" pitchFamily="34" charset="-122"/>
                <a:cs typeface="Manulife JH Sans" panose="020B0503040401060103" pitchFamily="34" charset="0"/>
              </a:defRPr>
            </a:lvl1pPr>
            <a:lvl2pPr marL="338328" indent="0">
              <a:buNone/>
              <a:defRPr/>
            </a:lvl2pPr>
            <a:lvl3pPr marL="685800" indent="0">
              <a:buNone/>
              <a:defRPr/>
            </a:lvl3pPr>
            <a:lvl4pPr marL="1014984" indent="0">
              <a:buNone/>
              <a:defRPr/>
            </a:lvl4pPr>
            <a:lvl5pPr marL="1380744" indent="0">
              <a:buNone/>
              <a:defRPr/>
            </a:lvl5pPr>
          </a:lstStyle>
          <a:p>
            <a:pPr lvl="0"/>
            <a:r>
              <a:rPr lang="zh-CN" altLang="en-US" dirty="0"/>
              <a:t>备选标题</a:t>
            </a:r>
            <a:r>
              <a:rPr lang="en-US" altLang="zh-CN" dirty="0"/>
              <a:t>	</a:t>
            </a:r>
            <a:endParaRPr lang="en-US" dirty="0"/>
          </a:p>
        </p:txBody>
      </p:sp>
    </p:spTree>
    <p:extLst>
      <p:ext uri="{BB962C8B-B14F-4D97-AF65-F5344CB8AC3E}">
        <p14:creationId xmlns:p14="http://schemas.microsoft.com/office/powerpoint/2010/main" val="357698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66896-6C98-4CA5-8352-966F1C5B8B94}" type="datetime4">
              <a:rPr lang="en-CA" smtClean="0"/>
              <a:t>June 25, 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BB333B34-C87C-402E-ABB0-13B7C9DEBBC4}" type="slidenum">
              <a:rPr/>
              <a:t>‹#›</a:t>
            </a:fld>
            <a:endParaRPr dirty="0"/>
          </a:p>
        </p:txBody>
      </p:sp>
    </p:spTree>
    <p:extLst>
      <p:ext uri="{BB962C8B-B14F-4D97-AF65-F5344CB8AC3E}">
        <p14:creationId xmlns:p14="http://schemas.microsoft.com/office/powerpoint/2010/main" val="27876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B2C3B442-1249-4FC3-83EE-3BA61C9623C1}" type="datetime4">
              <a:rPr lang="en-CA" smtClean="0"/>
              <a:t>June 25, 2022</a:t>
            </a:fld>
            <a:endParaRPr lang="en-US"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B333B34-C87C-402E-ABB0-13B7C9DEBBC4}" type="slidenum">
              <a:rPr lang="en-CA" smtClean="0"/>
              <a:pPr/>
              <a:t>‹#›</a:t>
            </a:fld>
            <a:endParaRPr lang="en-CA" dirty="0"/>
          </a:p>
        </p:txBody>
      </p:sp>
      <p:pic>
        <p:nvPicPr>
          <p:cNvPr id="7" name="Graphic 1">
            <a:extLst>
              <a:ext uri="{FF2B5EF4-FFF2-40B4-BE49-F238E27FC236}">
                <a16:creationId xmlns:a16="http://schemas.microsoft.com/office/drawing/2014/main" id="{16A81F94-5F61-417B-A4D0-503EF34655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2478502" y="2014778"/>
            <a:ext cx="7231820" cy="2828445"/>
          </a:xfrm>
          <a:prstGeom prst="rect">
            <a:avLst/>
          </a:prstGeom>
        </p:spPr>
      </p:pic>
    </p:spTree>
    <p:extLst>
      <p:ext uri="{BB962C8B-B14F-4D97-AF65-F5344CB8AC3E}">
        <p14:creationId xmlns:p14="http://schemas.microsoft.com/office/powerpoint/2010/main" val="394887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tting starte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FD97B53-FF79-4046-A91B-BCCF46138FA2}"/>
              </a:ext>
            </a:extLst>
          </p:cNvPr>
          <p:cNvGrpSpPr/>
          <p:nvPr userDrawn="1"/>
        </p:nvGrpSpPr>
        <p:grpSpPr>
          <a:xfrm>
            <a:off x="7842021" y="3056501"/>
            <a:ext cx="3347197" cy="2836300"/>
            <a:chOff x="8029717" y="3418669"/>
            <a:chExt cx="3347197" cy="2836300"/>
          </a:xfrm>
        </p:grpSpPr>
        <p:pic>
          <p:nvPicPr>
            <p:cNvPr id="26" name="Picture 25">
              <a:extLst>
                <a:ext uri="{FF2B5EF4-FFF2-40B4-BE49-F238E27FC236}">
                  <a16:creationId xmlns:a16="http://schemas.microsoft.com/office/drawing/2014/main" id="{6588605C-472C-4395-8593-309ECDC3D243}"/>
                </a:ext>
              </a:extLst>
            </p:cNvPr>
            <p:cNvPicPr>
              <a:picLocks noChangeAspect="1"/>
            </p:cNvPicPr>
            <p:nvPr userDrawn="1"/>
          </p:nvPicPr>
          <p:blipFill>
            <a:blip r:embed="rId2"/>
            <a:stretch>
              <a:fillRect/>
            </a:stretch>
          </p:blipFill>
          <p:spPr>
            <a:xfrm>
              <a:off x="9891011" y="4432821"/>
              <a:ext cx="1485903" cy="835528"/>
            </a:xfrm>
            <a:prstGeom prst="rect">
              <a:avLst/>
            </a:prstGeom>
            <a:ln w="3175">
              <a:solidFill>
                <a:schemeClr val="bg2"/>
              </a:solidFill>
            </a:ln>
          </p:spPr>
        </p:pic>
        <p:pic>
          <p:nvPicPr>
            <p:cNvPr id="11" name="Picture 10">
              <a:extLst>
                <a:ext uri="{FF2B5EF4-FFF2-40B4-BE49-F238E27FC236}">
                  <a16:creationId xmlns:a16="http://schemas.microsoft.com/office/drawing/2014/main" id="{2AA3A682-E555-4A64-B967-A420851BF216}"/>
                </a:ext>
              </a:extLst>
            </p:cNvPr>
            <p:cNvPicPr>
              <a:picLocks noChangeAspect="1"/>
            </p:cNvPicPr>
            <p:nvPr userDrawn="1"/>
          </p:nvPicPr>
          <p:blipFill>
            <a:blip r:embed="rId3"/>
            <a:stretch>
              <a:fillRect/>
            </a:stretch>
          </p:blipFill>
          <p:spPr>
            <a:xfrm>
              <a:off x="9401899" y="4752654"/>
              <a:ext cx="1485903" cy="849088"/>
            </a:xfrm>
            <a:prstGeom prst="rect">
              <a:avLst/>
            </a:prstGeom>
            <a:ln w="3175">
              <a:solidFill>
                <a:schemeClr val="bg2"/>
              </a:solidFill>
            </a:ln>
          </p:spPr>
        </p:pic>
        <p:pic>
          <p:nvPicPr>
            <p:cNvPr id="8" name="Picture 7">
              <a:extLst>
                <a:ext uri="{FF2B5EF4-FFF2-40B4-BE49-F238E27FC236}">
                  <a16:creationId xmlns:a16="http://schemas.microsoft.com/office/drawing/2014/main" id="{BD546C98-CC10-4BFB-AAA4-20DF3FC6EDAE}"/>
                </a:ext>
              </a:extLst>
            </p:cNvPr>
            <p:cNvPicPr>
              <a:picLocks noChangeAspect="1"/>
            </p:cNvPicPr>
            <p:nvPr userDrawn="1"/>
          </p:nvPicPr>
          <p:blipFill>
            <a:blip r:embed="rId4"/>
            <a:stretch>
              <a:fillRect/>
            </a:stretch>
          </p:blipFill>
          <p:spPr>
            <a:xfrm>
              <a:off x="8912788" y="5086047"/>
              <a:ext cx="1485903" cy="849088"/>
            </a:xfrm>
            <a:prstGeom prst="rect">
              <a:avLst/>
            </a:prstGeom>
            <a:ln w="3175">
              <a:solidFill>
                <a:schemeClr val="bg2"/>
              </a:solidFill>
            </a:ln>
          </p:spPr>
        </p:pic>
        <p:pic>
          <p:nvPicPr>
            <p:cNvPr id="19" name="Picture 18">
              <a:extLst>
                <a:ext uri="{FF2B5EF4-FFF2-40B4-BE49-F238E27FC236}">
                  <a16:creationId xmlns:a16="http://schemas.microsoft.com/office/drawing/2014/main" id="{6D0E9826-4880-4258-BBEC-03E4744F515B}"/>
                </a:ext>
              </a:extLst>
            </p:cNvPr>
            <p:cNvPicPr>
              <a:picLocks noChangeAspect="1"/>
            </p:cNvPicPr>
            <p:nvPr userDrawn="1"/>
          </p:nvPicPr>
          <p:blipFill>
            <a:blip r:embed="rId5"/>
            <a:stretch>
              <a:fillRect/>
            </a:stretch>
          </p:blipFill>
          <p:spPr>
            <a:xfrm>
              <a:off x="9497051" y="3418669"/>
              <a:ext cx="1485903" cy="835528"/>
            </a:xfrm>
            <a:prstGeom prst="rect">
              <a:avLst/>
            </a:prstGeom>
            <a:ln w="3175">
              <a:solidFill>
                <a:schemeClr val="bg2"/>
              </a:solidFill>
            </a:ln>
          </p:spPr>
        </p:pic>
        <p:pic>
          <p:nvPicPr>
            <p:cNvPr id="13" name="Picture 12">
              <a:extLst>
                <a:ext uri="{FF2B5EF4-FFF2-40B4-BE49-F238E27FC236}">
                  <a16:creationId xmlns:a16="http://schemas.microsoft.com/office/drawing/2014/main" id="{56EC713E-D154-4146-B08A-6C3AF7DC1C40}"/>
                </a:ext>
              </a:extLst>
            </p:cNvPr>
            <p:cNvPicPr>
              <a:picLocks noChangeAspect="1"/>
            </p:cNvPicPr>
            <p:nvPr userDrawn="1"/>
          </p:nvPicPr>
          <p:blipFill>
            <a:blip r:embed="rId6"/>
            <a:stretch>
              <a:fillRect/>
            </a:stretch>
          </p:blipFill>
          <p:spPr>
            <a:xfrm>
              <a:off x="9007939" y="3740831"/>
              <a:ext cx="1485903" cy="849088"/>
            </a:xfrm>
            <a:prstGeom prst="rect">
              <a:avLst/>
            </a:prstGeom>
            <a:ln w="3175">
              <a:solidFill>
                <a:schemeClr val="bg2"/>
              </a:solidFill>
            </a:ln>
          </p:spPr>
        </p:pic>
        <p:pic>
          <p:nvPicPr>
            <p:cNvPr id="7" name="Picture 6">
              <a:extLst>
                <a:ext uri="{FF2B5EF4-FFF2-40B4-BE49-F238E27FC236}">
                  <a16:creationId xmlns:a16="http://schemas.microsoft.com/office/drawing/2014/main" id="{6A98A25A-6452-4D4F-99FE-0F97A5D5E4E4}"/>
                </a:ext>
              </a:extLst>
            </p:cNvPr>
            <p:cNvPicPr>
              <a:picLocks noChangeAspect="1"/>
            </p:cNvPicPr>
            <p:nvPr userDrawn="1"/>
          </p:nvPicPr>
          <p:blipFill>
            <a:blip r:embed="rId7"/>
            <a:stretch>
              <a:fillRect/>
            </a:stretch>
          </p:blipFill>
          <p:spPr>
            <a:xfrm>
              <a:off x="8518828" y="4076553"/>
              <a:ext cx="1485903" cy="849088"/>
            </a:xfrm>
            <a:prstGeom prst="rect">
              <a:avLst/>
            </a:prstGeom>
            <a:ln w="3175">
              <a:solidFill>
                <a:schemeClr val="bg2"/>
              </a:solidFill>
            </a:ln>
          </p:spPr>
        </p:pic>
        <p:pic>
          <p:nvPicPr>
            <p:cNvPr id="6" name="Picture 5">
              <a:extLst>
                <a:ext uri="{FF2B5EF4-FFF2-40B4-BE49-F238E27FC236}">
                  <a16:creationId xmlns:a16="http://schemas.microsoft.com/office/drawing/2014/main" id="{1F8260DE-EBD0-4DD6-B419-9C91F3F2DBC5}"/>
                </a:ext>
              </a:extLst>
            </p:cNvPr>
            <p:cNvPicPr>
              <a:picLocks noChangeAspect="1"/>
            </p:cNvPicPr>
            <p:nvPr userDrawn="1"/>
          </p:nvPicPr>
          <p:blipFill>
            <a:blip r:embed="rId8"/>
            <a:stretch>
              <a:fillRect/>
            </a:stretch>
          </p:blipFill>
          <p:spPr>
            <a:xfrm>
              <a:off x="8423677" y="5419441"/>
              <a:ext cx="1485903" cy="835528"/>
            </a:xfrm>
            <a:prstGeom prst="rect">
              <a:avLst/>
            </a:prstGeom>
            <a:ln w="3175">
              <a:solidFill>
                <a:schemeClr val="bg2"/>
              </a:solidFill>
            </a:ln>
          </p:spPr>
        </p:pic>
        <p:pic>
          <p:nvPicPr>
            <p:cNvPr id="10" name="Picture 9">
              <a:extLst>
                <a:ext uri="{FF2B5EF4-FFF2-40B4-BE49-F238E27FC236}">
                  <a16:creationId xmlns:a16="http://schemas.microsoft.com/office/drawing/2014/main" id="{5C9F33C6-0D63-4F6C-A9FF-A25A19F9434E}"/>
                </a:ext>
              </a:extLst>
            </p:cNvPr>
            <p:cNvPicPr>
              <a:picLocks noChangeAspect="1"/>
            </p:cNvPicPr>
            <p:nvPr userDrawn="1"/>
          </p:nvPicPr>
          <p:blipFill>
            <a:blip r:embed="rId9"/>
            <a:stretch>
              <a:fillRect/>
            </a:stretch>
          </p:blipFill>
          <p:spPr>
            <a:xfrm>
              <a:off x="8029717" y="4412274"/>
              <a:ext cx="1485903" cy="835528"/>
            </a:xfrm>
            <a:prstGeom prst="rect">
              <a:avLst/>
            </a:prstGeom>
            <a:ln w="3175">
              <a:solidFill>
                <a:schemeClr val="bg2"/>
              </a:solidFill>
            </a:ln>
          </p:spPr>
        </p:pic>
      </p:grpSp>
      <p:sp>
        <p:nvSpPr>
          <p:cNvPr id="2" name="Date Placeholder 1"/>
          <p:cNvSpPr>
            <a:spLocks noGrp="1"/>
          </p:cNvSpPr>
          <p:nvPr userDrawn="1">
            <p:ph type="dt" sz="half" idx="10"/>
          </p:nvPr>
        </p:nvSpPr>
        <p:spPr/>
        <p:txBody>
          <a:bodyPr/>
          <a:lstStyle/>
          <a:p>
            <a:fld id="{61A4BEF5-9A05-4D20-83E5-233E87403DC0}" type="datetime4">
              <a:rPr lang="en-CA" smtClean="0"/>
              <a:t>June 25, 2022</a:t>
            </a:fld>
            <a:endParaRPr dirty="0"/>
          </a:p>
        </p:txBody>
      </p:sp>
      <p:sp>
        <p:nvSpPr>
          <p:cNvPr id="3" name="Footer Placeholder 2"/>
          <p:cNvSpPr>
            <a:spLocks noGrp="1"/>
          </p:cNvSpPr>
          <p:nvPr userDrawn="1">
            <p:ph type="ftr" sz="quarter" idx="11"/>
          </p:nvPr>
        </p:nvSpPr>
        <p:spPr/>
        <p:txBody>
          <a:bodyPr/>
          <a:lstStyle/>
          <a:p>
            <a:endParaRPr dirty="0"/>
          </a:p>
        </p:txBody>
      </p:sp>
      <p:sp>
        <p:nvSpPr>
          <p:cNvPr id="4" name="Slide Number Placeholder 3"/>
          <p:cNvSpPr>
            <a:spLocks noGrp="1"/>
          </p:cNvSpPr>
          <p:nvPr userDrawn="1">
            <p:ph type="sldNum" sz="quarter" idx="12"/>
          </p:nvPr>
        </p:nvSpPr>
        <p:spPr/>
        <p:txBody>
          <a:bodyPr/>
          <a:lstStyle/>
          <a:p>
            <a:fld id="{BB333B34-C87C-402E-ABB0-13B7C9DEBBC4}" type="slidenum">
              <a:rPr/>
              <a:t>‹#›</a:t>
            </a:fld>
            <a:endParaRPr dirty="0"/>
          </a:p>
        </p:txBody>
      </p:sp>
      <p:sp>
        <p:nvSpPr>
          <p:cNvPr id="29" name="Rectangle 8">
            <a:extLst>
              <a:ext uri="{FF2B5EF4-FFF2-40B4-BE49-F238E27FC236}">
                <a16:creationId xmlns:a16="http://schemas.microsoft.com/office/drawing/2014/main" id="{417A061A-EDD6-47ED-BB98-2BB7104F3FA2}"/>
              </a:ext>
            </a:extLst>
          </p:cNvPr>
          <p:cNvSpPr/>
          <p:nvPr userDrawn="1"/>
        </p:nvSpPr>
        <p:spPr>
          <a:xfrm>
            <a:off x="455613" y="359680"/>
            <a:ext cx="2455800" cy="246221"/>
          </a:xfrm>
          <a:prstGeom prst="rect">
            <a:avLst/>
          </a:prstGeom>
        </p:spPr>
        <p:txBody>
          <a:bodyPr wrap="none" lIns="0" rIns="0">
            <a:spAutoFit/>
          </a:bodyPr>
          <a:lstStyle/>
          <a:p>
            <a:r>
              <a:rPr lang="zh-CN" altLang="en-US" sz="1000" dirty="0">
                <a:latin typeface="Manulife JH Sans" panose="020B0503040401060103" pitchFamily="34" charset="0"/>
                <a:ea typeface="Noto Sans CJK SC Regular" panose="020B0500000000000000" pitchFamily="34" charset="-122"/>
              </a:rPr>
              <a:t>供</a:t>
            </a:r>
            <a:r>
              <a:rPr lang="en-US" altLang="zh-CN" sz="1000" dirty="0">
                <a:latin typeface="Manulife JH Sans" panose="020B0503040401060103" pitchFamily="34" charset="0"/>
                <a:ea typeface="Noto Sans CJK SC Regular" panose="020B0500000000000000" pitchFamily="34" charset="-122"/>
              </a:rPr>
              <a:t>Microsoft Office PowerPoint 365</a:t>
            </a:r>
            <a:r>
              <a:rPr lang="zh-CN" altLang="en-US" sz="1000" dirty="0">
                <a:latin typeface="Manulife JH Sans" panose="020B0503040401060103" pitchFamily="34" charset="0"/>
                <a:ea typeface="Noto Sans CJK SC Regular" panose="020B0500000000000000" pitchFamily="34" charset="-122"/>
              </a:rPr>
              <a:t>所使用</a:t>
            </a:r>
            <a:r>
              <a:rPr lang="en-US" altLang="zh-CN" sz="1000" dirty="0">
                <a:solidFill>
                  <a:schemeClr val="bg1"/>
                </a:solidFill>
                <a:latin typeface="Manulife JH Sans" panose="020B0503040401060103" pitchFamily="34" charset="0"/>
                <a:ea typeface="Noto Sans CJK SC Regular" pitchFamily="34" charset="-122"/>
              </a:rPr>
              <a:t>.</a:t>
            </a:r>
          </a:p>
        </p:txBody>
      </p:sp>
      <p:grpSp>
        <p:nvGrpSpPr>
          <p:cNvPr id="30" name="组合 29">
            <a:extLst>
              <a:ext uri="{FF2B5EF4-FFF2-40B4-BE49-F238E27FC236}">
                <a16:creationId xmlns:a16="http://schemas.microsoft.com/office/drawing/2014/main" id="{E97D20A7-0C45-4B86-B34F-17A63D85817E}"/>
              </a:ext>
            </a:extLst>
          </p:cNvPr>
          <p:cNvGrpSpPr/>
          <p:nvPr userDrawn="1"/>
        </p:nvGrpSpPr>
        <p:grpSpPr>
          <a:xfrm>
            <a:off x="381712" y="950978"/>
            <a:ext cx="11340771" cy="5357840"/>
            <a:chOff x="381712" y="950978"/>
            <a:chExt cx="11340771" cy="5357840"/>
          </a:xfrm>
        </p:grpSpPr>
        <p:sp>
          <p:nvSpPr>
            <p:cNvPr id="31" name="Rectangle 16">
              <a:extLst>
                <a:ext uri="{FF2B5EF4-FFF2-40B4-BE49-F238E27FC236}">
                  <a16:creationId xmlns:a16="http://schemas.microsoft.com/office/drawing/2014/main" id="{8DF69203-7075-4676-9B67-3418C98896D2}"/>
                </a:ext>
              </a:extLst>
            </p:cNvPr>
            <p:cNvSpPr/>
            <p:nvPr userDrawn="1"/>
          </p:nvSpPr>
          <p:spPr>
            <a:xfrm>
              <a:off x="381712" y="1599837"/>
              <a:ext cx="10732155" cy="4708981"/>
            </a:xfrm>
            <a:prstGeom prst="rect">
              <a:avLst/>
            </a:prstGeom>
          </p:spPr>
          <p:txBody>
            <a:bodyPr wrap="square">
              <a:spAutoFit/>
            </a:bodyPr>
            <a:lstStyle/>
            <a:p>
              <a:r>
                <a:rPr lang="zh-CN" altLang="en-US" sz="1400" b="1" dirty="0">
                  <a:latin typeface="Manulife JH Sans" panose="020B0503040401060103" pitchFamily="34" charset="0"/>
                  <a:ea typeface="Noto Sans CJK SC Regular" panose="020B0500000000000000" pitchFamily="34" charset="-122"/>
                </a:rPr>
                <a:t>我们建议：</a:t>
              </a:r>
              <a:endParaRPr lang="en-US" altLang="zh-CN" sz="1400" b="1" dirty="0">
                <a:latin typeface="Manulife JH Sans" panose="020B0503040401060103" pitchFamily="34" charset="0"/>
                <a:ea typeface="Noto Sans CJK SC Regular" panose="020B0500000000000000" pitchFamily="34" charset="-122"/>
              </a:endParaRPr>
            </a:p>
            <a:p>
              <a:pPr marL="285750" indent="-285750">
                <a:buFont typeface="Arial" panose="020B0604020202020204" pitchFamily="34" charset="0"/>
                <a:buChar char="•"/>
              </a:pPr>
              <a:r>
                <a:rPr lang="zh-CN" altLang="en-US" sz="1400" dirty="0">
                  <a:latin typeface="Manulife JH Sans" panose="020B0503040401060103" pitchFamily="34" charset="0"/>
                  <a:ea typeface="Noto Sans CJK SC Regular" panose="020B0500000000000000" pitchFamily="34" charset="-122"/>
                </a:rPr>
                <a:t>幻灯片示例将协助您开始使用此模板。您可以编辑幻灯片示例或插入新的幻灯片，但是建议您保持标题页和结束页的一致。</a:t>
              </a:r>
              <a:endParaRPr lang="en-US" altLang="zh-CN" sz="1400" dirty="0">
                <a:latin typeface="Manulife JH Sans" panose="020B0503040401060103" pitchFamily="34" charset="0"/>
                <a:ea typeface="Noto Sans CJK SC Regular" panose="020B0500000000000000" pitchFamily="34" charset="-122"/>
              </a:endParaRPr>
            </a:p>
            <a:p>
              <a:pPr marL="285750" indent="-285750">
                <a:buFont typeface="Arial" panose="020B0604020202020204" pitchFamily="34" charset="0"/>
                <a:buChar char="•"/>
              </a:pPr>
              <a:r>
                <a:rPr lang="zh-CN" altLang="en-US" sz="1400" dirty="0">
                  <a:latin typeface="Manulife JH Sans" panose="020B0503040401060103" pitchFamily="34" charset="0"/>
                  <a:ea typeface="Noto Sans CJK SC Regular" panose="020B0500000000000000" pitchFamily="34" charset="-122"/>
                </a:rPr>
                <a:t>请注意确保品牌标识的位置和周围间距的一致性，充分利用模板自带的色盘和字体。请使用提供给您的符号和图案。</a:t>
              </a:r>
              <a:endParaRPr lang="en-US" altLang="zh-CN" sz="1400" dirty="0">
                <a:latin typeface="Manulife JH Sans" panose="020B0503040401060103" pitchFamily="34" charset="0"/>
                <a:ea typeface="Noto Sans CJK SC Regular" panose="020B0500000000000000" pitchFamily="34" charset="-122"/>
              </a:endParaRPr>
            </a:p>
            <a:p>
              <a:pPr marL="285750" indent="-285750">
                <a:buFont typeface="Arial" panose="020B0604020202020204" pitchFamily="34" charset="0"/>
                <a:buChar char="•"/>
              </a:pPr>
              <a:r>
                <a:rPr lang="zh-CN" altLang="en-US" sz="1400" dirty="0">
                  <a:latin typeface="Manulife JH Sans" panose="020B0503040401060103" pitchFamily="34" charset="0"/>
                  <a:ea typeface="Noto Sans CJK SC Regular" panose="020B0500000000000000" pitchFamily="34" charset="-122"/>
                </a:rPr>
                <a:t>如果幻灯片发送给外部用户或在手机显示，请转换成</a:t>
              </a:r>
              <a:r>
                <a:rPr lang="en-US" altLang="zh-CN" sz="1400" dirty="0">
                  <a:latin typeface="Manulife JH Sans" panose="020B0503040401060103" pitchFamily="34" charset="0"/>
                  <a:ea typeface="Noto Sans CJK SC Regular" panose="020B0500000000000000" pitchFamily="34" charset="-122"/>
                </a:rPr>
                <a:t>PDF</a:t>
              </a:r>
              <a:r>
                <a:rPr lang="zh-CN" altLang="en-US" sz="1400" dirty="0">
                  <a:latin typeface="Manulife JH Sans" panose="020B0503040401060103" pitchFamily="34" charset="0"/>
                  <a:ea typeface="Noto Sans CJK SC Regular" panose="020B0500000000000000" pitchFamily="34" charset="-122"/>
                </a:rPr>
                <a:t>以确保显示的完整性</a:t>
              </a:r>
              <a:endParaRPr lang="en-US" altLang="zh-CN" sz="1400" dirty="0">
                <a:latin typeface="Manulife JH Sans" panose="020B0503040401060103" pitchFamily="34" charset="0"/>
                <a:ea typeface="Noto Sans CJK SC Regular" pitchFamily="34" charset="-122"/>
              </a:endParaRPr>
            </a:p>
            <a:p>
              <a:pPr marL="285750" indent="-285750">
                <a:buFont typeface="Arial" panose="020B0604020202020204" pitchFamily="34" charset="0"/>
                <a:buChar char="•"/>
              </a:pPr>
              <a:endParaRPr lang="en-US" altLang="zh-CN" sz="1400"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endParaRPr lang="en-US" altLang="zh-CN" sz="1400" b="1" dirty="0">
                <a:latin typeface="Manulife JH Sans" panose="020B0503040401060103" pitchFamily="34" charset="0"/>
                <a:ea typeface="Noto Sans CJK SC Regular" pitchFamily="34" charset="-122"/>
              </a:endParaRPr>
            </a:p>
            <a:p>
              <a:pPr marL="0" marR="0" lvl="0" indent="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None/>
                <a:tabLst/>
                <a:defRPr/>
              </a:pPr>
              <a:endParaRPr kumimoji="0" lang="en-US" sz="3000" b="0" i="0" u="none" strike="noStrike" kern="1200" cap="none" spc="0" normalizeH="0" baseline="0" noProof="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0" marR="0" lvl="0" indent="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None/>
                <a:tabLst/>
                <a:defRPr/>
              </a:pPr>
              <a:endParaRPr kumimoji="0" lang="en-US" sz="3000" b="0" i="0" u="none" strike="noStrike" kern="1200" cap="none" spc="0" normalizeH="0" baseline="0" noProof="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0" marR="0" lvl="0" indent="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p:txBody>
        </p:sp>
        <p:sp>
          <p:nvSpPr>
            <p:cNvPr id="32" name="Rectangle 14">
              <a:extLst>
                <a:ext uri="{FF2B5EF4-FFF2-40B4-BE49-F238E27FC236}">
                  <a16:creationId xmlns:a16="http://schemas.microsoft.com/office/drawing/2014/main" id="{C5F189E1-0B7A-4056-91FA-9C9DCB4900EA}"/>
                </a:ext>
              </a:extLst>
            </p:cNvPr>
            <p:cNvSpPr/>
            <p:nvPr userDrawn="1"/>
          </p:nvSpPr>
          <p:spPr>
            <a:xfrm>
              <a:off x="381712" y="950978"/>
              <a:ext cx="11340771" cy="461665"/>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 typeface="Manulife JH Sans" panose="020B0604020202020204" pitchFamily="34" charset="0"/>
                <a:buNone/>
                <a:tabLst/>
                <a:defRPr/>
              </a:pPr>
              <a:r>
                <a:rPr lang="zh-CN" altLang="en-US" sz="2400" b="1" i="0" dirty="0">
                  <a:latin typeface="Manulife JH Sans" panose="020B0503040401060103" pitchFamily="34" charset="0"/>
                  <a:ea typeface="Noto Sans CJK SC Regular" panose="020B0500000000000000" pitchFamily="34" charset="-122"/>
                  <a:cs typeface="Noto Sans CJK SC" charset="-122"/>
                </a:rPr>
                <a:t>开始使用中宏保险</a:t>
              </a:r>
              <a:r>
                <a:rPr lang="en-US" altLang="zh-CN" sz="2400" b="1" i="0" dirty="0">
                  <a:latin typeface="Manulife JH Sans" panose="020B0503040401060103" pitchFamily="34" charset="0"/>
                  <a:ea typeface="Noto Sans CJK SC Regular" panose="020B0500000000000000" pitchFamily="34" charset="-122"/>
                  <a:cs typeface="Noto Sans CJK SC" charset="-122"/>
                </a:rPr>
                <a:t>PPT</a:t>
              </a:r>
              <a:r>
                <a:rPr lang="zh-CN" altLang="en-US" sz="2400" b="1" i="0" dirty="0">
                  <a:latin typeface="Manulife JH Sans" panose="020B0503040401060103" pitchFamily="34" charset="0"/>
                  <a:ea typeface="Noto Sans CJK SC Regular" panose="020B0500000000000000" pitchFamily="34" charset="-122"/>
                  <a:cs typeface="Noto Sans CJK SC" charset="-122"/>
                </a:rPr>
                <a:t>报告模板</a:t>
              </a:r>
              <a:endParaRPr lang="en-US" altLang="zh-CN" sz="2400" b="1" i="0" dirty="0">
                <a:latin typeface="Manulife JH Sans" panose="020B0503040401060103" pitchFamily="34" charset="0"/>
                <a:ea typeface="Noto Sans CJK SC Regular" panose="020B0500000000000000" pitchFamily="34" charset="-122"/>
                <a:cs typeface="Noto Sans CJK SC" charset="-122"/>
              </a:endParaRPr>
            </a:p>
          </p:txBody>
        </p:sp>
      </p:grpSp>
    </p:spTree>
    <p:extLst>
      <p:ext uri="{BB962C8B-B14F-4D97-AF65-F5344CB8AC3E}">
        <p14:creationId xmlns:p14="http://schemas.microsoft.com/office/powerpoint/2010/main" val="140848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740895" y="7010398"/>
            <a:ext cx="447930" cy="45720"/>
          </a:xfrm>
        </p:spPr>
        <p:txBody>
          <a:bodyPr/>
          <a:lstStyle/>
          <a:p>
            <a:fld id="{00AC8BC0-4B7F-45B2-9F9D-C2C3E01E876C}"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sp>
        <p:nvSpPr>
          <p:cNvPr id="7" name="Title 1">
            <a:extLst>
              <a:ext uri="{FF2B5EF4-FFF2-40B4-BE49-F238E27FC236}">
                <a16:creationId xmlns:a16="http://schemas.microsoft.com/office/drawing/2014/main" id="{FFB2DD80-800C-44CE-90BA-6B621F0D718D}"/>
              </a:ext>
            </a:extLst>
          </p:cNvPr>
          <p:cNvSpPr>
            <a:spLocks noGrp="1"/>
          </p:cNvSpPr>
          <p:nvPr>
            <p:ph type="title" hasCustomPrompt="1"/>
          </p:nvPr>
        </p:nvSpPr>
        <p:spPr>
          <a:xfrm>
            <a:off x="466342" y="472437"/>
            <a:ext cx="11274553" cy="792167"/>
          </a:xfrm>
        </p:spPr>
        <p:txBody>
          <a:bodyPr/>
          <a:lstStyle>
            <a:lvl1pPr>
              <a:defRPr b="1" i="0" baseline="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
        <p:nvSpPr>
          <p:cNvPr id="8" name="内容占位符 7">
            <a:extLst>
              <a:ext uri="{FF2B5EF4-FFF2-40B4-BE49-F238E27FC236}">
                <a16:creationId xmlns:a16="http://schemas.microsoft.com/office/drawing/2014/main" id="{08ADB5A1-28B8-4689-B9AF-7C96539B4AFC}"/>
              </a:ext>
            </a:extLst>
          </p:cNvPr>
          <p:cNvSpPr>
            <a:spLocks noGrp="1"/>
          </p:cNvSpPr>
          <p:nvPr>
            <p:ph sz="quarter" idx="13" hasCustomPrompt="1"/>
          </p:nvPr>
        </p:nvSpPr>
        <p:spPr>
          <a:xfrm>
            <a:off x="466343" y="1434190"/>
            <a:ext cx="11274552" cy="4582297"/>
          </a:xfrm>
        </p:spPr>
        <p:txBody>
          <a:bodyPr/>
          <a:lstStyle>
            <a:lvl1pPr>
              <a:defRPr>
                <a:latin typeface="Manulife JH Sans" panose="020B0503040401060103" pitchFamily="34" charset="0"/>
                <a:ea typeface="Noto Sans CJK SC Regular" panose="020B0500000000000000" pitchFamily="34" charset="-122"/>
              </a:defRPr>
            </a:lvl1pPr>
            <a:lvl2pPr>
              <a:defRPr>
                <a:latin typeface="Manulife JH Sans" panose="020B0503040401060103" pitchFamily="34" charset="0"/>
                <a:ea typeface="Noto Sans CJK SC Regular" panose="020B0500000000000000" pitchFamily="34" charset="-122"/>
              </a:defRPr>
            </a:lvl2pPr>
            <a:lvl3pPr>
              <a:defRPr>
                <a:latin typeface="Manulife JH Sans" panose="020B0503040401060103" pitchFamily="34" charset="0"/>
                <a:ea typeface="Noto Sans CJK SC Regular" panose="020B0500000000000000" pitchFamily="34" charset="-122"/>
              </a:defRPr>
            </a:lvl3pPr>
            <a:lvl4pPr>
              <a:defRPr>
                <a:latin typeface="Manulife JH Sans" panose="020B0503040401060103" pitchFamily="34" charset="0"/>
                <a:ea typeface="Noto Sans CJK SC Regular" panose="020B0500000000000000" pitchFamily="34" charset="-122"/>
              </a:defRPr>
            </a:lvl4pPr>
            <a:lvl5pPr>
              <a:defRPr b="0" i="0">
                <a:latin typeface="Manulife JH Sans" panose="020B0503040401060103" pitchFamily="34" charset="0"/>
                <a:ea typeface="Noto Sans CJK SC Regular" panose="020B0500000000000000" pitchFamily="34" charset="-122"/>
                <a:cs typeface="Noto Sans CJK SC Light" charset="-122"/>
              </a:defRPr>
            </a:lvl5pPr>
          </a:lstStyle>
          <a:p>
            <a:pPr lvl="0"/>
            <a:r>
              <a:rPr lang="zh-CN" altLang="en-US" dirty="0"/>
              <a:t>点击添加要点</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3934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F9F9B1E-FAF7-4E88-A699-50FED21A1BA7}"/>
              </a:ext>
            </a:extLst>
          </p:cNvPr>
          <p:cNvSpPr>
            <a:spLocks noGrp="1"/>
          </p:cNvSpPr>
          <p:nvPr>
            <p:ph type="dt" sz="half" idx="10"/>
          </p:nvPr>
        </p:nvSpPr>
        <p:spPr/>
        <p:txBody>
          <a:bodyPr/>
          <a:lstStyle/>
          <a:p>
            <a:fld id="{B2679580-1DE4-4AED-B4F0-F01E2D77314B}" type="datetime4">
              <a:rPr lang="en-CA" smtClean="0"/>
              <a:t>June 25, 2022</a:t>
            </a:fld>
            <a:endParaRPr lang="en-US" dirty="0"/>
          </a:p>
        </p:txBody>
      </p:sp>
      <p:sp>
        <p:nvSpPr>
          <p:cNvPr id="4" name="页脚占位符 3">
            <a:extLst>
              <a:ext uri="{FF2B5EF4-FFF2-40B4-BE49-F238E27FC236}">
                <a16:creationId xmlns:a16="http://schemas.microsoft.com/office/drawing/2014/main" id="{A92CC36A-DF32-4571-8159-B411C76E5DCF}"/>
              </a:ext>
            </a:extLst>
          </p:cNvPr>
          <p:cNvSpPr>
            <a:spLocks noGrp="1"/>
          </p:cNvSpPr>
          <p:nvPr>
            <p:ph type="ftr" sz="quarter" idx="11"/>
          </p:nvPr>
        </p:nvSpPr>
        <p:spPr/>
        <p:txBody>
          <a:bodyPr/>
          <a:lstStyle/>
          <a:p>
            <a:endParaRPr lang="en-CA" dirty="0"/>
          </a:p>
        </p:txBody>
      </p:sp>
      <p:sp>
        <p:nvSpPr>
          <p:cNvPr id="5" name="灯片编号占位符 4">
            <a:extLst>
              <a:ext uri="{FF2B5EF4-FFF2-40B4-BE49-F238E27FC236}">
                <a16:creationId xmlns:a16="http://schemas.microsoft.com/office/drawing/2014/main" id="{A056A1AE-8CC0-4060-81BE-D6F6A141423A}"/>
              </a:ext>
            </a:extLst>
          </p:cNvPr>
          <p:cNvSpPr>
            <a:spLocks noGrp="1"/>
          </p:cNvSpPr>
          <p:nvPr>
            <p:ph type="sldNum" sz="quarter" idx="12"/>
          </p:nvPr>
        </p:nvSpPr>
        <p:spPr/>
        <p:txBody>
          <a:bodyPr/>
          <a:lstStyle/>
          <a:p>
            <a:fld id="{BB333B34-C87C-402E-ABB0-13B7C9DEBBC4}" type="slidenum">
              <a:rPr lang="en-CA" smtClean="0"/>
              <a:pPr/>
              <a:t>‹#›</a:t>
            </a:fld>
            <a:endParaRPr lang="en-CA" dirty="0"/>
          </a:p>
        </p:txBody>
      </p:sp>
      <p:sp>
        <p:nvSpPr>
          <p:cNvPr id="6" name="Rectangle 14">
            <a:extLst>
              <a:ext uri="{FF2B5EF4-FFF2-40B4-BE49-F238E27FC236}">
                <a16:creationId xmlns:a16="http://schemas.microsoft.com/office/drawing/2014/main" id="{B1B94372-EC6B-4422-A78B-2A9DF2B3C43F}"/>
              </a:ext>
            </a:extLst>
          </p:cNvPr>
          <p:cNvSpPr/>
          <p:nvPr userDrawn="1"/>
        </p:nvSpPr>
        <p:spPr>
          <a:xfrm>
            <a:off x="381712" y="950978"/>
            <a:ext cx="5241421" cy="83099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i="0" baseline="0" dirty="0">
                <a:latin typeface="Manulife JH Sans" panose="020B0503040401060103" pitchFamily="34" charset="0"/>
                <a:ea typeface="Noto Sans CJK SC Regular" panose="020B0500000000000000" pitchFamily="34" charset="-122"/>
                <a:cs typeface="Noto Sans CJK SC" charset="-122"/>
              </a:rPr>
              <a:t>英文</a:t>
            </a:r>
            <a:r>
              <a:rPr lang="en-US" altLang="zh-CN" sz="2400" b="1" i="0" baseline="0" dirty="0">
                <a:latin typeface="Manulife JH Sans" panose="020B0503040401060103" pitchFamily="34" charset="0"/>
                <a:ea typeface="Noto Sans CJK SC Regular" panose="020B0500000000000000" pitchFamily="34" charset="-122"/>
                <a:cs typeface="Noto Sans CJK SC" charset="-122"/>
              </a:rPr>
              <a:t>/</a:t>
            </a:r>
            <a:r>
              <a:rPr lang="zh-CN" altLang="en-US" sz="2400" b="1" i="0" baseline="0" dirty="0">
                <a:latin typeface="Manulife JH Sans" panose="020B0503040401060103" pitchFamily="34" charset="0"/>
                <a:ea typeface="Noto Sans CJK SC Regular" panose="020B0500000000000000" pitchFamily="34" charset="-122"/>
                <a:cs typeface="Noto Sans CJK SC" charset="-122"/>
              </a:rPr>
              <a:t>数字：</a:t>
            </a:r>
            <a:endParaRPr lang="en-US" altLang="zh-CN" sz="2400" b="1" i="0" baseline="0" dirty="0">
              <a:latin typeface="Manulife JH Sans" panose="020B0503040401060103" pitchFamily="34" charset="0"/>
              <a:ea typeface="Noto Sans CJK SC Regular" panose="020B0500000000000000" pitchFamily="34" charset="-122"/>
              <a:cs typeface="Noto Sans CJK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i="0" dirty="0">
                <a:latin typeface="Manulife JH Sans" panose="020B0503040401060103" pitchFamily="34" charset="0"/>
                <a:ea typeface="Noto Sans CJK SC Regular" panose="020B0500000000000000" pitchFamily="34" charset="-122"/>
                <a:cs typeface="Noto Sans CJK SC" charset="-122"/>
              </a:rPr>
              <a:t>请采用</a:t>
            </a:r>
            <a:r>
              <a:rPr lang="en-US" altLang="zh-CN" sz="2400" b="1" i="0" dirty="0">
                <a:latin typeface="Manulife JH Sans" panose="020B0503040401060103" pitchFamily="34" charset="0"/>
                <a:ea typeface="Noto Sans CJK SC Regular" panose="020B0500000000000000" pitchFamily="34" charset="-122"/>
                <a:cs typeface="Noto Sans CJK SC" charset="-122"/>
              </a:rPr>
              <a:t>Manulife</a:t>
            </a:r>
            <a:r>
              <a:rPr lang="en-US" altLang="zh-CN" sz="2400" b="1" i="0" baseline="0" dirty="0">
                <a:latin typeface="Manulife JH Sans" panose="020B0503040401060103" pitchFamily="34" charset="0"/>
                <a:ea typeface="Noto Sans CJK SC Regular" panose="020B0500000000000000" pitchFamily="34" charset="-122"/>
                <a:cs typeface="Noto Sans CJK SC" charset="-122"/>
              </a:rPr>
              <a:t> JH</a:t>
            </a:r>
            <a:r>
              <a:rPr lang="zh-CN" altLang="en-US" sz="2400" b="1" i="0" baseline="0" dirty="0">
                <a:latin typeface="Manulife JH Sans" panose="020B0503040401060103" pitchFamily="34" charset="0"/>
                <a:ea typeface="Noto Sans CJK SC Regular" panose="020B0500000000000000" pitchFamily="34" charset="-122"/>
                <a:cs typeface="Noto Sans CJK SC" charset="-122"/>
              </a:rPr>
              <a:t>字体系列</a:t>
            </a:r>
            <a:endParaRPr lang="zh-CN" altLang="en-US" sz="2400" b="1" i="0" dirty="0">
              <a:latin typeface="Manulife JH Sans" panose="020B0503040401060103" pitchFamily="34" charset="0"/>
              <a:ea typeface="Noto Sans CJK SC Regular" panose="020B0500000000000000" pitchFamily="34" charset="-122"/>
              <a:cs typeface="Noto Sans CJK SC" charset="-122"/>
            </a:endParaRPr>
          </a:p>
        </p:txBody>
      </p:sp>
      <p:sp>
        <p:nvSpPr>
          <p:cNvPr id="7" name="Rectangle 8">
            <a:extLst>
              <a:ext uri="{FF2B5EF4-FFF2-40B4-BE49-F238E27FC236}">
                <a16:creationId xmlns:a16="http://schemas.microsoft.com/office/drawing/2014/main" id="{11E1DC47-6F79-477D-A888-CC739B49A225}"/>
              </a:ext>
            </a:extLst>
          </p:cNvPr>
          <p:cNvSpPr/>
          <p:nvPr userDrawn="1"/>
        </p:nvSpPr>
        <p:spPr>
          <a:xfrm>
            <a:off x="455613" y="359680"/>
            <a:ext cx="2455800" cy="246221"/>
          </a:xfrm>
          <a:prstGeom prst="rect">
            <a:avLst/>
          </a:prstGeom>
        </p:spPr>
        <p:txBody>
          <a:bodyPr wrap="none" lIns="0" rIns="0">
            <a:spAutoFit/>
          </a:bodyPr>
          <a:lstStyle/>
          <a:p>
            <a:r>
              <a:rPr lang="zh-CN" altLang="en-US" sz="1000" dirty="0">
                <a:latin typeface="Manulife JH Sans" panose="020B0503040401060103" pitchFamily="34" charset="0"/>
                <a:ea typeface="Noto Sans CJK SC Regular" panose="020B0500000000000000" pitchFamily="34" charset="-122"/>
              </a:rPr>
              <a:t>供</a:t>
            </a:r>
            <a:r>
              <a:rPr lang="en-US" altLang="zh-CN" sz="1000" dirty="0">
                <a:latin typeface="Manulife JH Sans" panose="020B0503040401060103" pitchFamily="34" charset="0"/>
                <a:ea typeface="Noto Sans CJK SC Regular" panose="020B0500000000000000" pitchFamily="34" charset="-122"/>
              </a:rPr>
              <a:t>Microsoft Office PowerPoint 365</a:t>
            </a:r>
            <a:r>
              <a:rPr lang="zh-CN" altLang="en-US" sz="1000" dirty="0">
                <a:latin typeface="Manulife JH Sans" panose="020B0503040401060103" pitchFamily="34" charset="0"/>
                <a:ea typeface="Noto Sans CJK SC Regular" panose="020B0500000000000000" pitchFamily="34" charset="-122"/>
              </a:rPr>
              <a:t>所使用</a:t>
            </a:r>
            <a:r>
              <a:rPr lang="en-US" altLang="zh-CN" sz="1000" dirty="0">
                <a:solidFill>
                  <a:schemeClr val="bg1"/>
                </a:solidFill>
                <a:latin typeface="Manulife JH Sans" panose="020B0503040401060103" pitchFamily="34" charset="0"/>
                <a:ea typeface="Noto Sans CJK SC Regular" pitchFamily="34" charset="-122"/>
              </a:rPr>
              <a:t>.</a:t>
            </a:r>
          </a:p>
        </p:txBody>
      </p:sp>
      <p:cxnSp>
        <p:nvCxnSpPr>
          <p:cNvPr id="8" name="Straight Connector 24">
            <a:extLst>
              <a:ext uri="{FF2B5EF4-FFF2-40B4-BE49-F238E27FC236}">
                <a16:creationId xmlns:a16="http://schemas.microsoft.com/office/drawing/2014/main" id="{CEAB74D9-F905-4C53-87A4-F62CA5A38AF4}"/>
              </a:ext>
            </a:extLst>
          </p:cNvPr>
          <p:cNvCxnSpPr>
            <a:cxnSpLocks/>
          </p:cNvCxnSpPr>
          <p:nvPr userDrawn="1"/>
        </p:nvCxnSpPr>
        <p:spPr>
          <a:xfrm>
            <a:off x="6094412" y="1032065"/>
            <a:ext cx="0" cy="4628964"/>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9" name="Content Placeholder 3">
            <a:extLst>
              <a:ext uri="{FF2B5EF4-FFF2-40B4-BE49-F238E27FC236}">
                <a16:creationId xmlns:a16="http://schemas.microsoft.com/office/drawing/2014/main" id="{822AF264-9B91-46D5-8FB1-3641AF867433}"/>
              </a:ext>
            </a:extLst>
          </p:cNvPr>
          <p:cNvSpPr txBox="1">
            <a:spLocks/>
          </p:cNvSpPr>
          <p:nvPr userDrawn="1"/>
        </p:nvSpPr>
        <p:spPr>
          <a:xfrm>
            <a:off x="6565693" y="1798966"/>
            <a:ext cx="2445785" cy="4130085"/>
          </a:xfrm>
          <a:prstGeom prst="rect">
            <a:avLst/>
          </a:prstGeom>
        </p:spPr>
        <p:txBody>
          <a:bodyPr vert="horz" lIns="0" tIns="0" rIns="0" bIns="0" rtlCol="0">
            <a:noAutofit/>
          </a:bodyPr>
          <a:lstStyle>
            <a:lvl1pPr marL="227013" indent="-227013" algn="l" defTabSz="914400" rtl="0" eaLnBrk="1" latinLnBrk="0" hangingPunct="1">
              <a:lnSpc>
                <a:spcPct val="100000"/>
              </a:lnSpc>
              <a:spcBef>
                <a:spcPts val="2400"/>
              </a:spcBef>
              <a:buClr>
                <a:schemeClr val="tx1"/>
              </a:buClr>
              <a:buSzPct val="130000"/>
              <a:buFont typeface="Manulife JH Sans" panose="020B0604020202020204" pitchFamily="34" charset="0"/>
              <a:buChar char="•"/>
              <a:defRPr sz="2000" kern="1200">
                <a:solidFill>
                  <a:schemeClr val="tx1"/>
                </a:solidFill>
                <a:latin typeface="+mn-lt"/>
                <a:ea typeface="+mn-ea"/>
                <a:cs typeface="+mn-cs"/>
              </a:defRPr>
            </a:lvl1pPr>
            <a:lvl2pPr marL="576072"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600" kern="1200">
                <a:solidFill>
                  <a:schemeClr val="tx1"/>
                </a:solidFill>
                <a:latin typeface="+mn-lt"/>
                <a:ea typeface="+mn-ea"/>
                <a:cs typeface="+mn-cs"/>
              </a:defRPr>
            </a:lvl3pPr>
            <a:lvl4pPr marL="1252728"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4pPr>
            <a:lvl5pPr marL="1609344"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5pPr>
            <a:lvl6pPr marL="1965960"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6pPr>
            <a:lvl7pPr marL="2322576"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7pPr>
            <a:lvl8pPr marL="2679192"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8pPr>
            <a:lvl9pPr marL="303580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9pPr>
          </a:lstStyle>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已由</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IT</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部门统一推送并安装到所有电脑</a:t>
            </a: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该字体系列为公司标准中文字体</a:t>
            </a:r>
            <a:endPar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该字体系列，包括</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9</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种不同粗细字体，已嵌入幻灯片模板中</a:t>
            </a:r>
            <a:endPar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九款</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Noto Sans </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字体中，</a:t>
            </a:r>
            <a:r>
              <a:rPr kumimoji="0" lang="en-US" altLang="zh-CN" sz="1400" b="1" i="0" u="sng"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Noto Sans CJK SC Regular</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为最常用的字体</a:t>
            </a: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如果外部公司运用此模板，中文字体默认为</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Noto Sans CJK SC Regular</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字体</a:t>
            </a:r>
          </a:p>
        </p:txBody>
      </p:sp>
      <p:sp>
        <p:nvSpPr>
          <p:cNvPr id="10" name="Title 5">
            <a:extLst>
              <a:ext uri="{FF2B5EF4-FFF2-40B4-BE49-F238E27FC236}">
                <a16:creationId xmlns:a16="http://schemas.microsoft.com/office/drawing/2014/main" id="{1288ED28-A193-4456-94A9-59A74217DDA4}"/>
              </a:ext>
            </a:extLst>
          </p:cNvPr>
          <p:cNvSpPr txBox="1">
            <a:spLocks/>
          </p:cNvSpPr>
          <p:nvPr userDrawn="1"/>
        </p:nvSpPr>
        <p:spPr>
          <a:xfrm>
            <a:off x="6546903" y="1032065"/>
            <a:ext cx="5186700" cy="49314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b="0" kern="1200" baseline="0">
                <a:solidFill>
                  <a:schemeClr val="tx1"/>
                </a:solidFill>
                <a:latin typeface="+mj-lt"/>
                <a:ea typeface="+mj-ea"/>
                <a:cs typeface="+mj-cs"/>
              </a:defRPr>
            </a:lvl1pPr>
          </a:lstStyle>
          <a:p>
            <a:r>
              <a:rPr lang="zh-CN" altLang="en-US"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rPr>
              <a:t>中文：</a:t>
            </a:r>
            <a:endParaRPr lang="en-US" altLang="zh-CN"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endParaRPr>
          </a:p>
          <a:p>
            <a:r>
              <a:rPr lang="zh-CN" altLang="en-US"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rPr>
              <a:t>请采用</a:t>
            </a:r>
            <a:r>
              <a:rPr lang="en-US" altLang="zh-CN"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rPr>
              <a:t>Noto Sans</a:t>
            </a:r>
            <a:r>
              <a:rPr lang="zh-CN" altLang="en-US"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rPr>
              <a:t>字体系列</a:t>
            </a:r>
            <a:endParaRPr lang="en-US" altLang="zh-CN" sz="2400" b="1" i="0" kern="1200" dirty="0">
              <a:solidFill>
                <a:schemeClr val="tx1"/>
              </a:solidFill>
              <a:latin typeface="Manulife JH Sans" panose="020B0503040401060103" pitchFamily="34" charset="0"/>
              <a:ea typeface="Noto Sans CJK SC Regular" panose="020B0500000000000000" pitchFamily="34" charset="-122"/>
              <a:cs typeface="Noto Sans CJK SC" charset="-122"/>
            </a:endParaRPr>
          </a:p>
        </p:txBody>
      </p:sp>
      <p:pic>
        <p:nvPicPr>
          <p:cNvPr id="11" name="图片 10">
            <a:extLst>
              <a:ext uri="{FF2B5EF4-FFF2-40B4-BE49-F238E27FC236}">
                <a16:creationId xmlns:a16="http://schemas.microsoft.com/office/drawing/2014/main" id="{A17B6E55-AB07-4610-B3AB-757882B5FF3E}"/>
              </a:ext>
            </a:extLst>
          </p:cNvPr>
          <p:cNvPicPr/>
          <p:nvPr userDrawn="1"/>
        </p:nvPicPr>
        <p:blipFill rotWithShape="1">
          <a:blip r:embed="rId2"/>
          <a:srcRect l="17335" t="268" r="62164" b="49867"/>
          <a:stretch/>
        </p:blipFill>
        <p:spPr bwMode="auto">
          <a:xfrm>
            <a:off x="9270124" y="1798966"/>
            <a:ext cx="2179869" cy="4073996"/>
          </a:xfrm>
          <a:prstGeom prst="rect">
            <a:avLst/>
          </a:prstGeom>
          <a:ln>
            <a:noFill/>
          </a:ln>
          <a:extLst>
            <a:ext uri="{53640926-AAD7-44D8-BBD7-CCE9431645EC}">
              <a14:shadowObscured xmlns:a14="http://schemas.microsoft.com/office/drawing/2010/main"/>
            </a:ext>
          </a:extLst>
        </p:spPr>
      </p:pic>
      <p:sp>
        <p:nvSpPr>
          <p:cNvPr id="12" name="Content Placeholder 3">
            <a:extLst>
              <a:ext uri="{FF2B5EF4-FFF2-40B4-BE49-F238E27FC236}">
                <a16:creationId xmlns:a16="http://schemas.microsoft.com/office/drawing/2014/main" id="{4D63A45C-D193-43C6-B7B5-5AA4DE83CC2C}"/>
              </a:ext>
            </a:extLst>
          </p:cNvPr>
          <p:cNvSpPr txBox="1">
            <a:spLocks/>
          </p:cNvSpPr>
          <p:nvPr userDrawn="1"/>
        </p:nvSpPr>
        <p:spPr>
          <a:xfrm>
            <a:off x="556637" y="1842212"/>
            <a:ext cx="2445785" cy="4130085"/>
          </a:xfrm>
          <a:prstGeom prst="rect">
            <a:avLst/>
          </a:prstGeom>
        </p:spPr>
        <p:txBody>
          <a:bodyPr vert="horz" lIns="0" tIns="0" rIns="0" bIns="0" rtlCol="0">
            <a:noAutofit/>
          </a:bodyPr>
          <a:lstStyle>
            <a:lvl1pPr marL="227013" indent="-227013" algn="l" defTabSz="914400" rtl="0" eaLnBrk="1" latinLnBrk="0" hangingPunct="1">
              <a:lnSpc>
                <a:spcPct val="100000"/>
              </a:lnSpc>
              <a:spcBef>
                <a:spcPts val="2400"/>
              </a:spcBef>
              <a:buClr>
                <a:schemeClr val="tx1"/>
              </a:buClr>
              <a:buSzPct val="130000"/>
              <a:buFont typeface="Manulife JH Sans" panose="020B0604020202020204" pitchFamily="34" charset="0"/>
              <a:buChar char="•"/>
              <a:defRPr sz="2000" kern="1200">
                <a:solidFill>
                  <a:schemeClr val="tx1"/>
                </a:solidFill>
                <a:latin typeface="+mn-lt"/>
                <a:ea typeface="+mn-ea"/>
                <a:cs typeface="+mn-cs"/>
              </a:defRPr>
            </a:lvl1pPr>
            <a:lvl2pPr marL="576072"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600" kern="1200">
                <a:solidFill>
                  <a:schemeClr val="tx1"/>
                </a:solidFill>
                <a:latin typeface="+mn-lt"/>
                <a:ea typeface="+mn-ea"/>
                <a:cs typeface="+mn-cs"/>
              </a:defRPr>
            </a:lvl3pPr>
            <a:lvl4pPr marL="1252728"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4pPr>
            <a:lvl5pPr marL="1609344"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5pPr>
            <a:lvl6pPr marL="1965960"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6pPr>
            <a:lvl7pPr marL="2322576"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7pPr>
            <a:lvl8pPr marL="2679192"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8pPr>
            <a:lvl9pPr marL="303580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9pPr>
          </a:lstStyle>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已由</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IT</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部门统一推送并安装到所有电脑</a:t>
            </a: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该字体系列为公司标准西文及数字字体。</a:t>
            </a:r>
            <a:endPar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该字体系列包括</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Sans</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和</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Serif</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两种，字体已嵌入幻灯片模板中</a:t>
            </a:r>
            <a:endPar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四款</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Manulife JH</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字体中，</a:t>
            </a:r>
            <a:r>
              <a:rPr kumimoji="0" lang="en-US" altLang="zh-CN" sz="1400" b="1" i="0" u="sng"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Manulife JH Sans</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为最常用的字体</a:t>
            </a:r>
          </a:p>
          <a:p>
            <a:pPr>
              <a:spcBef>
                <a:spcPts val="1200"/>
              </a:spcBef>
              <a:buSzPct val="100000"/>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如果外部公司运用此模板，英文字体默认为</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Manulife JH</a:t>
            </a: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 </a:t>
            </a:r>
            <a:r>
              <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sans</a:t>
            </a:r>
            <a:endPar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p:txBody>
      </p:sp>
      <p:pic>
        <p:nvPicPr>
          <p:cNvPr id="13" name="Picture 2" descr="C:\Users\CYNTHIA JY ZHA\Desktop\Rebranding 公文\附件\Manulife JH 4款字体.jpg">
            <a:extLst>
              <a:ext uri="{FF2B5EF4-FFF2-40B4-BE49-F238E27FC236}">
                <a16:creationId xmlns:a16="http://schemas.microsoft.com/office/drawing/2014/main" id="{29BBE45A-75A8-4C8F-A81F-0A45DB9F68B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29753" y="1781975"/>
            <a:ext cx="2114550" cy="4090987"/>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A54FB84A-46F2-47CD-A85E-ABE7936F837C}"/>
              </a:ext>
            </a:extLst>
          </p:cNvPr>
          <p:cNvSpPr/>
          <p:nvPr userDrawn="1"/>
        </p:nvSpPr>
        <p:spPr>
          <a:xfrm>
            <a:off x="9270124" y="2790497"/>
            <a:ext cx="1844565" cy="2333296"/>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l"/>
            <a:endParaRPr lang="zh-CN" altLang="en-US" dirty="0" err="1">
              <a:latin typeface="Manulife JH Sans" panose="020B0503040401060103" pitchFamily="34" charset="0"/>
              <a:ea typeface="Noto Sans CJK SC Regular" panose="020B0500000000000000" pitchFamily="34" charset="-122"/>
            </a:endParaRPr>
          </a:p>
        </p:txBody>
      </p:sp>
    </p:spTree>
    <p:extLst>
      <p:ext uri="{BB962C8B-B14F-4D97-AF65-F5344CB8AC3E}">
        <p14:creationId xmlns:p14="http://schemas.microsoft.com/office/powerpoint/2010/main" val="17929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tting started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07C0D-E009-46A8-9602-4C9F4E3543F3}" type="datetime4">
              <a:rPr lang="en-CA" smtClean="0"/>
              <a:t>June 25, 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BB333B34-C87C-402E-ABB0-13B7C9DEBBC4}" type="slidenum">
              <a:rPr/>
              <a:t>‹#›</a:t>
            </a:fld>
            <a:endParaRPr dirty="0"/>
          </a:p>
        </p:txBody>
      </p:sp>
      <p:sp>
        <p:nvSpPr>
          <p:cNvPr id="24" name="Rectangle 16">
            <a:extLst>
              <a:ext uri="{FF2B5EF4-FFF2-40B4-BE49-F238E27FC236}">
                <a16:creationId xmlns:a16="http://schemas.microsoft.com/office/drawing/2014/main" id="{0F97E6C7-D3AC-4A8F-8375-9094F73BE3DE}"/>
              </a:ext>
            </a:extLst>
          </p:cNvPr>
          <p:cNvSpPr/>
          <p:nvPr userDrawn="1"/>
        </p:nvSpPr>
        <p:spPr>
          <a:xfrm>
            <a:off x="307561" y="1576406"/>
            <a:ext cx="4065715" cy="1372683"/>
          </a:xfrm>
          <a:prstGeom prst="rect">
            <a:avLst/>
          </a:prstGeom>
        </p:spPr>
        <p:txBody>
          <a:bodyPr wrap="square">
            <a:spAutoFit/>
          </a:bodyPr>
          <a:lstStyle/>
          <a:p>
            <a:pPr marL="0" indent="0">
              <a:lnSpc>
                <a:spcPct val="95000"/>
              </a:lnSpc>
              <a:spcBef>
                <a:spcPts val="1200"/>
              </a:spcBef>
              <a:buNone/>
            </a:pPr>
            <a:r>
              <a:rPr lang="zh-CN" altLang="en-US" sz="1400" b="1" dirty="0">
                <a:latin typeface="Manulife JH Sans" panose="020B0503040401060103" pitchFamily="34" charset="0"/>
                <a:ea typeface="Noto Sans CJK SC Regular" panose="020B0500000000000000" pitchFamily="34" charset="-122"/>
              </a:rPr>
              <a:t>插入新幻灯片</a:t>
            </a:r>
            <a:endParaRPr lang="en-US" sz="1400" b="1" dirty="0">
              <a:latin typeface="Manulife JH Sans" panose="020B0503040401060103" pitchFamily="34" charset="0"/>
              <a:ea typeface="Noto Sans CJK SC Regular" panose="020B0500000000000000" pitchFamily="34" charset="-122"/>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点击开始选项卡上新建幻灯片按钮</a:t>
            </a:r>
            <a:endParaRPr kumimoji="0" lang="en-US" altLang="zh-CN"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从图库中选择一个布局</a:t>
            </a: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使用提供的默认框添加内容</a:t>
            </a:r>
            <a:endParaRPr lang="en-US" sz="1400" dirty="0">
              <a:latin typeface="Manulife JH Sans" panose="020B0503040401060103" pitchFamily="34" charset="0"/>
              <a:ea typeface="Noto Sans CJK SC Regular" panose="020B0500000000000000" pitchFamily="34" charset="-122"/>
            </a:endParaRPr>
          </a:p>
        </p:txBody>
      </p:sp>
      <p:sp>
        <p:nvSpPr>
          <p:cNvPr id="25" name="Rectangle 14">
            <a:extLst>
              <a:ext uri="{FF2B5EF4-FFF2-40B4-BE49-F238E27FC236}">
                <a16:creationId xmlns:a16="http://schemas.microsoft.com/office/drawing/2014/main" id="{42E659D8-6F23-4A98-886E-B39189542902}"/>
              </a:ext>
            </a:extLst>
          </p:cNvPr>
          <p:cNvSpPr/>
          <p:nvPr userDrawn="1"/>
        </p:nvSpPr>
        <p:spPr>
          <a:xfrm>
            <a:off x="307562" y="950979"/>
            <a:ext cx="5836649" cy="400110"/>
          </a:xfrm>
          <a:prstGeom prst="rect">
            <a:avLst/>
          </a:prstGeom>
        </p:spPr>
        <p:txBody>
          <a:bodyPr wrap="square">
            <a:spAutoFit/>
          </a:bodyPr>
          <a:lstStyle/>
          <a:p>
            <a:r>
              <a:rPr kumimoji="0" lang="zh-CN" altLang="en-US" sz="2000" b="1" i="0" u="none" strike="noStrike" kern="1200" cap="none" spc="0" normalizeH="0" baseline="0" noProof="0" dirty="0">
                <a:ln>
                  <a:noFill/>
                </a:ln>
                <a:solidFill>
                  <a:prstClr val="black"/>
                </a:solidFill>
                <a:effectLst/>
                <a:uLnTx/>
                <a:uFillTx/>
                <a:latin typeface="Manulife JH Sans" panose="020B0503040401060103" pitchFamily="34" charset="0"/>
                <a:ea typeface="Noto Sans CJK SC Regular" panose="020B0500000000000000" pitchFamily="34" charset="-122"/>
                <a:cs typeface="+mj-cs"/>
              </a:rPr>
              <a:t>插入或改变幻灯片</a:t>
            </a:r>
            <a:endParaRPr lang="en-CA" sz="1600" dirty="0">
              <a:latin typeface="Manulife JH Sans" panose="020B0503040401060103" pitchFamily="34" charset="0"/>
              <a:ea typeface="Noto Sans CJK SC Regular" panose="020B0500000000000000" pitchFamily="34" charset="-122"/>
            </a:endParaRPr>
          </a:p>
        </p:txBody>
      </p:sp>
      <p:sp>
        <p:nvSpPr>
          <p:cNvPr id="26" name="Rectangle 18">
            <a:extLst>
              <a:ext uri="{FF2B5EF4-FFF2-40B4-BE49-F238E27FC236}">
                <a16:creationId xmlns:a16="http://schemas.microsoft.com/office/drawing/2014/main" id="{A1EC775C-4E96-4860-9EEF-E732A964F745}"/>
              </a:ext>
            </a:extLst>
          </p:cNvPr>
          <p:cNvSpPr/>
          <p:nvPr userDrawn="1"/>
        </p:nvSpPr>
        <p:spPr>
          <a:xfrm>
            <a:off x="6403375" y="1576406"/>
            <a:ext cx="4065720" cy="1731243"/>
          </a:xfrm>
          <a:prstGeom prst="rect">
            <a:avLst/>
          </a:prstGeom>
        </p:spPr>
        <p:txBody>
          <a:bodyPr wrap="square">
            <a:spAutoFit/>
          </a:bodyPr>
          <a:lstStyle/>
          <a:p>
            <a:pPr marL="0" indent="0">
              <a:lnSpc>
                <a:spcPct val="95000"/>
              </a:lnSpc>
              <a:spcBef>
                <a:spcPts val="1200"/>
              </a:spcBef>
              <a:buNone/>
            </a:pPr>
            <a:r>
              <a:rPr lang="zh-CN" altLang="en-US" sz="1400" b="1" dirty="0">
                <a:latin typeface="Manulife JH Sans" panose="020B0503040401060103" pitchFamily="34" charset="0"/>
                <a:ea typeface="Noto Sans CJK SC Regular" panose="020B0500000000000000" pitchFamily="34" charset="-122"/>
              </a:rPr>
              <a:t>更改现有幻灯片</a:t>
            </a:r>
            <a:endParaRPr lang="en-US" sz="1400" b="1" dirty="0">
              <a:latin typeface="Manulife JH Sans" panose="020B0503040401060103" pitchFamily="34" charset="0"/>
              <a:ea typeface="Noto Sans CJK SC Regular" panose="020B0500000000000000" pitchFamily="34" charset="-122"/>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lang="zh-CN" altLang="en-US" sz="1400" dirty="0">
                <a:latin typeface="Manulife JH Sans" panose="020B0503040401060103" pitchFamily="34" charset="0"/>
                <a:ea typeface="Noto Sans CJK SC Regular" panose="020B0500000000000000" pitchFamily="34" charset="-122"/>
              </a:rPr>
              <a:t>去你想要更换的幻灯片</a:t>
            </a: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在开始选项卡选择版式</a:t>
            </a: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从图库中选择一个新的布局</a:t>
            </a: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95000"/>
              </a:lnSpc>
              <a:spcBef>
                <a:spcPts val="1200"/>
              </a:spcBef>
              <a:spcAft>
                <a:spcPts val="0"/>
              </a:spcAft>
              <a:buClrTx/>
              <a:buSzPct val="115000"/>
              <a:buFont typeface="Arial" panose="020B0604020202020204" pitchFamily="34" charset="0"/>
              <a:buChar char="•"/>
              <a:tabLst/>
              <a:defRPr/>
            </a:pPr>
            <a:r>
              <a:rPr kumimoji="0" lang="zh-CN" alt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rPr>
              <a:t>使用提供的默认框添加内容</a:t>
            </a:r>
            <a:endParaRPr lang="en-US" sz="1400" dirty="0">
              <a:latin typeface="Manulife JH Sans" panose="020B0503040401060103" pitchFamily="34" charset="0"/>
              <a:ea typeface="Noto Sans CJK SC Regular" panose="020B0500000000000000" pitchFamily="34" charset="-122"/>
            </a:endParaRPr>
          </a:p>
        </p:txBody>
      </p:sp>
      <p:cxnSp>
        <p:nvCxnSpPr>
          <p:cNvPr id="27" name="Straight Connector 12">
            <a:extLst>
              <a:ext uri="{FF2B5EF4-FFF2-40B4-BE49-F238E27FC236}">
                <a16:creationId xmlns:a16="http://schemas.microsoft.com/office/drawing/2014/main" id="{C893D773-FE93-4266-8949-C857B2245185}"/>
              </a:ext>
            </a:extLst>
          </p:cNvPr>
          <p:cNvCxnSpPr>
            <a:cxnSpLocks/>
          </p:cNvCxnSpPr>
          <p:nvPr userDrawn="1"/>
        </p:nvCxnSpPr>
        <p:spPr>
          <a:xfrm>
            <a:off x="4997885" y="1655840"/>
            <a:ext cx="0" cy="3892832"/>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8" name="Rectangle 8">
            <a:extLst>
              <a:ext uri="{FF2B5EF4-FFF2-40B4-BE49-F238E27FC236}">
                <a16:creationId xmlns:a16="http://schemas.microsoft.com/office/drawing/2014/main" id="{93FA5A31-FC71-45A3-979E-01D8B7A39D00}"/>
              </a:ext>
            </a:extLst>
          </p:cNvPr>
          <p:cNvSpPr/>
          <p:nvPr userDrawn="1"/>
        </p:nvSpPr>
        <p:spPr>
          <a:xfrm>
            <a:off x="341799" y="359683"/>
            <a:ext cx="2455800" cy="246221"/>
          </a:xfrm>
          <a:prstGeom prst="rect">
            <a:avLst/>
          </a:prstGeom>
        </p:spPr>
        <p:txBody>
          <a:bodyPr wrap="none" lIns="0" rIns="0">
            <a:spAutoFit/>
          </a:bodyPr>
          <a:lstStyle/>
          <a:p>
            <a:r>
              <a:rPr lang="zh-CN" altLang="en-US" sz="1000" dirty="0">
                <a:latin typeface="Manulife JH Sans" panose="020B0503040401060103" pitchFamily="34" charset="0"/>
                <a:ea typeface="Noto Sans CJK SC Regular" panose="020B0500000000000000" pitchFamily="34" charset="-122"/>
              </a:rPr>
              <a:t>供</a:t>
            </a:r>
            <a:r>
              <a:rPr lang="en-US" altLang="zh-CN" sz="1000" dirty="0">
                <a:latin typeface="Manulife JH Sans" panose="020B0503040401060103" pitchFamily="34" charset="0"/>
                <a:ea typeface="Noto Sans CJK SC Regular" panose="020B0500000000000000" pitchFamily="34" charset="-122"/>
              </a:rPr>
              <a:t>Microsoft Office PowerPoint 365</a:t>
            </a:r>
            <a:r>
              <a:rPr lang="zh-CN" altLang="en-US" sz="1000" dirty="0">
                <a:latin typeface="Manulife JH Sans" panose="020B0503040401060103" pitchFamily="34" charset="0"/>
                <a:ea typeface="Noto Sans CJK SC Regular" panose="020B0500000000000000" pitchFamily="34" charset="-122"/>
              </a:rPr>
              <a:t>所使用</a:t>
            </a:r>
            <a:r>
              <a:rPr lang="en-US" altLang="zh-CN" sz="1000" dirty="0">
                <a:solidFill>
                  <a:schemeClr val="bg1"/>
                </a:solidFill>
                <a:latin typeface="Manulife JH Sans" panose="020B0503040401060103" pitchFamily="34" charset="0"/>
                <a:ea typeface="Noto Sans CJK SC Regular" pitchFamily="34" charset="-122"/>
              </a:rPr>
              <a:t>.</a:t>
            </a:r>
          </a:p>
        </p:txBody>
      </p:sp>
      <p:pic>
        <p:nvPicPr>
          <p:cNvPr id="29" name="图片 28">
            <a:extLst>
              <a:ext uri="{FF2B5EF4-FFF2-40B4-BE49-F238E27FC236}">
                <a16:creationId xmlns:a16="http://schemas.microsoft.com/office/drawing/2014/main" id="{D29B5385-4BB7-4C5B-AD92-380B206822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238" r="69112" b="68372"/>
          <a:stretch/>
        </p:blipFill>
        <p:spPr>
          <a:xfrm>
            <a:off x="418958" y="3722379"/>
            <a:ext cx="2986387" cy="1643131"/>
          </a:xfrm>
          <a:prstGeom prst="rect">
            <a:avLst/>
          </a:prstGeom>
        </p:spPr>
      </p:pic>
      <p:pic>
        <p:nvPicPr>
          <p:cNvPr id="30" name="图片 29">
            <a:extLst>
              <a:ext uri="{FF2B5EF4-FFF2-40B4-BE49-F238E27FC236}">
                <a16:creationId xmlns:a16="http://schemas.microsoft.com/office/drawing/2014/main" id="{81D76F3F-7D03-4D45-945D-5F6E0400627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868" r="72644" b="74828"/>
          <a:stretch/>
        </p:blipFill>
        <p:spPr>
          <a:xfrm>
            <a:off x="6501624" y="3722379"/>
            <a:ext cx="3384958" cy="1645921"/>
          </a:xfrm>
          <a:prstGeom prst="rect">
            <a:avLst/>
          </a:prstGeom>
        </p:spPr>
      </p:pic>
    </p:spTree>
    <p:extLst>
      <p:ext uri="{BB962C8B-B14F-4D97-AF65-F5344CB8AC3E}">
        <p14:creationId xmlns:p14="http://schemas.microsoft.com/office/powerpoint/2010/main" val="364374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tting started 3">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A9D3C-3137-4F15-BA72-B988755605E7}" type="datetime4">
              <a:rPr lang="en-CA" smtClean="0"/>
              <a:t>June 25, 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BB333B34-C87C-402E-ABB0-13B7C9DEBBC4}" type="slidenum">
              <a:rPr/>
              <a:t>‹#›</a:t>
            </a:fld>
            <a:endParaRPr dirty="0"/>
          </a:p>
        </p:txBody>
      </p:sp>
      <p:cxnSp>
        <p:nvCxnSpPr>
          <p:cNvPr id="15" name="Straight Connector 24">
            <a:extLst>
              <a:ext uri="{FF2B5EF4-FFF2-40B4-BE49-F238E27FC236}">
                <a16:creationId xmlns:a16="http://schemas.microsoft.com/office/drawing/2014/main" id="{17C174B6-BACE-4EC6-8E9F-88CB1A1F141E}"/>
              </a:ext>
            </a:extLst>
          </p:cNvPr>
          <p:cNvCxnSpPr>
            <a:cxnSpLocks/>
          </p:cNvCxnSpPr>
          <p:nvPr userDrawn="1"/>
        </p:nvCxnSpPr>
        <p:spPr>
          <a:xfrm>
            <a:off x="6315130" y="1032065"/>
            <a:ext cx="0" cy="4385972"/>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8">
            <a:extLst>
              <a:ext uri="{FF2B5EF4-FFF2-40B4-BE49-F238E27FC236}">
                <a16:creationId xmlns:a16="http://schemas.microsoft.com/office/drawing/2014/main" id="{DDC40035-DC08-46D1-909A-08161A56E66F}"/>
              </a:ext>
            </a:extLst>
          </p:cNvPr>
          <p:cNvSpPr/>
          <p:nvPr userDrawn="1"/>
        </p:nvSpPr>
        <p:spPr>
          <a:xfrm>
            <a:off x="455613" y="359680"/>
            <a:ext cx="2455800" cy="246221"/>
          </a:xfrm>
          <a:prstGeom prst="rect">
            <a:avLst/>
          </a:prstGeom>
        </p:spPr>
        <p:txBody>
          <a:bodyPr wrap="none" lIns="0" rIns="0">
            <a:spAutoFit/>
          </a:bodyPr>
          <a:lstStyle/>
          <a:p>
            <a:r>
              <a:rPr lang="zh-CN" altLang="en-US" sz="1000" dirty="0">
                <a:latin typeface="Manulife JH Sans" panose="020B0503040401060103" pitchFamily="34" charset="0"/>
                <a:ea typeface="Noto Sans CJK SC Regular" pitchFamily="34" charset="-122"/>
              </a:rPr>
              <a:t>供</a:t>
            </a:r>
            <a:r>
              <a:rPr lang="en-US" altLang="zh-CN" sz="1000" dirty="0">
                <a:latin typeface="Manulife JH Sans" panose="020B0503040401060103" pitchFamily="34" charset="0"/>
                <a:ea typeface="Noto Sans CJK SC Regular" panose="020B0500000000000000" pitchFamily="34" charset="-122"/>
              </a:rPr>
              <a:t>Microsoft Office PowerPoint 365</a:t>
            </a:r>
            <a:r>
              <a:rPr lang="zh-CN" altLang="en-US" sz="1000" dirty="0">
                <a:latin typeface="Manulife JH Sans" panose="020B0503040401060103" pitchFamily="34" charset="0"/>
                <a:ea typeface="Noto Sans CJK SC Regular" pitchFamily="34" charset="-122"/>
              </a:rPr>
              <a:t>所使用</a:t>
            </a:r>
            <a:r>
              <a:rPr lang="en-US" altLang="zh-CN" sz="1000" dirty="0">
                <a:solidFill>
                  <a:schemeClr val="bg1"/>
                </a:solidFill>
                <a:latin typeface="Manulife JH Sans" panose="020B0503040401060103" pitchFamily="34" charset="0"/>
                <a:ea typeface="Noto Sans CJK SC Regular" pitchFamily="34" charset="-122"/>
              </a:rPr>
              <a:t>.</a:t>
            </a:r>
          </a:p>
        </p:txBody>
      </p:sp>
      <p:graphicFrame>
        <p:nvGraphicFramePr>
          <p:cNvPr id="17" name="Table 23">
            <a:extLst>
              <a:ext uri="{FF2B5EF4-FFF2-40B4-BE49-F238E27FC236}">
                <a16:creationId xmlns:a16="http://schemas.microsoft.com/office/drawing/2014/main" id="{6BB96ACF-EC1A-4BF8-AE7E-37CC90683237}"/>
              </a:ext>
            </a:extLst>
          </p:cNvPr>
          <p:cNvGraphicFramePr>
            <a:graphicFrameLocks noGrp="1"/>
          </p:cNvGraphicFramePr>
          <p:nvPr userDrawn="1">
            <p:extLst>
              <p:ext uri="{D42A27DB-BD31-4B8C-83A1-F6EECF244321}">
                <p14:modId xmlns:p14="http://schemas.microsoft.com/office/powerpoint/2010/main" val="3873579104"/>
              </p:ext>
            </p:extLst>
          </p:nvPr>
        </p:nvGraphicFramePr>
        <p:xfrm>
          <a:off x="455613" y="1466461"/>
          <a:ext cx="5638800" cy="3690213"/>
        </p:xfrm>
        <a:graphic>
          <a:graphicData uri="http://schemas.openxmlformats.org/drawingml/2006/table">
            <a:tbl>
              <a:tblPr firstRow="1" bandRow="1">
                <a:tableStyleId>{5940675A-B579-460E-94D1-54222C63F5DA}</a:tableStyleId>
              </a:tblPr>
              <a:tblGrid>
                <a:gridCol w="1127760">
                  <a:extLst>
                    <a:ext uri="{9D8B030D-6E8A-4147-A177-3AD203B41FA5}">
                      <a16:colId xmlns:a16="http://schemas.microsoft.com/office/drawing/2014/main" val="1797523732"/>
                    </a:ext>
                  </a:extLst>
                </a:gridCol>
                <a:gridCol w="1127760">
                  <a:extLst>
                    <a:ext uri="{9D8B030D-6E8A-4147-A177-3AD203B41FA5}">
                      <a16:colId xmlns:a16="http://schemas.microsoft.com/office/drawing/2014/main" val="2173720451"/>
                    </a:ext>
                  </a:extLst>
                </a:gridCol>
                <a:gridCol w="1127760">
                  <a:extLst>
                    <a:ext uri="{9D8B030D-6E8A-4147-A177-3AD203B41FA5}">
                      <a16:colId xmlns:a16="http://schemas.microsoft.com/office/drawing/2014/main" val="1029007346"/>
                    </a:ext>
                  </a:extLst>
                </a:gridCol>
                <a:gridCol w="1127760">
                  <a:extLst>
                    <a:ext uri="{9D8B030D-6E8A-4147-A177-3AD203B41FA5}">
                      <a16:colId xmlns:a16="http://schemas.microsoft.com/office/drawing/2014/main" val="713328310"/>
                    </a:ext>
                  </a:extLst>
                </a:gridCol>
                <a:gridCol w="1127760">
                  <a:extLst>
                    <a:ext uri="{9D8B030D-6E8A-4147-A177-3AD203B41FA5}">
                      <a16:colId xmlns:a16="http://schemas.microsoft.com/office/drawing/2014/main" val="2205100299"/>
                    </a:ext>
                  </a:extLst>
                </a:gridCol>
              </a:tblGrid>
              <a:tr h="239964">
                <a:tc gridSpan="5">
                  <a:txBody>
                    <a:bodyPr/>
                    <a:lstStyle/>
                    <a:p>
                      <a:pPr>
                        <a:lnSpc>
                          <a:spcPct val="130000"/>
                        </a:lnSpc>
                      </a:pPr>
                      <a:r>
                        <a:rPr lang="zh-CN" altLang="en-US" sz="1100" b="0" dirty="0">
                          <a:latin typeface="+mj-ea"/>
                          <a:ea typeface="+mj-ea"/>
                        </a:rPr>
                        <a:t>主色</a:t>
                      </a:r>
                      <a:r>
                        <a:rPr lang="en-US" altLang="zh-CN" sz="1100" b="0" dirty="0">
                          <a:latin typeface="+mj-ea"/>
                          <a:ea typeface="+mj-ea"/>
                        </a:rPr>
                        <a:t>-RGB</a:t>
                      </a:r>
                      <a:r>
                        <a:rPr lang="zh-CN" altLang="en-US" sz="1100" b="0" dirty="0">
                          <a:latin typeface="+mj-ea"/>
                          <a:ea typeface="+mj-ea"/>
                        </a:rPr>
                        <a:t>值</a:t>
                      </a:r>
                      <a:endParaRPr lang="en-CA" sz="1100" b="0" dirty="0">
                        <a:latin typeface="+mj-ea"/>
                        <a:ea typeface="+mj-ea"/>
                      </a:endParaRPr>
                    </a:p>
                  </a:txBody>
                  <a:tcPr marL="0" marR="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1536449648"/>
                  </a:ext>
                </a:extLst>
              </a:tr>
              <a:tr h="431934">
                <a:tc>
                  <a:txBody>
                    <a:bodyPr/>
                    <a:lstStyle/>
                    <a:p>
                      <a:pPr>
                        <a:lnSpc>
                          <a:spcPct val="130000"/>
                        </a:lnSpc>
                      </a:pPr>
                      <a:r>
                        <a:rPr lang="en-US" sz="1000" b="1" kern="1200" dirty="0">
                          <a:solidFill>
                            <a:schemeClr val="bg1"/>
                          </a:solidFill>
                          <a:latin typeface="Manulife JH Sans" panose="020B0604020202020204"/>
                          <a:ea typeface="+mn-ea"/>
                          <a:cs typeface="+mn-cs"/>
                        </a:rPr>
                        <a:t>G</a:t>
                      </a:r>
                      <a:r>
                        <a:rPr lang="en-US" altLang="zh-CN" sz="1000" b="1" kern="1200" dirty="0">
                          <a:solidFill>
                            <a:schemeClr val="bg1"/>
                          </a:solidFill>
                          <a:latin typeface="Manulife JH Sans" panose="020B0604020202020204"/>
                          <a:ea typeface="+mn-ea"/>
                          <a:cs typeface="+mn-cs"/>
                        </a:rPr>
                        <a:t>reen</a:t>
                      </a:r>
                      <a:endParaRPr lang="en-US" sz="1000" b="1" kern="1200" dirty="0">
                        <a:solidFill>
                          <a:schemeClr val="bg1"/>
                        </a:solidFill>
                        <a:latin typeface="Manulife JH Sans" panose="020B0604020202020204"/>
                        <a:ea typeface="+mn-ea"/>
                        <a:cs typeface="+mn-cs"/>
                      </a:endParaRPr>
                    </a:p>
                    <a:p>
                      <a:pPr>
                        <a:lnSpc>
                          <a:spcPct val="130000"/>
                        </a:lnSpc>
                      </a:pPr>
                      <a:r>
                        <a:rPr lang="en-US" sz="1000" dirty="0">
                          <a:solidFill>
                            <a:schemeClr val="bg1"/>
                          </a:solidFill>
                        </a:rPr>
                        <a:t>0  167  88</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endParaRPr lang="zh-CN" altLang="en-US" dirty="0">
                        <a:latin typeface="Manulife JH Sans" panose="020B0604020202020204"/>
                      </a:endParaRPr>
                    </a:p>
                  </a:txBody>
                  <a:tcPr marR="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r>
                        <a:rPr lang="en-US" sz="1000" b="1" dirty="0">
                          <a:solidFill>
                            <a:schemeClr val="bg1"/>
                          </a:solidFill>
                          <a:latin typeface="Manulife JH Sans" panose="020B0604020202020204"/>
                        </a:rPr>
                        <a:t>Blue</a:t>
                      </a:r>
                    </a:p>
                    <a:p>
                      <a:pPr>
                        <a:lnSpc>
                          <a:spcPct val="130000"/>
                        </a:lnSpc>
                      </a:pPr>
                      <a:r>
                        <a:rPr lang="en-US" sz="1000" dirty="0">
                          <a:solidFill>
                            <a:schemeClr val="bg1"/>
                          </a:solidFill>
                        </a:rPr>
                        <a:t>0  0  193</a:t>
                      </a:r>
                      <a:endParaRPr lang="en-CA" sz="1000" dirty="0">
                        <a:solidFill>
                          <a:schemeClr val="bg1"/>
                        </a:solidFill>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05217441"/>
                  </a:ext>
                </a:extLst>
              </a:tr>
              <a:tr h="431934">
                <a:tc>
                  <a:txBody>
                    <a:bodyPr/>
                    <a:lstStyle/>
                    <a:p>
                      <a:pPr>
                        <a:lnSpc>
                          <a:spcPct val="130000"/>
                        </a:lnSpc>
                      </a:pPr>
                      <a:r>
                        <a:rPr lang="en-US" sz="1000" dirty="0">
                          <a:solidFill>
                            <a:schemeClr val="bg1"/>
                          </a:solidFill>
                          <a:latin typeface="Manulife JH Sans" panose="020B0604020202020204"/>
                        </a:rPr>
                        <a:t>Dark 2</a:t>
                      </a:r>
                    </a:p>
                    <a:p>
                      <a:pPr>
                        <a:lnSpc>
                          <a:spcPct val="130000"/>
                        </a:lnSpc>
                      </a:pPr>
                      <a:r>
                        <a:rPr lang="en-US" sz="1000" dirty="0">
                          <a:solidFill>
                            <a:schemeClr val="bg1"/>
                          </a:solidFill>
                        </a:rPr>
                        <a:t>4  97  56</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46138"/>
                    </a:solidFill>
                  </a:tcPr>
                </a:tc>
                <a:tc>
                  <a:txBody>
                    <a:bodyPr/>
                    <a:lstStyle/>
                    <a:p>
                      <a:endParaRPr lang="zh-CN" altLang="en-US" dirty="0">
                        <a:latin typeface="Manulife JH Sans" panose="020B0604020202020204"/>
                      </a:endParaRPr>
                    </a:p>
                  </a:txBody>
                  <a:tcPr marR="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r>
                        <a:rPr lang="en-US" sz="1000" dirty="0">
                          <a:solidFill>
                            <a:schemeClr val="bg1"/>
                          </a:solidFill>
                          <a:latin typeface="Manulife JH Sans" panose="020B0604020202020204"/>
                        </a:rPr>
                        <a:t>Dark 2 </a:t>
                      </a:r>
                    </a:p>
                    <a:p>
                      <a:pPr>
                        <a:lnSpc>
                          <a:spcPct val="130000"/>
                        </a:lnSpc>
                      </a:pPr>
                      <a:r>
                        <a:rPr lang="en-US" sz="1000" dirty="0">
                          <a:solidFill>
                            <a:schemeClr val="bg1"/>
                          </a:solidFill>
                        </a:rPr>
                        <a:t>0  0  130</a:t>
                      </a:r>
                      <a:endParaRPr lang="en-CA" sz="1000" dirty="0">
                        <a:solidFill>
                          <a:schemeClr val="bg1"/>
                        </a:solidFill>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50000"/>
                      </a:schemeClr>
                    </a:solidFill>
                  </a:tcPr>
                </a:tc>
                <a:extLst>
                  <a:ext uri="{0D108BD9-81ED-4DB2-BD59-A6C34878D82A}">
                    <a16:rowId xmlns:a16="http://schemas.microsoft.com/office/drawing/2014/main" val="1458347594"/>
                  </a:ext>
                </a:extLst>
              </a:tr>
              <a:tr h="431934">
                <a:tc>
                  <a:txBody>
                    <a:bodyPr/>
                    <a:lstStyle/>
                    <a:p>
                      <a:pPr>
                        <a:lnSpc>
                          <a:spcPct val="130000"/>
                        </a:lnSpc>
                      </a:pPr>
                      <a:r>
                        <a:rPr lang="en-US" sz="1000" dirty="0">
                          <a:solidFill>
                            <a:schemeClr val="tx1"/>
                          </a:solidFill>
                          <a:latin typeface="Manulife JH Sans" panose="020B0604020202020204"/>
                        </a:rPr>
                        <a:t>Light 3 </a:t>
                      </a:r>
                    </a:p>
                    <a:p>
                      <a:pPr>
                        <a:lnSpc>
                          <a:spcPct val="130000"/>
                        </a:lnSpc>
                      </a:pPr>
                      <a:r>
                        <a:rPr lang="en-US" sz="1000" dirty="0">
                          <a:solidFill>
                            <a:schemeClr val="tx1"/>
                          </a:solidFill>
                        </a:rPr>
                        <a:t>172  229  196</a:t>
                      </a:r>
                      <a:endParaRPr lang="en-CA" sz="1000" dirty="0">
                        <a:solidFill>
                          <a:schemeClr val="tx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CE5C4"/>
                    </a:solidFill>
                  </a:tcPr>
                </a:tc>
                <a:tc>
                  <a:txBody>
                    <a:bodyPr/>
                    <a:lstStyle/>
                    <a:p>
                      <a:endParaRPr lang="zh-CN" altLang="en-US" dirty="0">
                        <a:latin typeface="Manulife JH Sans" panose="020B0604020202020204"/>
                      </a:endParaRPr>
                    </a:p>
                  </a:txBody>
                  <a:tcPr marR="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endParaRPr lang="en-CA" sz="1000" dirty="0">
                        <a:latin typeface="Manulife JH Sans" panose="020B0604020202020204"/>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30000"/>
                        </a:lnSpc>
                      </a:pPr>
                      <a:r>
                        <a:rPr lang="en-US" sz="1000" dirty="0">
                          <a:solidFill>
                            <a:schemeClr val="tx1"/>
                          </a:solidFill>
                          <a:latin typeface="Manulife JH Sans" panose="020B0604020202020204"/>
                        </a:rPr>
                        <a:t>Light 4</a:t>
                      </a:r>
                    </a:p>
                    <a:p>
                      <a:pPr>
                        <a:lnSpc>
                          <a:spcPct val="130000"/>
                        </a:lnSpc>
                      </a:pPr>
                      <a:r>
                        <a:rPr lang="en-US" sz="1000" dirty="0">
                          <a:solidFill>
                            <a:schemeClr val="tx1"/>
                          </a:solidFill>
                        </a:rPr>
                        <a:t>193  216  247</a:t>
                      </a:r>
                      <a:endParaRPr lang="en-CA" sz="1000" dirty="0">
                        <a:solidFill>
                          <a:schemeClr val="tx1"/>
                        </a:solidFill>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2D8F8"/>
                    </a:solidFill>
                  </a:tcPr>
                </a:tc>
                <a:extLst>
                  <a:ext uri="{0D108BD9-81ED-4DB2-BD59-A6C34878D82A}">
                    <a16:rowId xmlns:a16="http://schemas.microsoft.com/office/drawing/2014/main" val="2202122771"/>
                  </a:ext>
                </a:extLst>
              </a:tr>
              <a:tr h="602776">
                <a:tc gridSpan="5">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solidFill>
                          <a:effectLst/>
                          <a:uLnTx/>
                          <a:uFillTx/>
                          <a:latin typeface="Noto Sans CJK SC Regular" pitchFamily="34" charset="-122"/>
                          <a:ea typeface="Noto Sans CJK SC Regular" pitchFamily="34" charset="-122"/>
                          <a:cs typeface="+mn-cs"/>
                        </a:rPr>
                        <a:t>辅助色</a:t>
                      </a:r>
                      <a:r>
                        <a:rPr kumimoji="0" lang="en-US" sz="1100" b="1" i="0" u="none" strike="noStrike" kern="1200" cap="none" spc="0" normalizeH="0" baseline="0" noProof="0" dirty="0">
                          <a:ln>
                            <a:noFill/>
                          </a:ln>
                          <a:solidFill>
                            <a:prstClr val="black"/>
                          </a:solidFill>
                          <a:effectLst/>
                          <a:uLnTx/>
                          <a:uFillTx/>
                          <a:latin typeface="Noto Sans CJK SC Regular" pitchFamily="34" charset="-122"/>
                          <a:ea typeface="Noto Sans CJK SC Regular" pitchFamily="34" charset="-122"/>
                          <a:cs typeface="+mn-cs"/>
                        </a:rPr>
                        <a:t>– RGB </a:t>
                      </a:r>
                      <a:r>
                        <a:rPr kumimoji="0" lang="zh-CN" altLang="en-US" sz="1100" b="1" i="0" u="none" strike="noStrike" kern="1200" cap="none" spc="0" normalizeH="0" baseline="0" noProof="0" dirty="0">
                          <a:ln>
                            <a:noFill/>
                          </a:ln>
                          <a:solidFill>
                            <a:prstClr val="black"/>
                          </a:solidFill>
                          <a:effectLst/>
                          <a:uLnTx/>
                          <a:uFillTx/>
                          <a:latin typeface="Noto Sans CJK SC Regular" pitchFamily="34" charset="-122"/>
                          <a:ea typeface="Noto Sans CJK SC Regular" pitchFamily="34" charset="-122"/>
                          <a:cs typeface="+mn-cs"/>
                        </a:rPr>
                        <a:t>值</a:t>
                      </a:r>
                      <a:endParaRPr kumimoji="0" lang="en-CA" sz="1100" b="1" i="0" u="none" strike="noStrike" kern="1200" cap="none" spc="0" normalizeH="0" baseline="0" noProof="0" dirty="0">
                        <a:ln>
                          <a:noFill/>
                        </a:ln>
                        <a:solidFill>
                          <a:prstClr val="black"/>
                        </a:solidFill>
                        <a:effectLst/>
                        <a:uLnTx/>
                        <a:uFillTx/>
                        <a:latin typeface="Noto Sans CJK SC Regular" pitchFamily="34" charset="-122"/>
                        <a:ea typeface="Noto Sans CJK SC Regular" pitchFamily="34" charset="-122"/>
                        <a:cs typeface="+mn-cs"/>
                      </a:endParaRPr>
                    </a:p>
                  </a:txBody>
                  <a:tcPr marL="0" marR="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sz="1000" dirty="0"/>
                    </a:p>
                  </a:txBody>
                  <a:tcPr anchor="ctr"/>
                </a:tc>
                <a:tc hMerge="1">
                  <a:txBody>
                    <a:bodyPr/>
                    <a:lstStyle/>
                    <a:p>
                      <a:endParaRPr lang="en-CA" sz="1000" dirty="0"/>
                    </a:p>
                  </a:txBody>
                  <a:tcPr anchor="ctr"/>
                </a:tc>
                <a:tc hMerge="1">
                  <a:txBody>
                    <a:bodyPr/>
                    <a:lstStyle/>
                    <a:p>
                      <a:endParaRPr lang="en-CA" sz="1000" dirty="0"/>
                    </a:p>
                  </a:txBody>
                  <a:tcPr anchor="ctr"/>
                </a:tc>
                <a:tc hMerge="1">
                  <a:txBody>
                    <a:bodyPr/>
                    <a:lstStyle/>
                    <a:p>
                      <a:endParaRPr lang="en-CA" sz="1000" dirty="0"/>
                    </a:p>
                  </a:txBody>
                  <a:tcPr anchor="ctr"/>
                </a:tc>
                <a:extLst>
                  <a:ext uri="{0D108BD9-81ED-4DB2-BD59-A6C34878D82A}">
                    <a16:rowId xmlns:a16="http://schemas.microsoft.com/office/drawing/2014/main" val="3797564763"/>
                  </a:ext>
                </a:extLst>
              </a:tr>
              <a:tr h="431934">
                <a:tc>
                  <a:txBody>
                    <a:bodyPr/>
                    <a:lstStyle/>
                    <a:p>
                      <a:pPr>
                        <a:lnSpc>
                          <a:spcPct val="130000"/>
                        </a:lnSpc>
                      </a:pPr>
                      <a:r>
                        <a:rPr lang="en-US" sz="1000" b="1" dirty="0">
                          <a:solidFill>
                            <a:schemeClr val="bg1"/>
                          </a:solidFill>
                          <a:latin typeface="Manulife JH Sans" panose="020B0604020202020204"/>
                        </a:rPr>
                        <a:t>Coral</a:t>
                      </a:r>
                    </a:p>
                    <a:p>
                      <a:pPr>
                        <a:lnSpc>
                          <a:spcPct val="130000"/>
                        </a:lnSpc>
                      </a:pPr>
                      <a:r>
                        <a:rPr lang="en-US" sz="1000" dirty="0">
                          <a:solidFill>
                            <a:schemeClr val="bg1"/>
                          </a:solidFill>
                        </a:rPr>
                        <a:t>255  119  105</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solidFill>
                  </a:tcPr>
                </a:tc>
                <a:tc>
                  <a:txBody>
                    <a:bodyPr/>
                    <a:lstStyle/>
                    <a:p>
                      <a:pPr>
                        <a:lnSpc>
                          <a:spcPct val="130000"/>
                        </a:lnSpc>
                      </a:pPr>
                      <a:r>
                        <a:rPr lang="en-US" sz="1000" b="1" dirty="0">
                          <a:solidFill>
                            <a:schemeClr val="bg1"/>
                          </a:solidFill>
                          <a:latin typeface="Manulife JH Sans" panose="020B0604020202020204"/>
                        </a:rPr>
                        <a:t>Violet</a:t>
                      </a:r>
                    </a:p>
                    <a:p>
                      <a:pPr>
                        <a:lnSpc>
                          <a:spcPct val="130000"/>
                        </a:lnSpc>
                      </a:pPr>
                      <a:r>
                        <a:rPr lang="en-US" sz="1000" dirty="0">
                          <a:solidFill>
                            <a:schemeClr val="bg1"/>
                          </a:solidFill>
                        </a:rPr>
                        <a:t>54  21  88</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a:txBody>
                    <a:bodyPr/>
                    <a:lstStyle/>
                    <a:p>
                      <a:pPr>
                        <a:lnSpc>
                          <a:spcPct val="130000"/>
                        </a:lnSpc>
                      </a:pPr>
                      <a:r>
                        <a:rPr lang="en-US" sz="1000" b="1" dirty="0">
                          <a:solidFill>
                            <a:schemeClr val="bg1"/>
                          </a:solidFill>
                          <a:latin typeface="Manulife JH Sans" panose="020B0604020202020204"/>
                        </a:rPr>
                        <a:t>Gold</a:t>
                      </a:r>
                    </a:p>
                    <a:p>
                      <a:pPr>
                        <a:lnSpc>
                          <a:spcPct val="130000"/>
                        </a:lnSpc>
                      </a:pPr>
                      <a:r>
                        <a:rPr lang="en-US" sz="1000" dirty="0">
                          <a:solidFill>
                            <a:schemeClr val="bg1"/>
                          </a:solidFill>
                        </a:rPr>
                        <a:t>244  150  0</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tc>
                  <a:txBody>
                    <a:bodyPr/>
                    <a:lstStyle/>
                    <a:p>
                      <a:pPr>
                        <a:lnSpc>
                          <a:spcPct val="130000"/>
                        </a:lnSpc>
                      </a:pPr>
                      <a:r>
                        <a:rPr lang="en-US" sz="1000" b="1" dirty="0">
                          <a:solidFill>
                            <a:schemeClr val="bg1"/>
                          </a:solidFill>
                          <a:latin typeface="Manulife JH Sans" panose="020B0604020202020204"/>
                        </a:rPr>
                        <a:t>Turquoise</a:t>
                      </a:r>
                    </a:p>
                    <a:p>
                      <a:pPr>
                        <a:lnSpc>
                          <a:spcPct val="130000"/>
                        </a:lnSpc>
                      </a:pPr>
                      <a:r>
                        <a:rPr lang="en-US" sz="1000" dirty="0">
                          <a:solidFill>
                            <a:schemeClr val="bg1"/>
                          </a:solidFill>
                        </a:rPr>
                        <a:t>6  199  186</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6C7BA"/>
                    </a:solidFill>
                  </a:tcPr>
                </a:tc>
                <a:tc>
                  <a:txBody>
                    <a:bodyPr/>
                    <a:lstStyle/>
                    <a:p>
                      <a:pPr>
                        <a:lnSpc>
                          <a:spcPct val="130000"/>
                        </a:lnSpc>
                      </a:pPr>
                      <a:r>
                        <a:rPr lang="en-US" sz="1000" b="1" dirty="0">
                          <a:solidFill>
                            <a:schemeClr val="bg1"/>
                          </a:solidFill>
                          <a:latin typeface="Manulife JH Sans" panose="020B0604020202020204"/>
                        </a:rPr>
                        <a:t>Dark Navy</a:t>
                      </a:r>
                    </a:p>
                    <a:p>
                      <a:pPr>
                        <a:lnSpc>
                          <a:spcPct val="130000"/>
                        </a:lnSpc>
                      </a:pPr>
                      <a:r>
                        <a:rPr lang="en-US" sz="1000" dirty="0">
                          <a:solidFill>
                            <a:schemeClr val="bg1"/>
                          </a:solidFill>
                        </a:rPr>
                        <a:t>40  43  62</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648342461"/>
                  </a:ext>
                </a:extLst>
              </a:tr>
              <a:tr h="431934">
                <a:tc>
                  <a:txBody>
                    <a:bodyPr/>
                    <a:lstStyle/>
                    <a:p>
                      <a:pPr>
                        <a:lnSpc>
                          <a:spcPct val="130000"/>
                        </a:lnSpc>
                      </a:pPr>
                      <a:r>
                        <a:rPr lang="en-US" sz="1000" dirty="0">
                          <a:solidFill>
                            <a:schemeClr val="bg1"/>
                          </a:solidFill>
                          <a:latin typeface="Manulife JH Sans" panose="020B0604020202020204"/>
                        </a:rPr>
                        <a:t>Dark 3 </a:t>
                      </a:r>
                    </a:p>
                    <a:p>
                      <a:pPr>
                        <a:lnSpc>
                          <a:spcPct val="130000"/>
                        </a:lnSpc>
                      </a:pPr>
                      <a:r>
                        <a:rPr lang="en-US" sz="1000" dirty="0">
                          <a:solidFill>
                            <a:schemeClr val="bg1"/>
                          </a:solidFill>
                        </a:rPr>
                        <a:t>193  74  54</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4A36"/>
                    </a:solidFill>
                  </a:tcPr>
                </a:tc>
                <a:tc>
                  <a:txBody>
                    <a:bodyPr/>
                    <a:lstStyle/>
                    <a:p>
                      <a:pPr>
                        <a:lnSpc>
                          <a:spcPct val="130000"/>
                        </a:lnSpc>
                      </a:pPr>
                      <a:r>
                        <a:rPr lang="en-US" sz="1000" dirty="0">
                          <a:solidFill>
                            <a:schemeClr val="bg1"/>
                          </a:solidFill>
                          <a:latin typeface="Manulife JH Sans" panose="020B0604020202020204"/>
                        </a:rPr>
                        <a:t>Light 1</a:t>
                      </a:r>
                    </a:p>
                    <a:p>
                      <a:pPr>
                        <a:lnSpc>
                          <a:spcPct val="130000"/>
                        </a:lnSpc>
                      </a:pPr>
                      <a:r>
                        <a:rPr lang="en-US" sz="1000" dirty="0">
                          <a:solidFill>
                            <a:schemeClr val="bg1"/>
                          </a:solidFill>
                        </a:rPr>
                        <a:t>83  53  115</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33573"/>
                    </a:solidFill>
                  </a:tcPr>
                </a:tc>
                <a:tc>
                  <a:txBody>
                    <a:bodyPr/>
                    <a:lstStyle/>
                    <a:p>
                      <a:pPr>
                        <a:lnSpc>
                          <a:spcPct val="130000"/>
                        </a:lnSpc>
                      </a:pPr>
                      <a:r>
                        <a:rPr lang="en-US" sz="1000" dirty="0">
                          <a:solidFill>
                            <a:schemeClr val="bg1"/>
                          </a:solidFill>
                          <a:latin typeface="Manulife JH Sans" panose="020B0604020202020204"/>
                        </a:rPr>
                        <a:t>Dark 2</a:t>
                      </a:r>
                    </a:p>
                    <a:p>
                      <a:pPr>
                        <a:lnSpc>
                          <a:spcPct val="130000"/>
                        </a:lnSpc>
                      </a:pPr>
                      <a:r>
                        <a:rPr lang="en-US" sz="1000" dirty="0">
                          <a:solidFill>
                            <a:schemeClr val="bg1"/>
                          </a:solidFill>
                        </a:rPr>
                        <a:t>206  118  18</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E7612"/>
                    </a:solidFill>
                  </a:tcPr>
                </a:tc>
                <a:tc>
                  <a:txBody>
                    <a:bodyPr/>
                    <a:lstStyle/>
                    <a:p>
                      <a:pPr>
                        <a:lnSpc>
                          <a:spcPct val="130000"/>
                        </a:lnSpc>
                      </a:pPr>
                      <a:r>
                        <a:rPr lang="en-US" sz="1000" dirty="0">
                          <a:solidFill>
                            <a:schemeClr val="bg1"/>
                          </a:solidFill>
                          <a:latin typeface="Manulife JH Sans" panose="020B0604020202020204"/>
                        </a:rPr>
                        <a:t>Dark 1</a:t>
                      </a:r>
                    </a:p>
                    <a:p>
                      <a:pPr>
                        <a:lnSpc>
                          <a:spcPct val="130000"/>
                        </a:lnSpc>
                      </a:pPr>
                      <a:r>
                        <a:rPr lang="en-US" sz="1000" dirty="0">
                          <a:solidFill>
                            <a:schemeClr val="bg1"/>
                          </a:solidFill>
                        </a:rPr>
                        <a:t>5  178  167</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nSpc>
                          <a:spcPct val="130000"/>
                        </a:lnSpc>
                      </a:pPr>
                      <a:r>
                        <a:rPr lang="en-US" sz="1000" dirty="0">
                          <a:solidFill>
                            <a:schemeClr val="bg1"/>
                          </a:solidFill>
                          <a:latin typeface="Manulife JH Sans" panose="020B0604020202020204"/>
                        </a:rPr>
                        <a:t>Light 4</a:t>
                      </a:r>
                    </a:p>
                    <a:p>
                      <a:pPr>
                        <a:lnSpc>
                          <a:spcPct val="130000"/>
                        </a:lnSpc>
                      </a:pPr>
                      <a:r>
                        <a:rPr lang="en-US" sz="1000" dirty="0">
                          <a:solidFill>
                            <a:schemeClr val="bg1"/>
                          </a:solidFill>
                        </a:rPr>
                        <a:t>142  144  162</a:t>
                      </a:r>
                      <a:endParaRPr lang="en-CA" sz="1000" dirty="0">
                        <a:solidFill>
                          <a:schemeClr val="bg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E90A2"/>
                    </a:solidFill>
                  </a:tcPr>
                </a:tc>
                <a:extLst>
                  <a:ext uri="{0D108BD9-81ED-4DB2-BD59-A6C34878D82A}">
                    <a16:rowId xmlns:a16="http://schemas.microsoft.com/office/drawing/2014/main" val="3301112420"/>
                  </a:ext>
                </a:extLst>
              </a:tr>
              <a:tr h="431934">
                <a:tc>
                  <a:txBody>
                    <a:bodyPr/>
                    <a:lstStyle/>
                    <a:p>
                      <a:pPr>
                        <a:lnSpc>
                          <a:spcPct val="130000"/>
                        </a:lnSpc>
                      </a:pPr>
                      <a:r>
                        <a:rPr lang="en-US" sz="1000" dirty="0">
                          <a:solidFill>
                            <a:schemeClr val="tx1"/>
                          </a:solidFill>
                          <a:latin typeface="Manulife JH Sans" panose="020B0604020202020204"/>
                        </a:rPr>
                        <a:t>Light 3</a:t>
                      </a:r>
                    </a:p>
                    <a:p>
                      <a:pPr>
                        <a:lnSpc>
                          <a:spcPct val="130000"/>
                        </a:lnSpc>
                      </a:pPr>
                      <a:r>
                        <a:rPr lang="en-US" sz="1000" dirty="0">
                          <a:solidFill>
                            <a:schemeClr val="tx1"/>
                          </a:solidFill>
                        </a:rPr>
                        <a:t>246  204  199</a:t>
                      </a:r>
                      <a:endParaRPr lang="en-CA" sz="1000" dirty="0">
                        <a:solidFill>
                          <a:schemeClr val="tx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CCC7"/>
                    </a:solidFill>
                  </a:tcPr>
                </a:tc>
                <a:tc>
                  <a:txBody>
                    <a:bodyPr/>
                    <a:lstStyle/>
                    <a:p>
                      <a:pPr>
                        <a:lnSpc>
                          <a:spcPct val="130000"/>
                        </a:lnSpc>
                      </a:pPr>
                      <a:r>
                        <a:rPr lang="en-US" sz="1000" dirty="0">
                          <a:solidFill>
                            <a:schemeClr val="tx1"/>
                          </a:solidFill>
                          <a:latin typeface="Manulife JH Sans" panose="020B0604020202020204"/>
                        </a:rPr>
                        <a:t>Light 3</a:t>
                      </a:r>
                    </a:p>
                    <a:p>
                      <a:pPr>
                        <a:lnSpc>
                          <a:spcPct val="130000"/>
                        </a:lnSpc>
                      </a:pPr>
                      <a:r>
                        <a:rPr lang="en-US" sz="1000" dirty="0">
                          <a:solidFill>
                            <a:schemeClr val="tx1"/>
                          </a:solidFill>
                        </a:rPr>
                        <a:t>190  180  211</a:t>
                      </a:r>
                      <a:endParaRPr lang="en-CA" sz="1000" dirty="0">
                        <a:solidFill>
                          <a:schemeClr val="tx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EB4D3"/>
                    </a:solidFill>
                  </a:tcPr>
                </a:tc>
                <a:tc>
                  <a:txBody>
                    <a:bodyPr/>
                    <a:lstStyle/>
                    <a:p>
                      <a:pPr>
                        <a:lnSpc>
                          <a:spcPct val="130000"/>
                        </a:lnSpc>
                      </a:pPr>
                      <a:r>
                        <a:rPr lang="en-US" sz="1000" dirty="0">
                          <a:solidFill>
                            <a:sysClr val="windowText" lastClr="000000"/>
                          </a:solidFill>
                          <a:latin typeface="Manulife JH Sans" panose="020B0604020202020204"/>
                        </a:rPr>
                        <a:t>Light 3</a:t>
                      </a:r>
                    </a:p>
                    <a:p>
                      <a:pPr>
                        <a:lnSpc>
                          <a:spcPct val="130000"/>
                        </a:lnSpc>
                      </a:pPr>
                      <a:r>
                        <a:rPr lang="en-US" sz="1000" dirty="0">
                          <a:solidFill>
                            <a:sysClr val="windowText" lastClr="000000"/>
                          </a:solidFill>
                        </a:rPr>
                        <a:t>248  211  138</a:t>
                      </a:r>
                      <a:endParaRPr lang="en-CA" sz="1000" dirty="0">
                        <a:solidFill>
                          <a:sysClr val="windowText" lastClr="000000"/>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8D38A"/>
                    </a:solidFill>
                  </a:tcPr>
                </a:tc>
                <a:tc>
                  <a:txBody>
                    <a:bodyPr/>
                    <a:lstStyle/>
                    <a:p>
                      <a:pPr>
                        <a:lnSpc>
                          <a:spcPct val="130000"/>
                        </a:lnSpc>
                      </a:pPr>
                      <a:r>
                        <a:rPr lang="en-US" sz="1000" dirty="0">
                          <a:solidFill>
                            <a:schemeClr val="tx1"/>
                          </a:solidFill>
                          <a:latin typeface="Manulife JH Sans" panose="020B0604020202020204"/>
                        </a:rPr>
                        <a:t>Light 3</a:t>
                      </a:r>
                    </a:p>
                    <a:p>
                      <a:pPr>
                        <a:lnSpc>
                          <a:spcPct val="130000"/>
                        </a:lnSpc>
                      </a:pPr>
                      <a:r>
                        <a:rPr lang="en-US" sz="1000" dirty="0">
                          <a:solidFill>
                            <a:schemeClr val="tx1"/>
                          </a:solidFill>
                        </a:rPr>
                        <a:t>157  243  237</a:t>
                      </a:r>
                      <a:endParaRPr lang="en-CA" sz="1000" dirty="0">
                        <a:solidFill>
                          <a:schemeClr val="tx1"/>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DF3ED"/>
                    </a:solidFill>
                  </a:tcPr>
                </a:tc>
                <a:tc>
                  <a:txBody>
                    <a:bodyPr/>
                    <a:lstStyle/>
                    <a:p>
                      <a:pPr>
                        <a:lnSpc>
                          <a:spcPct val="130000"/>
                        </a:lnSpc>
                      </a:pPr>
                      <a:r>
                        <a:rPr lang="en-US" sz="1000" dirty="0">
                          <a:solidFill>
                            <a:sysClr val="windowText" lastClr="000000"/>
                          </a:solidFill>
                          <a:latin typeface="Manulife JH Sans" panose="020B0604020202020204"/>
                        </a:rPr>
                        <a:t>Light Grey</a:t>
                      </a:r>
                    </a:p>
                    <a:p>
                      <a:pPr>
                        <a:lnSpc>
                          <a:spcPct val="130000"/>
                        </a:lnSpc>
                      </a:pPr>
                      <a:r>
                        <a:rPr lang="en-US" sz="1000" dirty="0">
                          <a:solidFill>
                            <a:sysClr val="windowText" lastClr="000000"/>
                          </a:solidFill>
                        </a:rPr>
                        <a:t>237  237  237</a:t>
                      </a:r>
                      <a:endParaRPr lang="en-CA" sz="1000" dirty="0">
                        <a:solidFill>
                          <a:sysClr val="windowText" lastClr="000000"/>
                        </a:solidFill>
                      </a:endParaRPr>
                    </a:p>
                  </a:txBody>
                  <a:tcPr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DEDED"/>
                    </a:solidFill>
                  </a:tcPr>
                </a:tc>
                <a:extLst>
                  <a:ext uri="{0D108BD9-81ED-4DB2-BD59-A6C34878D82A}">
                    <a16:rowId xmlns:a16="http://schemas.microsoft.com/office/drawing/2014/main" val="3739986321"/>
                  </a:ext>
                </a:extLst>
              </a:tr>
            </a:tbl>
          </a:graphicData>
        </a:graphic>
      </p:graphicFrame>
      <p:sp>
        <p:nvSpPr>
          <p:cNvPr id="18" name="Content Placeholder 3">
            <a:extLst>
              <a:ext uri="{FF2B5EF4-FFF2-40B4-BE49-F238E27FC236}">
                <a16:creationId xmlns:a16="http://schemas.microsoft.com/office/drawing/2014/main" id="{93DAB522-D672-4E59-A6E1-FCFF6DB924F4}"/>
              </a:ext>
            </a:extLst>
          </p:cNvPr>
          <p:cNvSpPr txBox="1">
            <a:spLocks/>
          </p:cNvSpPr>
          <p:nvPr userDrawn="1"/>
        </p:nvSpPr>
        <p:spPr>
          <a:xfrm>
            <a:off x="1725933" y="1817708"/>
            <a:ext cx="3145726" cy="1413208"/>
          </a:xfrm>
          <a:prstGeom prst="rect">
            <a:avLst/>
          </a:prstGeom>
        </p:spPr>
        <p:txBody>
          <a:bodyPr vert="horz" lIns="0" tIns="0" rIns="0" bIns="0" rtlCol="0">
            <a:noAutofit/>
          </a:bodyPr>
          <a:lstStyle>
            <a:lvl1pPr marL="227013" indent="-227013" algn="l" defTabSz="914400" rtl="0" eaLnBrk="1" latinLnBrk="0" hangingPunct="1">
              <a:lnSpc>
                <a:spcPct val="100000"/>
              </a:lnSpc>
              <a:spcBef>
                <a:spcPts val="2400"/>
              </a:spcBef>
              <a:buClr>
                <a:schemeClr val="tx1"/>
              </a:buClr>
              <a:buSzPct val="130000"/>
              <a:buFont typeface="Manulife JH Sans" panose="020B0604020202020204" pitchFamily="34" charset="0"/>
              <a:buChar char="•"/>
              <a:defRPr sz="2000" kern="1200">
                <a:solidFill>
                  <a:schemeClr val="tx1"/>
                </a:solidFill>
                <a:latin typeface="+mn-lt"/>
                <a:ea typeface="+mn-ea"/>
                <a:cs typeface="+mn-cs"/>
              </a:defRPr>
            </a:lvl1pPr>
            <a:lvl2pPr marL="576072"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600" kern="1200">
                <a:solidFill>
                  <a:schemeClr val="tx1"/>
                </a:solidFill>
                <a:latin typeface="+mn-lt"/>
                <a:ea typeface="+mn-ea"/>
                <a:cs typeface="+mn-cs"/>
              </a:defRPr>
            </a:lvl3pPr>
            <a:lvl4pPr marL="1252728"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4pPr>
            <a:lvl5pPr marL="1609344"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5pPr>
            <a:lvl6pPr marL="1965960"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6pPr>
            <a:lvl7pPr marL="2322576"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7pPr>
            <a:lvl8pPr marL="2679192"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8pPr>
            <a:lvl9pPr marL="303580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9pPr>
          </a:lstStyle>
          <a:p>
            <a:pPr>
              <a:spcBef>
                <a:spcPts val="1200"/>
              </a:spcBef>
              <a:buSzPct val="100000"/>
            </a:pPr>
            <a:r>
              <a:rPr lang="zh-CN" altLang="en-US" sz="1400" dirty="0">
                <a:latin typeface="Manulife JH Sans" panose="020B0503040401060103" pitchFamily="34" charset="0"/>
                <a:ea typeface="Noto Sans CJK SC Regular" panose="020B0500000000000000" pitchFamily="34" charset="-122"/>
              </a:rPr>
              <a:t>绿色为主色。</a:t>
            </a:r>
            <a:endParaRPr lang="en-US" altLang="zh-CN" sz="1400" dirty="0">
              <a:latin typeface="Manulife JH Sans" panose="020B0503040401060103" pitchFamily="34" charset="0"/>
              <a:ea typeface="Noto Sans CJK SC Regular" panose="020B0500000000000000" pitchFamily="34" charset="-122"/>
            </a:endParaRPr>
          </a:p>
          <a:p>
            <a:pPr>
              <a:spcBef>
                <a:spcPts val="1200"/>
              </a:spcBef>
              <a:buSzPct val="100000"/>
            </a:pPr>
            <a:r>
              <a:rPr lang="zh-CN" altLang="en-US" sz="1400" dirty="0">
                <a:latin typeface="Manulife JH Sans" panose="020B0503040401060103" pitchFamily="34" charset="0"/>
                <a:ea typeface="Noto Sans CJK SC Regular" panose="020B0500000000000000" pitchFamily="34" charset="-122"/>
              </a:rPr>
              <a:t>蓝色为主要辅助色，可小面积使用</a:t>
            </a:r>
          </a:p>
          <a:p>
            <a:pPr>
              <a:spcBef>
                <a:spcPts val="1200"/>
              </a:spcBef>
              <a:buSzPct val="100000"/>
            </a:pPr>
            <a:r>
              <a:rPr lang="zh-CN" altLang="en-US" sz="1400" dirty="0">
                <a:latin typeface="Manulife JH Sans" panose="020B0503040401060103" pitchFamily="34" charset="0"/>
                <a:ea typeface="Noto Sans CJK SC Regular" panose="020B0500000000000000" pitchFamily="34" charset="-122"/>
              </a:rPr>
              <a:t>文本颜色：请用黑色或反白色文本</a:t>
            </a:r>
          </a:p>
          <a:p>
            <a:pPr>
              <a:spcBef>
                <a:spcPts val="1200"/>
              </a:spcBef>
              <a:buSzPct val="100000"/>
            </a:pPr>
            <a:r>
              <a:rPr lang="zh-CN" altLang="en-US" sz="1400" dirty="0">
                <a:latin typeface="Manulife JH Sans" panose="020B0503040401060103" pitchFamily="34" charset="0"/>
                <a:ea typeface="Noto Sans CJK SC Regular" panose="020B0500000000000000" pitchFamily="34" charset="-122"/>
              </a:rPr>
              <a:t>在图表图例中挑选主色或辅助色使用。</a:t>
            </a:r>
          </a:p>
        </p:txBody>
      </p:sp>
      <p:sp>
        <p:nvSpPr>
          <p:cNvPr id="19" name="Title 5">
            <a:extLst>
              <a:ext uri="{FF2B5EF4-FFF2-40B4-BE49-F238E27FC236}">
                <a16:creationId xmlns:a16="http://schemas.microsoft.com/office/drawing/2014/main" id="{50D83364-1477-4047-B19D-251FC6920D87}"/>
              </a:ext>
            </a:extLst>
          </p:cNvPr>
          <p:cNvSpPr txBox="1">
            <a:spLocks/>
          </p:cNvSpPr>
          <p:nvPr userDrawn="1"/>
        </p:nvSpPr>
        <p:spPr>
          <a:xfrm>
            <a:off x="455613" y="1037804"/>
            <a:ext cx="5186700" cy="49314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b="0" kern="1200" baseline="0">
                <a:solidFill>
                  <a:schemeClr val="tx1"/>
                </a:solidFill>
                <a:latin typeface="+mj-lt"/>
                <a:ea typeface="+mj-ea"/>
                <a:cs typeface="+mj-cs"/>
              </a:defRPr>
            </a:lvl1pPr>
          </a:lstStyle>
          <a:p>
            <a:r>
              <a:rPr lang="zh-CN" altLang="en-US" b="1" i="0" dirty="0">
                <a:latin typeface="Manulife JH Sans" panose="020B0503040401060103" pitchFamily="34" charset="0"/>
                <a:ea typeface="Noto Sans CJK SC Regular" panose="020B0500000000000000" pitchFamily="34" charset="-122"/>
                <a:cs typeface="Noto Sans CJK SC" charset="-122"/>
              </a:rPr>
              <a:t>颜色与图片</a:t>
            </a:r>
            <a:endParaRPr lang="en-US" b="1" i="0" dirty="0">
              <a:latin typeface="Manulife JH Sans" panose="020B0503040401060103" pitchFamily="34" charset="0"/>
              <a:ea typeface="Noto Sans CJK SC Regular" panose="020B0500000000000000" pitchFamily="34" charset="-122"/>
              <a:cs typeface="Noto Sans CJK SC" charset="-122"/>
            </a:endParaRPr>
          </a:p>
        </p:txBody>
      </p:sp>
      <p:sp>
        <p:nvSpPr>
          <p:cNvPr id="21" name="Content Placeholder 3">
            <a:extLst>
              <a:ext uri="{FF2B5EF4-FFF2-40B4-BE49-F238E27FC236}">
                <a16:creationId xmlns:a16="http://schemas.microsoft.com/office/drawing/2014/main" id="{FC51CC40-9DBA-4968-9BA8-590933D34E19}"/>
              </a:ext>
            </a:extLst>
          </p:cNvPr>
          <p:cNvSpPr txBox="1">
            <a:spLocks/>
          </p:cNvSpPr>
          <p:nvPr userDrawn="1"/>
        </p:nvSpPr>
        <p:spPr>
          <a:xfrm>
            <a:off x="6565692" y="1530944"/>
            <a:ext cx="5167511" cy="4130085"/>
          </a:xfrm>
          <a:prstGeom prst="rect">
            <a:avLst/>
          </a:prstGeom>
        </p:spPr>
        <p:txBody>
          <a:bodyPr vert="horz" lIns="0" tIns="0" rIns="0" bIns="0" rtlCol="0">
            <a:noAutofit/>
          </a:bodyPr>
          <a:lstStyle>
            <a:lvl1pPr marL="227013" indent="-227013" algn="l" defTabSz="914400" rtl="0" eaLnBrk="1" latinLnBrk="0" hangingPunct="1">
              <a:lnSpc>
                <a:spcPct val="100000"/>
              </a:lnSpc>
              <a:spcBef>
                <a:spcPts val="2400"/>
              </a:spcBef>
              <a:buClr>
                <a:schemeClr val="tx1"/>
              </a:buClr>
              <a:buSzPct val="130000"/>
              <a:buFont typeface="Manulife JH Sans" panose="020B0604020202020204" pitchFamily="34" charset="0"/>
              <a:buChar char="•"/>
              <a:defRPr sz="2000" kern="1200">
                <a:solidFill>
                  <a:schemeClr val="tx1"/>
                </a:solidFill>
                <a:latin typeface="+mn-lt"/>
                <a:ea typeface="+mn-ea"/>
                <a:cs typeface="+mn-cs"/>
              </a:defRPr>
            </a:lvl1pPr>
            <a:lvl2pPr marL="576072"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600" kern="1200">
                <a:solidFill>
                  <a:schemeClr val="tx1"/>
                </a:solidFill>
                <a:latin typeface="+mn-lt"/>
                <a:ea typeface="+mn-ea"/>
                <a:cs typeface="+mn-cs"/>
              </a:defRPr>
            </a:lvl3pPr>
            <a:lvl4pPr marL="1252728" indent="-237744"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4pPr>
            <a:lvl5pPr marL="1609344" indent="-228600" algn="l" defTabSz="914400" rtl="0" eaLnBrk="1" latinLnBrk="0" hangingPunct="1">
              <a:lnSpc>
                <a:spcPct val="100000"/>
              </a:lnSpc>
              <a:spcBef>
                <a:spcPts val="1800"/>
              </a:spcBef>
              <a:buClr>
                <a:schemeClr val="tx1"/>
              </a:buClr>
              <a:buSzPct val="130000"/>
              <a:buFont typeface="Manulife JH Sans" panose="020B0604020202020204" pitchFamily="34" charset="0"/>
              <a:buChar char="•"/>
              <a:defRPr sz="1400" kern="1200">
                <a:solidFill>
                  <a:schemeClr val="tx1"/>
                </a:solidFill>
                <a:latin typeface="+mn-lt"/>
                <a:ea typeface="+mn-ea"/>
                <a:cs typeface="+mn-cs"/>
              </a:defRPr>
            </a:lvl5pPr>
            <a:lvl6pPr marL="1965960"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6pPr>
            <a:lvl7pPr marL="2322576"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7pPr>
            <a:lvl8pPr marL="2679192"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8pPr>
            <a:lvl9pPr marL="303580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None/>
              <a:tabLst/>
              <a:defRPr/>
            </a:pPr>
            <a:r>
              <a:rPr lang="zh-CN" altLang="en-US" sz="1400" b="0" dirty="0">
                <a:latin typeface="Manulife JH Sans" panose="020B0503040401060103" pitchFamily="34" charset="0"/>
                <a:ea typeface="Noto Sans CJK SC Regular" panose="020B0500000000000000" pitchFamily="34" charset="-122"/>
              </a:rPr>
              <a:t>自带色盘</a:t>
            </a:r>
          </a:p>
          <a:p>
            <a:r>
              <a:rPr lang="zh-CN" altLang="en-US" sz="1400" dirty="0">
                <a:latin typeface="Manulife JH Sans" panose="020B0503040401060103" pitchFamily="34" charset="0"/>
                <a:ea typeface="Noto Sans CJK SC Regular" panose="020B0500000000000000" pitchFamily="34" charset="-122"/>
              </a:rPr>
              <a:t>方便您快速使用，幻灯片模板中已包含公司品牌色盘</a:t>
            </a:r>
            <a:endParaRPr lang="en-US" altLang="zh-CN" sz="1400" dirty="0">
              <a:latin typeface="Manulife JH Sans" panose="020B0503040401060103" pitchFamily="34" charset="0"/>
              <a:ea typeface="Noto Sans CJK SC Regular" panose="020B0500000000000000" pitchFamily="34" charset="-122"/>
            </a:endParaRPr>
          </a:p>
          <a:p>
            <a:pPr marL="577659" marR="0" lvl="1"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12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14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228600" marR="0" lvl="0" indent="-228600" algn="l" defTabSz="914400" rtl="0" eaLnBrk="1" fontAlgn="auto" latinLnBrk="0" hangingPunct="1">
              <a:lnSpc>
                <a:spcPct val="100000"/>
              </a:lnSpc>
              <a:spcBef>
                <a:spcPts val="1200"/>
              </a:spcBef>
              <a:spcAft>
                <a:spcPts val="0"/>
              </a:spcAft>
              <a:buClrTx/>
              <a:buSzPct val="100000"/>
              <a:buFont typeface="Manulife JH Sans" panose="020B0604020202020204" pitchFamily="34" charset="0"/>
              <a:buChar char="•"/>
              <a:tabLst/>
              <a:defRPr/>
            </a:pPr>
            <a:endParaRPr kumimoji="0" lang="en-US" sz="500" b="0" i="0" u="none" strike="noStrike" kern="1200" cap="none" spc="0" normalizeH="0" baseline="0" dirty="0">
              <a:ln>
                <a:noFill/>
              </a:ln>
              <a:solidFill>
                <a:prstClr val="black"/>
              </a:solidFill>
              <a:effectLst/>
              <a:uLnTx/>
              <a:uFillTx/>
              <a:latin typeface="Manulife JH Sans" panose="020B0503040401060103" pitchFamily="34" charset="0"/>
              <a:ea typeface="Noto Sans CJK SC Regular" panose="020B0500000000000000" pitchFamily="34" charset="-122"/>
              <a:cs typeface="+mn-cs"/>
            </a:endParaRPr>
          </a:p>
          <a:p>
            <a:pPr marL="0" indent="0">
              <a:spcBef>
                <a:spcPts val="1200"/>
              </a:spcBef>
              <a:buNone/>
            </a:pPr>
            <a:r>
              <a:rPr lang="zh-CN" altLang="en-US" sz="1400" b="0" dirty="0">
                <a:latin typeface="Manulife JH Sans" panose="020B0503040401060103" pitchFamily="34" charset="0"/>
                <a:ea typeface="Noto Sans CJK SC Regular" panose="020B0500000000000000" pitchFamily="34" charset="-122"/>
              </a:rPr>
              <a:t>图像</a:t>
            </a:r>
          </a:p>
          <a:p>
            <a:r>
              <a:rPr lang="zh-CN" altLang="en-US" sz="1400" dirty="0">
                <a:latin typeface="Manulife JH Sans" panose="020B0503040401060103" pitchFamily="34" charset="0"/>
                <a:ea typeface="Noto Sans CJK SC Regular" panose="020B0500000000000000" pitchFamily="34" charset="-122"/>
              </a:rPr>
              <a:t>你可以加入版权免费图案以个性化设计你的内容页面</a:t>
            </a:r>
          </a:p>
        </p:txBody>
      </p:sp>
      <p:grpSp>
        <p:nvGrpSpPr>
          <p:cNvPr id="22" name="Group 9">
            <a:extLst>
              <a:ext uri="{FF2B5EF4-FFF2-40B4-BE49-F238E27FC236}">
                <a16:creationId xmlns:a16="http://schemas.microsoft.com/office/drawing/2014/main" id="{A72D8C1D-D05C-4139-9320-7568239DF6F1}"/>
              </a:ext>
            </a:extLst>
          </p:cNvPr>
          <p:cNvGrpSpPr/>
          <p:nvPr userDrawn="1"/>
        </p:nvGrpSpPr>
        <p:grpSpPr>
          <a:xfrm>
            <a:off x="6808033" y="2520055"/>
            <a:ext cx="1626433" cy="1817208"/>
            <a:chOff x="6808033" y="2485869"/>
            <a:chExt cx="1626433" cy="1817208"/>
          </a:xfrm>
        </p:grpSpPr>
        <p:pic>
          <p:nvPicPr>
            <p:cNvPr id="23" name="Picture 6">
              <a:extLst>
                <a:ext uri="{FF2B5EF4-FFF2-40B4-BE49-F238E27FC236}">
                  <a16:creationId xmlns:a16="http://schemas.microsoft.com/office/drawing/2014/main" id="{3F33DA7B-200A-4312-B8E7-F7C408CA201A}"/>
                </a:ext>
              </a:extLst>
            </p:cNvPr>
            <p:cNvPicPr>
              <a:picLocks noChangeAspect="1"/>
            </p:cNvPicPr>
            <p:nvPr userDrawn="1"/>
          </p:nvPicPr>
          <p:blipFill rotWithShape="1">
            <a:blip r:embed="rId2"/>
            <a:srcRect l="796" t="1136" r="1057"/>
            <a:stretch/>
          </p:blipFill>
          <p:spPr>
            <a:xfrm>
              <a:off x="6808033" y="2485869"/>
              <a:ext cx="1626433" cy="1817208"/>
            </a:xfrm>
            <a:prstGeom prst="rect">
              <a:avLst/>
            </a:prstGeom>
            <a:ln w="3175">
              <a:solidFill>
                <a:schemeClr val="bg2">
                  <a:lumMod val="60000"/>
                  <a:lumOff val="40000"/>
                </a:schemeClr>
              </a:solidFill>
            </a:ln>
          </p:spPr>
        </p:pic>
        <p:sp>
          <p:nvSpPr>
            <p:cNvPr id="28" name="Rectangle 7">
              <a:extLst>
                <a:ext uri="{FF2B5EF4-FFF2-40B4-BE49-F238E27FC236}">
                  <a16:creationId xmlns:a16="http://schemas.microsoft.com/office/drawing/2014/main" id="{E9F169EE-DFED-4685-AFFB-AF0C19CFF8CD}"/>
                </a:ext>
              </a:extLst>
            </p:cNvPr>
            <p:cNvSpPr/>
            <p:nvPr userDrawn="1"/>
          </p:nvSpPr>
          <p:spPr>
            <a:xfrm>
              <a:off x="6808033" y="2485869"/>
              <a:ext cx="1626433" cy="394064"/>
            </a:xfrm>
            <a:prstGeom prst="rect">
              <a:avLst/>
            </a:prstGeom>
            <a:no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l"/>
              <a:endParaRPr lang="en-CA" dirty="0">
                <a:latin typeface="Manulife JH Sans" panose="020B0503040401060103" pitchFamily="34" charset="0"/>
                <a:ea typeface="Noto Sans CJK SC Regular" panose="020B0500000000000000" pitchFamily="34" charset="-122"/>
              </a:endParaRPr>
            </a:p>
          </p:txBody>
        </p:sp>
      </p:grpSp>
    </p:spTree>
    <p:extLst>
      <p:ext uri="{BB962C8B-B14F-4D97-AF65-F5344CB8AC3E}">
        <p14:creationId xmlns:p14="http://schemas.microsoft.com/office/powerpoint/2010/main" val="364491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subtitl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146B9A2-5B3A-4C43-B5A0-D51935827EB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7178466" y="-6"/>
            <a:ext cx="5010357" cy="6858003"/>
          </a:xfrm>
          <a:prstGeom prst="rect">
            <a:avLst/>
          </a:prstGeom>
        </p:spPr>
      </p:pic>
      <p:sp>
        <p:nvSpPr>
          <p:cNvPr id="14" name="Footer Placeholder 13"/>
          <p:cNvSpPr>
            <a:spLocks noGrp="1"/>
          </p:cNvSpPr>
          <p:nvPr>
            <p:ph type="ftr" sz="quarter" idx="11"/>
          </p:nvPr>
        </p:nvSpPr>
        <p:spPr>
          <a:xfrm>
            <a:off x="455613" y="7010400"/>
            <a:ext cx="11280656" cy="45719"/>
          </a:xfrm>
        </p:spPr>
        <p:txBody>
          <a:bodyPr/>
          <a:lstStyle/>
          <a:p>
            <a:endParaRPr dirty="0"/>
          </a:p>
        </p:txBody>
      </p:sp>
      <p:sp>
        <p:nvSpPr>
          <p:cNvPr id="15" name="Slide Number Placeholder 14"/>
          <p:cNvSpPr>
            <a:spLocks noGrp="1"/>
          </p:cNvSpPr>
          <p:nvPr>
            <p:ph type="sldNum" sz="quarter" idx="12"/>
          </p:nvPr>
        </p:nvSpPr>
        <p:spPr bwMode="white">
          <a:xfrm>
            <a:off x="11740895" y="7010398"/>
            <a:ext cx="447930" cy="45720"/>
          </a:xfrm>
        </p:spPr>
        <p:txBody>
          <a:bodyPr/>
          <a:lstStyle>
            <a:lvl1pPr>
              <a:defRPr sz="100">
                <a:solidFill>
                  <a:srgbClr val="E6E6E6"/>
                </a:solidFill>
              </a:defRPr>
            </a:lvl1pPr>
          </a:lstStyle>
          <a:p>
            <a:fld id="{BB333B34-C87C-402E-ABB0-13B7C9DEBBC4}" type="slidenum">
              <a:rPr lang="en-CA" smtClean="0"/>
              <a:pPr/>
              <a:t>‹#›</a:t>
            </a:fld>
            <a:endParaRPr lang="en-CA" dirty="0"/>
          </a:p>
        </p:txBody>
      </p:sp>
      <p:sp>
        <p:nvSpPr>
          <p:cNvPr id="9" name="Title 1">
            <a:extLst>
              <a:ext uri="{FF2B5EF4-FFF2-40B4-BE49-F238E27FC236}">
                <a16:creationId xmlns:a16="http://schemas.microsoft.com/office/drawing/2014/main" id="{56B18DE4-776D-4218-B67C-C2DF4616C39F}"/>
              </a:ext>
            </a:extLst>
          </p:cNvPr>
          <p:cNvSpPr>
            <a:spLocks noGrp="1"/>
          </p:cNvSpPr>
          <p:nvPr>
            <p:ph type="ctrTitle" hasCustomPrompt="1"/>
          </p:nvPr>
        </p:nvSpPr>
        <p:spPr>
          <a:xfrm>
            <a:off x="455614" y="554780"/>
            <a:ext cx="7321060" cy="3036177"/>
          </a:xfrm>
        </p:spPr>
        <p:txBody>
          <a:bodyPr anchor="b">
            <a:normAutofit/>
          </a:bodyPr>
          <a:lstStyle>
            <a:lvl1pPr>
              <a:lnSpc>
                <a:spcPct val="95000"/>
              </a:lnSpc>
              <a:defRPr sz="7200" b="1" i="0" baseline="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演讲主题</a:t>
            </a:r>
            <a:endParaRPr dirty="0"/>
          </a:p>
        </p:txBody>
      </p:sp>
      <p:sp>
        <p:nvSpPr>
          <p:cNvPr id="10" name="Subtitle 2">
            <a:extLst>
              <a:ext uri="{FF2B5EF4-FFF2-40B4-BE49-F238E27FC236}">
                <a16:creationId xmlns:a16="http://schemas.microsoft.com/office/drawing/2014/main" id="{656D1360-4C9C-446F-A098-C3FBF7DE2763}"/>
              </a:ext>
            </a:extLst>
          </p:cNvPr>
          <p:cNvSpPr>
            <a:spLocks noGrp="1"/>
          </p:cNvSpPr>
          <p:nvPr>
            <p:ph type="subTitle" idx="1" hasCustomPrompt="1"/>
          </p:nvPr>
        </p:nvSpPr>
        <p:spPr>
          <a:xfrm>
            <a:off x="455613" y="4789255"/>
            <a:ext cx="7321061" cy="407584"/>
          </a:xfrm>
        </p:spPr>
        <p:txBody>
          <a:bodyPr anchor="b">
            <a:noAutofit/>
          </a:bodyPr>
          <a:lstStyle>
            <a:lvl1pPr marL="0" indent="0" algn="l">
              <a:lnSpc>
                <a:spcPct val="100000"/>
              </a:lnSpc>
              <a:spcBef>
                <a:spcPts val="0"/>
              </a:spcBef>
              <a:buNone/>
              <a:defRPr sz="1400" b="0" baseline="0">
                <a:solidFill>
                  <a:schemeClr val="tx1"/>
                </a:solidFill>
                <a:latin typeface="Manulife JH Sans" panose="020B0503040401060103" pitchFamily="34" charset="0"/>
                <a:ea typeface="Noto Sans CJK SC Regular" panose="020B0500000000000000" pitchFamily="34" charset="-122"/>
              </a:defRPr>
            </a:lvl1pPr>
            <a:lvl2pPr marL="0" indent="0" algn="r">
              <a:spcBef>
                <a:spcPts val="300"/>
              </a:spcBef>
              <a:buNone/>
              <a:defRPr sz="1200">
                <a:solidFill>
                  <a:schemeClr val="tx1"/>
                </a:solidFill>
              </a:defRPr>
            </a:lvl2pPr>
            <a:lvl3pPr marL="914400" indent="0" algn="r">
              <a:buNone/>
              <a:defRPr sz="1200">
                <a:solidFill>
                  <a:schemeClr val="tx1"/>
                </a:solidFill>
              </a:defRPr>
            </a:lvl3pPr>
            <a:lvl4pPr marL="1371600" indent="0" algn="r">
              <a:buNone/>
              <a:defRPr sz="1200">
                <a:solidFill>
                  <a:schemeClr val="tx1"/>
                </a:solidFill>
              </a:defRPr>
            </a:lvl4pPr>
            <a:lvl5pPr marL="1828800" indent="0" algn="r">
              <a:buNone/>
              <a:defRPr sz="1200">
                <a:solidFill>
                  <a:schemeClr val="tx1"/>
                </a:solidFill>
              </a:defRPr>
            </a:lvl5pPr>
            <a:lvl6pPr marL="2286000" indent="0" algn="r">
              <a:buNone/>
              <a:defRPr sz="1200">
                <a:solidFill>
                  <a:schemeClr val="tx1"/>
                </a:solidFill>
              </a:defRPr>
            </a:lvl6pPr>
            <a:lvl7pPr marL="2743200" indent="0" algn="r">
              <a:buNone/>
              <a:defRPr sz="1200">
                <a:solidFill>
                  <a:schemeClr val="tx1"/>
                </a:solidFill>
              </a:defRPr>
            </a:lvl7pPr>
            <a:lvl8pPr marL="3200400" indent="0" algn="r">
              <a:buNone/>
              <a:defRPr sz="1200">
                <a:solidFill>
                  <a:schemeClr val="tx1"/>
                </a:solidFill>
              </a:defRPr>
            </a:lvl8pPr>
            <a:lvl9pPr marL="3657600" indent="0" algn="r">
              <a:buNone/>
              <a:defRPr sz="1200">
                <a:solidFill>
                  <a:schemeClr val="tx1"/>
                </a:solidFill>
              </a:defRPr>
            </a:lvl9pPr>
          </a:lstStyle>
          <a:p>
            <a:r>
              <a:rPr lang="zh-CN" altLang="en-US" dirty="0"/>
              <a:t>演讲人全名</a:t>
            </a:r>
            <a:endParaRPr lang="en-CA" dirty="0"/>
          </a:p>
        </p:txBody>
      </p:sp>
      <p:sp>
        <p:nvSpPr>
          <p:cNvPr id="11" name="Date Placeholder 12">
            <a:extLst>
              <a:ext uri="{FF2B5EF4-FFF2-40B4-BE49-F238E27FC236}">
                <a16:creationId xmlns:a16="http://schemas.microsoft.com/office/drawing/2014/main" id="{947B7DB8-DB58-4C31-B7B7-0464861D5D31}"/>
              </a:ext>
            </a:extLst>
          </p:cNvPr>
          <p:cNvSpPr>
            <a:spLocks noGrp="1"/>
          </p:cNvSpPr>
          <p:nvPr>
            <p:ph type="dt" sz="half" idx="10"/>
          </p:nvPr>
        </p:nvSpPr>
        <p:spPr bwMode="black">
          <a:xfrm>
            <a:off x="455613" y="5459994"/>
            <a:ext cx="7321060" cy="267194"/>
          </a:xfrm>
        </p:spPr>
        <p:txBody>
          <a:bodyPr anchor="t"/>
          <a:lstStyle>
            <a:lvl1pPr algn="l">
              <a:defRPr sz="1400">
                <a:solidFill>
                  <a:schemeClr val="tx1"/>
                </a:solidFill>
                <a:latin typeface="Manulife JH Sans" panose="020B0503040401060103" pitchFamily="34" charset="0"/>
                <a:ea typeface="Noto Sans CJK SC Regular" panose="020B0500000000000000" pitchFamily="34" charset="-122"/>
              </a:defRPr>
            </a:lvl1pPr>
          </a:lstStyle>
          <a:p>
            <a:fld id="{EE08E108-527B-4B52-98A7-35210C16A695}" type="datetime4">
              <a:rPr lang="en-CA" smtClean="0"/>
              <a:pPr/>
              <a:t>June 25, 2022</a:t>
            </a:fld>
            <a:endParaRPr lang="en-US" dirty="0"/>
          </a:p>
        </p:txBody>
      </p:sp>
      <p:sp>
        <p:nvSpPr>
          <p:cNvPr id="16" name="Text Placeholder 6">
            <a:extLst>
              <a:ext uri="{FF2B5EF4-FFF2-40B4-BE49-F238E27FC236}">
                <a16:creationId xmlns:a16="http://schemas.microsoft.com/office/drawing/2014/main" id="{299CB2E2-3AFF-4CD5-BFA9-9BC9C8E60089}"/>
              </a:ext>
            </a:extLst>
          </p:cNvPr>
          <p:cNvSpPr>
            <a:spLocks noGrp="1"/>
          </p:cNvSpPr>
          <p:nvPr>
            <p:ph type="body" sz="quarter" idx="13" hasCustomPrompt="1"/>
          </p:nvPr>
        </p:nvSpPr>
        <p:spPr>
          <a:xfrm>
            <a:off x="455613" y="3773690"/>
            <a:ext cx="7321061" cy="749823"/>
          </a:xfrm>
        </p:spPr>
        <p:txBody>
          <a:bodyPr/>
          <a:lstStyle>
            <a:lvl1pPr marL="0" indent="0">
              <a:lnSpc>
                <a:spcPct val="100000"/>
              </a:lnSpc>
              <a:buNone/>
              <a:defRPr sz="1800">
                <a:solidFill>
                  <a:schemeClr val="tx1"/>
                </a:solidFill>
                <a:latin typeface="Manulife JH Sans" panose="020B0503040401060103" pitchFamily="34" charset="0"/>
                <a:ea typeface="Noto Sans CJK SC Regular" panose="020B0500000000000000" pitchFamily="34" charset="-122"/>
              </a:defRPr>
            </a:lvl1pPr>
            <a:lvl2pPr marL="338328" indent="0">
              <a:buNone/>
              <a:defRPr>
                <a:solidFill>
                  <a:schemeClr val="bg1"/>
                </a:solidFill>
              </a:defRPr>
            </a:lvl2pPr>
            <a:lvl3pPr marL="685800" indent="0">
              <a:buNone/>
              <a:defRPr>
                <a:solidFill>
                  <a:schemeClr val="bg1"/>
                </a:solidFill>
              </a:defRPr>
            </a:lvl3pPr>
            <a:lvl4pPr marL="1014984" indent="0">
              <a:buNone/>
              <a:defRPr>
                <a:solidFill>
                  <a:schemeClr val="bg1"/>
                </a:solidFill>
              </a:defRPr>
            </a:lvl4pPr>
            <a:lvl5pPr marL="1380744" indent="0">
              <a:buNone/>
              <a:defRPr>
                <a:solidFill>
                  <a:schemeClr val="bg1"/>
                </a:solidFill>
              </a:defRPr>
            </a:lvl5pPr>
          </a:lstStyle>
          <a:p>
            <a:pPr lvl="0"/>
            <a:r>
              <a:rPr lang="zh-CN" altLang="en-US" dirty="0"/>
              <a:t>请在此处添加演讲副标题</a:t>
            </a:r>
            <a:endParaRPr lang="en-US" dirty="0"/>
          </a:p>
        </p:txBody>
      </p:sp>
    </p:spTree>
    <p:extLst>
      <p:ext uri="{BB962C8B-B14F-4D97-AF65-F5344CB8AC3E}">
        <p14:creationId xmlns:p14="http://schemas.microsoft.com/office/powerpoint/2010/main" val="195419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ourc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740895" y="7010398"/>
            <a:ext cx="447930" cy="45720"/>
          </a:xfrm>
        </p:spPr>
        <p:txBody>
          <a:bodyPr/>
          <a:lstStyle/>
          <a:p>
            <a:fld id="{A2E7EEF7-2239-440B-8A6E-F3B93774E491}"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8" name="Title 1">
            <a:extLst>
              <a:ext uri="{FF2B5EF4-FFF2-40B4-BE49-F238E27FC236}">
                <a16:creationId xmlns:a16="http://schemas.microsoft.com/office/drawing/2014/main" id="{857C3824-A8CA-4CCD-AE61-B4C9CCE4A763}"/>
              </a:ext>
            </a:extLst>
          </p:cNvPr>
          <p:cNvSpPr>
            <a:spLocks noGrp="1"/>
          </p:cNvSpPr>
          <p:nvPr>
            <p:ph type="title" hasCustomPrompt="1"/>
          </p:nvPr>
        </p:nvSpPr>
        <p:spPr>
          <a:xfrm>
            <a:off x="466342" y="472437"/>
            <a:ext cx="11274553" cy="792167"/>
          </a:xfrm>
        </p:spPr>
        <p:txBody>
          <a:bodyPr/>
          <a:lstStyle>
            <a:lvl1pPr>
              <a:defRPr b="1" i="0" baseline="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
        <p:nvSpPr>
          <p:cNvPr id="10" name="Content Placeholder 2">
            <a:extLst>
              <a:ext uri="{FF2B5EF4-FFF2-40B4-BE49-F238E27FC236}">
                <a16:creationId xmlns:a16="http://schemas.microsoft.com/office/drawing/2014/main" id="{5BDC5BE6-43B3-47F3-95ED-3DB214662A8D}"/>
              </a:ext>
            </a:extLst>
          </p:cNvPr>
          <p:cNvSpPr>
            <a:spLocks noGrp="1"/>
          </p:cNvSpPr>
          <p:nvPr>
            <p:ph idx="1" hasCustomPrompt="1"/>
          </p:nvPr>
        </p:nvSpPr>
        <p:spPr>
          <a:xfrm>
            <a:off x="466343" y="1434190"/>
            <a:ext cx="11274552" cy="4584842"/>
          </a:xfrm>
        </p:spPr>
        <p:txBody>
          <a:bodyPr/>
          <a:lstStyle>
            <a:lvl1pPr>
              <a:defRPr>
                <a:latin typeface="Manulife JH Sans" panose="020B0503040401060103" pitchFamily="34" charset="0"/>
                <a:ea typeface="Noto Sans CJK SC Regular" panose="020B0500000000000000" pitchFamily="34" charset="-122"/>
              </a:defRPr>
            </a:lvl1pPr>
            <a:lvl2pPr>
              <a:defRPr>
                <a:latin typeface="Manulife JH Sans" panose="020B0503040401060103" pitchFamily="34" charset="0"/>
                <a:ea typeface="Noto Sans CJK SC Regular" panose="020B0500000000000000" pitchFamily="34" charset="-122"/>
              </a:defRPr>
            </a:lvl2pPr>
            <a:lvl3pPr>
              <a:defRPr>
                <a:latin typeface="Manulife JH Sans" panose="020B0503040401060103" pitchFamily="34" charset="0"/>
                <a:ea typeface="Noto Sans CJK SC Regular" panose="020B0500000000000000" pitchFamily="34" charset="-122"/>
              </a:defRPr>
            </a:lvl3pPr>
            <a:lvl4pPr>
              <a:defRPr>
                <a:latin typeface="Manulife JH Sans" panose="020B0503040401060103" pitchFamily="34" charset="0"/>
                <a:ea typeface="Noto Sans CJK SC Regular" panose="020B0500000000000000" pitchFamily="34" charset="-122"/>
              </a:defRPr>
            </a:lvl4pPr>
            <a:lvl5pPr>
              <a:defRPr b="0" i="0">
                <a:latin typeface="Manulife JH Sans" panose="020B0503040401060103" pitchFamily="34" charset="0"/>
                <a:ea typeface="Noto Sans CJK SC Regular" panose="020B0500000000000000" pitchFamily="34" charset="-122"/>
                <a:cs typeface="Noto Sans CJK SC Light" charset="-122"/>
              </a:defRPr>
            </a:lvl5pPr>
          </a:lstStyle>
          <a:p>
            <a:pPr lvl="0"/>
            <a:r>
              <a:rPr lang="zh-CN" altLang="en-US" dirty="0"/>
              <a:t>点击添加要点</a:t>
            </a:r>
            <a:endParaRPr dirty="0"/>
          </a:p>
          <a:p>
            <a:pPr lvl="1"/>
            <a:r>
              <a:rPr lang="zh-CN" altLang="en-US" dirty="0"/>
              <a:t>二级要点</a:t>
            </a:r>
            <a:endParaRPr lang="en-US" altLang="zh-CN" dirty="0"/>
          </a:p>
          <a:p>
            <a:pPr lvl="2"/>
            <a:r>
              <a:rPr lang="zh-CN" altLang="en-US" dirty="0"/>
              <a:t>三级要点</a:t>
            </a:r>
            <a:endParaRPr dirty="0"/>
          </a:p>
          <a:p>
            <a:pPr lvl="3"/>
            <a:r>
              <a:rPr lang="zh-CN" altLang="en-US" dirty="0"/>
              <a:t>四级要点</a:t>
            </a:r>
            <a:endParaRPr lang="en-CA" dirty="0"/>
          </a:p>
          <a:p>
            <a:pPr lvl="4"/>
            <a:r>
              <a:rPr lang="zh-CN" altLang="en-US" dirty="0"/>
              <a:t>五级要点</a:t>
            </a:r>
            <a:endParaRPr dirty="0"/>
          </a:p>
        </p:txBody>
      </p:sp>
      <p:sp>
        <p:nvSpPr>
          <p:cNvPr id="11" name="Slide Number Placeholder 5">
            <a:extLst>
              <a:ext uri="{FF2B5EF4-FFF2-40B4-BE49-F238E27FC236}">
                <a16:creationId xmlns:a16="http://schemas.microsoft.com/office/drawing/2014/main" id="{55431C8B-518A-45A0-BDE3-D7FB620291ED}"/>
              </a:ext>
            </a:extLst>
          </p:cNvPr>
          <p:cNvSpPr>
            <a:spLocks noGrp="1"/>
          </p:cNvSpPr>
          <p:nvPr>
            <p:ph type="sldNum" sz="quarter" idx="12"/>
          </p:nvPr>
        </p:nvSpPr>
        <p:spPr>
          <a:xfrm>
            <a:off x="11449993" y="6399283"/>
            <a:ext cx="283219" cy="175694"/>
          </a:xfrm>
        </p:spPr>
        <p:txBody>
          <a:bodyPr/>
          <a:lstStyle>
            <a:lvl1pPr>
              <a:defRPr>
                <a:latin typeface="Manulife JH Sans" panose="020B0503040401060103" pitchFamily="34" charset="0"/>
                <a:ea typeface="Noto Sans CJK SC Regular" panose="020B0500000000000000" pitchFamily="34" charset="-122"/>
              </a:defRPr>
            </a:lvl1pPr>
          </a:lstStyle>
          <a:p>
            <a:fld id="{BB333B34-C87C-402E-ABB0-13B7C9DEBBC4}" type="slidenum">
              <a:rPr lang="en-US" altLang="zh-CN" smtClean="0"/>
              <a:pPr/>
              <a:t>‹#›</a:t>
            </a:fld>
            <a:endParaRPr lang="en-US" altLang="zh-CN" dirty="0"/>
          </a:p>
        </p:txBody>
      </p:sp>
      <p:sp>
        <p:nvSpPr>
          <p:cNvPr id="12" name="Text Placeholder 8">
            <a:extLst>
              <a:ext uri="{FF2B5EF4-FFF2-40B4-BE49-F238E27FC236}">
                <a16:creationId xmlns:a16="http://schemas.microsoft.com/office/drawing/2014/main" id="{FCE1F1AD-6F72-4995-B5F4-D26518F10149}"/>
              </a:ext>
            </a:extLst>
          </p:cNvPr>
          <p:cNvSpPr>
            <a:spLocks noGrp="1"/>
          </p:cNvSpPr>
          <p:nvPr>
            <p:ph type="body" sz="quarter" idx="14" hasCustomPrompt="1"/>
          </p:nvPr>
        </p:nvSpPr>
        <p:spPr>
          <a:xfrm>
            <a:off x="2220336" y="6162420"/>
            <a:ext cx="8914067"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Tree>
    <p:extLst>
      <p:ext uri="{BB962C8B-B14F-4D97-AF65-F5344CB8AC3E}">
        <p14:creationId xmlns:p14="http://schemas.microsoft.com/office/powerpoint/2010/main" val="79338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27C25E0-5C72-4BF6-BE5E-DE72BD8BC6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9485832" y="0"/>
            <a:ext cx="2702992" cy="6858000"/>
          </a:xfrm>
          <a:prstGeom prst="rect">
            <a:avLst/>
          </a:prstGeom>
        </p:spPr>
      </p:pic>
      <p:sp>
        <p:nvSpPr>
          <p:cNvPr id="3" name="Date Placeholder 2">
            <a:extLst>
              <a:ext uri="{FF2B5EF4-FFF2-40B4-BE49-F238E27FC236}">
                <a16:creationId xmlns:a16="http://schemas.microsoft.com/office/drawing/2014/main" id="{5194783F-45F3-432B-A08E-B5187165F08F}"/>
              </a:ext>
            </a:extLst>
          </p:cNvPr>
          <p:cNvSpPr>
            <a:spLocks noGrp="1"/>
          </p:cNvSpPr>
          <p:nvPr>
            <p:ph type="dt" sz="half" idx="10"/>
          </p:nvPr>
        </p:nvSpPr>
        <p:spPr/>
        <p:txBody>
          <a:bodyPr/>
          <a:lstStyle/>
          <a:p>
            <a:fld id="{B2679580-1DE4-4AED-B4F0-F01E2D77314B}" type="datetime4">
              <a:rPr lang="en-CA" smtClean="0"/>
              <a:t>June 25, 2022</a:t>
            </a:fld>
            <a:endParaRPr lang="en-US" dirty="0"/>
          </a:p>
        </p:txBody>
      </p:sp>
      <p:sp>
        <p:nvSpPr>
          <p:cNvPr id="4" name="Footer Placeholder 3">
            <a:extLst>
              <a:ext uri="{FF2B5EF4-FFF2-40B4-BE49-F238E27FC236}">
                <a16:creationId xmlns:a16="http://schemas.microsoft.com/office/drawing/2014/main" id="{5484AD97-4B30-4713-8D26-04AAD8A60468}"/>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4151261F-A43F-4893-A9BE-991C000EBEE7}"/>
              </a:ext>
            </a:extLst>
          </p:cNvPr>
          <p:cNvSpPr>
            <a:spLocks noGrp="1"/>
          </p:cNvSpPr>
          <p:nvPr>
            <p:ph type="sldNum" sz="quarter" idx="12"/>
          </p:nvPr>
        </p:nvSpPr>
        <p:spPr>
          <a:xfrm>
            <a:off x="11109076" y="6399283"/>
            <a:ext cx="283219" cy="175694"/>
          </a:xfrm>
        </p:spPr>
        <p:txBody>
          <a:bodyPr/>
          <a:lstStyle/>
          <a:p>
            <a:fld id="{BB333B34-C87C-402E-ABB0-13B7C9DEBBC4}" type="slidenum">
              <a:rPr lang="en-CA" smtClean="0"/>
              <a:pPr/>
              <a:t>‹#›</a:t>
            </a:fld>
            <a:endParaRPr lang="en-CA" dirty="0"/>
          </a:p>
        </p:txBody>
      </p:sp>
      <p:sp>
        <p:nvSpPr>
          <p:cNvPr id="10" name="Content Placeholder 2">
            <a:extLst>
              <a:ext uri="{FF2B5EF4-FFF2-40B4-BE49-F238E27FC236}">
                <a16:creationId xmlns:a16="http://schemas.microsoft.com/office/drawing/2014/main" id="{275E4DC8-A75E-4174-B772-09496DA6A9E4}"/>
              </a:ext>
            </a:extLst>
          </p:cNvPr>
          <p:cNvSpPr>
            <a:spLocks noGrp="1"/>
          </p:cNvSpPr>
          <p:nvPr>
            <p:ph idx="15" hasCustomPrompt="1"/>
          </p:nvPr>
        </p:nvSpPr>
        <p:spPr>
          <a:xfrm>
            <a:off x="5165219" y="1434190"/>
            <a:ext cx="4236689" cy="4594268"/>
          </a:xfrm>
        </p:spPr>
        <p:txBody>
          <a:bodyPr/>
          <a:lstStyle>
            <a:lvl1pPr marL="0" indent="0">
              <a:spcBef>
                <a:spcPts val="1200"/>
              </a:spcBef>
              <a:buNone/>
              <a:defRPr sz="1600" b="1">
                <a:latin typeface="+mn-lt"/>
              </a:defRPr>
            </a:lvl1pPr>
            <a:lvl2pPr marL="0" indent="0">
              <a:spcBef>
                <a:spcPts val="600"/>
              </a:spcBef>
              <a:buSzPct val="130000"/>
              <a:buFont typeface="Arial" panose="020B0604020202020204" pitchFamily="34" charset="0"/>
              <a:buNone/>
              <a:defRPr lang="en-US" altLang="zh-CN" sz="1600" b="1" kern="1200" dirty="0" smtClean="0">
                <a:solidFill>
                  <a:schemeClr val="tx1"/>
                </a:solidFill>
                <a:latin typeface="Manulife JH Sans" panose="020B0503040401060103" pitchFamily="34" charset="0"/>
                <a:ea typeface="Noto Sans CJK SC Regular" panose="020B0500000000000000" pitchFamily="34" charset="-122"/>
                <a:cs typeface="+mn-cs"/>
              </a:defRPr>
            </a:lvl2pPr>
            <a:lvl3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3pPr>
            <a:lvl4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4pPr>
            <a:lvl5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5pPr>
            <a:lvl6pPr marL="0" indent="0">
              <a:buSzPct val="130000"/>
              <a:buFont typeface="Manulife JH Sans" panose="020B0503040401060103" pitchFamily="34" charset="0"/>
              <a:buNone/>
              <a:defRPr>
                <a:latin typeface="Manulife JH Sans Light" panose="020B0303040401060103" pitchFamily="34" charset="0"/>
              </a:defRPr>
            </a:lvl6pPr>
            <a:lvl7pPr marL="171450" indent="-171450">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7pPr>
            <a:lvl8pPr marL="171450" indent="-171450">
              <a:buSzPct val="130000"/>
              <a:buFont typeface="Arial" panose="020B0604020202020204" pitchFamily="34" charset="0"/>
              <a:buChar char="•"/>
              <a:defRPr sz="1600">
                <a:latin typeface="Manulife JH Sans Light" panose="020B0303040401060103" pitchFamily="34" charset="0"/>
              </a:defRPr>
            </a:lvl8pPr>
            <a:lvl9pPr marL="171450" indent="-171450">
              <a:buSzPct val="130000"/>
              <a:buFont typeface="Arial" panose="020B0604020202020204" pitchFamily="34" charset="0"/>
              <a:buChar char="•"/>
              <a:defRPr sz="1600">
                <a:latin typeface="Manulife JH Sans Light" panose="020B0303040401060103" pitchFamily="34" charset="0"/>
              </a:defRPr>
            </a:lvl9pPr>
          </a:lstStyle>
          <a:p>
            <a:pPr lvl="1"/>
            <a:r>
              <a:rPr lang="zh-CN" altLang="en-US" dirty="0"/>
              <a:t>章节标题</a:t>
            </a:r>
            <a:endParaRPr lang="en-US" altLang="zh-CN" dirty="0"/>
          </a:p>
          <a:p>
            <a:pPr lvl="2"/>
            <a:r>
              <a:rPr lang="zh-CN" altLang="en-US" dirty="0"/>
              <a:t>条目</a:t>
            </a:r>
            <a:r>
              <a:rPr lang="en-US" dirty="0"/>
              <a:t> 1</a:t>
            </a:r>
          </a:p>
          <a:p>
            <a:pPr lvl="3"/>
            <a:r>
              <a:rPr lang="zh-CN" altLang="en-US" dirty="0"/>
              <a:t>条目</a:t>
            </a:r>
            <a:r>
              <a:rPr lang="en-US" dirty="0"/>
              <a:t> 2</a:t>
            </a:r>
          </a:p>
          <a:p>
            <a:pPr lvl="4"/>
            <a:r>
              <a:rPr lang="zh-CN" altLang="en-US" dirty="0"/>
              <a:t>条目</a:t>
            </a:r>
            <a:r>
              <a:rPr lang="en-US" dirty="0"/>
              <a:t> 3</a:t>
            </a:r>
          </a:p>
          <a:p>
            <a:pPr lvl="6"/>
            <a:r>
              <a:rPr lang="zh-CN" altLang="en-US" dirty="0"/>
              <a:t>条目</a:t>
            </a:r>
            <a:r>
              <a:rPr lang="en-US" dirty="0"/>
              <a:t> 4</a:t>
            </a:r>
          </a:p>
          <a:p>
            <a:pPr lvl="6"/>
            <a:r>
              <a:rPr lang="zh-CN" altLang="en-US" dirty="0"/>
              <a:t>条目</a:t>
            </a:r>
            <a:r>
              <a:rPr lang="en-US" dirty="0"/>
              <a:t> 5</a:t>
            </a:r>
          </a:p>
          <a:p>
            <a:pPr lvl="7"/>
            <a:r>
              <a:rPr lang="zh-CN" altLang="en-US" dirty="0"/>
              <a:t>条目</a:t>
            </a:r>
            <a:r>
              <a:rPr lang="en-US" dirty="0"/>
              <a:t> 6</a:t>
            </a:r>
          </a:p>
          <a:p>
            <a:pPr lvl="8"/>
            <a:r>
              <a:rPr lang="zh-CN" altLang="en-US" dirty="0"/>
              <a:t>条目</a:t>
            </a:r>
            <a:r>
              <a:rPr lang="en-US" dirty="0"/>
              <a:t> 7</a:t>
            </a:r>
          </a:p>
          <a:p>
            <a:pPr lvl="4"/>
            <a:endParaRPr dirty="0"/>
          </a:p>
        </p:txBody>
      </p:sp>
      <p:sp>
        <p:nvSpPr>
          <p:cNvPr id="11" name="Title 1">
            <a:extLst>
              <a:ext uri="{FF2B5EF4-FFF2-40B4-BE49-F238E27FC236}">
                <a16:creationId xmlns:a16="http://schemas.microsoft.com/office/drawing/2014/main" id="{9F9ED580-E734-454D-9A9C-639B8E2C31D3}"/>
              </a:ext>
            </a:extLst>
          </p:cNvPr>
          <p:cNvSpPr>
            <a:spLocks noGrp="1"/>
          </p:cNvSpPr>
          <p:nvPr>
            <p:ph type="title" hasCustomPrompt="1"/>
          </p:nvPr>
        </p:nvSpPr>
        <p:spPr>
          <a:xfrm>
            <a:off x="466343" y="472437"/>
            <a:ext cx="8935565" cy="792167"/>
          </a:xfrm>
        </p:spPr>
        <p:txBody>
          <a:bodyPr/>
          <a:lstStyle>
            <a:lvl1pPr>
              <a:defRPr b="1" i="0" baseline="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点击添加目录</a:t>
            </a:r>
            <a:endParaRPr dirty="0"/>
          </a:p>
        </p:txBody>
      </p:sp>
      <p:sp>
        <p:nvSpPr>
          <p:cNvPr id="14" name="Content Placeholder 2">
            <a:extLst>
              <a:ext uri="{FF2B5EF4-FFF2-40B4-BE49-F238E27FC236}">
                <a16:creationId xmlns:a16="http://schemas.microsoft.com/office/drawing/2014/main" id="{C5CC1A79-D148-4794-85F4-82AAE03351FC}"/>
              </a:ext>
            </a:extLst>
          </p:cNvPr>
          <p:cNvSpPr>
            <a:spLocks noGrp="1"/>
          </p:cNvSpPr>
          <p:nvPr>
            <p:ph idx="1" hasCustomPrompt="1"/>
          </p:nvPr>
        </p:nvSpPr>
        <p:spPr>
          <a:xfrm>
            <a:off x="466343" y="1434190"/>
            <a:ext cx="4236690" cy="4584842"/>
          </a:xfrm>
        </p:spPr>
        <p:txBody>
          <a:bodyPr/>
          <a:lstStyle>
            <a:lvl1pPr marL="0" indent="0">
              <a:spcBef>
                <a:spcPts val="1200"/>
              </a:spcBef>
              <a:buNone/>
              <a:defRPr sz="1600" b="1">
                <a:latin typeface="+mn-lt"/>
              </a:defRPr>
            </a:lvl1pPr>
            <a:lvl2pPr marL="0" indent="0">
              <a:spcBef>
                <a:spcPts val="600"/>
              </a:spcBef>
              <a:buSzPct val="130000"/>
              <a:buFont typeface="Arial" panose="020B0604020202020204" pitchFamily="34" charset="0"/>
              <a:buNone/>
              <a:defRPr sz="1600" b="1">
                <a:latin typeface="Manulife JH Sans" panose="020B0503040401060103" pitchFamily="34" charset="0"/>
                <a:ea typeface="Noto Sans CJK SC Regular" panose="020B0500000000000000" pitchFamily="34" charset="-122"/>
              </a:defRPr>
            </a:lvl2pPr>
            <a:lvl3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3pPr>
            <a:lvl4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4pPr>
            <a:lvl5pPr marL="171450" indent="-171450">
              <a:spcBef>
                <a:spcPts val="600"/>
              </a:spcBef>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5pPr>
            <a:lvl6pPr marL="0" indent="0">
              <a:buSzPct val="130000"/>
              <a:buFont typeface="Manulife JH Sans" panose="020B0503040401060103" pitchFamily="34" charset="0"/>
              <a:buNone/>
              <a:defRPr>
                <a:latin typeface="Manulife JH Sans Light" panose="020B0303040401060103" pitchFamily="34" charset="0"/>
              </a:defRPr>
            </a:lvl6pPr>
            <a:lvl7pPr marL="171450" indent="-171450">
              <a:buSzPct val="130000"/>
              <a:buFont typeface="Arial" panose="020B0604020202020204" pitchFamily="34" charset="0"/>
              <a:buChar char="•"/>
              <a:defRPr sz="1600">
                <a:latin typeface="Manulife JH Sans" panose="020B0503040401060103" pitchFamily="34" charset="0"/>
                <a:ea typeface="Noto Sans CJK SC Regular" panose="020B0500000000000000" pitchFamily="34" charset="-122"/>
              </a:defRPr>
            </a:lvl7pPr>
            <a:lvl8pPr marL="171450" indent="-171450">
              <a:buSzPct val="130000"/>
              <a:buFont typeface="Arial" panose="020B0604020202020204" pitchFamily="34" charset="0"/>
              <a:buChar char="•"/>
              <a:defRPr sz="1600">
                <a:latin typeface="Manulife JH Sans Light" panose="020B0303040401060103" pitchFamily="34" charset="0"/>
              </a:defRPr>
            </a:lvl8pPr>
            <a:lvl9pPr marL="171450" indent="-171450">
              <a:buSzPct val="130000"/>
              <a:buFont typeface="Arial" panose="020B0604020202020204" pitchFamily="34" charset="0"/>
              <a:buChar char="•"/>
              <a:defRPr sz="1600">
                <a:latin typeface="Manulife JH Sans Light" panose="020B0303040401060103" pitchFamily="34" charset="0"/>
              </a:defRPr>
            </a:lvl9pPr>
          </a:lstStyle>
          <a:p>
            <a:pPr lvl="1"/>
            <a:r>
              <a:rPr lang="zh-CN" altLang="en-US" dirty="0"/>
              <a:t>章节标题</a:t>
            </a:r>
            <a:endParaRPr lang="en-US" dirty="0"/>
          </a:p>
          <a:p>
            <a:pPr lvl="2"/>
            <a:r>
              <a:rPr lang="zh-CN" altLang="en-US" dirty="0"/>
              <a:t>条目</a:t>
            </a:r>
            <a:r>
              <a:rPr lang="en-US" altLang="zh-CN" dirty="0"/>
              <a:t>1</a:t>
            </a:r>
            <a:endParaRPr lang="en-US" dirty="0"/>
          </a:p>
          <a:p>
            <a:pPr lvl="3"/>
            <a:r>
              <a:rPr lang="zh-CN" altLang="en-US" dirty="0"/>
              <a:t>条目</a:t>
            </a:r>
            <a:r>
              <a:rPr lang="en-US" dirty="0"/>
              <a:t> 2</a:t>
            </a:r>
          </a:p>
          <a:p>
            <a:pPr lvl="4"/>
            <a:r>
              <a:rPr lang="zh-CN" altLang="en-US" dirty="0"/>
              <a:t>条目</a:t>
            </a:r>
            <a:r>
              <a:rPr lang="en-US" dirty="0"/>
              <a:t> 3</a:t>
            </a:r>
          </a:p>
          <a:p>
            <a:pPr lvl="6"/>
            <a:r>
              <a:rPr lang="zh-CN" altLang="en-US" dirty="0"/>
              <a:t>条目</a:t>
            </a:r>
            <a:r>
              <a:rPr lang="en-US" dirty="0"/>
              <a:t> 4</a:t>
            </a:r>
          </a:p>
          <a:p>
            <a:pPr lvl="6"/>
            <a:r>
              <a:rPr lang="zh-CN" altLang="en-US" dirty="0"/>
              <a:t>条目</a:t>
            </a:r>
            <a:r>
              <a:rPr lang="en-US" dirty="0"/>
              <a:t> 5</a:t>
            </a:r>
          </a:p>
          <a:p>
            <a:pPr lvl="7"/>
            <a:r>
              <a:rPr lang="zh-CN" altLang="en-US" dirty="0"/>
              <a:t>条目</a:t>
            </a:r>
            <a:r>
              <a:rPr lang="en-US" dirty="0"/>
              <a:t> 6</a:t>
            </a:r>
          </a:p>
          <a:p>
            <a:pPr lvl="8"/>
            <a:r>
              <a:rPr lang="zh-CN" altLang="en-US" dirty="0"/>
              <a:t>条目</a:t>
            </a:r>
            <a:r>
              <a:rPr lang="en-US" dirty="0"/>
              <a:t> 7</a:t>
            </a:r>
          </a:p>
          <a:p>
            <a:pPr lvl="4"/>
            <a:endParaRPr dirty="0"/>
          </a:p>
        </p:txBody>
      </p:sp>
    </p:spTree>
    <p:extLst>
      <p:ext uri="{BB962C8B-B14F-4D97-AF65-F5344CB8AC3E}">
        <p14:creationId xmlns:p14="http://schemas.microsoft.com/office/powerpoint/2010/main" val="96526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Ch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740895" y="7010398"/>
            <a:ext cx="447930" cy="45720"/>
          </a:xfrm>
        </p:spPr>
        <p:txBody>
          <a:bodyPr/>
          <a:lstStyle/>
          <a:p>
            <a:fld id="{516914B5-AEA6-47C1-80F7-C7FD18A22EA2}"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sp>
        <p:nvSpPr>
          <p:cNvPr id="8" name="Title 1">
            <a:extLst>
              <a:ext uri="{FF2B5EF4-FFF2-40B4-BE49-F238E27FC236}">
                <a16:creationId xmlns:a16="http://schemas.microsoft.com/office/drawing/2014/main" id="{1D874A05-7CE6-4DD1-AF21-9D6087C1EF93}"/>
              </a:ext>
            </a:extLst>
          </p:cNvPr>
          <p:cNvSpPr>
            <a:spLocks noGrp="1"/>
          </p:cNvSpPr>
          <p:nvPr>
            <p:ph type="title" hasCustomPrompt="1"/>
          </p:nvPr>
        </p:nvSpPr>
        <p:spPr>
          <a:xfrm>
            <a:off x="466342" y="472437"/>
            <a:ext cx="11274553" cy="792167"/>
          </a:xfrm>
        </p:spPr>
        <p:txBody>
          <a:bodyPr/>
          <a:lstStyle>
            <a:lvl1pPr>
              <a:defRPr b="1" i="0" baseline="0">
                <a:latin typeface="Noto Sans CJK SC Regular" panose="020B0500000000000000" pitchFamily="34" charset="-122"/>
                <a:ea typeface="Noto Sans CJK SC Regular" panose="020B0500000000000000" pitchFamily="34" charset="-122"/>
                <a:cs typeface="Noto Sans CJK SC Regular" panose="020B0500000000000000" pitchFamily="34" charset="-122"/>
              </a:defRPr>
            </a:lvl1pPr>
          </a:lstStyle>
          <a:p>
            <a:r>
              <a:rPr lang="zh-CN" altLang="en-US" dirty="0"/>
              <a:t>幻灯片标题</a:t>
            </a:r>
            <a:endParaRPr dirty="0"/>
          </a:p>
        </p:txBody>
      </p:sp>
      <p:sp>
        <p:nvSpPr>
          <p:cNvPr id="9" name="Content Placeholder 2">
            <a:extLst>
              <a:ext uri="{FF2B5EF4-FFF2-40B4-BE49-F238E27FC236}">
                <a16:creationId xmlns:a16="http://schemas.microsoft.com/office/drawing/2014/main" id="{2F956444-EA6E-4EB0-8761-99C18ED45734}"/>
              </a:ext>
            </a:extLst>
          </p:cNvPr>
          <p:cNvSpPr>
            <a:spLocks noGrp="1"/>
          </p:cNvSpPr>
          <p:nvPr>
            <p:ph idx="1" hasCustomPrompt="1"/>
          </p:nvPr>
        </p:nvSpPr>
        <p:spPr>
          <a:xfrm>
            <a:off x="466343" y="1463674"/>
            <a:ext cx="11274552" cy="4555357"/>
          </a:xfrm>
        </p:spPr>
        <p:txBody>
          <a:bodyPr/>
          <a:lstStyle>
            <a:lvl1pPr>
              <a:defRPr sz="1400">
                <a:latin typeface="Noto Sans CJK SC Regular" panose="020B0500000000000000" pitchFamily="34" charset="-122"/>
                <a:ea typeface="Noto Sans CJK SC Regular" panose="020B0500000000000000" pitchFamily="34" charset="-122"/>
              </a:defRPr>
            </a:lvl1pPr>
          </a:lstStyle>
          <a:p>
            <a:pPr lvl="0"/>
            <a:r>
              <a:rPr lang="zh-CN" altLang="en-US" dirty="0"/>
              <a:t>点击图标以添加表格或图表</a:t>
            </a:r>
            <a:endParaRPr lang="en-US" dirty="0"/>
          </a:p>
        </p:txBody>
      </p:sp>
      <p:sp>
        <p:nvSpPr>
          <p:cNvPr id="10" name="Text Placeholder 8">
            <a:extLst>
              <a:ext uri="{FF2B5EF4-FFF2-40B4-BE49-F238E27FC236}">
                <a16:creationId xmlns:a16="http://schemas.microsoft.com/office/drawing/2014/main" id="{6B4E106C-DE55-4329-979D-3AD6E27AA778}"/>
              </a:ext>
            </a:extLst>
          </p:cNvPr>
          <p:cNvSpPr>
            <a:spLocks noGrp="1"/>
          </p:cNvSpPr>
          <p:nvPr>
            <p:ph type="body" sz="quarter" idx="14" hasCustomPrompt="1"/>
          </p:nvPr>
        </p:nvSpPr>
        <p:spPr>
          <a:xfrm>
            <a:off x="2220336" y="6162420"/>
            <a:ext cx="8914067"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Tree>
    <p:extLst>
      <p:ext uri="{BB962C8B-B14F-4D97-AF65-F5344CB8AC3E}">
        <p14:creationId xmlns:p14="http://schemas.microsoft.com/office/powerpoint/2010/main" val="281731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Chart with subtit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740895" y="7010398"/>
            <a:ext cx="447930" cy="45720"/>
          </a:xfrm>
        </p:spPr>
        <p:txBody>
          <a:bodyPr/>
          <a:lstStyle/>
          <a:p>
            <a:fld id="{977C927B-EA5B-4D38-B63B-A75272FB7D5F}" type="datetime4">
              <a:rPr lang="en-CA" smtClean="0"/>
              <a:t>June 25, 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a:xfrm>
            <a:off x="11449993" y="6399283"/>
            <a:ext cx="283219" cy="175694"/>
          </a:xfrm>
        </p:spPr>
        <p:txBody>
          <a:bodyPr/>
          <a:lstStyle/>
          <a:p>
            <a:fld id="{BB333B34-C87C-402E-ABB0-13B7C9DEBBC4}" type="slidenum">
              <a:rPr/>
              <a:t>‹#›</a:t>
            </a:fld>
            <a:endParaRPr dirty="0"/>
          </a:p>
        </p:txBody>
      </p:sp>
      <p:sp>
        <p:nvSpPr>
          <p:cNvPr id="9" name="Text Placeholder 8">
            <a:extLst>
              <a:ext uri="{FF2B5EF4-FFF2-40B4-BE49-F238E27FC236}">
                <a16:creationId xmlns:a16="http://schemas.microsoft.com/office/drawing/2014/main" id="{56C3D3AE-C5E9-4469-9164-27C581E747E5}"/>
              </a:ext>
            </a:extLst>
          </p:cNvPr>
          <p:cNvSpPr>
            <a:spLocks noGrp="1"/>
          </p:cNvSpPr>
          <p:nvPr>
            <p:ph type="body" sz="quarter" idx="15" hasCustomPrompt="1"/>
          </p:nvPr>
        </p:nvSpPr>
        <p:spPr>
          <a:xfrm>
            <a:off x="2220336" y="6162420"/>
            <a:ext cx="8914067" cy="402451"/>
          </a:xfrm>
        </p:spPr>
        <p:txBody>
          <a:bodyPr anchor="b"/>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a:latin typeface="Manulife JH Sans" panose="020B0604020202020204"/>
                <a:ea typeface="Noto Sans CJK SC Light" panose="020B0300000000000000" pitchFamily="34" charset="-122"/>
              </a:defRPr>
            </a:lvl1pPr>
            <a:lvl2pPr marL="0" indent="0">
              <a:lnSpc>
                <a:spcPct val="95000"/>
              </a:lnSpc>
              <a:spcBef>
                <a:spcPts val="0"/>
              </a:spcBef>
              <a:buNone/>
              <a:defRPr sz="800">
                <a:latin typeface="Manulife JH Sans Light" panose="00000400000000000000" pitchFamily="2" charset="0"/>
              </a:defRPr>
            </a:lvl2pPr>
            <a:lvl3pPr marL="0" indent="0">
              <a:lnSpc>
                <a:spcPct val="95000"/>
              </a:lnSpc>
              <a:spcBef>
                <a:spcPts val="0"/>
              </a:spcBef>
              <a:buNone/>
              <a:defRPr sz="800">
                <a:latin typeface="Manulife JH Sans Light" panose="00000400000000000000" pitchFamily="2" charset="0"/>
              </a:defRPr>
            </a:lvl3pPr>
            <a:lvl4pPr marL="0" indent="0">
              <a:lnSpc>
                <a:spcPct val="95000"/>
              </a:lnSpc>
              <a:spcBef>
                <a:spcPts val="0"/>
              </a:spcBef>
              <a:buNone/>
              <a:defRPr sz="800">
                <a:latin typeface="Manulife JH Sans Light" panose="00000400000000000000" pitchFamily="2" charset="0"/>
              </a:defRPr>
            </a:lvl4pPr>
            <a:lvl5pPr marL="0" indent="0">
              <a:lnSpc>
                <a:spcPct val="95000"/>
              </a:lnSpc>
              <a:spcBef>
                <a:spcPts val="0"/>
              </a:spcBef>
              <a:buNone/>
              <a:defRPr sz="800">
                <a:latin typeface="Manulife JH Sans Light" panose="00000400000000000000" pitchFamily="2" charset="0"/>
              </a:defRPr>
            </a:lvl5pPr>
            <a:lvl6pPr marL="0" indent="0">
              <a:lnSpc>
                <a:spcPct val="95000"/>
              </a:lnSpc>
              <a:spcBef>
                <a:spcPts val="0"/>
              </a:spcBef>
              <a:buNone/>
              <a:defRPr sz="800">
                <a:latin typeface="Manulife JH Sans Light" panose="00000400000000000000" pitchFamily="2" charset="0"/>
              </a:defRPr>
            </a:lvl6pPr>
            <a:lvl7pPr marL="0" indent="0">
              <a:lnSpc>
                <a:spcPct val="95000"/>
              </a:lnSpc>
              <a:spcBef>
                <a:spcPts val="0"/>
              </a:spcBef>
              <a:buNone/>
              <a:defRPr sz="800">
                <a:latin typeface="Manulife JH Sans Light" panose="00000400000000000000" pitchFamily="2" charset="0"/>
              </a:defRPr>
            </a:lvl7pPr>
            <a:lvl8pPr marL="0" indent="0">
              <a:lnSpc>
                <a:spcPct val="95000"/>
              </a:lnSpc>
              <a:spcBef>
                <a:spcPts val="0"/>
              </a:spcBef>
              <a:buNone/>
              <a:defRPr sz="800">
                <a:latin typeface="Manulife JH Sans Light" panose="00000400000000000000" pitchFamily="2" charset="0"/>
              </a:defRPr>
            </a:lvl8pPr>
            <a:lvl9pPr marL="0" indent="0">
              <a:lnSpc>
                <a:spcPct val="95000"/>
              </a:lnSpc>
              <a:spcBef>
                <a:spcPts val="0"/>
              </a:spcBef>
              <a:buNone/>
              <a:defRPr sz="800">
                <a:latin typeface="Manulife JH Sans Light" panose="00000400000000000000" pitchFamily="2" charset="0"/>
              </a:defRPr>
            </a:lvl9pPr>
          </a:lstStyle>
          <a:p>
            <a:pPr marL="0" marR="0" lvl="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a:pPr>
            <a:r>
              <a:rPr lang="zh-CN" altLang="en-US" dirty="0"/>
              <a:t>引文请使用</a:t>
            </a:r>
            <a:r>
              <a:rPr lang="en-US" altLang="zh-CN" dirty="0"/>
              <a:t>Noto Sans SC  Light</a:t>
            </a:r>
            <a:r>
              <a:rPr lang="zh-CN" altLang="en-US" dirty="0"/>
              <a:t> （中文）</a:t>
            </a:r>
            <a:r>
              <a:rPr lang="en-US" altLang="zh-CN" dirty="0"/>
              <a:t>, </a:t>
            </a:r>
            <a:r>
              <a:rPr lang="en-CA" altLang="zh-CN" dirty="0">
                <a:latin typeface="+mn-lt"/>
              </a:rPr>
              <a:t>Manulife JH Sans Light</a:t>
            </a:r>
            <a:r>
              <a:rPr lang="en-CA" altLang="zh-CN" dirty="0"/>
              <a:t>(</a:t>
            </a:r>
            <a:r>
              <a:rPr lang="zh-CN" altLang="en-US" dirty="0"/>
              <a:t>英文</a:t>
            </a:r>
            <a:r>
              <a:rPr lang="en-US" altLang="zh-CN" dirty="0"/>
              <a:t>/</a:t>
            </a:r>
            <a:r>
              <a:rPr lang="zh-CN" altLang="en-US" dirty="0"/>
              <a:t>数字</a:t>
            </a:r>
            <a:r>
              <a:rPr lang="en-CA" altLang="zh-CN" dirty="0"/>
              <a:t>)</a:t>
            </a:r>
            <a:r>
              <a:rPr lang="zh-CN" altLang="en-US" dirty="0"/>
              <a:t>，</a:t>
            </a:r>
            <a:r>
              <a:rPr lang="en-CA" altLang="zh-CN" dirty="0"/>
              <a:t> </a:t>
            </a:r>
            <a:r>
              <a:rPr lang="zh-CN" altLang="en-US" dirty="0"/>
              <a:t>字号为</a:t>
            </a:r>
            <a:r>
              <a:rPr lang="en-US" altLang="zh-CN" dirty="0"/>
              <a:t>8</a:t>
            </a:r>
            <a:r>
              <a:rPr lang="zh-CN" altLang="en-US" dirty="0"/>
              <a:t>号</a:t>
            </a:r>
            <a:endParaRPr lang="en-US" altLang="zh-CN" dirty="0"/>
          </a:p>
        </p:txBody>
      </p:sp>
      <p:sp>
        <p:nvSpPr>
          <p:cNvPr id="10" name="Title 1">
            <a:extLst>
              <a:ext uri="{FF2B5EF4-FFF2-40B4-BE49-F238E27FC236}">
                <a16:creationId xmlns:a16="http://schemas.microsoft.com/office/drawing/2014/main" id="{5FEB6299-7CA2-49B2-90F6-B1B70778EFE4}"/>
              </a:ext>
            </a:extLst>
          </p:cNvPr>
          <p:cNvSpPr>
            <a:spLocks noGrp="1"/>
          </p:cNvSpPr>
          <p:nvPr>
            <p:ph type="title" hasCustomPrompt="1"/>
          </p:nvPr>
        </p:nvSpPr>
        <p:spPr>
          <a:xfrm>
            <a:off x="466342" y="472437"/>
            <a:ext cx="11274553" cy="792167"/>
          </a:xfrm>
        </p:spPr>
        <p:txBody>
          <a:bodyPr/>
          <a:lstStyle>
            <a:lvl1pPr>
              <a:defRPr b="1" i="0" baseline="0">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幻灯片标题</a:t>
            </a:r>
            <a:endParaRPr dirty="0"/>
          </a:p>
        </p:txBody>
      </p:sp>
      <p:sp>
        <p:nvSpPr>
          <p:cNvPr id="11" name="Content Placeholder 2">
            <a:extLst>
              <a:ext uri="{FF2B5EF4-FFF2-40B4-BE49-F238E27FC236}">
                <a16:creationId xmlns:a16="http://schemas.microsoft.com/office/drawing/2014/main" id="{FA773130-EBF6-4E3C-BE04-F2C899DC92F5}"/>
              </a:ext>
            </a:extLst>
          </p:cNvPr>
          <p:cNvSpPr>
            <a:spLocks noGrp="1"/>
          </p:cNvSpPr>
          <p:nvPr>
            <p:ph idx="1" hasCustomPrompt="1"/>
          </p:nvPr>
        </p:nvSpPr>
        <p:spPr>
          <a:xfrm>
            <a:off x="466343" y="1829560"/>
            <a:ext cx="11274552" cy="4189472"/>
          </a:xfrm>
        </p:spPr>
        <p:txBody>
          <a:bodyPr/>
          <a:lstStyle>
            <a:lvl1pPr>
              <a:defRPr sz="1400">
                <a:latin typeface="Manulife JH Sans" panose="020B0503040401060103" pitchFamily="34" charset="0"/>
                <a:ea typeface="Noto Sans CJK SC Regular" panose="020B0500000000000000" pitchFamily="34" charset="-122"/>
              </a:defRPr>
            </a:lvl1pPr>
          </a:lstStyle>
          <a:p>
            <a:pPr lvl="0"/>
            <a:r>
              <a:rPr lang="zh-CN" altLang="en-US" dirty="0"/>
              <a:t>点击图标以添加表格或图表</a:t>
            </a:r>
            <a:endParaRPr lang="en-US" altLang="zh-CN" dirty="0"/>
          </a:p>
        </p:txBody>
      </p:sp>
      <p:sp>
        <p:nvSpPr>
          <p:cNvPr id="12" name="Text Placeholder 7">
            <a:extLst>
              <a:ext uri="{FF2B5EF4-FFF2-40B4-BE49-F238E27FC236}">
                <a16:creationId xmlns:a16="http://schemas.microsoft.com/office/drawing/2014/main" id="{E36BEF1A-8575-4F2E-9795-6E4A88D26625}"/>
              </a:ext>
            </a:extLst>
          </p:cNvPr>
          <p:cNvSpPr>
            <a:spLocks noGrp="1"/>
          </p:cNvSpPr>
          <p:nvPr>
            <p:ph type="body" sz="quarter" idx="14" hasCustomPrompt="1"/>
          </p:nvPr>
        </p:nvSpPr>
        <p:spPr>
          <a:xfrm>
            <a:off x="466342" y="1435608"/>
            <a:ext cx="11274552" cy="231242"/>
          </a:xfrm>
        </p:spPr>
        <p:txBody>
          <a:bodyPr anchor="b">
            <a:noAutofit/>
          </a:bodyPr>
          <a:lstStyle>
            <a:lvl1pPr marL="0" indent="0">
              <a:spcBef>
                <a:spcPts val="0"/>
              </a:spcBef>
              <a:buNone/>
              <a:defRPr sz="1400" b="1" baseline="0">
                <a:latin typeface="Manulife JH Sans" panose="020B0503040401060103" pitchFamily="34" charset="0"/>
                <a:ea typeface="Noto Sans CJK SC Regular" panose="020B0500000000000000" pitchFamily="34" charset="-122"/>
              </a:defRPr>
            </a:lvl1pPr>
            <a:lvl2pPr marL="0" indent="0">
              <a:spcBef>
                <a:spcPts val="0"/>
              </a:spcBef>
              <a:buNone/>
              <a:defRPr sz="1600" b="1"/>
            </a:lvl2pPr>
            <a:lvl3pPr marL="0" indent="0">
              <a:spcBef>
                <a:spcPts val="0"/>
              </a:spcBef>
              <a:buNone/>
              <a:defRPr sz="1600" b="1"/>
            </a:lvl3pPr>
            <a:lvl4pPr marL="0" indent="0">
              <a:spcBef>
                <a:spcPts val="0"/>
              </a:spcBef>
              <a:buNone/>
              <a:defRPr sz="1600" b="1"/>
            </a:lvl4pPr>
            <a:lvl5pPr marL="0" indent="0">
              <a:spcBef>
                <a:spcPts val="0"/>
              </a:spcBef>
              <a:buNone/>
              <a:defRPr sz="1600" b="1"/>
            </a:lvl5pPr>
            <a:lvl6pPr marL="0" indent="0">
              <a:spcBef>
                <a:spcPts val="0"/>
              </a:spcBef>
              <a:buNone/>
              <a:defRPr sz="1600" b="1"/>
            </a:lvl6pPr>
            <a:lvl7pPr marL="0" indent="0">
              <a:spcBef>
                <a:spcPts val="0"/>
              </a:spcBef>
              <a:buNone/>
              <a:defRPr sz="1600" b="1"/>
            </a:lvl7pPr>
            <a:lvl8pPr marL="0" indent="0">
              <a:spcBef>
                <a:spcPts val="0"/>
              </a:spcBef>
              <a:buNone/>
              <a:defRPr sz="1600" b="1"/>
            </a:lvl8pPr>
            <a:lvl9pPr marL="0" indent="0">
              <a:spcBef>
                <a:spcPts val="0"/>
              </a:spcBef>
              <a:buNone/>
              <a:defRPr sz="1600" b="1"/>
            </a:lvl9pPr>
          </a:lstStyle>
          <a:p>
            <a:pPr lvl="0"/>
            <a:r>
              <a:rPr lang="zh-CN" altLang="en-US" dirty="0"/>
              <a:t>副标题</a:t>
            </a:r>
            <a:endParaRPr dirty="0"/>
          </a:p>
        </p:txBody>
      </p:sp>
    </p:spTree>
    <p:extLst>
      <p:ext uri="{BB962C8B-B14F-4D97-AF65-F5344CB8AC3E}">
        <p14:creationId xmlns:p14="http://schemas.microsoft.com/office/powerpoint/2010/main" val="337387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664D86A9-B95A-42FA-8B03-2725FDB90EC5}" type="datetime4">
              <a:rPr lang="en-CA" smtClean="0"/>
              <a:t>June 25, 2022</a:t>
            </a:fld>
            <a:endParaRPr lang="en-US"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BB333B34-C87C-402E-ABB0-13B7C9DEBBC4}" type="slidenum">
              <a:rPr lang="en-CA" smtClean="0"/>
              <a:pPr/>
              <a:t>‹#›</a:t>
            </a:fld>
            <a:endParaRPr lang="en-CA" dirty="0"/>
          </a:p>
        </p:txBody>
      </p:sp>
      <p:pic>
        <p:nvPicPr>
          <p:cNvPr id="7" name="Graphic 8">
            <a:extLst>
              <a:ext uri="{FF2B5EF4-FFF2-40B4-BE49-F238E27FC236}">
                <a16:creationId xmlns:a16="http://schemas.microsoft.com/office/drawing/2014/main" id="{1575DAD3-2138-4FC6-BB5C-21888C1A44A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87282" y="6037486"/>
            <a:ext cx="1827090" cy="714596"/>
          </a:xfrm>
          <a:prstGeom prst="rect">
            <a:avLst/>
          </a:prstGeom>
        </p:spPr>
      </p:pic>
      <p:sp>
        <p:nvSpPr>
          <p:cNvPr id="9" name="Title 7">
            <a:extLst>
              <a:ext uri="{FF2B5EF4-FFF2-40B4-BE49-F238E27FC236}">
                <a16:creationId xmlns:a16="http://schemas.microsoft.com/office/drawing/2014/main" id="{9EE44224-D569-4584-AEB6-24B25F655FF1}"/>
              </a:ext>
            </a:extLst>
          </p:cNvPr>
          <p:cNvSpPr>
            <a:spLocks noGrp="1"/>
          </p:cNvSpPr>
          <p:nvPr>
            <p:ph type="title" hasCustomPrompt="1"/>
          </p:nvPr>
        </p:nvSpPr>
        <p:spPr>
          <a:xfrm>
            <a:off x="438912" y="2279077"/>
            <a:ext cx="10191045" cy="1774281"/>
          </a:xfrm>
        </p:spPr>
        <p:txBody>
          <a:bodyPr anchor="ctr">
            <a:normAutofit/>
          </a:bodyPr>
          <a:lstStyle>
            <a:lvl1pPr>
              <a:defRPr sz="7200" b="1" i="0">
                <a:solidFill>
                  <a:schemeClr val="bg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章节标题</a:t>
            </a:r>
            <a:endParaRPr dirty="0"/>
          </a:p>
        </p:txBody>
      </p:sp>
    </p:spTree>
    <p:extLst>
      <p:ext uri="{BB962C8B-B14F-4D97-AF65-F5344CB8AC3E}">
        <p14:creationId xmlns:p14="http://schemas.microsoft.com/office/powerpoint/2010/main" val="118748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3">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51C1510D-34D1-4B3A-9459-3FC94A26D1AA}" type="datetime4">
              <a:rPr lang="en-CA" smtClean="0"/>
              <a:t>June 25, 2022</a:t>
            </a:fld>
            <a:endParaRPr lang="en-US"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BB333B34-C87C-402E-ABB0-13B7C9DEBBC4}" type="slidenum">
              <a:rPr lang="en-CA" smtClean="0"/>
              <a:pPr/>
              <a:t>‹#›</a:t>
            </a:fld>
            <a:endParaRPr lang="en-CA" dirty="0"/>
          </a:p>
        </p:txBody>
      </p:sp>
      <p:sp>
        <p:nvSpPr>
          <p:cNvPr id="6" name="Title 7">
            <a:extLst>
              <a:ext uri="{FF2B5EF4-FFF2-40B4-BE49-F238E27FC236}">
                <a16:creationId xmlns:a16="http://schemas.microsoft.com/office/drawing/2014/main" id="{2271C8DC-232A-4943-AB48-EAFBCE7A6ADD}"/>
              </a:ext>
            </a:extLst>
          </p:cNvPr>
          <p:cNvSpPr>
            <a:spLocks noGrp="1"/>
          </p:cNvSpPr>
          <p:nvPr>
            <p:ph type="title" hasCustomPrompt="1"/>
          </p:nvPr>
        </p:nvSpPr>
        <p:spPr>
          <a:xfrm>
            <a:off x="438912" y="2279077"/>
            <a:ext cx="10191045" cy="1774281"/>
          </a:xfrm>
        </p:spPr>
        <p:txBody>
          <a:bodyPr anchor="ctr">
            <a:normAutofit/>
          </a:bodyPr>
          <a:lstStyle>
            <a:lvl1pPr>
              <a:defRPr sz="7200" b="1" i="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t>章节标题</a:t>
            </a:r>
            <a:endParaRPr dirty="0"/>
          </a:p>
        </p:txBody>
      </p:sp>
    </p:spTree>
    <p:extLst>
      <p:ext uri="{BB962C8B-B14F-4D97-AF65-F5344CB8AC3E}">
        <p14:creationId xmlns:p14="http://schemas.microsoft.com/office/powerpoint/2010/main" val="18875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1740895" y="7010399"/>
            <a:ext cx="447930" cy="45720"/>
          </a:xfrm>
          <a:prstGeom prst="rect">
            <a:avLst/>
          </a:prstGeom>
        </p:spPr>
        <p:txBody>
          <a:bodyPr vert="horz" lIns="0" tIns="0" rIns="0" bIns="0" rtlCol="0" anchor="b">
            <a:noAutofit/>
          </a:bodyPr>
          <a:lstStyle>
            <a:lvl1pPr algn="r">
              <a:defRPr sz="100">
                <a:solidFill>
                  <a:srgbClr val="E6E6E6"/>
                </a:solidFill>
                <a:latin typeface="Manulife JH Sans" panose="020B0604020202020204"/>
              </a:defRPr>
            </a:lvl1pPr>
          </a:lstStyle>
          <a:p>
            <a:fld id="{B2679580-1DE4-4AED-B4F0-F01E2D77314B}" type="datetime4">
              <a:rPr lang="en-CA" smtClean="0"/>
              <a:pPr/>
              <a:t>June 25, 2022</a:t>
            </a:fld>
            <a:endParaRPr lang="en-US" dirty="0"/>
          </a:p>
        </p:txBody>
      </p:sp>
      <p:sp>
        <p:nvSpPr>
          <p:cNvPr id="5" name="Footer Placeholder 4"/>
          <p:cNvSpPr>
            <a:spLocks noGrp="1"/>
          </p:cNvSpPr>
          <p:nvPr>
            <p:ph type="ftr" sz="quarter" idx="3"/>
          </p:nvPr>
        </p:nvSpPr>
        <p:spPr>
          <a:xfrm>
            <a:off x="455613" y="7010400"/>
            <a:ext cx="11280656" cy="45719"/>
          </a:xfrm>
          <a:prstGeom prst="rect">
            <a:avLst/>
          </a:prstGeom>
        </p:spPr>
        <p:txBody>
          <a:bodyPr vert="horz" lIns="91440" tIns="45720" rIns="91440" bIns="45720" rtlCol="0" anchor="b">
            <a:noAutofit/>
          </a:bodyPr>
          <a:lstStyle>
            <a:lvl1pPr algn="l">
              <a:defRPr sz="100">
                <a:solidFill>
                  <a:srgbClr val="E6E6E6"/>
                </a:solidFill>
                <a:latin typeface="Manulife JH Sans" panose="020B0604020202020204"/>
              </a:defRPr>
            </a:lvl1pPr>
          </a:lstStyle>
          <a:p>
            <a:endParaRPr lang="en-CA" dirty="0"/>
          </a:p>
        </p:txBody>
      </p:sp>
      <p:sp>
        <p:nvSpPr>
          <p:cNvPr id="6" name="Slide Number Placeholder 5"/>
          <p:cNvSpPr>
            <a:spLocks noGrp="1"/>
          </p:cNvSpPr>
          <p:nvPr>
            <p:ph type="sldNum" sz="quarter" idx="4"/>
          </p:nvPr>
        </p:nvSpPr>
        <p:spPr>
          <a:xfrm>
            <a:off x="11449993" y="6399283"/>
            <a:ext cx="283219" cy="175694"/>
          </a:xfrm>
          <a:prstGeom prst="rect">
            <a:avLst/>
          </a:prstGeom>
        </p:spPr>
        <p:txBody>
          <a:bodyPr vert="horz" lIns="0" tIns="0" rIns="0" bIns="0" rtlCol="0" anchor="b">
            <a:noAutofit/>
          </a:bodyPr>
          <a:lstStyle>
            <a:lvl1pPr algn="r">
              <a:defRPr sz="800">
                <a:solidFill>
                  <a:schemeClr val="tx1"/>
                </a:solidFill>
                <a:latin typeface="Manulife JH Sans" panose="020B0604020202020204"/>
              </a:defRPr>
            </a:lvl1pPr>
          </a:lstStyle>
          <a:p>
            <a:fld id="{BB333B34-C87C-402E-ABB0-13B7C9DEBBC4}" type="slidenum">
              <a:rPr lang="en-CA" smtClean="0"/>
              <a:pPr/>
              <a:t>‹#›</a:t>
            </a:fld>
            <a:endParaRPr lang="en-CA" dirty="0"/>
          </a:p>
        </p:txBody>
      </p:sp>
      <p:pic>
        <p:nvPicPr>
          <p:cNvPr id="8" name="Graphic 6">
            <a:extLst>
              <a:ext uri="{FF2B5EF4-FFF2-40B4-BE49-F238E27FC236}">
                <a16:creationId xmlns:a16="http://schemas.microsoft.com/office/drawing/2014/main" id="{4253090E-3657-48C2-A72C-D285639D4AB2}"/>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bwMode="black">
          <a:xfrm>
            <a:off x="187282" y="6037486"/>
            <a:ext cx="1827090" cy="714596"/>
          </a:xfrm>
          <a:prstGeom prst="rect">
            <a:avLst/>
          </a:prstGeom>
        </p:spPr>
      </p:pic>
      <p:sp>
        <p:nvSpPr>
          <p:cNvPr id="9" name="Title Placeholder 1">
            <a:extLst>
              <a:ext uri="{FF2B5EF4-FFF2-40B4-BE49-F238E27FC236}">
                <a16:creationId xmlns:a16="http://schemas.microsoft.com/office/drawing/2014/main" id="{46639165-C5E9-4044-BD18-5C79AEDBE678}"/>
              </a:ext>
            </a:extLst>
          </p:cNvPr>
          <p:cNvSpPr>
            <a:spLocks noGrp="1"/>
          </p:cNvSpPr>
          <p:nvPr>
            <p:ph type="title"/>
          </p:nvPr>
        </p:nvSpPr>
        <p:spPr>
          <a:xfrm>
            <a:off x="466342" y="472437"/>
            <a:ext cx="11274553" cy="792167"/>
          </a:xfrm>
          <a:prstGeom prst="rect">
            <a:avLst/>
          </a:prstGeom>
        </p:spPr>
        <p:txBody>
          <a:bodyPr vert="horz" lIns="0" tIns="0" rIns="0" bIns="0" rtlCol="0" anchor="t">
            <a:noAutofit/>
          </a:bodyPr>
          <a:lstStyle/>
          <a:p>
            <a:r>
              <a:rPr lang="zh-CN" altLang="en-US" noProof="0" dirty="0"/>
              <a:t>幻灯片标题</a:t>
            </a:r>
            <a:endParaRPr lang="en-US" altLang="zh-CN" noProof="0" dirty="0"/>
          </a:p>
        </p:txBody>
      </p:sp>
      <p:sp>
        <p:nvSpPr>
          <p:cNvPr id="10" name="Text Placeholder 2">
            <a:extLst>
              <a:ext uri="{FF2B5EF4-FFF2-40B4-BE49-F238E27FC236}">
                <a16:creationId xmlns:a16="http://schemas.microsoft.com/office/drawing/2014/main" id="{42839439-30EE-4FF7-8DC9-63FC7F87295A}"/>
              </a:ext>
            </a:extLst>
          </p:cNvPr>
          <p:cNvSpPr>
            <a:spLocks noGrp="1"/>
          </p:cNvSpPr>
          <p:nvPr>
            <p:ph type="body" idx="1"/>
          </p:nvPr>
        </p:nvSpPr>
        <p:spPr>
          <a:xfrm>
            <a:off x="466343" y="1434190"/>
            <a:ext cx="11274552" cy="4584842"/>
          </a:xfrm>
          <a:prstGeom prst="rect">
            <a:avLst/>
          </a:prstGeom>
        </p:spPr>
        <p:txBody>
          <a:bodyPr vert="horz" lIns="0" tIns="0" rIns="0" bIns="0" rtlCol="0">
            <a:noAutofit/>
          </a:bodyPr>
          <a:lstStyle/>
          <a:p>
            <a:pPr lvl="0"/>
            <a:r>
              <a:rPr lang="zh-CN" altLang="en-US" dirty="0"/>
              <a:t>单击添加要点</a:t>
            </a:r>
            <a:endParaRPr dirty="0"/>
          </a:p>
          <a:p>
            <a:pPr lvl="1"/>
            <a:r>
              <a:rPr lang="zh-CN" altLang="en-US" dirty="0"/>
              <a:t>二级要点</a:t>
            </a:r>
            <a:endParaRPr dirty="0"/>
          </a:p>
          <a:p>
            <a:pPr lvl="2"/>
            <a:r>
              <a:rPr lang="zh-CN" altLang="en-US" dirty="0"/>
              <a:t>三级要点</a:t>
            </a:r>
            <a:endParaRPr dirty="0"/>
          </a:p>
          <a:p>
            <a:pPr lvl="3"/>
            <a:r>
              <a:rPr lang="zh-CN" altLang="en-US" dirty="0"/>
              <a:t>四级要点</a:t>
            </a:r>
            <a:endParaRPr dirty="0"/>
          </a:p>
          <a:p>
            <a:pPr lvl="4"/>
            <a:r>
              <a:rPr lang="zh-CN" altLang="en-US" dirty="0"/>
              <a:t>五级要点</a:t>
            </a:r>
            <a:endParaRPr lang="en-US" dirty="0"/>
          </a:p>
          <a:p>
            <a:pPr lvl="4"/>
            <a:r>
              <a:rPr lang="zh-CN" altLang="en-US" dirty="0"/>
              <a:t>六级要点</a:t>
            </a:r>
            <a:endParaRPr lang="en-US" altLang="zh-CN" dirty="0"/>
          </a:p>
          <a:p>
            <a:pPr lvl="4"/>
            <a:r>
              <a:rPr lang="zh-CN" altLang="en-US" dirty="0"/>
              <a:t>七级要点</a:t>
            </a:r>
            <a:endParaRPr lang="en-US" altLang="zh-CN" dirty="0"/>
          </a:p>
          <a:p>
            <a:pPr lvl="4"/>
            <a:r>
              <a:rPr lang="zh-CN" altLang="en-US" dirty="0"/>
              <a:t>八级要点</a:t>
            </a:r>
            <a:endParaRPr lang="en-US" altLang="zh-CN" dirty="0"/>
          </a:p>
          <a:p>
            <a:pPr lvl="4"/>
            <a:r>
              <a:rPr lang="zh-CN" altLang="en-US" dirty="0"/>
              <a:t>九级要点</a:t>
            </a:r>
            <a:endParaRPr lang="en-US" altLang="zh-CN" dirty="0"/>
          </a:p>
        </p:txBody>
      </p:sp>
      <p:pic>
        <p:nvPicPr>
          <p:cNvPr id="11" name="Picture 13" descr="IPSOS_GAMECHANGERS_blue.png">
            <a:extLst>
              <a:ext uri="{FF2B5EF4-FFF2-40B4-BE49-F238E27FC236}">
                <a16:creationId xmlns:a16="http://schemas.microsoft.com/office/drawing/2014/main" id="{92A8EEAF-D514-4793-835B-379B15291DA1}"/>
              </a:ext>
            </a:extLst>
          </p:cNvPr>
          <p:cNvPicPr>
            <a:picLocks noChangeAspect="1"/>
          </p:cNvPicPr>
          <p:nvPr userDrawn="1"/>
        </p:nvPicPr>
        <p:blipFill rotWithShape="1">
          <a:blip r:embed="rId26" cstate="email">
            <a:extLst>
              <a:ext uri="{28A0092B-C50C-407E-A947-70E740481C1C}">
                <a14:useLocalDpi xmlns:a14="http://schemas.microsoft.com/office/drawing/2010/main"/>
              </a:ext>
            </a:extLst>
          </a:blip>
          <a:srcRect t="-9671" b="-1"/>
          <a:stretch/>
        </p:blipFill>
        <p:spPr>
          <a:xfrm>
            <a:off x="1795868" y="6162689"/>
            <a:ext cx="437008" cy="412288"/>
          </a:xfrm>
          <a:prstGeom prst="rect">
            <a:avLst/>
          </a:prstGeom>
        </p:spPr>
      </p:pic>
    </p:spTree>
    <p:extLst>
      <p:ext uri="{BB962C8B-B14F-4D97-AF65-F5344CB8AC3E}">
        <p14:creationId xmlns:p14="http://schemas.microsoft.com/office/powerpoint/2010/main" val="3828481397"/>
      </p:ext>
    </p:extLst>
  </p:cSld>
  <p:clrMap bg1="lt1" tx1="dk1" bg2="lt2" tx2="dk2" accent1="accent1" accent2="accent2" accent3="accent3" accent4="accent4" accent5="accent5" accent6="accent6" hlink="hlink" folHlink="folHlink"/>
  <p:sldLayoutIdLst>
    <p:sldLayoutId id="2147483684" r:id="rId1"/>
    <p:sldLayoutId id="2147483650" r:id="rId2"/>
    <p:sldLayoutId id="2147483683" r:id="rId3"/>
    <p:sldLayoutId id="2147483690" r:id="rId4"/>
    <p:sldLayoutId id="2147483701" r:id="rId5"/>
    <p:sldLayoutId id="2147483691" r:id="rId6"/>
    <p:sldLayoutId id="2147483695" r:id="rId7"/>
    <p:sldLayoutId id="2147483696" r:id="rId8"/>
    <p:sldLayoutId id="2147483700" r:id="rId9"/>
    <p:sldLayoutId id="2147483654" r:id="rId10"/>
    <p:sldLayoutId id="2147483698" r:id="rId11"/>
    <p:sldLayoutId id="2147483652" r:id="rId12"/>
    <p:sldLayoutId id="2147483653" r:id="rId13"/>
    <p:sldLayoutId id="2147483704" r:id="rId14"/>
    <p:sldLayoutId id="2147483692" r:id="rId15"/>
    <p:sldLayoutId id="2147483703" r:id="rId16"/>
    <p:sldLayoutId id="2147483655" r:id="rId17"/>
    <p:sldLayoutId id="2147483668" r:id="rId18"/>
    <p:sldLayoutId id="2147483693" r:id="rId19"/>
    <p:sldLayoutId id="2147483705" r:id="rId20"/>
    <p:sldLayoutId id="2147483694" r:id="rId21"/>
    <p:sldLayoutId id="2147483699"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5000"/>
        </a:lnSpc>
        <a:spcBef>
          <a:spcPct val="0"/>
        </a:spcBef>
        <a:buNone/>
        <a:defRPr sz="2400" b="1" kern="1200" baseline="0">
          <a:solidFill>
            <a:schemeClr val="tx1"/>
          </a:solidFill>
          <a:latin typeface="Manulife JH Sans" panose="020B0503040401060103" pitchFamily="34" charset="0"/>
          <a:ea typeface="Noto Sans CJK SC Regular" panose="020B0500000000000000" pitchFamily="34" charset="-122"/>
          <a:cs typeface="+mj-cs"/>
        </a:defRPr>
      </a:lvl1pPr>
    </p:titleStyle>
    <p:body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7" userDrawn="1">
          <p15:clr>
            <a:srgbClr val="F26B43"/>
          </p15:clr>
        </p15:guide>
        <p15:guide id="4" pos="7391" userDrawn="1">
          <p15:clr>
            <a:srgbClr val="F26B43"/>
          </p15:clr>
        </p15:guide>
        <p15:guide id="5" orient="horz" pos="412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chart" Target="../charts/char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hart" Target="../charts/chart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chart" Target="../charts/chart25.xml"/><Relationship Id="rId3" Type="http://schemas.openxmlformats.org/officeDocument/2006/relationships/chart" Target="../charts/chart20.xml"/><Relationship Id="rId7" Type="http://schemas.openxmlformats.org/officeDocument/2006/relationships/chart" Target="../charts/chart24.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 Id="rId9" Type="http://schemas.openxmlformats.org/officeDocument/2006/relationships/chart" Target="../charts/chart26.xml"/></Relationships>
</file>

<file path=ppt/slides/_rels/slide2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5013B-CF5E-4442-A101-E64B85BC91E1}"/>
              </a:ext>
            </a:extLst>
          </p:cNvPr>
          <p:cNvSpPr>
            <a:spLocks noGrp="1"/>
          </p:cNvSpPr>
          <p:nvPr>
            <p:ph type="ctrTitle"/>
          </p:nvPr>
        </p:nvSpPr>
        <p:spPr>
          <a:xfrm>
            <a:off x="455614" y="554780"/>
            <a:ext cx="7321060" cy="3036177"/>
          </a:xfrm>
        </p:spPr>
        <p:txBody>
          <a:bodyPr>
            <a:normAutofit/>
          </a:bodyPr>
          <a:lstStyle/>
          <a:p>
            <a:r>
              <a:rPr lang="zh-CN" altLang="en-US"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t>中宏保险</a:t>
            </a:r>
            <a:r>
              <a:rPr lang="en-US" altLang="zh-CN"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t>TNPS</a:t>
            </a:r>
            <a:r>
              <a:rPr lang="zh-CN" altLang="en-US"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t>调研</a:t>
            </a:r>
            <a:br>
              <a:rPr lang="en-US" altLang="zh-CN"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br>
            <a:r>
              <a:rPr lang="en-US" altLang="zh-CN"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t>                     ——</a:t>
            </a:r>
            <a:r>
              <a:rPr lang="zh-CN" altLang="en-US"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t>热线</a:t>
            </a:r>
            <a:br>
              <a:rPr lang="en-US" altLang="zh-CN" sz="6000" dirty="0">
                <a:solidFill>
                  <a:schemeClr val="tx1">
                    <a:lumMod val="85000"/>
                    <a:lumOff val="15000"/>
                  </a:schemeClr>
                </a:solidFill>
                <a:latin typeface="Manulife JH Sans" panose="020B0503040401060103"/>
                <a:ea typeface="微软雅黑" panose="020B0503020204020204" pitchFamily="34" charset="-122"/>
                <a:cs typeface="Lato Black" panose="020F0502020204030203" pitchFamily="34" charset="0"/>
              </a:rPr>
            </a:br>
            <a:endParaRPr lang="zh-CN" altLang="en-US" sz="6000" dirty="0">
              <a:latin typeface="Manulife JH Sans" panose="020B0503040401060103"/>
            </a:endParaRPr>
          </a:p>
        </p:txBody>
      </p:sp>
      <p:sp>
        <p:nvSpPr>
          <p:cNvPr id="3" name="副标题 2">
            <a:extLst>
              <a:ext uri="{FF2B5EF4-FFF2-40B4-BE49-F238E27FC236}">
                <a16:creationId xmlns:a16="http://schemas.microsoft.com/office/drawing/2014/main" id="{24100FC0-132C-4F15-9E6A-F25B3D4FA547}"/>
              </a:ext>
            </a:extLst>
          </p:cNvPr>
          <p:cNvSpPr>
            <a:spLocks noGrp="1"/>
          </p:cNvSpPr>
          <p:nvPr>
            <p:ph type="subTitle" idx="1"/>
          </p:nvPr>
        </p:nvSpPr>
        <p:spPr>
          <a:xfrm>
            <a:off x="455614" y="3944809"/>
            <a:ext cx="7321061" cy="407584"/>
          </a:xfrm>
        </p:spPr>
        <p:txBody>
          <a:bodyPr/>
          <a:lstStyle/>
          <a:p>
            <a:pPr algn="ctr"/>
            <a:r>
              <a:rPr lang="zh-CN" altLang="en-US" dirty="0"/>
              <a:t>益普索敬呈</a:t>
            </a:r>
          </a:p>
        </p:txBody>
      </p:sp>
    </p:spTree>
    <p:extLst>
      <p:ext uri="{BB962C8B-B14F-4D97-AF65-F5344CB8AC3E}">
        <p14:creationId xmlns:p14="http://schemas.microsoft.com/office/powerpoint/2010/main" val="402636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5">
            <a:extLst>
              <a:ext uri="{FF2B5EF4-FFF2-40B4-BE49-F238E27FC236}">
                <a16:creationId xmlns:a16="http://schemas.microsoft.com/office/drawing/2014/main" id="{3DF9DEA8-789D-4098-922D-48DBD8BD2941}"/>
              </a:ext>
            </a:extLst>
          </p:cNvPr>
          <p:cNvGraphicFramePr>
            <a:graphicFrameLocks/>
          </p:cNvGraphicFramePr>
          <p:nvPr>
            <p:extLst>
              <p:ext uri="{D42A27DB-BD31-4B8C-83A1-F6EECF244321}">
                <p14:modId xmlns:p14="http://schemas.microsoft.com/office/powerpoint/2010/main" val="3687938690"/>
              </p:ext>
            </p:extLst>
          </p:nvPr>
        </p:nvGraphicFramePr>
        <p:xfrm>
          <a:off x="1533882" y="1295228"/>
          <a:ext cx="9540518" cy="3798388"/>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近</a:t>
            </a:r>
            <a:r>
              <a:rPr lang="en-US" altLang="zh-CN"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12</a:t>
            </a:r>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个月中宏</a:t>
            </a:r>
            <a:r>
              <a:rPr lang="en-US" altLang="zh-CN"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NPS</a:t>
            </a:r>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表现</a:t>
            </a:r>
            <a:endParaRPr lang="en-US" altLang="zh-CN"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17815"/>
            <a:ext cx="11274552" cy="689567"/>
          </a:xfrm>
        </p:spPr>
        <p:txBody>
          <a:bodyPr/>
          <a:lstStyle/>
          <a:p>
            <a:pPr>
              <a:lnSpc>
                <a:spcPct val="100000"/>
              </a:lnSpc>
              <a:spcBef>
                <a:spcPts val="600"/>
              </a:spcBef>
            </a:pPr>
            <a:r>
              <a:rPr lang="zh-CN" altLang="en-US" sz="1800" dirty="0"/>
              <a:t>近</a:t>
            </a:r>
            <a:r>
              <a:rPr lang="en-US" altLang="zh-CN" sz="1800" dirty="0"/>
              <a:t>12</a:t>
            </a:r>
            <a:r>
              <a:rPr lang="zh-CN" altLang="en-US" sz="1800" dirty="0"/>
              <a:t>个月中宏整体热线</a:t>
            </a:r>
            <a:r>
              <a:rPr lang="en-US" altLang="zh-CN" sz="1800" dirty="0"/>
              <a:t>NPS</a:t>
            </a:r>
            <a:r>
              <a:rPr lang="zh-CN" altLang="en-US" sz="1800" dirty="0"/>
              <a:t>平均得分为</a:t>
            </a:r>
            <a:r>
              <a:rPr lang="en-US" altLang="zh-CN" sz="1800" dirty="0"/>
              <a:t>30%</a:t>
            </a:r>
          </a:p>
          <a:p>
            <a:pPr>
              <a:lnSpc>
                <a:spcPct val="100000"/>
              </a:lnSpc>
              <a:spcBef>
                <a:spcPts val="600"/>
              </a:spcBef>
            </a:pPr>
            <a:r>
              <a:rPr lang="zh-CN" altLang="en-US" sz="1800" dirty="0"/>
              <a:t>本期</a:t>
            </a:r>
            <a:r>
              <a:rPr lang="en-US" altLang="zh-CN" sz="1800" dirty="0"/>
              <a:t>308</a:t>
            </a:r>
            <a:r>
              <a:rPr lang="zh-CN" altLang="en-US" sz="1800" dirty="0"/>
              <a:t>个样本量的</a:t>
            </a:r>
            <a:r>
              <a:rPr lang="en-US" altLang="zh-CN" sz="1800" dirty="0"/>
              <a:t>NPS</a:t>
            </a:r>
            <a:r>
              <a:rPr lang="zh-CN" altLang="en-US" sz="1800" dirty="0"/>
              <a:t>得分为</a:t>
            </a:r>
            <a:r>
              <a:rPr lang="en-US" altLang="zh-CN" sz="1800" dirty="0"/>
              <a:t>54%</a:t>
            </a:r>
            <a:r>
              <a:rPr lang="zh-CN" altLang="en-US" sz="1800" dirty="0"/>
              <a:t>，较上月下降了</a:t>
            </a:r>
            <a:r>
              <a:rPr lang="en-US" altLang="zh-CN" sz="1800" dirty="0"/>
              <a:t>6%</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10</a:t>
            </a:fld>
            <a:endParaRPr lang="en-US" altLang="zh-CN" dirty="0"/>
          </a:p>
        </p:txBody>
      </p:sp>
      <p:sp>
        <p:nvSpPr>
          <p:cNvPr id="8" name="流程图: 离页连接符 7">
            <a:extLst>
              <a:ext uri="{FF2B5EF4-FFF2-40B4-BE49-F238E27FC236}">
                <a16:creationId xmlns:a16="http://schemas.microsoft.com/office/drawing/2014/main" id="{9EB73841-1DE2-45C1-B64C-9DA7528C6527}"/>
              </a:ext>
            </a:extLst>
          </p:cNvPr>
          <p:cNvSpPr/>
          <p:nvPr/>
        </p:nvSpPr>
        <p:spPr>
          <a:xfrm rot="5400000">
            <a:off x="11019373" y="2781154"/>
            <a:ext cx="402454" cy="1217125"/>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2880" tIns="45720" rIns="182880" bIns="45720" numCol="1" spcCol="0" rtlCol="0" fromWordArt="0" anchor="ctr" anchorCtr="0" forceAA="0" compatLnSpc="1">
            <a:prstTxWarp prst="textNoShape">
              <a:avLst/>
            </a:prstTxWarp>
            <a:noAutofit/>
          </a:bodyPr>
          <a:lstStyle/>
          <a:p>
            <a:pPr algn="ctr"/>
            <a:r>
              <a:rPr lang="zh-CN" altLang="en-US" sz="1400" dirty="0">
                <a:latin typeface="Manulife JH Sans" panose="020B0604020202020204"/>
              </a:rPr>
              <a:t>平均</a:t>
            </a:r>
            <a:r>
              <a:rPr lang="en-US" altLang="zh-CN" sz="1400" dirty="0">
                <a:latin typeface="Manulife JH Sans" panose="020B0604020202020204"/>
              </a:rPr>
              <a:t>NPS</a:t>
            </a:r>
            <a:r>
              <a:rPr lang="zh-CN" altLang="en-US" sz="1400" dirty="0">
                <a:latin typeface="Manulife JH Sans" panose="020B0604020202020204"/>
              </a:rPr>
              <a:t>：     </a:t>
            </a:r>
            <a:r>
              <a:rPr lang="en-US" altLang="zh-CN" sz="1400" dirty="0">
                <a:latin typeface="Manulife JH Sans" panose="020B0604020202020204"/>
              </a:rPr>
              <a:t>30%        </a:t>
            </a:r>
            <a:endParaRPr lang="zh-CN" altLang="en-US" sz="1400" dirty="0">
              <a:latin typeface="Manulife JH Sans" panose="020B0604020202020204"/>
            </a:endParaRPr>
          </a:p>
        </p:txBody>
      </p:sp>
      <p:graphicFrame>
        <p:nvGraphicFramePr>
          <p:cNvPr id="9" name="表格 9">
            <a:extLst>
              <a:ext uri="{FF2B5EF4-FFF2-40B4-BE49-F238E27FC236}">
                <a16:creationId xmlns:a16="http://schemas.microsoft.com/office/drawing/2014/main" id="{16203B17-43B1-40A0-88E0-2BD002D14D9E}"/>
              </a:ext>
            </a:extLst>
          </p:cNvPr>
          <p:cNvGraphicFramePr>
            <a:graphicFrameLocks noGrp="1"/>
          </p:cNvGraphicFramePr>
          <p:nvPr>
            <p:extLst>
              <p:ext uri="{D42A27DB-BD31-4B8C-83A1-F6EECF244321}">
                <p14:modId xmlns:p14="http://schemas.microsoft.com/office/powerpoint/2010/main" val="2849369871"/>
              </p:ext>
            </p:extLst>
          </p:nvPr>
        </p:nvGraphicFramePr>
        <p:xfrm>
          <a:off x="1606799" y="4948330"/>
          <a:ext cx="9048144" cy="741680"/>
        </p:xfrm>
        <a:graphic>
          <a:graphicData uri="http://schemas.openxmlformats.org/drawingml/2006/table">
            <a:tbl>
              <a:tblPr firstRow="1" bandRow="1">
                <a:tableStyleId>{B301B821-A1FF-4177-AEE7-76D212191A09}</a:tableStyleId>
              </a:tblPr>
              <a:tblGrid>
                <a:gridCol w="754012">
                  <a:extLst>
                    <a:ext uri="{9D8B030D-6E8A-4147-A177-3AD203B41FA5}">
                      <a16:colId xmlns:a16="http://schemas.microsoft.com/office/drawing/2014/main" val="1262480276"/>
                    </a:ext>
                  </a:extLst>
                </a:gridCol>
                <a:gridCol w="754012">
                  <a:extLst>
                    <a:ext uri="{9D8B030D-6E8A-4147-A177-3AD203B41FA5}">
                      <a16:colId xmlns:a16="http://schemas.microsoft.com/office/drawing/2014/main" val="1437368859"/>
                    </a:ext>
                  </a:extLst>
                </a:gridCol>
                <a:gridCol w="754012">
                  <a:extLst>
                    <a:ext uri="{9D8B030D-6E8A-4147-A177-3AD203B41FA5}">
                      <a16:colId xmlns:a16="http://schemas.microsoft.com/office/drawing/2014/main" val="455258719"/>
                    </a:ext>
                  </a:extLst>
                </a:gridCol>
                <a:gridCol w="754012">
                  <a:extLst>
                    <a:ext uri="{9D8B030D-6E8A-4147-A177-3AD203B41FA5}">
                      <a16:colId xmlns:a16="http://schemas.microsoft.com/office/drawing/2014/main" val="511120354"/>
                    </a:ext>
                  </a:extLst>
                </a:gridCol>
                <a:gridCol w="754012">
                  <a:extLst>
                    <a:ext uri="{9D8B030D-6E8A-4147-A177-3AD203B41FA5}">
                      <a16:colId xmlns:a16="http://schemas.microsoft.com/office/drawing/2014/main" val="4196574858"/>
                    </a:ext>
                  </a:extLst>
                </a:gridCol>
                <a:gridCol w="754012">
                  <a:extLst>
                    <a:ext uri="{9D8B030D-6E8A-4147-A177-3AD203B41FA5}">
                      <a16:colId xmlns:a16="http://schemas.microsoft.com/office/drawing/2014/main" val="2245570731"/>
                    </a:ext>
                  </a:extLst>
                </a:gridCol>
                <a:gridCol w="754012">
                  <a:extLst>
                    <a:ext uri="{9D8B030D-6E8A-4147-A177-3AD203B41FA5}">
                      <a16:colId xmlns:a16="http://schemas.microsoft.com/office/drawing/2014/main" val="1014391557"/>
                    </a:ext>
                  </a:extLst>
                </a:gridCol>
                <a:gridCol w="754012">
                  <a:extLst>
                    <a:ext uri="{9D8B030D-6E8A-4147-A177-3AD203B41FA5}">
                      <a16:colId xmlns:a16="http://schemas.microsoft.com/office/drawing/2014/main" val="2002518683"/>
                    </a:ext>
                  </a:extLst>
                </a:gridCol>
                <a:gridCol w="754012">
                  <a:extLst>
                    <a:ext uri="{9D8B030D-6E8A-4147-A177-3AD203B41FA5}">
                      <a16:colId xmlns:a16="http://schemas.microsoft.com/office/drawing/2014/main" val="778525760"/>
                    </a:ext>
                  </a:extLst>
                </a:gridCol>
                <a:gridCol w="754012">
                  <a:extLst>
                    <a:ext uri="{9D8B030D-6E8A-4147-A177-3AD203B41FA5}">
                      <a16:colId xmlns:a16="http://schemas.microsoft.com/office/drawing/2014/main" val="238042830"/>
                    </a:ext>
                  </a:extLst>
                </a:gridCol>
                <a:gridCol w="754012">
                  <a:extLst>
                    <a:ext uri="{9D8B030D-6E8A-4147-A177-3AD203B41FA5}">
                      <a16:colId xmlns:a16="http://schemas.microsoft.com/office/drawing/2014/main" val="3555314381"/>
                    </a:ext>
                  </a:extLst>
                </a:gridCol>
                <a:gridCol w="754012">
                  <a:extLst>
                    <a:ext uri="{9D8B030D-6E8A-4147-A177-3AD203B41FA5}">
                      <a16:colId xmlns:a16="http://schemas.microsoft.com/office/drawing/2014/main" val="2959769332"/>
                    </a:ext>
                  </a:extLst>
                </a:gridCol>
              </a:tblGrid>
              <a:tr h="370840">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7</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8</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9</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10</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11</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12</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1</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2</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3</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5</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6</a:t>
                      </a:r>
                      <a:r>
                        <a:rPr lang="zh-CN" altLang="en-US" sz="1200" b="0" i="1" kern="1200" dirty="0">
                          <a:solidFill>
                            <a:schemeClr val="bg1">
                              <a:lumMod val="50000"/>
                            </a:schemeClr>
                          </a:solidFill>
                          <a:latin typeface="Manulife JH Sans" panose="020B0604020202020204"/>
                          <a:ea typeface="+mn-ea"/>
                          <a:cs typeface="+mn-cs"/>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1855423"/>
                  </a:ext>
                </a:extLst>
              </a:tr>
              <a:tr h="370840">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360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371</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402</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233</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216</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rgbClr val="FF0000"/>
                          </a:solidFill>
                          <a:latin typeface="Manulife JH Sans" panose="020B0604020202020204"/>
                          <a:ea typeface="+mn-ea"/>
                          <a:cs typeface="+mn-cs"/>
                        </a:rPr>
                        <a:t>308</a:t>
                      </a:r>
                      <a:endParaRPr lang="zh-CN" altLang="en-US" sz="1200" b="0" i="1" kern="1200" dirty="0">
                        <a:solidFill>
                          <a:srgbClr val="FF0000"/>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555377"/>
                  </a:ext>
                </a:extLst>
              </a:tr>
            </a:tbl>
          </a:graphicData>
        </a:graphic>
      </p:graphicFrame>
      <p:sp>
        <p:nvSpPr>
          <p:cNvPr id="17" name="文本框 16">
            <a:extLst>
              <a:ext uri="{FF2B5EF4-FFF2-40B4-BE49-F238E27FC236}">
                <a16:creationId xmlns:a16="http://schemas.microsoft.com/office/drawing/2014/main" id="{8CA445AE-D287-484E-9422-7E6ADB04EDC3}"/>
              </a:ext>
            </a:extLst>
          </p:cNvPr>
          <p:cNvSpPr txBox="1"/>
          <p:nvPr/>
        </p:nvSpPr>
        <p:spPr>
          <a:xfrm>
            <a:off x="976523" y="5358122"/>
            <a:ext cx="862092" cy="184666"/>
          </a:xfrm>
          <a:prstGeom prst="rect">
            <a:avLst/>
          </a:prstGeom>
          <a:noFill/>
        </p:spPr>
        <p:txBody>
          <a:bodyPr wrap="square" lIns="0" tIns="0" rIns="0" bIns="0" rtlCol="0">
            <a:spAutoFit/>
          </a:bodyPr>
          <a:lstStyle/>
          <a:p>
            <a:pPr algn="l">
              <a:spcBef>
                <a:spcPts val="600"/>
              </a:spcBef>
            </a:pPr>
            <a:r>
              <a:rPr lang="zh-CN" altLang="en-US" sz="1200" i="1" dirty="0">
                <a:solidFill>
                  <a:schemeClr val="bg1">
                    <a:lumMod val="50000"/>
                  </a:schemeClr>
                </a:solidFill>
                <a:latin typeface="Manulife JH Sans" panose="020B0604020202020204"/>
              </a:rPr>
              <a:t>样本量：</a:t>
            </a:r>
          </a:p>
        </p:txBody>
      </p:sp>
      <p:sp>
        <p:nvSpPr>
          <p:cNvPr id="13" name="文本框 12">
            <a:extLst>
              <a:ext uri="{FF2B5EF4-FFF2-40B4-BE49-F238E27FC236}">
                <a16:creationId xmlns:a16="http://schemas.microsoft.com/office/drawing/2014/main" id="{56AECABB-314E-436B-A262-37C2CCA8145B}"/>
              </a:ext>
            </a:extLst>
          </p:cNvPr>
          <p:cNvSpPr txBox="1"/>
          <p:nvPr/>
        </p:nvSpPr>
        <p:spPr>
          <a:xfrm>
            <a:off x="1281257" y="2405947"/>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14" name="文本占位符 4">
            <a:extLst>
              <a:ext uri="{FF2B5EF4-FFF2-40B4-BE49-F238E27FC236}">
                <a16:creationId xmlns:a16="http://schemas.microsoft.com/office/drawing/2014/main" id="{3CD73E4C-38B7-4C13-A10A-5D9280215D40}"/>
              </a:ext>
            </a:extLst>
          </p:cNvPr>
          <p:cNvSpPr txBox="1">
            <a:spLocks/>
          </p:cNvSpPr>
          <p:nvPr/>
        </p:nvSpPr>
        <p:spPr>
          <a:xfrm>
            <a:off x="2279882" y="6286404"/>
            <a:ext cx="8914067" cy="402451"/>
          </a:xfrm>
          <a:prstGeom prst="rect">
            <a:avLst/>
          </a:prstGeom>
        </p:spPr>
        <p:txBody>
          <a:bodyPr vert="horz" lIns="0" tIns="0" rIns="0" bIns="0" rtlCol="0" anchor="b">
            <a:noAutofit/>
          </a:bodyPr>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kern="1200">
                <a:solidFill>
                  <a:schemeClr val="tx1"/>
                </a:solidFill>
                <a:latin typeface="Manulife JH Sans" panose="020B0604020202020204"/>
                <a:ea typeface="Noto Sans CJK SC Light" panose="020B0300000000000000" pitchFamily="34" charset="-122"/>
                <a:cs typeface="+mn-cs"/>
              </a:defRPr>
            </a:lvl1pPr>
            <a:lvl2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2pPr>
            <a:lvl3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3pPr>
            <a:lvl4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4pPr>
            <a:lvl5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5pPr>
            <a:lvl6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6pPr>
            <a:lvl7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7pPr>
            <a:lvl8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8pPr>
            <a:lvl9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9pPr>
          </a:lstStyle>
          <a:p>
            <a:r>
              <a:rPr lang="en-US" i="1" dirty="0">
                <a:solidFill>
                  <a:prstClr val="white">
                    <a:lumMod val="50000"/>
                  </a:prstClr>
                </a:solidFill>
                <a:cs typeface="Calibri" panose="020F0502020204030204" pitchFamily="34" charset="0"/>
              </a:rPr>
              <a:t>Q2.</a:t>
            </a:r>
            <a:r>
              <a:rPr lang="zh-CN" altLang="en-US" i="1" dirty="0">
                <a:solidFill>
                  <a:prstClr val="white">
                    <a:lumMod val="50000"/>
                  </a:prstClr>
                </a:solidFill>
                <a:cs typeface="Calibri" panose="020F0502020204030204" pitchFamily="34" charset="0"/>
              </a:rPr>
              <a:t>基于您此次中宏客服热线体验，如果您的亲友让您推荐一家保险公司，请问您推荐中宏保险的可能性有多大？请用</a:t>
            </a:r>
            <a:r>
              <a:rPr lang="en-US"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分表示”极其可能”，而</a:t>
            </a:r>
            <a:r>
              <a:rPr lang="en-US"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分表示”完全不可能”）</a:t>
            </a:r>
            <a:endParaRPr lang="zh-CN" altLang="en-US" dirty="0"/>
          </a:p>
          <a:p>
            <a:endParaRPr lang="zh-CN" altLang="en-US" dirty="0"/>
          </a:p>
        </p:txBody>
      </p:sp>
      <p:sp>
        <p:nvSpPr>
          <p:cNvPr id="15" name="文本框 14">
            <a:extLst>
              <a:ext uri="{FF2B5EF4-FFF2-40B4-BE49-F238E27FC236}">
                <a16:creationId xmlns:a16="http://schemas.microsoft.com/office/drawing/2014/main" id="{803096FB-D32B-4D7E-B43A-24447679D08C}"/>
              </a:ext>
            </a:extLst>
          </p:cNvPr>
          <p:cNvSpPr txBox="1"/>
          <p:nvPr/>
        </p:nvSpPr>
        <p:spPr>
          <a:xfrm>
            <a:off x="-2367827" y="5332529"/>
            <a:ext cx="6093068" cy="276999"/>
          </a:xfrm>
          <a:prstGeom prst="rect">
            <a:avLst/>
          </a:prstGeom>
          <a:noFill/>
        </p:spPr>
        <p:txBody>
          <a:bodyPr wrap="square">
            <a:spAutoFit/>
          </a:bodyPr>
          <a:lstStyle/>
          <a:p>
            <a:pPr algn="ctr"/>
            <a:r>
              <a:rPr lang="en-US" altLang="zh-CN" sz="120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p:txBody>
      </p:sp>
    </p:spTree>
    <p:extLst>
      <p:ext uri="{BB962C8B-B14F-4D97-AF65-F5344CB8AC3E}">
        <p14:creationId xmlns:p14="http://schemas.microsoft.com/office/powerpoint/2010/main" val="2289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15">
            <a:extLst>
              <a:ext uri="{FF2B5EF4-FFF2-40B4-BE49-F238E27FC236}">
                <a16:creationId xmlns:a16="http://schemas.microsoft.com/office/drawing/2014/main" id="{C4B46BE0-2FFE-4A5B-8F6E-99AE33183F3F}"/>
              </a:ext>
            </a:extLst>
          </p:cNvPr>
          <p:cNvGraphicFramePr>
            <a:graphicFrameLocks/>
          </p:cNvGraphicFramePr>
          <p:nvPr>
            <p:extLst>
              <p:ext uri="{D42A27DB-BD31-4B8C-83A1-F6EECF244321}">
                <p14:modId xmlns:p14="http://schemas.microsoft.com/office/powerpoint/2010/main" val="931587266"/>
              </p:ext>
            </p:extLst>
          </p:nvPr>
        </p:nvGraphicFramePr>
        <p:xfrm>
          <a:off x="1209598" y="2440964"/>
          <a:ext cx="8366533" cy="3207857"/>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中宏</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NPS</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性别</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年龄</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61358"/>
            <a:ext cx="11274552" cy="823202"/>
          </a:xfrm>
        </p:spPr>
        <p:txBody>
          <a:bodyPr/>
          <a:lstStyle/>
          <a:p>
            <a:pPr>
              <a:lnSpc>
                <a:spcPct val="100000"/>
              </a:lnSpc>
              <a:spcBef>
                <a:spcPts val="600"/>
              </a:spcBef>
            </a:pPr>
            <a:r>
              <a:rPr lang="zh-CN" altLang="en-US" sz="1800" dirty="0"/>
              <a:t>本女性客群的</a:t>
            </a:r>
            <a:r>
              <a:rPr lang="en-US" altLang="zh-CN" sz="1800" dirty="0"/>
              <a:t>NPS</a:t>
            </a:r>
            <a:r>
              <a:rPr lang="zh-CN" altLang="en-US" sz="1800" dirty="0"/>
              <a:t>低于男性客群，较上月下降</a:t>
            </a:r>
            <a:r>
              <a:rPr lang="en-US" altLang="zh-CN" sz="1800" dirty="0"/>
              <a:t>12%</a:t>
            </a:r>
            <a:r>
              <a:rPr lang="zh-CN" altLang="en-US" sz="1800" dirty="0"/>
              <a:t>，男性客群的</a:t>
            </a:r>
            <a:r>
              <a:rPr lang="en-US" altLang="zh-CN" sz="1800" dirty="0"/>
              <a:t>NPS</a:t>
            </a:r>
            <a:r>
              <a:rPr lang="zh-CN" altLang="en-US" sz="1800" dirty="0"/>
              <a:t>本月有小幅上涨，上涨</a:t>
            </a:r>
            <a:r>
              <a:rPr lang="en-US" altLang="zh-CN" sz="1800" dirty="0"/>
              <a:t>4%</a:t>
            </a:r>
          </a:p>
          <a:p>
            <a:pPr>
              <a:lnSpc>
                <a:spcPct val="100000"/>
              </a:lnSpc>
              <a:spcBef>
                <a:spcPts val="600"/>
              </a:spcBef>
            </a:pPr>
            <a:r>
              <a:rPr lang="zh-CN" altLang="en-US" sz="1800" dirty="0"/>
              <a:t>本月</a:t>
            </a:r>
            <a:r>
              <a:rPr lang="en-US" altLang="zh-CN" sz="1800" dirty="0"/>
              <a:t>35</a:t>
            </a:r>
            <a:r>
              <a:rPr lang="zh-CN" altLang="en-US" sz="1800" dirty="0"/>
              <a:t>岁</a:t>
            </a:r>
            <a:r>
              <a:rPr lang="en-US" altLang="zh-CN" sz="1800" dirty="0"/>
              <a:t>-39</a:t>
            </a:r>
            <a:r>
              <a:rPr lang="zh-CN" altLang="en-US" sz="1800" dirty="0"/>
              <a:t>岁年龄群体的</a:t>
            </a:r>
            <a:r>
              <a:rPr lang="en-US" altLang="zh-CN" sz="1800" dirty="0"/>
              <a:t>NPS</a:t>
            </a:r>
            <a:r>
              <a:rPr lang="zh-CN" altLang="en-US" sz="1800" dirty="0"/>
              <a:t>得分最高，达到</a:t>
            </a:r>
            <a:r>
              <a:rPr lang="en-US" altLang="zh-CN" sz="1800" dirty="0"/>
              <a:t>66%</a:t>
            </a:r>
            <a:endParaRPr lang="zh-CN" altLang="en-US" sz="1800" dirty="0"/>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11</a:t>
            </a:fld>
            <a:endParaRPr lang="en-US" altLang="zh-CN" dirty="0"/>
          </a:p>
        </p:txBody>
      </p:sp>
      <p:sp>
        <p:nvSpPr>
          <p:cNvPr id="16" name="文本占位符 17">
            <a:extLst>
              <a:ext uri="{FF2B5EF4-FFF2-40B4-BE49-F238E27FC236}">
                <a16:creationId xmlns:a16="http://schemas.microsoft.com/office/drawing/2014/main" id="{CB449246-F53F-41CF-A345-541B38DCC20F}"/>
              </a:ext>
            </a:extLst>
          </p:cNvPr>
          <p:cNvSpPr txBox="1">
            <a:spLocks/>
          </p:cNvSpPr>
          <p:nvPr/>
        </p:nvSpPr>
        <p:spPr>
          <a:xfrm>
            <a:off x="9722224" y="5808074"/>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
        <p:nvSpPr>
          <p:cNvPr id="19" name="文本占位符 4">
            <a:extLst>
              <a:ext uri="{FF2B5EF4-FFF2-40B4-BE49-F238E27FC236}">
                <a16:creationId xmlns:a16="http://schemas.microsoft.com/office/drawing/2014/main" id="{48CFC36E-5CA0-4FE7-8D8A-7B295C88F546}"/>
              </a:ext>
            </a:extLst>
          </p:cNvPr>
          <p:cNvSpPr>
            <a:spLocks noGrp="1"/>
          </p:cNvSpPr>
          <p:nvPr>
            <p:ph type="body" sz="quarter" idx="14"/>
          </p:nvPr>
        </p:nvSpPr>
        <p:spPr>
          <a:xfrm>
            <a:off x="2191016" y="6286404"/>
            <a:ext cx="8914067" cy="402451"/>
          </a:xfrm>
        </p:spPr>
        <p:txBody>
          <a:bodyPr/>
          <a:lstStyle/>
          <a:p>
            <a:r>
              <a:rPr lang="en-US" altLang="zh-CN" i="1" dirty="0">
                <a:solidFill>
                  <a:prstClr val="white">
                    <a:lumMod val="50000"/>
                  </a:prstClr>
                </a:solidFill>
                <a:cs typeface="Calibri" panose="020F0502020204030204" pitchFamily="34" charset="0"/>
              </a:rPr>
              <a:t>Q2.</a:t>
            </a:r>
            <a:r>
              <a:rPr lang="zh-CN" altLang="en-US" i="1" dirty="0">
                <a:solidFill>
                  <a:prstClr val="white">
                    <a:lumMod val="50000"/>
                  </a:prstClr>
                </a:solidFill>
                <a:cs typeface="Calibri" panose="020F0502020204030204" pitchFamily="34" charset="0"/>
              </a:rPr>
              <a:t>基于您此次中宏客服热线体验，如果您的亲友让您推荐一家保险公司，请问您推荐中宏保险的可能性有多大？请用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分表示”极其可能”，而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分表示”完全不可能”）</a:t>
            </a:r>
            <a:endParaRPr lang="zh-CN" altLang="en-US" dirty="0"/>
          </a:p>
          <a:p>
            <a:endParaRPr lang="zh-CN" altLang="en-US" dirty="0"/>
          </a:p>
        </p:txBody>
      </p:sp>
      <p:graphicFrame>
        <p:nvGraphicFramePr>
          <p:cNvPr id="17" name="表格 7">
            <a:extLst>
              <a:ext uri="{FF2B5EF4-FFF2-40B4-BE49-F238E27FC236}">
                <a16:creationId xmlns:a16="http://schemas.microsoft.com/office/drawing/2014/main" id="{E4C1ED9B-9EC4-4303-9A04-C3E3B1030FA0}"/>
              </a:ext>
            </a:extLst>
          </p:cNvPr>
          <p:cNvGraphicFramePr>
            <a:graphicFrameLocks noGrp="1"/>
          </p:cNvGraphicFramePr>
          <p:nvPr>
            <p:extLst>
              <p:ext uri="{D42A27DB-BD31-4B8C-83A1-F6EECF244321}">
                <p14:modId xmlns:p14="http://schemas.microsoft.com/office/powerpoint/2010/main" val="2240007404"/>
              </p:ext>
            </p:extLst>
          </p:nvPr>
        </p:nvGraphicFramePr>
        <p:xfrm>
          <a:off x="3836442" y="5321461"/>
          <a:ext cx="7048800" cy="594002"/>
        </p:xfrm>
        <a:graphic>
          <a:graphicData uri="http://schemas.openxmlformats.org/drawingml/2006/table">
            <a:tbl>
              <a:tblPr firstRow="1" bandRow="1">
                <a:tableStyleId>{B301B821-A1FF-4177-AEE7-76D212191A09}</a:tableStyleId>
              </a:tblPr>
              <a:tblGrid>
                <a:gridCol w="640800">
                  <a:extLst>
                    <a:ext uri="{9D8B030D-6E8A-4147-A177-3AD203B41FA5}">
                      <a16:colId xmlns:a16="http://schemas.microsoft.com/office/drawing/2014/main" val="240156020"/>
                    </a:ext>
                  </a:extLst>
                </a:gridCol>
                <a:gridCol w="640800">
                  <a:extLst>
                    <a:ext uri="{9D8B030D-6E8A-4147-A177-3AD203B41FA5}">
                      <a16:colId xmlns:a16="http://schemas.microsoft.com/office/drawing/2014/main" val="3371104636"/>
                    </a:ext>
                  </a:extLst>
                </a:gridCol>
                <a:gridCol w="640800">
                  <a:extLst>
                    <a:ext uri="{9D8B030D-6E8A-4147-A177-3AD203B41FA5}">
                      <a16:colId xmlns:a16="http://schemas.microsoft.com/office/drawing/2014/main" val="1735147755"/>
                    </a:ext>
                  </a:extLst>
                </a:gridCol>
                <a:gridCol w="640800">
                  <a:extLst>
                    <a:ext uri="{9D8B030D-6E8A-4147-A177-3AD203B41FA5}">
                      <a16:colId xmlns:a16="http://schemas.microsoft.com/office/drawing/2014/main" val="860625590"/>
                    </a:ext>
                  </a:extLst>
                </a:gridCol>
                <a:gridCol w="640800">
                  <a:extLst>
                    <a:ext uri="{9D8B030D-6E8A-4147-A177-3AD203B41FA5}">
                      <a16:colId xmlns:a16="http://schemas.microsoft.com/office/drawing/2014/main" val="48776488"/>
                    </a:ext>
                  </a:extLst>
                </a:gridCol>
                <a:gridCol w="640800">
                  <a:extLst>
                    <a:ext uri="{9D8B030D-6E8A-4147-A177-3AD203B41FA5}">
                      <a16:colId xmlns:a16="http://schemas.microsoft.com/office/drawing/2014/main" val="114744344"/>
                    </a:ext>
                  </a:extLst>
                </a:gridCol>
                <a:gridCol w="640800">
                  <a:extLst>
                    <a:ext uri="{9D8B030D-6E8A-4147-A177-3AD203B41FA5}">
                      <a16:colId xmlns:a16="http://schemas.microsoft.com/office/drawing/2014/main" val="3614537682"/>
                    </a:ext>
                  </a:extLst>
                </a:gridCol>
                <a:gridCol w="640800">
                  <a:extLst>
                    <a:ext uri="{9D8B030D-6E8A-4147-A177-3AD203B41FA5}">
                      <a16:colId xmlns:a16="http://schemas.microsoft.com/office/drawing/2014/main" val="1997455853"/>
                    </a:ext>
                  </a:extLst>
                </a:gridCol>
                <a:gridCol w="640800">
                  <a:extLst>
                    <a:ext uri="{9D8B030D-6E8A-4147-A177-3AD203B41FA5}">
                      <a16:colId xmlns:a16="http://schemas.microsoft.com/office/drawing/2014/main" val="3989424744"/>
                    </a:ext>
                  </a:extLst>
                </a:gridCol>
                <a:gridCol w="640800">
                  <a:extLst>
                    <a:ext uri="{9D8B030D-6E8A-4147-A177-3AD203B41FA5}">
                      <a16:colId xmlns:a16="http://schemas.microsoft.com/office/drawing/2014/main" val="4127656929"/>
                    </a:ext>
                  </a:extLst>
                </a:gridCol>
                <a:gridCol w="640800">
                  <a:extLst>
                    <a:ext uri="{9D8B030D-6E8A-4147-A177-3AD203B41FA5}">
                      <a16:colId xmlns:a16="http://schemas.microsoft.com/office/drawing/2014/main" val="1723373205"/>
                    </a:ext>
                  </a:extLst>
                </a:gridCol>
              </a:tblGrid>
              <a:tr h="297001">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1</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11</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40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58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75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48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28*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17</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13</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9</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r h="297001">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2</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4763" marR="4763" marT="4763"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16</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4763" marR="4763" marT="4763"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24</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4763" marR="4763" marT="4763"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36</a:t>
                      </a:r>
                    </a:p>
                  </a:txBody>
                  <a:tcPr marL="4763" marR="4763" marT="4763"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44</a:t>
                      </a:r>
                    </a:p>
                  </a:txBody>
                  <a:tcPr marL="4763" marR="4763" marT="4763"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38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23</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22</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8</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rPr>
                        <a:t>3</a:t>
                      </a:r>
                      <a:r>
                        <a:rPr lang="zh-CN" altLang="en-US" sz="1200" b="0" i="1" kern="1200" spc="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spc="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718982"/>
                  </a:ext>
                </a:extLst>
              </a:tr>
            </a:tbl>
          </a:graphicData>
        </a:graphic>
      </p:graphicFrame>
      <p:graphicFrame>
        <p:nvGraphicFramePr>
          <p:cNvPr id="20" name="Content Placeholder 15">
            <a:extLst>
              <a:ext uri="{FF2B5EF4-FFF2-40B4-BE49-F238E27FC236}">
                <a16:creationId xmlns:a16="http://schemas.microsoft.com/office/drawing/2014/main" id="{8A4E6809-1F13-48C5-9020-70D1970354C3}"/>
              </a:ext>
            </a:extLst>
          </p:cNvPr>
          <p:cNvGraphicFramePr>
            <a:graphicFrameLocks/>
          </p:cNvGraphicFramePr>
          <p:nvPr>
            <p:extLst>
              <p:ext uri="{D42A27DB-BD31-4B8C-83A1-F6EECF244321}">
                <p14:modId xmlns:p14="http://schemas.microsoft.com/office/powerpoint/2010/main" val="3242494332"/>
              </p:ext>
            </p:extLst>
          </p:nvPr>
        </p:nvGraphicFramePr>
        <p:xfrm>
          <a:off x="3791471" y="2247914"/>
          <a:ext cx="8366533" cy="3207857"/>
        </p:xfrm>
        <a:graphic>
          <a:graphicData uri="http://schemas.openxmlformats.org/drawingml/2006/chart">
            <c:chart xmlns:c="http://schemas.openxmlformats.org/drawingml/2006/chart" xmlns:r="http://schemas.openxmlformats.org/officeDocument/2006/relationships" r:id="rId4"/>
          </a:graphicData>
        </a:graphic>
      </p:graphicFrame>
      <p:sp>
        <p:nvSpPr>
          <p:cNvPr id="21" name="文本框 20">
            <a:extLst>
              <a:ext uri="{FF2B5EF4-FFF2-40B4-BE49-F238E27FC236}">
                <a16:creationId xmlns:a16="http://schemas.microsoft.com/office/drawing/2014/main" id="{E2E1B842-2D8B-4A7B-92B9-386EF8A94EF7}"/>
              </a:ext>
            </a:extLst>
          </p:cNvPr>
          <p:cNvSpPr txBox="1"/>
          <p:nvPr/>
        </p:nvSpPr>
        <p:spPr>
          <a:xfrm>
            <a:off x="1533882" y="2247914"/>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25" name="矩形: 圆角 24">
            <a:extLst>
              <a:ext uri="{FF2B5EF4-FFF2-40B4-BE49-F238E27FC236}">
                <a16:creationId xmlns:a16="http://schemas.microsoft.com/office/drawing/2014/main" id="{2D792C27-E2CA-45E0-9E4F-B9F8F17CC88B}"/>
              </a:ext>
            </a:extLst>
          </p:cNvPr>
          <p:cNvSpPr/>
          <p:nvPr/>
        </p:nvSpPr>
        <p:spPr>
          <a:xfrm>
            <a:off x="1800857" y="2239239"/>
            <a:ext cx="1730325" cy="3640865"/>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26" name="矩形: 一个圆顶角，剪去另一个顶角 25">
            <a:extLst>
              <a:ext uri="{FF2B5EF4-FFF2-40B4-BE49-F238E27FC236}">
                <a16:creationId xmlns:a16="http://schemas.microsoft.com/office/drawing/2014/main" id="{EE2714B4-573B-4999-BAFF-64664178DA42}"/>
              </a:ext>
            </a:extLst>
          </p:cNvPr>
          <p:cNvSpPr/>
          <p:nvPr/>
        </p:nvSpPr>
        <p:spPr>
          <a:xfrm>
            <a:off x="2191016" y="1952940"/>
            <a:ext cx="928467" cy="294974"/>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性别</a:t>
            </a:r>
          </a:p>
        </p:txBody>
      </p:sp>
      <p:sp>
        <p:nvSpPr>
          <p:cNvPr id="27" name="矩形: 圆角 26">
            <a:extLst>
              <a:ext uri="{FF2B5EF4-FFF2-40B4-BE49-F238E27FC236}">
                <a16:creationId xmlns:a16="http://schemas.microsoft.com/office/drawing/2014/main" id="{36E848A9-49B7-4C87-9F20-0FA2182708F5}"/>
              </a:ext>
            </a:extLst>
          </p:cNvPr>
          <p:cNvSpPr/>
          <p:nvPr/>
        </p:nvSpPr>
        <p:spPr>
          <a:xfrm>
            <a:off x="3791471" y="2174322"/>
            <a:ext cx="7187756" cy="3705782"/>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28" name="矩形: 一个圆顶角，剪去另一个顶角 27">
            <a:extLst>
              <a:ext uri="{FF2B5EF4-FFF2-40B4-BE49-F238E27FC236}">
                <a16:creationId xmlns:a16="http://schemas.microsoft.com/office/drawing/2014/main" id="{4F4E5F4D-6A26-41BF-838D-82E364800A2D}"/>
              </a:ext>
            </a:extLst>
          </p:cNvPr>
          <p:cNvSpPr/>
          <p:nvPr/>
        </p:nvSpPr>
        <p:spPr>
          <a:xfrm>
            <a:off x="7062673" y="1952940"/>
            <a:ext cx="928467" cy="294974"/>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年龄</a:t>
            </a:r>
          </a:p>
        </p:txBody>
      </p:sp>
      <p:sp>
        <p:nvSpPr>
          <p:cNvPr id="29" name="矩形 28">
            <a:extLst>
              <a:ext uri="{FF2B5EF4-FFF2-40B4-BE49-F238E27FC236}">
                <a16:creationId xmlns:a16="http://schemas.microsoft.com/office/drawing/2014/main" id="{25160982-A646-4882-9EEA-9830EEABADD4}"/>
              </a:ext>
            </a:extLst>
          </p:cNvPr>
          <p:cNvSpPr/>
          <p:nvPr/>
        </p:nvSpPr>
        <p:spPr>
          <a:xfrm>
            <a:off x="3853035" y="2372910"/>
            <a:ext cx="1973615" cy="3512732"/>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pic>
        <p:nvPicPr>
          <p:cNvPr id="31" name="Picture 23">
            <a:extLst>
              <a:ext uri="{FF2B5EF4-FFF2-40B4-BE49-F238E27FC236}">
                <a16:creationId xmlns:a16="http://schemas.microsoft.com/office/drawing/2014/main" id="{624EBD8E-B799-4579-B2CA-079B65DDD35A}"/>
              </a:ext>
            </a:extLst>
          </p:cNvPr>
          <p:cNvPicPr>
            <a:picLocks noChangeAspect="1" noChangeArrowheads="1"/>
          </p:cNvPicPr>
          <p:nvPr/>
        </p:nvPicPr>
        <p:blipFill>
          <a:blip r:embed="rId5" cstate="print"/>
          <a:srcRect/>
          <a:stretch>
            <a:fillRect/>
          </a:stretch>
        </p:blipFill>
        <p:spPr bwMode="auto">
          <a:xfrm>
            <a:off x="6362175" y="3222366"/>
            <a:ext cx="560793" cy="282327"/>
          </a:xfrm>
          <a:prstGeom prst="rect">
            <a:avLst/>
          </a:prstGeom>
          <a:noFill/>
          <a:ln w="9525" algn="ctr">
            <a:noFill/>
            <a:miter lim="800000"/>
            <a:headEnd/>
            <a:tailEnd/>
          </a:ln>
        </p:spPr>
      </p:pic>
      <p:sp>
        <p:nvSpPr>
          <p:cNvPr id="22" name="矩形 21">
            <a:extLst>
              <a:ext uri="{FF2B5EF4-FFF2-40B4-BE49-F238E27FC236}">
                <a16:creationId xmlns:a16="http://schemas.microsoft.com/office/drawing/2014/main" id="{16FAD883-B404-1942-A786-CCE24231FADD}"/>
              </a:ext>
            </a:extLst>
          </p:cNvPr>
          <p:cNvSpPr/>
          <p:nvPr/>
        </p:nvSpPr>
        <p:spPr>
          <a:xfrm>
            <a:off x="8342596" y="2367371"/>
            <a:ext cx="2561056" cy="3512733"/>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graphicFrame>
        <p:nvGraphicFramePr>
          <p:cNvPr id="30" name="表格 7">
            <a:extLst>
              <a:ext uri="{FF2B5EF4-FFF2-40B4-BE49-F238E27FC236}">
                <a16:creationId xmlns:a16="http://schemas.microsoft.com/office/drawing/2014/main" id="{D6C19FA0-639F-8B4C-9843-D8880BF9CE29}"/>
              </a:ext>
            </a:extLst>
          </p:cNvPr>
          <p:cNvGraphicFramePr>
            <a:graphicFrameLocks noGrp="1"/>
          </p:cNvGraphicFramePr>
          <p:nvPr>
            <p:extLst>
              <p:ext uri="{D42A27DB-BD31-4B8C-83A1-F6EECF244321}">
                <p14:modId xmlns:p14="http://schemas.microsoft.com/office/powerpoint/2010/main" val="1993781065"/>
              </p:ext>
            </p:extLst>
          </p:nvPr>
        </p:nvGraphicFramePr>
        <p:xfrm>
          <a:off x="961616" y="5320800"/>
          <a:ext cx="2544832" cy="594002"/>
        </p:xfrm>
        <a:graphic>
          <a:graphicData uri="http://schemas.openxmlformats.org/drawingml/2006/table">
            <a:tbl>
              <a:tblPr firstRow="1" bandRow="1">
                <a:tableStyleId>{B301B821-A1FF-4177-AEE7-76D212191A09}</a:tableStyleId>
              </a:tblPr>
              <a:tblGrid>
                <a:gridCol w="757525">
                  <a:extLst>
                    <a:ext uri="{9D8B030D-6E8A-4147-A177-3AD203B41FA5}">
                      <a16:colId xmlns:a16="http://schemas.microsoft.com/office/drawing/2014/main" val="602388778"/>
                    </a:ext>
                  </a:extLst>
                </a:gridCol>
                <a:gridCol w="900803">
                  <a:extLst>
                    <a:ext uri="{9D8B030D-6E8A-4147-A177-3AD203B41FA5}">
                      <a16:colId xmlns:a16="http://schemas.microsoft.com/office/drawing/2014/main" val="2785039015"/>
                    </a:ext>
                  </a:extLst>
                </a:gridCol>
                <a:gridCol w="886504">
                  <a:extLst>
                    <a:ext uri="{9D8B030D-6E8A-4147-A177-3AD203B41FA5}">
                      <a16:colId xmlns:a16="http://schemas.microsoft.com/office/drawing/2014/main" val="64203510"/>
                    </a:ext>
                  </a:extLst>
                </a:gridCol>
              </a:tblGrid>
              <a:tr h="297001">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122</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186</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r h="297001">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89</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718982"/>
                  </a:ext>
                </a:extLst>
              </a:tr>
            </a:tbl>
          </a:graphicData>
        </a:graphic>
      </p:graphicFrame>
      <p:pic>
        <p:nvPicPr>
          <p:cNvPr id="32" name="Picture 23">
            <a:extLst>
              <a:ext uri="{FF2B5EF4-FFF2-40B4-BE49-F238E27FC236}">
                <a16:creationId xmlns:a16="http://schemas.microsoft.com/office/drawing/2014/main" id="{01495C19-7F20-DB4F-BB74-E74328DB894D}"/>
              </a:ext>
            </a:extLst>
          </p:cNvPr>
          <p:cNvPicPr>
            <a:picLocks noChangeAspect="1" noChangeArrowheads="1"/>
          </p:cNvPicPr>
          <p:nvPr/>
        </p:nvPicPr>
        <p:blipFill>
          <a:blip r:embed="rId5" cstate="print"/>
          <a:srcRect/>
          <a:stretch>
            <a:fillRect/>
          </a:stretch>
        </p:blipFill>
        <p:spPr bwMode="auto">
          <a:xfrm>
            <a:off x="1786507" y="3363530"/>
            <a:ext cx="560793" cy="282327"/>
          </a:xfrm>
          <a:prstGeom prst="rect">
            <a:avLst/>
          </a:prstGeom>
          <a:noFill/>
          <a:ln w="9525" algn="ctr">
            <a:noFill/>
            <a:miter lim="800000"/>
            <a:headEnd/>
            <a:tailEnd/>
          </a:ln>
        </p:spPr>
      </p:pic>
      <p:sp>
        <p:nvSpPr>
          <p:cNvPr id="5" name="TextBox 4">
            <a:extLst>
              <a:ext uri="{FF2B5EF4-FFF2-40B4-BE49-F238E27FC236}">
                <a16:creationId xmlns:a16="http://schemas.microsoft.com/office/drawing/2014/main" id="{0E4C4747-EFFB-F346-BDBD-B293DA9B6CE6}"/>
              </a:ext>
            </a:extLst>
          </p:cNvPr>
          <p:cNvSpPr txBox="1"/>
          <p:nvPr/>
        </p:nvSpPr>
        <p:spPr>
          <a:xfrm>
            <a:off x="4564800" y="4543027"/>
            <a:ext cx="221214" cy="184666"/>
          </a:xfrm>
          <a:prstGeom prst="rect">
            <a:avLst/>
          </a:prstGeom>
          <a:noFill/>
        </p:spPr>
        <p:txBody>
          <a:bodyPr wrap="none" lIns="0" tIns="0" rIns="0" bIns="0" rtlCol="0">
            <a:spAutoFit/>
          </a:bodyPr>
          <a:lstStyle/>
          <a:p>
            <a:pPr algn="l">
              <a:spcBef>
                <a:spcPts val="600"/>
              </a:spcBef>
            </a:pPr>
            <a:r>
              <a:rPr lang="en-US" altLang="zh-CN" sz="1200" b="1" dirty="0">
                <a:solidFill>
                  <a:schemeClr val="accent1"/>
                </a:solidFill>
              </a:rPr>
              <a:t>-50</a:t>
            </a:r>
            <a:endParaRPr lang="en-CN" sz="1200" b="1" dirty="0" err="1">
              <a:solidFill>
                <a:schemeClr val="accent1"/>
              </a:solidFill>
            </a:endParaRPr>
          </a:p>
        </p:txBody>
      </p:sp>
      <p:sp>
        <p:nvSpPr>
          <p:cNvPr id="24" name="TextBox 23">
            <a:extLst>
              <a:ext uri="{FF2B5EF4-FFF2-40B4-BE49-F238E27FC236}">
                <a16:creationId xmlns:a16="http://schemas.microsoft.com/office/drawing/2014/main" id="{ED1C16C0-4B89-284D-A0AA-139519420E9C}"/>
              </a:ext>
            </a:extLst>
          </p:cNvPr>
          <p:cNvSpPr txBox="1"/>
          <p:nvPr/>
        </p:nvSpPr>
        <p:spPr>
          <a:xfrm>
            <a:off x="10591200" y="4543027"/>
            <a:ext cx="221214" cy="184666"/>
          </a:xfrm>
          <a:prstGeom prst="rect">
            <a:avLst/>
          </a:prstGeom>
          <a:noFill/>
        </p:spPr>
        <p:txBody>
          <a:bodyPr wrap="none" lIns="0" tIns="0" rIns="0" bIns="0" rtlCol="0">
            <a:spAutoFit/>
          </a:bodyPr>
          <a:lstStyle/>
          <a:p>
            <a:pPr algn="l">
              <a:spcBef>
                <a:spcPts val="600"/>
              </a:spcBef>
            </a:pPr>
            <a:r>
              <a:rPr lang="en-US" altLang="zh-CN" sz="1200" dirty="0">
                <a:solidFill>
                  <a:schemeClr val="tx1">
                    <a:lumMod val="75000"/>
                    <a:lumOff val="25000"/>
                  </a:schemeClr>
                </a:solidFill>
              </a:rPr>
              <a:t>-25</a:t>
            </a:r>
            <a:endParaRPr lang="en-CN" sz="1200" dirty="0" err="1">
              <a:solidFill>
                <a:schemeClr val="tx1">
                  <a:lumMod val="75000"/>
                  <a:lumOff val="25000"/>
                </a:schemeClr>
              </a:solidFill>
            </a:endParaRPr>
          </a:p>
        </p:txBody>
      </p:sp>
    </p:spTree>
    <p:extLst>
      <p:ext uri="{BB962C8B-B14F-4D97-AF65-F5344CB8AC3E}">
        <p14:creationId xmlns:p14="http://schemas.microsoft.com/office/powerpoint/2010/main" val="38202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5">
            <a:extLst>
              <a:ext uri="{FF2B5EF4-FFF2-40B4-BE49-F238E27FC236}">
                <a16:creationId xmlns:a16="http://schemas.microsoft.com/office/drawing/2014/main" id="{ABD185FE-97E9-4BAD-A300-5030D2EB90C9}"/>
              </a:ext>
            </a:extLst>
          </p:cNvPr>
          <p:cNvGraphicFramePr>
            <a:graphicFrameLocks/>
          </p:cNvGraphicFramePr>
          <p:nvPr>
            <p:extLst>
              <p:ext uri="{D42A27DB-BD31-4B8C-83A1-F6EECF244321}">
                <p14:modId xmlns:p14="http://schemas.microsoft.com/office/powerpoint/2010/main" val="1427008143"/>
              </p:ext>
            </p:extLst>
          </p:nvPr>
        </p:nvGraphicFramePr>
        <p:xfrm>
          <a:off x="-1" y="2338388"/>
          <a:ext cx="12098465" cy="3597701"/>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中宏</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NPS</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咨询类别</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年缴保费</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41189"/>
            <a:ext cx="11274552" cy="1012039"/>
          </a:xfrm>
        </p:spPr>
        <p:txBody>
          <a:bodyPr/>
          <a:lstStyle/>
          <a:p>
            <a:pPr>
              <a:lnSpc>
                <a:spcPct val="100000"/>
              </a:lnSpc>
              <a:spcBef>
                <a:spcPts val="600"/>
              </a:spcBef>
            </a:pPr>
            <a:r>
              <a:rPr lang="zh-CN" altLang="en-US" sz="1800" dirty="0"/>
              <a:t>服务申请本月</a:t>
            </a:r>
            <a:r>
              <a:rPr lang="en-US" altLang="zh-CN" sz="1800" dirty="0"/>
              <a:t>NPS</a:t>
            </a:r>
            <a:r>
              <a:rPr lang="zh-CN" altLang="en-US" sz="1800" dirty="0"/>
              <a:t>得分最高，为</a:t>
            </a:r>
            <a:r>
              <a:rPr lang="en-US" altLang="zh-CN" sz="1800" dirty="0"/>
              <a:t>73%</a:t>
            </a:r>
            <a:r>
              <a:rPr lang="zh-CN" altLang="en-US" sz="1800" dirty="0"/>
              <a:t>，较上月提升</a:t>
            </a:r>
            <a:r>
              <a:rPr lang="en-US" altLang="zh-CN" sz="1800" dirty="0"/>
              <a:t>23%</a:t>
            </a:r>
          </a:p>
          <a:p>
            <a:pPr>
              <a:lnSpc>
                <a:spcPct val="100000"/>
              </a:lnSpc>
              <a:spcBef>
                <a:spcPts val="600"/>
              </a:spcBef>
            </a:pPr>
            <a:r>
              <a:rPr lang="zh-CN" altLang="en-US" sz="1800" dirty="0"/>
              <a:t>本月年缴保费 </a:t>
            </a:r>
            <a:r>
              <a:rPr lang="en-US" altLang="zh-CN" sz="1800" dirty="0"/>
              <a:t>10K</a:t>
            </a:r>
            <a:r>
              <a:rPr lang="zh-CN" altLang="en-US" sz="1800" dirty="0"/>
              <a:t>及以上的的客群 </a:t>
            </a:r>
            <a:r>
              <a:rPr lang="en-US" altLang="zh-CN" sz="1800" dirty="0"/>
              <a:t>NPS</a:t>
            </a:r>
            <a:r>
              <a:rPr lang="zh-CN" altLang="en-US" sz="1800" dirty="0"/>
              <a:t>打分最高，为</a:t>
            </a:r>
            <a:r>
              <a:rPr lang="en-US" altLang="zh-CN" sz="1800" dirty="0"/>
              <a:t>61%</a:t>
            </a:r>
            <a:r>
              <a:rPr lang="zh-CN" altLang="en-US" sz="1800" dirty="0"/>
              <a:t>，但较上月下滑</a:t>
            </a:r>
            <a:r>
              <a:rPr lang="en-US" altLang="zh-CN" sz="1800" dirty="0"/>
              <a:t>12%</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12</a:t>
            </a:fld>
            <a:endParaRPr lang="en-US" altLang="zh-CN" dirty="0"/>
          </a:p>
        </p:txBody>
      </p:sp>
      <p:graphicFrame>
        <p:nvGraphicFramePr>
          <p:cNvPr id="13" name="表格 7">
            <a:extLst>
              <a:ext uri="{FF2B5EF4-FFF2-40B4-BE49-F238E27FC236}">
                <a16:creationId xmlns:a16="http://schemas.microsoft.com/office/drawing/2014/main" id="{BB357013-8C28-4F17-AE39-009116977B0E}"/>
              </a:ext>
            </a:extLst>
          </p:cNvPr>
          <p:cNvGraphicFramePr>
            <a:graphicFrameLocks noGrp="1"/>
          </p:cNvGraphicFramePr>
          <p:nvPr>
            <p:extLst>
              <p:ext uri="{D42A27DB-BD31-4B8C-83A1-F6EECF244321}">
                <p14:modId xmlns:p14="http://schemas.microsoft.com/office/powerpoint/2010/main" val="3566449245"/>
              </p:ext>
            </p:extLst>
          </p:nvPr>
        </p:nvGraphicFramePr>
        <p:xfrm>
          <a:off x="342985" y="5601159"/>
          <a:ext cx="10947866" cy="548640"/>
        </p:xfrm>
        <a:graphic>
          <a:graphicData uri="http://schemas.openxmlformats.org/drawingml/2006/table">
            <a:tbl>
              <a:tblPr firstRow="1" bandRow="1">
                <a:tableStyleId>{B301B821-A1FF-4177-AEE7-76D212191A09}</a:tableStyleId>
              </a:tblPr>
              <a:tblGrid>
                <a:gridCol w="434294">
                  <a:extLst>
                    <a:ext uri="{9D8B030D-6E8A-4147-A177-3AD203B41FA5}">
                      <a16:colId xmlns:a16="http://schemas.microsoft.com/office/drawing/2014/main" val="602388778"/>
                    </a:ext>
                  </a:extLst>
                </a:gridCol>
                <a:gridCol w="698214">
                  <a:extLst>
                    <a:ext uri="{9D8B030D-6E8A-4147-A177-3AD203B41FA5}">
                      <a16:colId xmlns:a16="http://schemas.microsoft.com/office/drawing/2014/main" val="1675609254"/>
                    </a:ext>
                  </a:extLst>
                </a:gridCol>
                <a:gridCol w="1145709">
                  <a:extLst>
                    <a:ext uri="{9D8B030D-6E8A-4147-A177-3AD203B41FA5}">
                      <a16:colId xmlns:a16="http://schemas.microsoft.com/office/drawing/2014/main" val="2785039015"/>
                    </a:ext>
                  </a:extLst>
                </a:gridCol>
                <a:gridCol w="1661826">
                  <a:extLst>
                    <a:ext uri="{9D8B030D-6E8A-4147-A177-3AD203B41FA5}">
                      <a16:colId xmlns:a16="http://schemas.microsoft.com/office/drawing/2014/main" val="3205092993"/>
                    </a:ext>
                  </a:extLst>
                </a:gridCol>
                <a:gridCol w="569535">
                  <a:extLst>
                    <a:ext uri="{9D8B030D-6E8A-4147-A177-3AD203B41FA5}">
                      <a16:colId xmlns:a16="http://schemas.microsoft.com/office/drawing/2014/main" val="565634765"/>
                    </a:ext>
                  </a:extLst>
                </a:gridCol>
                <a:gridCol w="1016950">
                  <a:extLst>
                    <a:ext uri="{9D8B030D-6E8A-4147-A177-3AD203B41FA5}">
                      <a16:colId xmlns:a16="http://schemas.microsoft.com/office/drawing/2014/main" val="64203510"/>
                    </a:ext>
                  </a:extLst>
                </a:gridCol>
                <a:gridCol w="1091993">
                  <a:extLst>
                    <a:ext uri="{9D8B030D-6E8A-4147-A177-3AD203B41FA5}">
                      <a16:colId xmlns:a16="http://schemas.microsoft.com/office/drawing/2014/main" val="240156020"/>
                    </a:ext>
                  </a:extLst>
                </a:gridCol>
                <a:gridCol w="1181921">
                  <a:extLst>
                    <a:ext uri="{9D8B030D-6E8A-4147-A177-3AD203B41FA5}">
                      <a16:colId xmlns:a16="http://schemas.microsoft.com/office/drawing/2014/main" val="3371104636"/>
                    </a:ext>
                  </a:extLst>
                </a:gridCol>
                <a:gridCol w="950677">
                  <a:extLst>
                    <a:ext uri="{9D8B030D-6E8A-4147-A177-3AD203B41FA5}">
                      <a16:colId xmlns:a16="http://schemas.microsoft.com/office/drawing/2014/main" val="1735147755"/>
                    </a:ext>
                  </a:extLst>
                </a:gridCol>
                <a:gridCol w="1195629">
                  <a:extLst>
                    <a:ext uri="{9D8B030D-6E8A-4147-A177-3AD203B41FA5}">
                      <a16:colId xmlns:a16="http://schemas.microsoft.com/office/drawing/2014/main" val="2219658106"/>
                    </a:ext>
                  </a:extLst>
                </a:gridCol>
                <a:gridCol w="1001118">
                  <a:extLst>
                    <a:ext uri="{9D8B030D-6E8A-4147-A177-3AD203B41FA5}">
                      <a16:colId xmlns:a16="http://schemas.microsoft.com/office/drawing/2014/main" val="3669034723"/>
                    </a:ext>
                  </a:extLst>
                </a:gridCol>
              </a:tblGrid>
              <a:tr h="270935">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33</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189</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82</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4763" marR="4763" marT="4763"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87</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37</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105</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096608"/>
                  </a:ext>
                </a:extLst>
              </a:tr>
              <a:tr h="270935">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28*</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126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4763" marR="4763" marT="4763"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25*</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9*</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75</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14" name="矩形: 圆角 13">
            <a:extLst>
              <a:ext uri="{FF2B5EF4-FFF2-40B4-BE49-F238E27FC236}">
                <a16:creationId xmlns:a16="http://schemas.microsoft.com/office/drawing/2014/main" id="{B6CD22CF-44E6-4DB1-ACAB-E16A44A98CFE}"/>
              </a:ext>
            </a:extLst>
          </p:cNvPr>
          <p:cNvSpPr/>
          <p:nvPr/>
        </p:nvSpPr>
        <p:spPr>
          <a:xfrm>
            <a:off x="515165" y="2081492"/>
            <a:ext cx="4893075" cy="4088779"/>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7" name="矩形: 一个圆顶角，剪去另一个顶角 16">
            <a:extLst>
              <a:ext uri="{FF2B5EF4-FFF2-40B4-BE49-F238E27FC236}">
                <a16:creationId xmlns:a16="http://schemas.microsoft.com/office/drawing/2014/main" id="{D90E14E2-1FAF-4841-9923-E7835657E8C7}"/>
              </a:ext>
            </a:extLst>
          </p:cNvPr>
          <p:cNvSpPr/>
          <p:nvPr/>
        </p:nvSpPr>
        <p:spPr>
          <a:xfrm>
            <a:off x="2113476" y="1995520"/>
            <a:ext cx="1336430" cy="304979"/>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咨询类别</a:t>
            </a:r>
          </a:p>
        </p:txBody>
      </p:sp>
      <p:sp>
        <p:nvSpPr>
          <p:cNvPr id="18" name="矩形: 圆角 17">
            <a:extLst>
              <a:ext uri="{FF2B5EF4-FFF2-40B4-BE49-F238E27FC236}">
                <a16:creationId xmlns:a16="http://schemas.microsoft.com/office/drawing/2014/main" id="{0FAD987A-9419-48BC-8DA3-632026291A0E}"/>
              </a:ext>
            </a:extLst>
          </p:cNvPr>
          <p:cNvSpPr/>
          <p:nvPr/>
        </p:nvSpPr>
        <p:spPr>
          <a:xfrm>
            <a:off x="5663539" y="2075904"/>
            <a:ext cx="5911410" cy="4088779"/>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9" name="矩形: 一个圆顶角，剪去另一个顶角 18">
            <a:extLst>
              <a:ext uri="{FF2B5EF4-FFF2-40B4-BE49-F238E27FC236}">
                <a16:creationId xmlns:a16="http://schemas.microsoft.com/office/drawing/2014/main" id="{5A1A13CA-2F6A-4521-9892-EC0282D326A8}"/>
              </a:ext>
            </a:extLst>
          </p:cNvPr>
          <p:cNvSpPr/>
          <p:nvPr/>
        </p:nvSpPr>
        <p:spPr>
          <a:xfrm>
            <a:off x="8024886" y="2097741"/>
            <a:ext cx="1336430" cy="293383"/>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年缴保费</a:t>
            </a:r>
          </a:p>
        </p:txBody>
      </p:sp>
      <p:sp>
        <p:nvSpPr>
          <p:cNvPr id="23" name="文本框 22">
            <a:extLst>
              <a:ext uri="{FF2B5EF4-FFF2-40B4-BE49-F238E27FC236}">
                <a16:creationId xmlns:a16="http://schemas.microsoft.com/office/drawing/2014/main" id="{B2BA21F3-0CF2-41ED-99DC-512CBC14C6BB}"/>
              </a:ext>
            </a:extLst>
          </p:cNvPr>
          <p:cNvSpPr txBox="1"/>
          <p:nvPr/>
        </p:nvSpPr>
        <p:spPr>
          <a:xfrm>
            <a:off x="90361" y="2391124"/>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26" name="文本占位符 4">
            <a:extLst>
              <a:ext uri="{FF2B5EF4-FFF2-40B4-BE49-F238E27FC236}">
                <a16:creationId xmlns:a16="http://schemas.microsoft.com/office/drawing/2014/main" id="{D6389DB5-4B75-47A7-92B2-153D55ACC05B}"/>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Q2.</a:t>
            </a:r>
            <a:r>
              <a:rPr lang="zh-CN" altLang="en-US" i="1" dirty="0">
                <a:solidFill>
                  <a:prstClr val="white">
                    <a:lumMod val="50000"/>
                  </a:prstClr>
                </a:solidFill>
                <a:cs typeface="Calibri" panose="020F0502020204030204" pitchFamily="34" charset="0"/>
              </a:rPr>
              <a:t>基于您此次中宏客服热线体验，如果您的亲友让您推荐一家保险公司，请问您推荐中宏保险的可能性有多大？请用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分表示”极其可能”，而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分表示”完全不可能”）</a:t>
            </a:r>
            <a:endParaRPr lang="zh-CN" altLang="en-US" dirty="0"/>
          </a:p>
          <a:p>
            <a:endParaRPr lang="zh-CN" altLang="en-US" dirty="0"/>
          </a:p>
        </p:txBody>
      </p:sp>
      <p:sp>
        <p:nvSpPr>
          <p:cNvPr id="15" name="文本占位符 17">
            <a:extLst>
              <a:ext uri="{FF2B5EF4-FFF2-40B4-BE49-F238E27FC236}">
                <a16:creationId xmlns:a16="http://schemas.microsoft.com/office/drawing/2014/main" id="{3B813B42-D44D-4A21-A3F0-29077DC9886A}"/>
              </a:ext>
            </a:extLst>
          </p:cNvPr>
          <p:cNvSpPr txBox="1">
            <a:spLocks/>
          </p:cNvSpPr>
          <p:nvPr/>
        </p:nvSpPr>
        <p:spPr>
          <a:xfrm>
            <a:off x="9722224" y="5956236"/>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graphicFrame>
        <p:nvGraphicFramePr>
          <p:cNvPr id="20" name="Content Placeholder 15">
            <a:extLst>
              <a:ext uri="{FF2B5EF4-FFF2-40B4-BE49-F238E27FC236}">
                <a16:creationId xmlns:a16="http://schemas.microsoft.com/office/drawing/2014/main" id="{ABD185FE-97E9-4BAD-A300-5030D2EB90C9}"/>
              </a:ext>
            </a:extLst>
          </p:cNvPr>
          <p:cNvGraphicFramePr>
            <a:graphicFrameLocks/>
          </p:cNvGraphicFramePr>
          <p:nvPr>
            <p:extLst>
              <p:ext uri="{D42A27DB-BD31-4B8C-83A1-F6EECF244321}">
                <p14:modId xmlns:p14="http://schemas.microsoft.com/office/powerpoint/2010/main" val="4006801994"/>
              </p:ext>
            </p:extLst>
          </p:nvPr>
        </p:nvGraphicFramePr>
        <p:xfrm>
          <a:off x="766432" y="1620456"/>
          <a:ext cx="11583855" cy="3980703"/>
        </p:xfrm>
        <a:graphic>
          <a:graphicData uri="http://schemas.openxmlformats.org/drawingml/2006/chart">
            <c:chart xmlns:c="http://schemas.openxmlformats.org/drawingml/2006/chart" xmlns:r="http://schemas.openxmlformats.org/officeDocument/2006/relationships" r:id="rId4"/>
          </a:graphicData>
        </a:graphic>
      </p:graphicFrame>
      <p:sp>
        <p:nvSpPr>
          <p:cNvPr id="24" name="矩形 23">
            <a:extLst>
              <a:ext uri="{FF2B5EF4-FFF2-40B4-BE49-F238E27FC236}">
                <a16:creationId xmlns:a16="http://schemas.microsoft.com/office/drawing/2014/main" id="{E4D7422F-19BF-4A5D-806B-1B820698CAAF}"/>
              </a:ext>
            </a:extLst>
          </p:cNvPr>
          <p:cNvSpPr/>
          <p:nvPr/>
        </p:nvSpPr>
        <p:spPr>
          <a:xfrm>
            <a:off x="4120666" y="2458883"/>
            <a:ext cx="988498" cy="3680098"/>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CN" altLang="en-US" dirty="0" err="1">
              <a:latin typeface="Manulife JH Sans" panose="020B0604020202020204"/>
            </a:endParaRPr>
          </a:p>
        </p:txBody>
      </p:sp>
      <p:pic>
        <p:nvPicPr>
          <p:cNvPr id="25" name="Picture 23">
            <a:extLst>
              <a:ext uri="{FF2B5EF4-FFF2-40B4-BE49-F238E27FC236}">
                <a16:creationId xmlns:a16="http://schemas.microsoft.com/office/drawing/2014/main" id="{C1F20C02-6460-4235-B8FA-E36FC4B6AD75}"/>
              </a:ext>
            </a:extLst>
          </p:cNvPr>
          <p:cNvPicPr>
            <a:picLocks noChangeAspect="1" noChangeArrowheads="1"/>
          </p:cNvPicPr>
          <p:nvPr/>
        </p:nvPicPr>
        <p:blipFill>
          <a:blip r:embed="rId5" cstate="print"/>
          <a:srcRect/>
          <a:stretch>
            <a:fillRect/>
          </a:stretch>
        </p:blipFill>
        <p:spPr bwMode="auto">
          <a:xfrm>
            <a:off x="3139707" y="3231891"/>
            <a:ext cx="454678" cy="319252"/>
          </a:xfrm>
          <a:prstGeom prst="rect">
            <a:avLst/>
          </a:prstGeom>
          <a:noFill/>
          <a:ln w="9525" algn="ctr">
            <a:noFill/>
            <a:miter lim="800000"/>
            <a:headEnd/>
            <a:tailEnd/>
          </a:ln>
        </p:spPr>
      </p:pic>
      <p:sp>
        <p:nvSpPr>
          <p:cNvPr id="27" name="矩形 26">
            <a:extLst>
              <a:ext uri="{FF2B5EF4-FFF2-40B4-BE49-F238E27FC236}">
                <a16:creationId xmlns:a16="http://schemas.microsoft.com/office/drawing/2014/main" id="{45F686EC-5188-4102-A878-74E756C2F6F4}"/>
              </a:ext>
            </a:extLst>
          </p:cNvPr>
          <p:cNvSpPr/>
          <p:nvPr/>
        </p:nvSpPr>
        <p:spPr>
          <a:xfrm>
            <a:off x="9259748" y="2463114"/>
            <a:ext cx="993024" cy="3687587"/>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zh-CN" altLang="en-US" dirty="0" err="1">
              <a:latin typeface="Manulife JH Sans" panose="020B0604020202020204"/>
            </a:endParaRPr>
          </a:p>
        </p:txBody>
      </p:sp>
    </p:spTree>
    <p:extLst>
      <p:ext uri="{BB962C8B-B14F-4D97-AF65-F5344CB8AC3E}">
        <p14:creationId xmlns:p14="http://schemas.microsoft.com/office/powerpoint/2010/main" val="46610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5">
            <a:extLst>
              <a:ext uri="{FF2B5EF4-FFF2-40B4-BE49-F238E27FC236}">
                <a16:creationId xmlns:a16="http://schemas.microsoft.com/office/drawing/2014/main" id="{ABD185FE-97E9-4BAD-A300-5030D2EB90C9}"/>
              </a:ext>
            </a:extLst>
          </p:cNvPr>
          <p:cNvGraphicFramePr>
            <a:graphicFrameLocks/>
          </p:cNvGraphicFramePr>
          <p:nvPr>
            <p:extLst>
              <p:ext uri="{D42A27DB-BD31-4B8C-83A1-F6EECF244321}">
                <p14:modId xmlns:p14="http://schemas.microsoft.com/office/powerpoint/2010/main" val="772684993"/>
              </p:ext>
            </p:extLst>
          </p:nvPr>
        </p:nvGraphicFramePr>
        <p:xfrm>
          <a:off x="790848" y="1863749"/>
          <a:ext cx="11722481" cy="4152771"/>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中宏</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NPS</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购买渠道</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保单数量</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41190"/>
            <a:ext cx="11722482" cy="770472"/>
          </a:xfrm>
        </p:spPr>
        <p:txBody>
          <a:bodyPr/>
          <a:lstStyle/>
          <a:p>
            <a:pPr>
              <a:lnSpc>
                <a:spcPct val="100000"/>
              </a:lnSpc>
              <a:spcBef>
                <a:spcPts val="600"/>
              </a:spcBef>
            </a:pPr>
            <a:r>
              <a:rPr lang="zh-CN" altLang="en-US" sz="1800" dirty="0"/>
              <a:t>本月</a:t>
            </a:r>
            <a:r>
              <a:rPr lang="en-US" altLang="zh-CN" sz="1800" dirty="0"/>
              <a:t>DG </a:t>
            </a:r>
            <a:r>
              <a:rPr lang="zh-CN" altLang="en-US" sz="1800" dirty="0"/>
              <a:t>购买渠道的客群</a:t>
            </a:r>
            <a:r>
              <a:rPr lang="en-US" altLang="zh-CN" sz="1800" dirty="0"/>
              <a:t>NPS</a:t>
            </a:r>
            <a:r>
              <a:rPr lang="zh-CN" altLang="en-US" sz="1800" dirty="0"/>
              <a:t>为最高，为</a:t>
            </a:r>
            <a:r>
              <a:rPr lang="en-US" altLang="zh-CN" sz="1800" dirty="0"/>
              <a:t>58%</a:t>
            </a:r>
            <a:r>
              <a:rPr lang="zh-CN" altLang="en-US" sz="1800" dirty="0"/>
              <a:t>，本月与上月相比总体趋势呈现下降趋势</a:t>
            </a:r>
            <a:endParaRPr lang="en-US" altLang="zh-CN" sz="1800" dirty="0"/>
          </a:p>
          <a:p>
            <a:pPr>
              <a:lnSpc>
                <a:spcPct val="100000"/>
              </a:lnSpc>
              <a:spcBef>
                <a:spcPts val="600"/>
              </a:spcBef>
            </a:pPr>
            <a:r>
              <a:rPr lang="zh-CN" altLang="en-US" sz="1800" dirty="0"/>
              <a:t>保单数量在</a:t>
            </a:r>
            <a:r>
              <a:rPr lang="en-US" altLang="zh-CN" sz="1800" dirty="0"/>
              <a:t>5</a:t>
            </a:r>
            <a:r>
              <a:rPr lang="zh-CN" altLang="en-US" sz="1800" dirty="0"/>
              <a:t>及</a:t>
            </a:r>
            <a:r>
              <a:rPr lang="en-US" altLang="zh-CN" sz="1800" dirty="0"/>
              <a:t>5</a:t>
            </a:r>
            <a:r>
              <a:rPr lang="zh-CN" altLang="en-US" sz="1800" dirty="0"/>
              <a:t>个以上的客户</a:t>
            </a:r>
            <a:r>
              <a:rPr lang="en-US" altLang="zh-CN" sz="1800" dirty="0"/>
              <a:t>NPS</a:t>
            </a:r>
            <a:r>
              <a:rPr lang="zh-CN" altLang="en-US" sz="1800" dirty="0"/>
              <a:t>得分最高，为</a:t>
            </a:r>
            <a:r>
              <a:rPr lang="en-US" altLang="zh-CN" sz="1800" dirty="0"/>
              <a:t>87%</a:t>
            </a:r>
            <a:r>
              <a:rPr lang="zh-CN" altLang="en-US" sz="1800" dirty="0"/>
              <a:t>，较上月增长</a:t>
            </a:r>
            <a:r>
              <a:rPr lang="en-US" altLang="zh-CN" sz="1800" dirty="0"/>
              <a:t>9%</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13</a:t>
            </a:fld>
            <a:endParaRPr lang="en-US" altLang="zh-CN" dirty="0"/>
          </a:p>
        </p:txBody>
      </p:sp>
      <p:graphicFrame>
        <p:nvGraphicFramePr>
          <p:cNvPr id="13" name="表格 7">
            <a:extLst>
              <a:ext uri="{FF2B5EF4-FFF2-40B4-BE49-F238E27FC236}">
                <a16:creationId xmlns:a16="http://schemas.microsoft.com/office/drawing/2014/main" id="{BB357013-8C28-4F17-AE39-009116977B0E}"/>
              </a:ext>
            </a:extLst>
          </p:cNvPr>
          <p:cNvGraphicFramePr>
            <a:graphicFrameLocks noGrp="1"/>
          </p:cNvGraphicFramePr>
          <p:nvPr>
            <p:extLst>
              <p:ext uri="{D42A27DB-BD31-4B8C-83A1-F6EECF244321}">
                <p14:modId xmlns:p14="http://schemas.microsoft.com/office/powerpoint/2010/main" val="1505152109"/>
              </p:ext>
            </p:extLst>
          </p:nvPr>
        </p:nvGraphicFramePr>
        <p:xfrm>
          <a:off x="173438" y="5402952"/>
          <a:ext cx="4792764" cy="548640"/>
        </p:xfrm>
        <a:graphic>
          <a:graphicData uri="http://schemas.openxmlformats.org/drawingml/2006/table">
            <a:tbl>
              <a:tblPr firstRow="1" bandRow="1">
                <a:tableStyleId>{B301B821-A1FF-4177-AEE7-76D212191A09}</a:tableStyleId>
              </a:tblPr>
              <a:tblGrid>
                <a:gridCol w="798794">
                  <a:extLst>
                    <a:ext uri="{9D8B030D-6E8A-4147-A177-3AD203B41FA5}">
                      <a16:colId xmlns:a16="http://schemas.microsoft.com/office/drawing/2014/main" val="602388778"/>
                    </a:ext>
                  </a:extLst>
                </a:gridCol>
                <a:gridCol w="798794">
                  <a:extLst>
                    <a:ext uri="{9D8B030D-6E8A-4147-A177-3AD203B41FA5}">
                      <a16:colId xmlns:a16="http://schemas.microsoft.com/office/drawing/2014/main" val="1675609254"/>
                    </a:ext>
                  </a:extLst>
                </a:gridCol>
                <a:gridCol w="798794">
                  <a:extLst>
                    <a:ext uri="{9D8B030D-6E8A-4147-A177-3AD203B41FA5}">
                      <a16:colId xmlns:a16="http://schemas.microsoft.com/office/drawing/2014/main" val="2785039015"/>
                    </a:ext>
                  </a:extLst>
                </a:gridCol>
                <a:gridCol w="798794">
                  <a:extLst>
                    <a:ext uri="{9D8B030D-6E8A-4147-A177-3AD203B41FA5}">
                      <a16:colId xmlns:a16="http://schemas.microsoft.com/office/drawing/2014/main" val="3205092993"/>
                    </a:ext>
                  </a:extLst>
                </a:gridCol>
                <a:gridCol w="798794">
                  <a:extLst>
                    <a:ext uri="{9D8B030D-6E8A-4147-A177-3AD203B41FA5}">
                      <a16:colId xmlns:a16="http://schemas.microsoft.com/office/drawing/2014/main" val="4128935889"/>
                    </a:ext>
                  </a:extLst>
                </a:gridCol>
                <a:gridCol w="798794">
                  <a:extLst>
                    <a:ext uri="{9D8B030D-6E8A-4147-A177-3AD203B41FA5}">
                      <a16:colId xmlns:a16="http://schemas.microsoft.com/office/drawing/2014/main" val="3108867780"/>
                    </a:ext>
                  </a:extLst>
                </a:gridCol>
              </a:tblGrid>
              <a:tr h="255518">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38</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3292381"/>
                  </a:ext>
                </a:extLst>
              </a:tr>
              <a:tr h="255518">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160</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31</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14" name="矩形: 圆角 13">
            <a:extLst>
              <a:ext uri="{FF2B5EF4-FFF2-40B4-BE49-F238E27FC236}">
                <a16:creationId xmlns:a16="http://schemas.microsoft.com/office/drawing/2014/main" id="{B6CD22CF-44E6-4DB1-ACAB-E16A44A98CFE}"/>
              </a:ext>
            </a:extLst>
          </p:cNvPr>
          <p:cNvSpPr/>
          <p:nvPr/>
        </p:nvSpPr>
        <p:spPr>
          <a:xfrm>
            <a:off x="891336" y="1997455"/>
            <a:ext cx="4557321" cy="3954138"/>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7" name="矩形: 一个圆顶角，剪去另一个顶角 16">
            <a:extLst>
              <a:ext uri="{FF2B5EF4-FFF2-40B4-BE49-F238E27FC236}">
                <a16:creationId xmlns:a16="http://schemas.microsoft.com/office/drawing/2014/main" id="{D90E14E2-1FAF-4841-9923-E7835657E8C7}"/>
              </a:ext>
            </a:extLst>
          </p:cNvPr>
          <p:cNvSpPr/>
          <p:nvPr/>
        </p:nvSpPr>
        <p:spPr>
          <a:xfrm>
            <a:off x="2312197" y="1709290"/>
            <a:ext cx="1715597" cy="277771"/>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保险购买渠道</a:t>
            </a:r>
          </a:p>
        </p:txBody>
      </p:sp>
      <p:sp>
        <p:nvSpPr>
          <p:cNvPr id="18" name="矩形: 圆角 17">
            <a:extLst>
              <a:ext uri="{FF2B5EF4-FFF2-40B4-BE49-F238E27FC236}">
                <a16:creationId xmlns:a16="http://schemas.microsoft.com/office/drawing/2014/main" id="{0FAD987A-9419-48BC-8DA3-632026291A0E}"/>
              </a:ext>
            </a:extLst>
          </p:cNvPr>
          <p:cNvSpPr/>
          <p:nvPr/>
        </p:nvSpPr>
        <p:spPr>
          <a:xfrm>
            <a:off x="5877321" y="1997454"/>
            <a:ext cx="5714281" cy="3954138"/>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9" name="矩形: 一个圆顶角，剪去另一个顶角 18">
            <a:extLst>
              <a:ext uri="{FF2B5EF4-FFF2-40B4-BE49-F238E27FC236}">
                <a16:creationId xmlns:a16="http://schemas.microsoft.com/office/drawing/2014/main" id="{5A1A13CA-2F6A-4521-9892-EC0282D326A8}"/>
              </a:ext>
            </a:extLst>
          </p:cNvPr>
          <p:cNvSpPr/>
          <p:nvPr/>
        </p:nvSpPr>
        <p:spPr>
          <a:xfrm>
            <a:off x="8066246" y="1698977"/>
            <a:ext cx="1336430" cy="293383"/>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保单数量</a:t>
            </a:r>
          </a:p>
        </p:txBody>
      </p:sp>
      <p:sp>
        <p:nvSpPr>
          <p:cNvPr id="23" name="文本框 22">
            <a:extLst>
              <a:ext uri="{FF2B5EF4-FFF2-40B4-BE49-F238E27FC236}">
                <a16:creationId xmlns:a16="http://schemas.microsoft.com/office/drawing/2014/main" id="{B2BA21F3-0CF2-41ED-99DC-512CBC14C6BB}"/>
              </a:ext>
            </a:extLst>
          </p:cNvPr>
          <p:cNvSpPr txBox="1"/>
          <p:nvPr/>
        </p:nvSpPr>
        <p:spPr>
          <a:xfrm>
            <a:off x="340029" y="2272005"/>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26" name="文本占位符 4">
            <a:extLst>
              <a:ext uri="{FF2B5EF4-FFF2-40B4-BE49-F238E27FC236}">
                <a16:creationId xmlns:a16="http://schemas.microsoft.com/office/drawing/2014/main" id="{D6389DB5-4B75-47A7-92B2-153D55ACC05B}"/>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Q2.</a:t>
            </a:r>
            <a:r>
              <a:rPr lang="zh-CN" altLang="en-US" i="1" dirty="0">
                <a:solidFill>
                  <a:prstClr val="white">
                    <a:lumMod val="50000"/>
                  </a:prstClr>
                </a:solidFill>
                <a:cs typeface="Calibri" panose="020F0502020204030204" pitchFamily="34" charset="0"/>
              </a:rPr>
              <a:t>基于您此次中宏客服热线体验，如果您的亲友让您推荐一家保险公司，请问您推荐中宏保险的可能性有多大？请用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分表示”极其可能”，而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分表示”完全不可能”）</a:t>
            </a:r>
            <a:endParaRPr lang="zh-CN" altLang="en-US" dirty="0"/>
          </a:p>
          <a:p>
            <a:endParaRPr lang="zh-CN" altLang="en-US" dirty="0"/>
          </a:p>
        </p:txBody>
      </p:sp>
      <p:sp>
        <p:nvSpPr>
          <p:cNvPr id="16" name="矩形 15">
            <a:extLst>
              <a:ext uri="{FF2B5EF4-FFF2-40B4-BE49-F238E27FC236}">
                <a16:creationId xmlns:a16="http://schemas.microsoft.com/office/drawing/2014/main" id="{D3C65A96-A58E-44F2-B8FD-E04845D751C0}"/>
              </a:ext>
            </a:extLst>
          </p:cNvPr>
          <p:cNvSpPr/>
          <p:nvPr/>
        </p:nvSpPr>
        <p:spPr>
          <a:xfrm>
            <a:off x="1803823" y="2139148"/>
            <a:ext cx="858464" cy="3802598"/>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0" name="文本占位符 17">
            <a:extLst>
              <a:ext uri="{FF2B5EF4-FFF2-40B4-BE49-F238E27FC236}">
                <a16:creationId xmlns:a16="http://schemas.microsoft.com/office/drawing/2014/main" id="{C9178504-EB78-4F83-BA36-9C0EE1B462C0}"/>
              </a:ext>
            </a:extLst>
          </p:cNvPr>
          <p:cNvSpPr txBox="1">
            <a:spLocks/>
          </p:cNvSpPr>
          <p:nvPr/>
        </p:nvSpPr>
        <p:spPr>
          <a:xfrm>
            <a:off x="9722224" y="5808074"/>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
        <p:nvSpPr>
          <p:cNvPr id="22" name="矩形 21">
            <a:extLst>
              <a:ext uri="{FF2B5EF4-FFF2-40B4-BE49-F238E27FC236}">
                <a16:creationId xmlns:a16="http://schemas.microsoft.com/office/drawing/2014/main" id="{632C9EA7-756F-4113-98BE-EA1A5398382C}"/>
              </a:ext>
            </a:extLst>
          </p:cNvPr>
          <p:cNvSpPr/>
          <p:nvPr/>
        </p:nvSpPr>
        <p:spPr>
          <a:xfrm>
            <a:off x="6206349" y="2162390"/>
            <a:ext cx="899647" cy="3789202"/>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4" name="矩形 23">
            <a:extLst>
              <a:ext uri="{FF2B5EF4-FFF2-40B4-BE49-F238E27FC236}">
                <a16:creationId xmlns:a16="http://schemas.microsoft.com/office/drawing/2014/main" id="{F80006D6-1ABB-3B44-9FE7-A9151B140E3F}"/>
              </a:ext>
            </a:extLst>
          </p:cNvPr>
          <p:cNvSpPr/>
          <p:nvPr/>
        </p:nvSpPr>
        <p:spPr>
          <a:xfrm>
            <a:off x="8882339" y="2145847"/>
            <a:ext cx="1797384" cy="3789200"/>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1" name="矩形 20">
            <a:extLst>
              <a:ext uri="{FF2B5EF4-FFF2-40B4-BE49-F238E27FC236}">
                <a16:creationId xmlns:a16="http://schemas.microsoft.com/office/drawing/2014/main" id="{238FE160-A6CB-6A48-9E18-CDE179949D52}"/>
              </a:ext>
            </a:extLst>
          </p:cNvPr>
          <p:cNvSpPr/>
          <p:nvPr/>
        </p:nvSpPr>
        <p:spPr>
          <a:xfrm>
            <a:off x="3597440" y="2145846"/>
            <a:ext cx="1607606" cy="3789201"/>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pic>
        <p:nvPicPr>
          <p:cNvPr id="25" name="Picture 23">
            <a:extLst>
              <a:ext uri="{FF2B5EF4-FFF2-40B4-BE49-F238E27FC236}">
                <a16:creationId xmlns:a16="http://schemas.microsoft.com/office/drawing/2014/main" id="{272D614F-3AE3-CB4D-AD98-35965361C21C}"/>
              </a:ext>
            </a:extLst>
          </p:cNvPr>
          <p:cNvPicPr>
            <a:picLocks noChangeAspect="1" noChangeArrowheads="1"/>
          </p:cNvPicPr>
          <p:nvPr/>
        </p:nvPicPr>
        <p:blipFill>
          <a:blip r:embed="rId4" cstate="print"/>
          <a:srcRect/>
          <a:stretch>
            <a:fillRect/>
          </a:stretch>
        </p:blipFill>
        <p:spPr bwMode="auto">
          <a:xfrm>
            <a:off x="10662578" y="2217112"/>
            <a:ext cx="621736" cy="402453"/>
          </a:xfrm>
          <a:prstGeom prst="rect">
            <a:avLst/>
          </a:prstGeom>
          <a:noFill/>
          <a:ln w="9525" algn="ctr">
            <a:noFill/>
            <a:miter lim="800000"/>
            <a:headEnd/>
            <a:tailEnd/>
          </a:ln>
        </p:spPr>
      </p:pic>
      <p:pic>
        <p:nvPicPr>
          <p:cNvPr id="27" name="Picture 23">
            <a:extLst>
              <a:ext uri="{FF2B5EF4-FFF2-40B4-BE49-F238E27FC236}">
                <a16:creationId xmlns:a16="http://schemas.microsoft.com/office/drawing/2014/main" id="{974C5D33-34A0-EF46-AEBE-86711B92772B}"/>
              </a:ext>
            </a:extLst>
          </p:cNvPr>
          <p:cNvPicPr>
            <a:picLocks noChangeAspect="1" noChangeArrowheads="1"/>
          </p:cNvPicPr>
          <p:nvPr/>
        </p:nvPicPr>
        <p:blipFill>
          <a:blip r:embed="rId4" cstate="print"/>
          <a:srcRect/>
          <a:stretch>
            <a:fillRect/>
          </a:stretch>
        </p:blipFill>
        <p:spPr bwMode="auto">
          <a:xfrm>
            <a:off x="2696639" y="2520130"/>
            <a:ext cx="564454" cy="402453"/>
          </a:xfrm>
          <a:prstGeom prst="rect">
            <a:avLst/>
          </a:prstGeom>
          <a:noFill/>
          <a:ln w="9525" algn="ctr">
            <a:noFill/>
            <a:miter lim="800000"/>
            <a:headEnd/>
            <a:tailEnd/>
          </a:ln>
        </p:spPr>
      </p:pic>
      <p:graphicFrame>
        <p:nvGraphicFramePr>
          <p:cNvPr id="28" name="表格 7">
            <a:extLst>
              <a:ext uri="{FF2B5EF4-FFF2-40B4-BE49-F238E27FC236}">
                <a16:creationId xmlns:a16="http://schemas.microsoft.com/office/drawing/2014/main" id="{53B6A09C-1949-7D43-87DE-A26F633ED582}"/>
              </a:ext>
            </a:extLst>
          </p:cNvPr>
          <p:cNvGraphicFramePr>
            <a:graphicFrameLocks noGrp="1"/>
          </p:cNvGraphicFramePr>
          <p:nvPr>
            <p:extLst>
              <p:ext uri="{D42A27DB-BD31-4B8C-83A1-F6EECF244321}">
                <p14:modId xmlns:p14="http://schemas.microsoft.com/office/powerpoint/2010/main" val="3858725609"/>
              </p:ext>
            </p:extLst>
          </p:nvPr>
        </p:nvGraphicFramePr>
        <p:xfrm>
          <a:off x="6185500" y="5424011"/>
          <a:ext cx="5406102" cy="511036"/>
        </p:xfrm>
        <a:graphic>
          <a:graphicData uri="http://schemas.openxmlformats.org/drawingml/2006/table">
            <a:tbl>
              <a:tblPr firstRow="1" bandRow="1">
                <a:tableStyleId>{B301B821-A1FF-4177-AEE7-76D212191A09}</a:tableStyleId>
              </a:tblPr>
              <a:tblGrid>
                <a:gridCol w="901017">
                  <a:extLst>
                    <a:ext uri="{9D8B030D-6E8A-4147-A177-3AD203B41FA5}">
                      <a16:colId xmlns:a16="http://schemas.microsoft.com/office/drawing/2014/main" val="240156020"/>
                    </a:ext>
                  </a:extLst>
                </a:gridCol>
                <a:gridCol w="901017">
                  <a:extLst>
                    <a:ext uri="{9D8B030D-6E8A-4147-A177-3AD203B41FA5}">
                      <a16:colId xmlns:a16="http://schemas.microsoft.com/office/drawing/2014/main" val="3371104636"/>
                    </a:ext>
                  </a:extLst>
                </a:gridCol>
                <a:gridCol w="901017">
                  <a:extLst>
                    <a:ext uri="{9D8B030D-6E8A-4147-A177-3AD203B41FA5}">
                      <a16:colId xmlns:a16="http://schemas.microsoft.com/office/drawing/2014/main" val="1735147755"/>
                    </a:ext>
                  </a:extLst>
                </a:gridCol>
                <a:gridCol w="901017">
                  <a:extLst>
                    <a:ext uri="{9D8B030D-6E8A-4147-A177-3AD203B41FA5}">
                      <a16:colId xmlns:a16="http://schemas.microsoft.com/office/drawing/2014/main" val="1011043180"/>
                    </a:ext>
                  </a:extLst>
                </a:gridCol>
                <a:gridCol w="901017">
                  <a:extLst>
                    <a:ext uri="{9D8B030D-6E8A-4147-A177-3AD203B41FA5}">
                      <a16:colId xmlns:a16="http://schemas.microsoft.com/office/drawing/2014/main" val="1780282598"/>
                    </a:ext>
                  </a:extLst>
                </a:gridCol>
                <a:gridCol w="901017">
                  <a:extLst>
                    <a:ext uri="{9D8B030D-6E8A-4147-A177-3AD203B41FA5}">
                      <a16:colId xmlns:a16="http://schemas.microsoft.com/office/drawing/2014/main" val="534549073"/>
                    </a:ext>
                  </a:extLst>
                </a:gridCol>
              </a:tblGrid>
              <a:tr h="255518">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27</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130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3292381"/>
                  </a:ext>
                </a:extLst>
              </a:tr>
              <a:tr h="255518">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27</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Tree>
    <p:extLst>
      <p:ext uri="{BB962C8B-B14F-4D97-AF65-F5344CB8AC3E}">
        <p14:creationId xmlns:p14="http://schemas.microsoft.com/office/powerpoint/2010/main" val="381754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DB074-562C-464F-B828-050DEF333D3C}"/>
              </a:ext>
            </a:extLst>
          </p:cNvPr>
          <p:cNvSpPr>
            <a:spLocks noGrp="1"/>
          </p:cNvSpPr>
          <p:nvPr>
            <p:ph type="title"/>
          </p:nvPr>
        </p:nvSpPr>
        <p:spPr>
          <a:xfrm>
            <a:off x="355131" y="442884"/>
            <a:ext cx="11274553" cy="792167"/>
          </a:xfrm>
        </p:spPr>
        <p:txBody>
          <a:bodyPr/>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中宏</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NPS</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联系渠道</a:t>
            </a:r>
            <a:endParaRPr kumimoji="1" lang="zh-CN" altLang="en-US" dirty="0"/>
          </a:p>
        </p:txBody>
      </p:sp>
      <p:sp>
        <p:nvSpPr>
          <p:cNvPr id="3" name="内容占位符 2">
            <a:extLst>
              <a:ext uri="{FF2B5EF4-FFF2-40B4-BE49-F238E27FC236}">
                <a16:creationId xmlns:a16="http://schemas.microsoft.com/office/drawing/2014/main" id="{C2C6C7CE-4406-FE40-BF31-B36063AD574E}"/>
              </a:ext>
            </a:extLst>
          </p:cNvPr>
          <p:cNvSpPr>
            <a:spLocks noGrp="1"/>
          </p:cNvSpPr>
          <p:nvPr>
            <p:ph idx="1"/>
          </p:nvPr>
        </p:nvSpPr>
        <p:spPr>
          <a:xfrm>
            <a:off x="1354014" y="1406751"/>
            <a:ext cx="10368467" cy="4584842"/>
          </a:xfrm>
        </p:spPr>
        <p:txBody>
          <a:bodyPr/>
          <a:lstStyle/>
          <a:p>
            <a:pPr>
              <a:lnSpc>
                <a:spcPct val="100000"/>
              </a:lnSpc>
              <a:spcBef>
                <a:spcPts val="600"/>
              </a:spcBef>
            </a:pPr>
            <a:endParaRPr lang="en-US" altLang="zh-CN" dirty="0"/>
          </a:p>
          <a:p>
            <a:pPr>
              <a:lnSpc>
                <a:spcPct val="100000"/>
              </a:lnSpc>
              <a:spcBef>
                <a:spcPts val="600"/>
              </a:spcBef>
            </a:pPr>
            <a:endParaRPr lang="en-US" altLang="zh-CN"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C0DE982C-13F9-1E44-8748-FC2B3226F427}"/>
              </a:ext>
            </a:extLst>
          </p:cNvPr>
          <p:cNvSpPr>
            <a:spLocks noGrp="1"/>
          </p:cNvSpPr>
          <p:nvPr>
            <p:ph type="sldNum" sz="quarter" idx="12"/>
          </p:nvPr>
        </p:nvSpPr>
        <p:spPr/>
        <p:txBody>
          <a:bodyPr/>
          <a:lstStyle/>
          <a:p>
            <a:fld id="{BB333B34-C87C-402E-ABB0-13B7C9DEBBC4}" type="slidenum">
              <a:rPr lang="en-US" altLang="zh-CN" smtClean="0"/>
              <a:pPr/>
              <a:t>14</a:t>
            </a:fld>
            <a:endParaRPr lang="en-US" altLang="zh-CN" dirty="0"/>
          </a:p>
        </p:txBody>
      </p:sp>
      <p:graphicFrame>
        <p:nvGraphicFramePr>
          <p:cNvPr id="6" name="Content Placeholder 15">
            <a:extLst>
              <a:ext uri="{FF2B5EF4-FFF2-40B4-BE49-F238E27FC236}">
                <a16:creationId xmlns:a16="http://schemas.microsoft.com/office/drawing/2014/main" id="{D5E8674E-AEC9-E94B-8B4C-D27CAF981924}"/>
              </a:ext>
            </a:extLst>
          </p:cNvPr>
          <p:cNvGraphicFramePr>
            <a:graphicFrameLocks/>
          </p:cNvGraphicFramePr>
          <p:nvPr>
            <p:extLst>
              <p:ext uri="{D42A27DB-BD31-4B8C-83A1-F6EECF244321}">
                <p14:modId xmlns:p14="http://schemas.microsoft.com/office/powerpoint/2010/main" val="1144583465"/>
              </p:ext>
            </p:extLst>
          </p:nvPr>
        </p:nvGraphicFramePr>
        <p:xfrm>
          <a:off x="1022594" y="1302607"/>
          <a:ext cx="10607090" cy="45848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a:extLst>
              <a:ext uri="{FF2B5EF4-FFF2-40B4-BE49-F238E27FC236}">
                <a16:creationId xmlns:a16="http://schemas.microsoft.com/office/drawing/2014/main" id="{8F94E2DB-6A18-B14A-A221-B8849DE32F81}"/>
              </a:ext>
            </a:extLst>
          </p:cNvPr>
          <p:cNvGraphicFramePr>
            <a:graphicFrameLocks noGrp="1"/>
          </p:cNvGraphicFramePr>
          <p:nvPr>
            <p:extLst>
              <p:ext uri="{D42A27DB-BD31-4B8C-83A1-F6EECF244321}">
                <p14:modId xmlns:p14="http://schemas.microsoft.com/office/powerpoint/2010/main" val="4240696147"/>
              </p:ext>
            </p:extLst>
          </p:nvPr>
        </p:nvGraphicFramePr>
        <p:xfrm>
          <a:off x="650628" y="5284427"/>
          <a:ext cx="9619806" cy="603022"/>
        </p:xfrm>
        <a:graphic>
          <a:graphicData uri="http://schemas.openxmlformats.org/drawingml/2006/table">
            <a:tbl>
              <a:tblPr firstRow="1" bandRow="1">
                <a:tableStyleId>{B301B821-A1FF-4177-AEE7-76D212191A09}</a:tableStyleId>
              </a:tblPr>
              <a:tblGrid>
                <a:gridCol w="1738368">
                  <a:extLst>
                    <a:ext uri="{9D8B030D-6E8A-4147-A177-3AD203B41FA5}">
                      <a16:colId xmlns:a16="http://schemas.microsoft.com/office/drawing/2014/main" val="602388778"/>
                    </a:ext>
                  </a:extLst>
                </a:gridCol>
                <a:gridCol w="1374763">
                  <a:extLst>
                    <a:ext uri="{9D8B030D-6E8A-4147-A177-3AD203B41FA5}">
                      <a16:colId xmlns:a16="http://schemas.microsoft.com/office/drawing/2014/main" val="1675609254"/>
                    </a:ext>
                  </a:extLst>
                </a:gridCol>
                <a:gridCol w="1673976">
                  <a:extLst>
                    <a:ext uri="{9D8B030D-6E8A-4147-A177-3AD203B41FA5}">
                      <a16:colId xmlns:a16="http://schemas.microsoft.com/office/drawing/2014/main" val="2785039015"/>
                    </a:ext>
                  </a:extLst>
                </a:gridCol>
                <a:gridCol w="1823661">
                  <a:extLst>
                    <a:ext uri="{9D8B030D-6E8A-4147-A177-3AD203B41FA5}">
                      <a16:colId xmlns:a16="http://schemas.microsoft.com/office/drawing/2014/main" val="3205092993"/>
                    </a:ext>
                  </a:extLst>
                </a:gridCol>
                <a:gridCol w="1504519">
                  <a:extLst>
                    <a:ext uri="{9D8B030D-6E8A-4147-A177-3AD203B41FA5}">
                      <a16:colId xmlns:a16="http://schemas.microsoft.com/office/drawing/2014/main" val="4128935889"/>
                    </a:ext>
                  </a:extLst>
                </a:gridCol>
                <a:gridCol w="1504519">
                  <a:extLst>
                    <a:ext uri="{9D8B030D-6E8A-4147-A177-3AD203B41FA5}">
                      <a16:colId xmlns:a16="http://schemas.microsoft.com/office/drawing/2014/main" val="306995949"/>
                    </a:ext>
                  </a:extLst>
                </a:gridCol>
              </a:tblGrid>
              <a:tr h="301511">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63</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70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198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61</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8816611"/>
                  </a:ext>
                </a:extLst>
              </a:tr>
              <a:tr h="301511">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152</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43</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12" name="文本占位符 4">
            <a:extLst>
              <a:ext uri="{FF2B5EF4-FFF2-40B4-BE49-F238E27FC236}">
                <a16:creationId xmlns:a16="http://schemas.microsoft.com/office/drawing/2014/main" id="{F442DF9B-907F-46F5-8049-DE0049935DEF}"/>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Q2.</a:t>
            </a:r>
            <a:r>
              <a:rPr lang="zh-CN" altLang="en-US" i="1" dirty="0">
                <a:solidFill>
                  <a:prstClr val="white">
                    <a:lumMod val="50000"/>
                  </a:prstClr>
                </a:solidFill>
                <a:cs typeface="Calibri" panose="020F0502020204030204" pitchFamily="34" charset="0"/>
              </a:rPr>
              <a:t>基于您此次中宏客服热线体验，如果您的亲友让您推荐一家保险公司，请问您推荐中宏保险的可能性有多大？请用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分表示”极其可能”，而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分表示”完全不可能”）</a:t>
            </a:r>
            <a:endParaRPr lang="zh-CN" altLang="en-US" dirty="0"/>
          </a:p>
          <a:p>
            <a:endParaRPr lang="zh-CN" altLang="en-US" dirty="0"/>
          </a:p>
        </p:txBody>
      </p:sp>
      <p:sp>
        <p:nvSpPr>
          <p:cNvPr id="9" name="内容占位符 2">
            <a:extLst>
              <a:ext uri="{FF2B5EF4-FFF2-40B4-BE49-F238E27FC236}">
                <a16:creationId xmlns:a16="http://schemas.microsoft.com/office/drawing/2014/main" id="{CECCC739-B3C2-40BF-9526-A23FB67B0D58}"/>
              </a:ext>
            </a:extLst>
          </p:cNvPr>
          <p:cNvSpPr txBox="1">
            <a:spLocks/>
          </p:cNvSpPr>
          <p:nvPr/>
        </p:nvSpPr>
        <p:spPr>
          <a:xfrm>
            <a:off x="466343" y="927335"/>
            <a:ext cx="11722482" cy="770472"/>
          </a:xfrm>
          <a:prstGeom prst="rect">
            <a:avLst/>
          </a:prstGeom>
        </p:spPr>
        <p:txBody>
          <a:bodyPr vert="horz" lIns="0" tIns="0" rIns="0" bIns="0" rtlCol="0">
            <a:noAutofit/>
          </a:bodyPr>
          <a:lst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b="0" i="0" kern="1200">
                <a:solidFill>
                  <a:schemeClr val="tx1"/>
                </a:solidFill>
                <a:latin typeface="Manulife JH Sans" panose="020B0503040401060103" pitchFamily="34" charset="0"/>
                <a:ea typeface="Noto Sans CJK SC Regular" panose="020B0500000000000000" pitchFamily="34" charset="-122"/>
                <a:cs typeface="Noto Sans CJK SC Light" charset="-122"/>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600"/>
              </a:spcBef>
            </a:pPr>
            <a:r>
              <a:rPr lang="zh-CN" altLang="en-US" sz="1800" dirty="0"/>
              <a:t>本月联系渠道中，官方留言的</a:t>
            </a:r>
            <a:r>
              <a:rPr lang="en-US" altLang="zh-CN" sz="1800" dirty="0"/>
              <a:t>NPS</a:t>
            </a:r>
            <a:r>
              <a:rPr lang="zh-CN" altLang="en-US" sz="1800" dirty="0"/>
              <a:t>得分最高，为</a:t>
            </a:r>
            <a:r>
              <a:rPr lang="en-US" altLang="zh-CN" sz="1800" dirty="0"/>
              <a:t>68%</a:t>
            </a:r>
          </a:p>
          <a:p>
            <a:pPr>
              <a:lnSpc>
                <a:spcPct val="100000"/>
              </a:lnSpc>
              <a:spcBef>
                <a:spcPts val="600"/>
              </a:spcBef>
            </a:pPr>
            <a:r>
              <a:rPr lang="zh-CN" altLang="en-US" sz="1800" dirty="0"/>
              <a:t>本月较上月相比，分公司服务台上升显著，升至</a:t>
            </a:r>
            <a:r>
              <a:rPr lang="en-US" altLang="zh-CN" sz="1800" dirty="0"/>
              <a:t>59%</a:t>
            </a:r>
          </a:p>
        </p:txBody>
      </p:sp>
      <p:pic>
        <p:nvPicPr>
          <p:cNvPr id="10" name="Picture 23">
            <a:extLst>
              <a:ext uri="{FF2B5EF4-FFF2-40B4-BE49-F238E27FC236}">
                <a16:creationId xmlns:a16="http://schemas.microsoft.com/office/drawing/2014/main" id="{FE501F17-1F72-4207-A574-A9F6A06E09CA}"/>
              </a:ext>
            </a:extLst>
          </p:cNvPr>
          <p:cNvPicPr>
            <a:picLocks noChangeAspect="1" noChangeArrowheads="1"/>
          </p:cNvPicPr>
          <p:nvPr/>
        </p:nvPicPr>
        <p:blipFill>
          <a:blip r:embed="rId3" cstate="print"/>
          <a:srcRect/>
          <a:stretch>
            <a:fillRect/>
          </a:stretch>
        </p:blipFill>
        <p:spPr bwMode="auto">
          <a:xfrm>
            <a:off x="2636942" y="2887437"/>
            <a:ext cx="621736" cy="402453"/>
          </a:xfrm>
          <a:prstGeom prst="rect">
            <a:avLst/>
          </a:prstGeom>
          <a:noFill/>
          <a:ln w="9525" algn="ctr">
            <a:noFill/>
            <a:miter lim="800000"/>
            <a:headEnd/>
            <a:tailEnd/>
          </a:ln>
        </p:spPr>
      </p:pic>
      <p:sp>
        <p:nvSpPr>
          <p:cNvPr id="11" name="矩形 10">
            <a:extLst>
              <a:ext uri="{FF2B5EF4-FFF2-40B4-BE49-F238E27FC236}">
                <a16:creationId xmlns:a16="http://schemas.microsoft.com/office/drawing/2014/main" id="{0F7E9FAA-5AFC-4A6A-94E5-466EBDF61700}"/>
              </a:ext>
            </a:extLst>
          </p:cNvPr>
          <p:cNvSpPr/>
          <p:nvPr/>
        </p:nvSpPr>
        <p:spPr>
          <a:xfrm>
            <a:off x="8839775" y="2070966"/>
            <a:ext cx="1271668" cy="3804007"/>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13" name="矩形: 圆角 12">
            <a:extLst>
              <a:ext uri="{FF2B5EF4-FFF2-40B4-BE49-F238E27FC236}">
                <a16:creationId xmlns:a16="http://schemas.microsoft.com/office/drawing/2014/main" id="{7BF6664F-2B91-49D4-91F3-C949DE7F48A9}"/>
              </a:ext>
            </a:extLst>
          </p:cNvPr>
          <p:cNvSpPr/>
          <p:nvPr/>
        </p:nvSpPr>
        <p:spPr>
          <a:xfrm>
            <a:off x="2045664" y="2006473"/>
            <a:ext cx="8502417" cy="3948532"/>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4" name="文本占位符 17">
            <a:extLst>
              <a:ext uri="{FF2B5EF4-FFF2-40B4-BE49-F238E27FC236}">
                <a16:creationId xmlns:a16="http://schemas.microsoft.com/office/drawing/2014/main" id="{2896E496-7956-48A3-A6D5-EF273D8697A1}"/>
              </a:ext>
            </a:extLst>
          </p:cNvPr>
          <p:cNvSpPr txBox="1">
            <a:spLocks/>
          </p:cNvSpPr>
          <p:nvPr/>
        </p:nvSpPr>
        <p:spPr>
          <a:xfrm>
            <a:off x="9811726" y="5874973"/>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Tree>
    <p:extLst>
      <p:ext uri="{BB962C8B-B14F-4D97-AF65-F5344CB8AC3E}">
        <p14:creationId xmlns:p14="http://schemas.microsoft.com/office/powerpoint/2010/main" val="179057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4">
            <a:extLst>
              <a:ext uri="{FF2B5EF4-FFF2-40B4-BE49-F238E27FC236}">
                <a16:creationId xmlns:a16="http://schemas.microsoft.com/office/drawing/2014/main" id="{678C95C6-D60A-47A3-A4F7-5A62E41DB416}"/>
              </a:ext>
            </a:extLst>
          </p:cNvPr>
          <p:cNvGraphicFramePr/>
          <p:nvPr>
            <p:extLst>
              <p:ext uri="{D42A27DB-BD31-4B8C-83A1-F6EECF244321}">
                <p14:modId xmlns:p14="http://schemas.microsoft.com/office/powerpoint/2010/main" val="1374695159"/>
              </p:ext>
            </p:extLst>
          </p:nvPr>
        </p:nvGraphicFramePr>
        <p:xfrm>
          <a:off x="536262" y="1784560"/>
          <a:ext cx="1987486" cy="4248025"/>
        </p:xfrm>
        <a:graphic>
          <a:graphicData uri="http://schemas.openxmlformats.org/drawingml/2006/table">
            <a:tbl>
              <a:tblPr>
                <a:tableStyleId>{B301B821-A1FF-4177-AEE7-76D212191A09}</a:tableStyleId>
              </a:tblPr>
              <a:tblGrid>
                <a:gridCol w="1987486">
                  <a:extLst>
                    <a:ext uri="{9D8B030D-6E8A-4147-A177-3AD203B41FA5}">
                      <a16:colId xmlns:a16="http://schemas.microsoft.com/office/drawing/2014/main" val="71369471"/>
                    </a:ext>
                  </a:extLst>
                </a:gridCol>
              </a:tblGrid>
              <a:tr h="301946">
                <a:tc>
                  <a:txBody>
                    <a:bodyPr/>
                    <a:lstStyle/>
                    <a:p>
                      <a:pPr marL="0" algn="r" defTabSz="914400" rtl="0" eaLnBrk="1" fontAlgn="t" latinLnBrk="0" hangingPunct="1"/>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公司</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712192"/>
                  </a:ext>
                </a:extLst>
              </a:tr>
              <a:tr h="308717">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品牌</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8042238"/>
                  </a:ext>
                </a:extLst>
              </a:tr>
              <a:tr h="302378">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热线坐席</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8390938"/>
                  </a:ext>
                </a:extLst>
              </a:tr>
              <a:tr h="315524">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员工服务态度</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414135"/>
                  </a:ext>
                </a:extLst>
              </a:tr>
              <a:tr h="301946">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客服人员热情</a:t>
                      </a:r>
                      <a:r>
                        <a:rPr lang="en-US" altLang="zh-CN"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真诚</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716321"/>
                  </a:ext>
                </a:extLst>
              </a:tr>
              <a:tr h="301946">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员工专业度</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6478816"/>
                  </a:ext>
                </a:extLst>
              </a:tr>
              <a:tr h="301946">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产品</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5426149"/>
                  </a:ext>
                </a:extLst>
              </a:tr>
              <a:tr h="301946">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产品好</a:t>
                      </a:r>
                      <a:r>
                        <a:rPr lang="en-US" altLang="zh-CN"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险种好</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908182"/>
                  </a:ext>
                </a:extLst>
              </a:tr>
              <a:tr h="301946">
                <a:tc>
                  <a:txBody>
                    <a:bodyPr/>
                    <a:lstStyle/>
                    <a:p>
                      <a:pPr marL="0" algn="r" defTabSz="914400" rtl="0" eaLnBrk="1" fontAlgn="t" latinLnBrk="0" hangingPunct="1"/>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理赔</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9974578"/>
                  </a:ext>
                </a:extLst>
              </a:tr>
              <a:tr h="301946">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流程</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2121046"/>
                  </a:ext>
                </a:extLst>
              </a:tr>
              <a:tr h="301946">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理赔处理快</a:t>
                      </a:r>
                      <a:endPar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5711939"/>
                  </a:ext>
                </a:extLst>
              </a:tr>
              <a:tr h="301946">
                <a:tc>
                  <a:txBody>
                    <a:bodyPr/>
                    <a:lstStyle/>
                    <a:p>
                      <a:pPr marL="0" algn="r" defTabSz="914400" rtl="0" eaLnBrk="1" fontAlgn="t" latinLnBrk="0" hangingPunct="1"/>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在线服务</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616244"/>
                  </a:ext>
                </a:extLst>
              </a:tr>
              <a:tr h="301946">
                <a:tc>
                  <a:txBody>
                    <a:bodyPr/>
                    <a:lstStyle/>
                    <a:p>
                      <a:pPr marL="0" algn="r" defTabSz="914400" rtl="0" eaLnBrk="1" fontAlgn="t" latinLnBrk="0" hangingPunct="1"/>
                      <a:r>
                        <a:rPr lang="zh-CN" altLang="en-US" sz="1200" b="0" i="0" u="none" strike="noStrike" kern="1200" dirty="0">
                          <a:solidFill>
                            <a:schemeClr val="bg1">
                              <a:lumMod val="50000"/>
                            </a:schemeClr>
                          </a:solidFill>
                          <a:effectLst/>
                          <a:latin typeface="微软雅黑" panose="020B0503020204020204" pitchFamily="34" charset="-122"/>
                          <a:ea typeface="微软雅黑" panose="020B0503020204020204" pitchFamily="34" charset="-122"/>
                          <a:cs typeface="+mn-cs"/>
                        </a:rPr>
                        <a:t>令人满意的在线服务</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5011754"/>
                  </a:ext>
                </a:extLst>
              </a:tr>
              <a:tr h="301946">
                <a:tc>
                  <a:txBody>
                    <a:bodyPr/>
                    <a:lstStyle/>
                    <a:p>
                      <a:pPr marL="0" algn="r" defTabSz="914400" rtl="0" eaLnBrk="1" fontAlgn="t" latinLnBrk="0" hangingPunct="1"/>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代理人</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2181520"/>
                  </a:ext>
                </a:extLst>
              </a:tr>
            </a:tbl>
          </a:graphicData>
        </a:graphic>
      </p:graphicFrame>
      <p:sp>
        <p:nvSpPr>
          <p:cNvPr id="2" name="灯片编号占位符 1">
            <a:extLst>
              <a:ext uri="{FF2B5EF4-FFF2-40B4-BE49-F238E27FC236}">
                <a16:creationId xmlns:a16="http://schemas.microsoft.com/office/drawing/2014/main" id="{C64BD437-D3E4-4FC0-8A92-3513B9CCF53C}"/>
              </a:ext>
            </a:extLst>
          </p:cNvPr>
          <p:cNvSpPr>
            <a:spLocks noGrp="1"/>
          </p:cNvSpPr>
          <p:nvPr>
            <p:ph type="sldNum" sz="quarter" idx="12"/>
          </p:nvPr>
        </p:nvSpPr>
        <p:spPr/>
        <p:txBody>
          <a:bodyPr/>
          <a:lstStyle/>
          <a:p>
            <a:fld id="{BB333B34-C87C-402E-ABB0-13B7C9DEBBC4}" type="slidenum">
              <a:rPr lang="en-US" altLang="zh-CN" smtClean="0"/>
              <a:t>15</a:t>
            </a:fld>
            <a:endParaRPr lang="en-US" altLang="zh-CN" dirty="0"/>
          </a:p>
        </p:txBody>
      </p:sp>
      <p:sp>
        <p:nvSpPr>
          <p:cNvPr id="3" name="标题 2">
            <a:extLst>
              <a:ext uri="{FF2B5EF4-FFF2-40B4-BE49-F238E27FC236}">
                <a16:creationId xmlns:a16="http://schemas.microsoft.com/office/drawing/2014/main" id="{E5CF94B1-EAD1-4F1C-B387-19217A09322F}"/>
              </a:ext>
            </a:extLst>
          </p:cNvPr>
          <p:cNvSpPr>
            <a:spLocks noGrp="1"/>
          </p:cNvSpPr>
          <p:nvPr>
            <p:ph type="title"/>
          </p:nvPr>
        </p:nvSpPr>
        <p:spPr>
          <a:xfrm>
            <a:off x="466342" y="215765"/>
            <a:ext cx="11274553" cy="792167"/>
          </a:xfrm>
        </p:spPr>
        <p:txBody>
          <a:bodyPr anchor="ctr"/>
          <a:lstStyle/>
          <a:p>
            <a:r>
              <a:rPr lang="zh-CN" altLang="en-US" dirty="0">
                <a:solidFill>
                  <a:schemeClr val="tx1">
                    <a:lumMod val="65000"/>
                    <a:lumOff val="35000"/>
                  </a:schemeClr>
                </a:solidFill>
                <a:latin typeface="Manulife JH Sans" panose="020B0604020202020204"/>
              </a:rPr>
              <a:t>中宏推荐者</a:t>
            </a:r>
            <a:r>
              <a:rPr lang="en-US" altLang="zh-CN" dirty="0">
                <a:solidFill>
                  <a:schemeClr val="tx1">
                    <a:lumMod val="65000"/>
                    <a:lumOff val="35000"/>
                  </a:schemeClr>
                </a:solidFill>
                <a:latin typeface="Manulife JH Sans" panose="020B0604020202020204"/>
              </a:rPr>
              <a:t>NPS</a:t>
            </a:r>
            <a:r>
              <a:rPr lang="zh-CN" altLang="en-US" dirty="0">
                <a:solidFill>
                  <a:schemeClr val="tx1">
                    <a:lumMod val="65000"/>
                    <a:lumOff val="35000"/>
                  </a:schemeClr>
                </a:solidFill>
                <a:latin typeface="Manulife JH Sans" panose="020B0604020202020204"/>
              </a:rPr>
              <a:t>原因</a:t>
            </a:r>
            <a:r>
              <a:rPr lang="en-US" altLang="zh-CN" dirty="0">
                <a:solidFill>
                  <a:schemeClr val="tx1">
                    <a:lumMod val="65000"/>
                    <a:lumOff val="35000"/>
                  </a:schemeClr>
                </a:solidFill>
                <a:latin typeface="Manulife JH Sans" panose="020B0604020202020204"/>
              </a:rPr>
              <a:t>—</a:t>
            </a:r>
            <a:r>
              <a:rPr lang="zh-CN" altLang="en-US" dirty="0">
                <a:solidFill>
                  <a:schemeClr val="tx1">
                    <a:lumMod val="65000"/>
                    <a:lumOff val="35000"/>
                  </a:schemeClr>
                </a:solidFill>
                <a:latin typeface="Manulife JH Sans" panose="020B0604020202020204"/>
              </a:rPr>
              <a:t>正面反馈</a:t>
            </a:r>
          </a:p>
        </p:txBody>
      </p:sp>
      <p:sp>
        <p:nvSpPr>
          <p:cNvPr id="79" name="文本占位符 4">
            <a:extLst>
              <a:ext uri="{FF2B5EF4-FFF2-40B4-BE49-F238E27FC236}">
                <a16:creationId xmlns:a16="http://schemas.microsoft.com/office/drawing/2014/main" id="{512700FC-BC90-4038-800C-ED3B8A37F308}"/>
              </a:ext>
            </a:extLst>
          </p:cNvPr>
          <p:cNvSpPr txBox="1">
            <a:spLocks/>
          </p:cNvSpPr>
          <p:nvPr/>
        </p:nvSpPr>
        <p:spPr>
          <a:xfrm>
            <a:off x="2263840" y="6322616"/>
            <a:ext cx="8914067" cy="402451"/>
          </a:xfrm>
          <a:prstGeom prst="rect">
            <a:avLst/>
          </a:prstGeom>
        </p:spPr>
        <p:txBody>
          <a:bodyPr vert="horz" lIns="0" tIns="0" rIns="0" bIns="0" rtlCol="0" anchor="ctr">
            <a:noAutofit/>
          </a:bodyPr>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kern="1200">
                <a:solidFill>
                  <a:schemeClr val="tx1"/>
                </a:solidFill>
                <a:latin typeface="Manulife JH Sans" panose="020B0604020202020204"/>
                <a:ea typeface="Noto Sans CJK SC Light" panose="020B0300000000000000" pitchFamily="34" charset="-122"/>
                <a:cs typeface="+mn-cs"/>
              </a:defRPr>
            </a:lvl1pPr>
            <a:lvl2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2pPr>
            <a:lvl3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3pPr>
            <a:lvl4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4pPr>
            <a:lvl5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5pPr>
            <a:lvl6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6pPr>
            <a:lvl7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7pPr>
            <a:lvl8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8pPr>
            <a:lvl9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9pPr>
          </a:lstStyle>
          <a:p>
            <a:r>
              <a:rPr lang="en-US" altLang="zh-CN" i="1" dirty="0">
                <a:solidFill>
                  <a:prstClr val="white">
                    <a:lumMod val="50000"/>
                  </a:prstClr>
                </a:solidFill>
                <a:cs typeface="Calibri" panose="020F0502020204030204" pitchFamily="34" charset="0"/>
              </a:rPr>
              <a:t>Q3.</a:t>
            </a:r>
            <a:r>
              <a:rPr lang="zh-CN" altLang="en-US" i="1" dirty="0">
                <a:solidFill>
                  <a:prstClr val="white">
                    <a:lumMod val="50000"/>
                  </a:prstClr>
                </a:solidFill>
                <a:cs typeface="Calibri" panose="020F0502020204030204" pitchFamily="34" charset="0"/>
              </a:rPr>
              <a:t>请问您认为我们在哪些方面做得比较好呢？请尽可能详细说明，可以是与品牌、产品、人员服务、线上服务等等相关的任何方面。 </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开放题</a:t>
            </a:r>
            <a:r>
              <a:rPr lang="en-US" altLang="zh-CN" i="1" dirty="0">
                <a:solidFill>
                  <a:prstClr val="white">
                    <a:lumMod val="50000"/>
                  </a:prstClr>
                </a:solidFill>
                <a:cs typeface="Calibri" panose="020F0502020204030204" pitchFamily="34" charset="0"/>
              </a:rPr>
              <a:t>】 </a:t>
            </a:r>
          </a:p>
        </p:txBody>
      </p:sp>
      <p:sp>
        <p:nvSpPr>
          <p:cNvPr id="32" name="矩形 31">
            <a:extLst>
              <a:ext uri="{FF2B5EF4-FFF2-40B4-BE49-F238E27FC236}">
                <a16:creationId xmlns:a16="http://schemas.microsoft.com/office/drawing/2014/main" id="{A66C8D24-753B-42C8-B5B7-C28185E280A0}"/>
              </a:ext>
            </a:extLst>
          </p:cNvPr>
          <p:cNvSpPr/>
          <p:nvPr/>
        </p:nvSpPr>
        <p:spPr>
          <a:xfrm>
            <a:off x="667411" y="1680483"/>
            <a:ext cx="1035861" cy="276999"/>
          </a:xfrm>
          <a:prstGeom prst="rect">
            <a:avLst/>
          </a:prstGeom>
        </p:spPr>
        <p:txBody>
          <a:bodyPr wrap="none">
            <a:spAutoFit/>
          </a:bodyPr>
          <a:lstStyle/>
          <a:p>
            <a:pPr algn="ctr"/>
            <a:r>
              <a:rPr lang="zh-CN" altLang="en-US" sz="1200" dirty="0">
                <a:solidFill>
                  <a:prstClr val="black">
                    <a:lumMod val="65000"/>
                    <a:lumOff val="35000"/>
                  </a:prstClr>
                </a:solidFill>
                <a:latin typeface="Manulife JH Sans" panose="020B0503040401060103"/>
                <a:ea typeface="微软雅黑" panose="020B0503020204020204" pitchFamily="34" charset="-122"/>
              </a:rPr>
              <a:t>样本量：</a:t>
            </a:r>
            <a:r>
              <a:rPr lang="en-US" altLang="zh-CN" sz="1200" dirty="0">
                <a:solidFill>
                  <a:prstClr val="black">
                    <a:lumMod val="65000"/>
                    <a:lumOff val="35000"/>
                  </a:prstClr>
                </a:solidFill>
                <a:latin typeface="Manulife JH Sans" panose="020B0503040401060103"/>
                <a:ea typeface="微软雅黑" panose="020B0503020204020204" pitchFamily="34" charset="-122"/>
              </a:rPr>
              <a:t>100</a:t>
            </a:r>
            <a:endParaRPr lang="zh-CN" altLang="en-US" sz="1200" dirty="0">
              <a:solidFill>
                <a:prstClr val="black">
                  <a:lumMod val="65000"/>
                  <a:lumOff val="35000"/>
                </a:prstClr>
              </a:solidFill>
              <a:latin typeface="Manulife JH Sans" panose="020B0503040401060103"/>
              <a:ea typeface="微软雅黑" panose="020B0503020204020204" pitchFamily="34" charset="-122"/>
            </a:endParaRPr>
          </a:p>
        </p:txBody>
      </p:sp>
      <p:sp>
        <p:nvSpPr>
          <p:cNvPr id="46" name="文本框 45">
            <a:extLst>
              <a:ext uri="{FF2B5EF4-FFF2-40B4-BE49-F238E27FC236}">
                <a16:creationId xmlns:a16="http://schemas.microsoft.com/office/drawing/2014/main" id="{FA547330-35BA-4A96-84C0-07018D1A4BFC}"/>
              </a:ext>
            </a:extLst>
          </p:cNvPr>
          <p:cNvSpPr txBox="1"/>
          <p:nvPr/>
        </p:nvSpPr>
        <p:spPr>
          <a:xfrm>
            <a:off x="453983" y="2457111"/>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56" name="内容占位符 2">
            <a:extLst>
              <a:ext uri="{FF2B5EF4-FFF2-40B4-BE49-F238E27FC236}">
                <a16:creationId xmlns:a16="http://schemas.microsoft.com/office/drawing/2014/main" id="{9DF59A2D-BFCC-45A1-86CF-3366D6189207}"/>
              </a:ext>
            </a:extLst>
          </p:cNvPr>
          <p:cNvSpPr txBox="1">
            <a:spLocks/>
          </p:cNvSpPr>
          <p:nvPr/>
        </p:nvSpPr>
        <p:spPr>
          <a:xfrm>
            <a:off x="466343" y="961358"/>
            <a:ext cx="11274552" cy="823202"/>
          </a:xfrm>
          <a:prstGeom prst="rect">
            <a:avLst/>
          </a:prstGeom>
        </p:spPr>
        <p:txBody>
          <a:bodyPr/>
          <a:lst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600"/>
              </a:spcBef>
            </a:pPr>
            <a:r>
              <a:rPr lang="zh-CN" altLang="en-US" sz="1800" dirty="0"/>
              <a:t>“公司”依然是客户推荐中宏的主要原因，“热线坐席”的正面反馈下降明显</a:t>
            </a:r>
            <a:endParaRPr lang="en-US" altLang="zh-CN" sz="1800" dirty="0"/>
          </a:p>
          <a:p>
            <a:pPr>
              <a:lnSpc>
                <a:spcPct val="100000"/>
              </a:lnSpc>
              <a:spcBef>
                <a:spcPts val="600"/>
              </a:spcBef>
            </a:pPr>
            <a:r>
              <a:rPr lang="zh-CN" altLang="en-US" sz="1800" dirty="0"/>
              <a:t>正面反馈的下降主要出自“热线坐席”方面，“在线服务”和“令人满意的在线服务”的正面反馈占比上升</a:t>
            </a:r>
          </a:p>
        </p:txBody>
      </p:sp>
      <p:sp>
        <p:nvSpPr>
          <p:cNvPr id="8" name="矩形 7">
            <a:extLst>
              <a:ext uri="{FF2B5EF4-FFF2-40B4-BE49-F238E27FC236}">
                <a16:creationId xmlns:a16="http://schemas.microsoft.com/office/drawing/2014/main" id="{91D71E28-F41E-4F6A-AA2F-4CBD430D75D7}"/>
              </a:ext>
            </a:extLst>
          </p:cNvPr>
          <p:cNvSpPr/>
          <p:nvPr/>
        </p:nvSpPr>
        <p:spPr>
          <a:xfrm>
            <a:off x="9017540" y="4779632"/>
            <a:ext cx="2607013" cy="686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pic>
        <p:nvPicPr>
          <p:cNvPr id="12" name="Picture 4">
            <a:extLst>
              <a:ext uri="{FF2B5EF4-FFF2-40B4-BE49-F238E27FC236}">
                <a16:creationId xmlns:a16="http://schemas.microsoft.com/office/drawing/2014/main" id="{61C95D1A-7B63-4E4F-9223-9D8DD14131B5}"/>
              </a:ext>
            </a:extLst>
          </p:cNvPr>
          <p:cNvPicPr>
            <a:picLocks noChangeAspect="1"/>
          </p:cNvPicPr>
          <p:nvPr/>
        </p:nvPicPr>
        <p:blipFill rotWithShape="1">
          <a:blip r:embed="rId3">
            <a:extLst>
              <a:ext uri="{28A0092B-C50C-407E-A947-70E740481C1C}">
                <a14:useLocalDpi xmlns:a14="http://schemas.microsoft.com/office/drawing/2010/main" val="0"/>
              </a:ext>
            </a:extLst>
          </a:blip>
          <a:srcRect l="3774" t="5366" r="6613" b="60132"/>
          <a:stretch/>
        </p:blipFill>
        <p:spPr>
          <a:xfrm>
            <a:off x="6094412" y="2860015"/>
            <a:ext cx="5733443" cy="3123724"/>
          </a:xfrm>
          <a:prstGeom prst="rect">
            <a:avLst/>
          </a:prstGeom>
        </p:spPr>
      </p:pic>
      <p:graphicFrame>
        <p:nvGraphicFramePr>
          <p:cNvPr id="4" name="Chart 3">
            <a:extLst>
              <a:ext uri="{FF2B5EF4-FFF2-40B4-BE49-F238E27FC236}">
                <a16:creationId xmlns:a16="http://schemas.microsoft.com/office/drawing/2014/main" id="{CF3B982C-8003-A54C-AF59-5AF85B8DCA62}"/>
              </a:ext>
            </a:extLst>
          </p:cNvPr>
          <p:cNvGraphicFramePr/>
          <p:nvPr>
            <p:extLst>
              <p:ext uri="{D42A27DB-BD31-4B8C-83A1-F6EECF244321}">
                <p14:modId xmlns:p14="http://schemas.microsoft.com/office/powerpoint/2010/main" val="1915363633"/>
              </p:ext>
            </p:extLst>
          </p:nvPr>
        </p:nvGraphicFramePr>
        <p:xfrm>
          <a:off x="2523748" y="1594338"/>
          <a:ext cx="8125571" cy="45485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6631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a:extLst>
              <a:ext uri="{FF2B5EF4-FFF2-40B4-BE49-F238E27FC236}">
                <a16:creationId xmlns:a16="http://schemas.microsoft.com/office/drawing/2014/main" id="{704BE2E1-BC45-5F45-B9C6-0A5C896DD295}"/>
              </a:ext>
            </a:extLst>
          </p:cNvPr>
          <p:cNvGraphicFramePr/>
          <p:nvPr>
            <p:extLst>
              <p:ext uri="{D42A27DB-BD31-4B8C-83A1-F6EECF244321}">
                <p14:modId xmlns:p14="http://schemas.microsoft.com/office/powerpoint/2010/main" val="4146680870"/>
              </p:ext>
            </p:extLst>
          </p:nvPr>
        </p:nvGraphicFramePr>
        <p:xfrm>
          <a:off x="323382" y="2390822"/>
          <a:ext cx="2505600" cy="2808000"/>
        </p:xfrm>
        <a:graphic>
          <a:graphicData uri="http://schemas.openxmlformats.org/drawingml/2006/table">
            <a:tbl>
              <a:tblPr>
                <a:tableStyleId>{B301B821-A1FF-4177-AEE7-76D212191A09}</a:tableStyleId>
              </a:tblPr>
              <a:tblGrid>
                <a:gridCol w="2505600">
                  <a:extLst>
                    <a:ext uri="{9D8B030D-6E8A-4147-A177-3AD203B41FA5}">
                      <a16:colId xmlns:a16="http://schemas.microsoft.com/office/drawing/2014/main" val="71369471"/>
                    </a:ext>
                  </a:extLst>
                </a:gridCol>
              </a:tblGrid>
              <a:tr h="468000">
                <a:tc>
                  <a:txBody>
                    <a:bodyPr/>
                    <a:lstStyle/>
                    <a:p>
                      <a:pPr algn="r" rtl="0" fontAlgn="t"/>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代理人</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712192"/>
                  </a:ext>
                </a:extLst>
              </a:tr>
              <a:tr h="46800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zh-CN" altLang="en-US" sz="1200" b="1" i="0" u="none" strike="noStrike" dirty="0">
                          <a:solidFill>
                            <a:schemeClr val="bg2"/>
                          </a:solidFill>
                          <a:effectLst/>
                          <a:latin typeface="微软雅黑" panose="020B0503020204020204" pitchFamily="34" charset="-122"/>
                          <a:ea typeface="微软雅黑" panose="020B0503020204020204" pitchFamily="34" charset="-122"/>
                        </a:rPr>
                        <a:t>服务态度</a:t>
                      </a:r>
                      <a:endParaRPr lang="en-US" altLang="zh-CN" sz="1200" b="1" i="0" u="none" strike="noStrike" dirty="0">
                        <a:solidFill>
                          <a:schemeClr val="bg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5584415"/>
                  </a:ext>
                </a:extLst>
              </a:tr>
              <a:tr h="46800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公司</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573298"/>
                  </a:ext>
                </a:extLst>
              </a:tr>
              <a:tr h="468000">
                <a:tc>
                  <a:txBody>
                    <a:bodyPr/>
                    <a:lstStyle/>
                    <a:p>
                      <a:pPr algn="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在线服务</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76418"/>
                  </a:ext>
                </a:extLst>
              </a:tr>
              <a:tr h="468000">
                <a:tc>
                  <a:txBody>
                    <a:bodyPr/>
                    <a:lstStyle/>
                    <a:p>
                      <a:pPr algn="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产品</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6478816"/>
                  </a:ext>
                </a:extLst>
              </a:tr>
              <a:tr h="468000">
                <a:tc>
                  <a:txBody>
                    <a:bodyPr/>
                    <a:lstStyle/>
                    <a:p>
                      <a:pPr algn="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热线坐席</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811679"/>
                  </a:ext>
                </a:extLst>
              </a:tr>
            </a:tbl>
          </a:graphicData>
        </a:graphic>
      </p:graphicFrame>
      <p:sp>
        <p:nvSpPr>
          <p:cNvPr id="127" name="标题 2">
            <a:extLst>
              <a:ext uri="{FF2B5EF4-FFF2-40B4-BE49-F238E27FC236}">
                <a16:creationId xmlns:a16="http://schemas.microsoft.com/office/drawing/2014/main" id="{D1136BF3-AA9E-4CAF-A731-08EA6D727939}"/>
              </a:ext>
            </a:extLst>
          </p:cNvPr>
          <p:cNvSpPr>
            <a:spLocks noGrp="1"/>
          </p:cNvSpPr>
          <p:nvPr>
            <p:ph type="title"/>
          </p:nvPr>
        </p:nvSpPr>
        <p:spPr>
          <a:xfrm>
            <a:off x="466342" y="169191"/>
            <a:ext cx="11274553" cy="792167"/>
          </a:xfrm>
        </p:spPr>
        <p:txBody>
          <a:bodyPr anchor="ctr"/>
          <a:lstStyle/>
          <a:p>
            <a:r>
              <a:rPr lang="zh-CN" altLang="en-US" dirty="0">
                <a:solidFill>
                  <a:schemeClr val="tx1">
                    <a:lumMod val="65000"/>
                    <a:lumOff val="35000"/>
                  </a:schemeClr>
                </a:solidFill>
                <a:latin typeface="Manulife JH Sans" panose="020B0604020202020204"/>
              </a:rPr>
              <a:t>中宏中立者</a:t>
            </a:r>
            <a:r>
              <a:rPr lang="en-US" altLang="zh-CN" dirty="0">
                <a:solidFill>
                  <a:schemeClr val="tx1">
                    <a:lumMod val="65000"/>
                    <a:lumOff val="35000"/>
                  </a:schemeClr>
                </a:solidFill>
                <a:latin typeface="Manulife JH Sans" panose="020B0604020202020204"/>
              </a:rPr>
              <a:t>NPS</a:t>
            </a:r>
            <a:r>
              <a:rPr lang="zh-CN" altLang="en-US" dirty="0">
                <a:solidFill>
                  <a:schemeClr val="tx1">
                    <a:lumMod val="65000"/>
                    <a:lumOff val="35000"/>
                  </a:schemeClr>
                </a:solidFill>
                <a:latin typeface="Manulife JH Sans" panose="020B0604020202020204"/>
              </a:rPr>
              <a:t>原因</a:t>
            </a:r>
            <a:r>
              <a:rPr lang="en-US" altLang="zh-CN" dirty="0">
                <a:solidFill>
                  <a:schemeClr val="tx1">
                    <a:lumMod val="65000"/>
                    <a:lumOff val="35000"/>
                  </a:schemeClr>
                </a:solidFill>
                <a:latin typeface="Manulife JH Sans" panose="020B0604020202020204"/>
              </a:rPr>
              <a:t>—</a:t>
            </a:r>
            <a:r>
              <a:rPr lang="zh-CN" altLang="en-US" dirty="0">
                <a:solidFill>
                  <a:schemeClr val="tx1">
                    <a:lumMod val="65000"/>
                    <a:lumOff val="35000"/>
                  </a:schemeClr>
                </a:solidFill>
                <a:latin typeface="Manulife JH Sans" panose="020B0604020202020204"/>
              </a:rPr>
              <a:t>负面反馈</a:t>
            </a:r>
          </a:p>
        </p:txBody>
      </p:sp>
      <p:sp>
        <p:nvSpPr>
          <p:cNvPr id="138" name="文本占位符 4">
            <a:extLst>
              <a:ext uri="{FF2B5EF4-FFF2-40B4-BE49-F238E27FC236}">
                <a16:creationId xmlns:a16="http://schemas.microsoft.com/office/drawing/2014/main" id="{5245597A-FD8F-413F-9EC0-C2682AFBD1AA}"/>
              </a:ext>
            </a:extLst>
          </p:cNvPr>
          <p:cNvSpPr txBox="1">
            <a:spLocks/>
          </p:cNvSpPr>
          <p:nvPr/>
        </p:nvSpPr>
        <p:spPr>
          <a:xfrm>
            <a:off x="2263840" y="6322616"/>
            <a:ext cx="8914067" cy="402451"/>
          </a:xfrm>
          <a:prstGeom prst="rect">
            <a:avLst/>
          </a:prstGeom>
        </p:spPr>
        <p:txBody>
          <a:bodyPr vert="horz" lIns="0" tIns="0" rIns="0" bIns="0" rtlCol="0" anchor="ctr">
            <a:noAutofit/>
          </a:bodyPr>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kern="1200">
                <a:solidFill>
                  <a:schemeClr val="tx1"/>
                </a:solidFill>
                <a:latin typeface="Manulife JH Sans" panose="020B0604020202020204"/>
                <a:ea typeface="Noto Sans CJK SC Light" panose="020B0300000000000000" pitchFamily="34" charset="-122"/>
                <a:cs typeface="+mn-cs"/>
              </a:defRPr>
            </a:lvl1pPr>
            <a:lvl2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2pPr>
            <a:lvl3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3pPr>
            <a:lvl4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4pPr>
            <a:lvl5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5pPr>
            <a:lvl6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6pPr>
            <a:lvl7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7pPr>
            <a:lvl8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8pPr>
            <a:lvl9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9pPr>
          </a:lstStyle>
          <a:p>
            <a:r>
              <a:rPr lang="en-US" altLang="zh-CN" i="1" dirty="0">
                <a:solidFill>
                  <a:prstClr val="white">
                    <a:lumMod val="50000"/>
                  </a:prstClr>
                </a:solidFill>
                <a:cs typeface="Calibri" panose="020F0502020204030204" pitchFamily="34" charset="0"/>
              </a:rPr>
              <a:t>Q3.</a:t>
            </a:r>
            <a:r>
              <a:rPr lang="zh-CN" altLang="en-US" i="1" dirty="0">
                <a:solidFill>
                  <a:prstClr val="white">
                    <a:lumMod val="50000"/>
                  </a:prstClr>
                </a:solidFill>
                <a:cs typeface="Calibri" panose="020F0502020204030204" pitchFamily="34" charset="0"/>
              </a:rPr>
              <a:t>请问我们还可以在哪些方面进行改善以获得您更高的推荐评价呢？请尽可能详细说明，可以是与品牌、产品、人员服务、线上服务等等相关的任何方面。</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开放题</a:t>
            </a:r>
            <a:r>
              <a:rPr lang="en-US" altLang="zh-CN" i="1" dirty="0">
                <a:solidFill>
                  <a:prstClr val="white">
                    <a:lumMod val="50000"/>
                  </a:prstClr>
                </a:solidFill>
                <a:cs typeface="Calibri" panose="020F0502020204030204" pitchFamily="34" charset="0"/>
              </a:rPr>
              <a:t>】</a:t>
            </a:r>
          </a:p>
        </p:txBody>
      </p:sp>
      <p:sp>
        <p:nvSpPr>
          <p:cNvPr id="5" name="矩形 4">
            <a:extLst>
              <a:ext uri="{FF2B5EF4-FFF2-40B4-BE49-F238E27FC236}">
                <a16:creationId xmlns:a16="http://schemas.microsoft.com/office/drawing/2014/main" id="{F27A0886-9ACD-4719-B928-86BC588C4D38}"/>
              </a:ext>
            </a:extLst>
          </p:cNvPr>
          <p:cNvSpPr/>
          <p:nvPr/>
        </p:nvSpPr>
        <p:spPr>
          <a:xfrm>
            <a:off x="471170" y="2233789"/>
            <a:ext cx="957313" cy="276999"/>
          </a:xfrm>
          <a:prstGeom prst="rect">
            <a:avLst/>
          </a:prstGeom>
        </p:spPr>
        <p:txBody>
          <a:bodyPr wrap="none">
            <a:spAutoFit/>
          </a:bodyPr>
          <a:lstStyle/>
          <a:p>
            <a:pPr algn="ctr"/>
            <a:r>
              <a:rPr lang="zh-CN" altLang="en-US" sz="1200" dirty="0">
                <a:solidFill>
                  <a:prstClr val="black">
                    <a:lumMod val="65000"/>
                    <a:lumOff val="35000"/>
                  </a:prstClr>
                </a:solidFill>
                <a:latin typeface="Manulife JH Sans" panose="020B0503040401060103"/>
                <a:ea typeface="微软雅黑" panose="020B0503020204020204" pitchFamily="34" charset="-122"/>
              </a:rPr>
              <a:t>样本量：</a:t>
            </a:r>
            <a:r>
              <a:rPr lang="en-US" altLang="zh-CN" sz="1200" dirty="0">
                <a:solidFill>
                  <a:prstClr val="black">
                    <a:lumMod val="65000"/>
                    <a:lumOff val="35000"/>
                  </a:prstClr>
                </a:solidFill>
                <a:latin typeface="Manulife JH Sans" panose="020B0503040401060103"/>
                <a:ea typeface="微软雅黑" panose="020B0503020204020204" pitchFamily="34" charset="-122"/>
              </a:rPr>
              <a:t>78</a:t>
            </a:r>
            <a:endParaRPr lang="zh-CN" altLang="en-US" sz="1200" dirty="0">
              <a:solidFill>
                <a:prstClr val="black">
                  <a:lumMod val="65000"/>
                  <a:lumOff val="35000"/>
                </a:prstClr>
              </a:solidFill>
              <a:latin typeface="Manulife JH Sans" panose="020B0503040401060103"/>
              <a:ea typeface="微软雅黑" panose="020B0503020204020204" pitchFamily="34" charset="-122"/>
            </a:endParaRPr>
          </a:p>
        </p:txBody>
      </p:sp>
      <p:sp>
        <p:nvSpPr>
          <p:cNvPr id="7" name="文本框 6">
            <a:extLst>
              <a:ext uri="{FF2B5EF4-FFF2-40B4-BE49-F238E27FC236}">
                <a16:creationId xmlns:a16="http://schemas.microsoft.com/office/drawing/2014/main" id="{B37688C1-EE01-489C-BC20-DF7D222D4517}"/>
              </a:ext>
            </a:extLst>
          </p:cNvPr>
          <p:cNvSpPr txBox="1"/>
          <p:nvPr/>
        </p:nvSpPr>
        <p:spPr>
          <a:xfrm>
            <a:off x="1175858" y="2630755"/>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15" name="内容占位符 2">
            <a:extLst>
              <a:ext uri="{FF2B5EF4-FFF2-40B4-BE49-F238E27FC236}">
                <a16:creationId xmlns:a16="http://schemas.microsoft.com/office/drawing/2014/main" id="{7A6C1EC8-5721-4E17-8E19-E0285C1521FE}"/>
              </a:ext>
            </a:extLst>
          </p:cNvPr>
          <p:cNvSpPr txBox="1">
            <a:spLocks/>
          </p:cNvSpPr>
          <p:nvPr/>
        </p:nvSpPr>
        <p:spPr>
          <a:xfrm>
            <a:off x="447930" y="812761"/>
            <a:ext cx="11274551" cy="823202"/>
          </a:xfrm>
          <a:prstGeom prst="rect">
            <a:avLst/>
          </a:prstGeom>
        </p:spPr>
        <p:txBody>
          <a:bodyPr/>
          <a:lst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600"/>
              </a:spcBef>
            </a:pPr>
            <a:r>
              <a:rPr lang="zh-CN" altLang="en-US" sz="1800" dirty="0"/>
              <a:t>对于中立者来说，本月负面反馈更多集中在“</a:t>
            </a:r>
            <a:r>
              <a:rPr lang="zh-CN" altLang="en-US" sz="1800" dirty="0">
                <a:latin typeface="微软雅黑" panose="020B0503020204020204" pitchFamily="34" charset="-122"/>
                <a:ea typeface="微软雅黑" panose="020B0503020204020204" pitchFamily="34" charset="-122"/>
              </a:rPr>
              <a:t>公司”，“代理人”</a:t>
            </a:r>
            <a:r>
              <a:rPr lang="zh-CN" altLang="en-US" sz="1800" dirty="0"/>
              <a:t>和“产品”这三个方面</a:t>
            </a:r>
            <a:endParaRPr lang="en-US" altLang="zh-CN" sz="1800" dirty="0"/>
          </a:p>
          <a:p>
            <a:pPr>
              <a:lnSpc>
                <a:spcPct val="100000"/>
              </a:lnSpc>
              <a:spcBef>
                <a:spcPts val="600"/>
              </a:spcBef>
            </a:pPr>
            <a:r>
              <a:rPr lang="en-US" altLang="zh-CN" sz="1800" dirty="0"/>
              <a:t>“</a:t>
            </a:r>
            <a:r>
              <a:rPr lang="zh-CN" altLang="en-US" sz="1800" dirty="0"/>
              <a:t>代理人</a:t>
            </a:r>
            <a:r>
              <a:rPr lang="en-US" altLang="zh-CN" sz="1800" dirty="0"/>
              <a:t>”</a:t>
            </a:r>
            <a:r>
              <a:rPr lang="zh-CN" altLang="en-US" sz="1800" dirty="0"/>
              <a:t> 是本月比例上升最大的负面反馈，且主要集中在“服务态度”和“专业度”这两方面</a:t>
            </a:r>
          </a:p>
        </p:txBody>
      </p:sp>
      <p:graphicFrame>
        <p:nvGraphicFramePr>
          <p:cNvPr id="19" name="图表 18">
            <a:extLst>
              <a:ext uri="{FF2B5EF4-FFF2-40B4-BE49-F238E27FC236}">
                <a16:creationId xmlns:a16="http://schemas.microsoft.com/office/drawing/2014/main" id="{B7035EEF-D453-8043-81A4-2213127BD5A8}"/>
              </a:ext>
            </a:extLst>
          </p:cNvPr>
          <p:cNvGraphicFramePr/>
          <p:nvPr>
            <p:extLst>
              <p:ext uri="{D42A27DB-BD31-4B8C-83A1-F6EECF244321}">
                <p14:modId xmlns:p14="http://schemas.microsoft.com/office/powerpoint/2010/main" val="3657748220"/>
              </p:ext>
            </p:extLst>
          </p:nvPr>
        </p:nvGraphicFramePr>
        <p:xfrm>
          <a:off x="2828982" y="2235530"/>
          <a:ext cx="4165359" cy="2970358"/>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79511668-315D-3D4D-8EF4-F87AB51D4EA3}"/>
              </a:ext>
            </a:extLst>
          </p:cNvPr>
          <p:cNvPicPr>
            <a:picLocks noChangeAspect="1"/>
          </p:cNvPicPr>
          <p:nvPr/>
        </p:nvPicPr>
        <p:blipFill rotWithShape="1">
          <a:blip r:embed="rId4">
            <a:extLst>
              <a:ext uri="{28A0092B-C50C-407E-A947-70E740481C1C}">
                <a14:useLocalDpi xmlns:a14="http://schemas.microsoft.com/office/drawing/2010/main" val="0"/>
              </a:ext>
            </a:extLst>
          </a:blip>
          <a:srcRect l="3726" t="4334" r="5233" b="59833"/>
          <a:stretch/>
        </p:blipFill>
        <p:spPr>
          <a:xfrm>
            <a:off x="5629980" y="2630755"/>
            <a:ext cx="6092501" cy="3393491"/>
          </a:xfrm>
          <a:prstGeom prst="rect">
            <a:avLst/>
          </a:prstGeom>
        </p:spPr>
      </p:pic>
    </p:spTree>
    <p:extLst>
      <p:ext uri="{BB962C8B-B14F-4D97-AF65-F5344CB8AC3E}">
        <p14:creationId xmlns:p14="http://schemas.microsoft.com/office/powerpoint/2010/main" val="111263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9C4DD7F-6EF6-4058-8216-5F43B96E3C88}"/>
              </a:ext>
            </a:extLst>
          </p:cNvPr>
          <p:cNvGraphicFramePr/>
          <p:nvPr>
            <p:extLst>
              <p:ext uri="{D42A27DB-BD31-4B8C-83A1-F6EECF244321}">
                <p14:modId xmlns:p14="http://schemas.microsoft.com/office/powerpoint/2010/main" val="2716772804"/>
              </p:ext>
            </p:extLst>
          </p:nvPr>
        </p:nvGraphicFramePr>
        <p:xfrm>
          <a:off x="193567" y="1764241"/>
          <a:ext cx="2481299" cy="4453610"/>
        </p:xfrm>
        <a:graphic>
          <a:graphicData uri="http://schemas.openxmlformats.org/drawingml/2006/table">
            <a:tbl>
              <a:tblPr>
                <a:tableStyleId>{B301B821-A1FF-4177-AEE7-76D212191A09}</a:tableStyleId>
              </a:tblPr>
              <a:tblGrid>
                <a:gridCol w="2481299">
                  <a:extLst>
                    <a:ext uri="{9D8B030D-6E8A-4147-A177-3AD203B41FA5}">
                      <a16:colId xmlns:a16="http://schemas.microsoft.com/office/drawing/2014/main" val="71369471"/>
                    </a:ext>
                  </a:extLst>
                </a:gridCol>
              </a:tblGrid>
              <a:tr h="318115">
                <a:tc>
                  <a:txBody>
                    <a:bodyPr/>
                    <a:lstStyle/>
                    <a:p>
                      <a:pPr algn="r" fontAlgn="ctr"/>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代理人</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712192"/>
                  </a:ext>
                </a:extLst>
              </a:tr>
              <a:tr h="318115">
                <a:tc>
                  <a:txBody>
                    <a:bodyPr/>
                    <a:lstStyle/>
                    <a:p>
                      <a:pPr algn="r" fontAlgn="ct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服务态度</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611995"/>
                  </a:ext>
                </a:extLst>
              </a:tr>
              <a:tr h="318115">
                <a:tc>
                  <a:txBody>
                    <a:bodyPr/>
                    <a:lstStyle/>
                    <a:p>
                      <a:pPr algn="r" fontAlgn="ct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跟进不足</a:t>
                      </a:r>
                      <a:r>
                        <a:rPr lang="en-US" altLang="zh-CN"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a:t>
                      </a: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不跟进</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361154"/>
                  </a:ext>
                </a:extLst>
              </a:tr>
              <a:tr h="318115">
                <a:tc>
                  <a:txBody>
                    <a:bodyPr/>
                    <a:lstStyle/>
                    <a:p>
                      <a:pPr algn="r" fontAlgn="ct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专业度</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6478816"/>
                  </a:ext>
                </a:extLst>
              </a:tr>
              <a:tr h="318115">
                <a:tc>
                  <a:txBody>
                    <a:bodyPr/>
                    <a:lstStyle/>
                    <a:p>
                      <a:pPr algn="r" fontAlgn="ctr"/>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公司</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5010828"/>
                  </a:ext>
                </a:extLst>
              </a:tr>
              <a:tr h="318115">
                <a:tc>
                  <a:txBody>
                    <a:bodyPr/>
                    <a:lstStyle/>
                    <a:p>
                      <a:pPr algn="r" fontAlgn="ctr"/>
                      <a:r>
                        <a:rPr lang="zh-CN" altLang="en-CN"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宣传不足</a:t>
                      </a:r>
                      <a:endPar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5426149"/>
                  </a:ext>
                </a:extLst>
              </a:tr>
              <a:tr h="318115">
                <a:tc>
                  <a:txBody>
                    <a:bodyPr/>
                    <a:lstStyle/>
                    <a:p>
                      <a:pPr algn="r" fontAlgn="t"/>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保单服务</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0793"/>
                  </a:ext>
                </a:extLst>
              </a:tr>
              <a:tr h="318115">
                <a:tc>
                  <a:txBody>
                    <a:bodyPr/>
                    <a:lstStyle/>
                    <a:p>
                      <a:pPr algn="r" fontAlgn="t"/>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保全变更</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605822"/>
                  </a:ext>
                </a:extLst>
              </a:tr>
              <a:tr h="318115">
                <a:tc>
                  <a:txBody>
                    <a:bodyPr/>
                    <a:lstStyle/>
                    <a:p>
                      <a:pPr algn="r" fontAlgn="ctr"/>
                      <a:r>
                        <a:rPr lang="zh-CN" altLang="en-US" sz="11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理赔流程太长</a:t>
                      </a:r>
                      <a:r>
                        <a:rPr lang="en-US" altLang="zh-CN" sz="11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a:t>
                      </a:r>
                      <a:r>
                        <a:rPr lang="zh-CN" altLang="en-US" sz="11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慢</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7173245"/>
                  </a:ext>
                </a:extLst>
              </a:tr>
              <a:tr h="318115">
                <a:tc>
                  <a:txBody>
                    <a:bodyPr/>
                    <a:lstStyle/>
                    <a:p>
                      <a:pPr algn="r" fontAlgn="ctr"/>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产品</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8983719"/>
                  </a:ext>
                </a:extLst>
              </a:tr>
              <a:tr h="318115">
                <a:tc>
                  <a:txBody>
                    <a:bodyPr/>
                    <a:lstStyle/>
                    <a:p>
                      <a:pPr algn="r" fontAlgn="ct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费用</a:t>
                      </a:r>
                      <a:r>
                        <a:rPr lang="en-US" altLang="zh-CN"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a:t>
                      </a: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收费高</a:t>
                      </a:r>
                      <a:r>
                        <a:rPr lang="en-US" altLang="zh-CN"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a:t>
                      </a: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保费高</a:t>
                      </a:r>
                      <a:r>
                        <a:rPr lang="en-US" altLang="zh-CN"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a:t>
                      </a:r>
                      <a:r>
                        <a:rPr lang="zh-CN" altLang="en-US" sz="1200" b="0" i="0" u="none" strike="noStrike" dirty="0">
                          <a:solidFill>
                            <a:schemeClr val="bg1">
                              <a:lumMod val="50000"/>
                            </a:schemeClr>
                          </a:solidFill>
                          <a:effectLst/>
                          <a:latin typeface="Microsoft YaHei" panose="020B0503020204020204" pitchFamily="34" charset="-122"/>
                          <a:ea typeface="Microsoft YaHei" panose="020B0503020204020204" pitchFamily="34" charset="-122"/>
                        </a:rPr>
                        <a:t>性价比低</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6885010"/>
                  </a:ext>
                </a:extLst>
              </a:tr>
              <a:tr h="318115">
                <a:tc>
                  <a:txBody>
                    <a:bodyPr/>
                    <a:lstStyle/>
                    <a:p>
                      <a:pPr algn="r" fontAlgn="ctr"/>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在线服务</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908182"/>
                  </a:ext>
                </a:extLst>
              </a:tr>
              <a:tr h="318115">
                <a:tc>
                  <a:txBody>
                    <a:bodyPr/>
                    <a:lstStyle/>
                    <a:p>
                      <a:pPr algn="r" fontAlgn="ctr"/>
                      <a:r>
                        <a:rPr lang="zh-CN" altLang="en-US" sz="1100" b="1" i="0" u="none" strike="noStrike" dirty="0">
                          <a:solidFill>
                            <a:srgbClr val="000000"/>
                          </a:solidFill>
                          <a:effectLst/>
                          <a:latin typeface="Microsoft YaHei" panose="020B0503020204020204" pitchFamily="34" charset="-122"/>
                          <a:ea typeface="Microsoft YaHei" panose="020B0503020204020204" pitchFamily="34" charset="-122"/>
                        </a:rPr>
                        <a:t>热线坐席</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0607097"/>
                  </a:ext>
                </a:extLst>
              </a:tr>
              <a:tr h="318115">
                <a:tc>
                  <a:txBody>
                    <a:bodyPr/>
                    <a:lstStyle/>
                    <a:p>
                      <a:pPr algn="r" fontAlgn="ctr"/>
                      <a:r>
                        <a:rPr lang="zh-CN" altLang="en-US" sz="1200" b="1" i="0" u="none" strike="noStrike" dirty="0">
                          <a:solidFill>
                            <a:srgbClr val="000000"/>
                          </a:solidFill>
                          <a:effectLst/>
                          <a:latin typeface="Microsoft YaHei" panose="020B0503020204020204" pitchFamily="34" charset="-122"/>
                          <a:ea typeface="Microsoft YaHei" panose="020B0503020204020204" pitchFamily="34" charset="-122"/>
                        </a:rPr>
                        <a:t>理赔</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632319"/>
                  </a:ext>
                </a:extLst>
              </a:tr>
            </a:tbl>
          </a:graphicData>
        </a:graphic>
      </p:graphicFrame>
      <p:sp>
        <p:nvSpPr>
          <p:cNvPr id="2" name="灯片编号占位符 1">
            <a:extLst>
              <a:ext uri="{FF2B5EF4-FFF2-40B4-BE49-F238E27FC236}">
                <a16:creationId xmlns:a16="http://schemas.microsoft.com/office/drawing/2014/main" id="{D8CC22D1-BFBB-495B-8F67-CB4EFD4FCC20}"/>
              </a:ext>
            </a:extLst>
          </p:cNvPr>
          <p:cNvSpPr>
            <a:spLocks noGrp="1"/>
          </p:cNvSpPr>
          <p:nvPr>
            <p:ph type="sldNum" sz="quarter" idx="12"/>
          </p:nvPr>
        </p:nvSpPr>
        <p:spPr/>
        <p:txBody>
          <a:bodyPr/>
          <a:lstStyle/>
          <a:p>
            <a:fld id="{BB333B34-C87C-402E-ABB0-13B7C9DEBBC4}" type="slidenum">
              <a:rPr lang="en-US" altLang="zh-CN" smtClean="0"/>
              <a:t>17</a:t>
            </a:fld>
            <a:endParaRPr lang="en-US" altLang="zh-CN" dirty="0"/>
          </a:p>
        </p:txBody>
      </p:sp>
      <p:sp>
        <p:nvSpPr>
          <p:cNvPr id="81" name="标题 2">
            <a:extLst>
              <a:ext uri="{FF2B5EF4-FFF2-40B4-BE49-F238E27FC236}">
                <a16:creationId xmlns:a16="http://schemas.microsoft.com/office/drawing/2014/main" id="{FE51CC0F-7FCE-49CE-89E7-C3D657D798C1}"/>
              </a:ext>
            </a:extLst>
          </p:cNvPr>
          <p:cNvSpPr>
            <a:spLocks noGrp="1"/>
          </p:cNvSpPr>
          <p:nvPr>
            <p:ph type="title"/>
          </p:nvPr>
        </p:nvSpPr>
        <p:spPr>
          <a:xfrm>
            <a:off x="466342" y="166669"/>
            <a:ext cx="11274553" cy="792167"/>
          </a:xfrm>
        </p:spPr>
        <p:txBody>
          <a:bodyPr anchor="ctr"/>
          <a:lstStyle/>
          <a:p>
            <a:r>
              <a:rPr lang="zh-CN" altLang="en-US" dirty="0">
                <a:solidFill>
                  <a:schemeClr val="tx1">
                    <a:lumMod val="65000"/>
                    <a:lumOff val="35000"/>
                  </a:schemeClr>
                </a:solidFill>
                <a:latin typeface="Manulife JH Sans" panose="020B0604020202020204"/>
              </a:rPr>
              <a:t>中宏贬损者</a:t>
            </a:r>
            <a:r>
              <a:rPr lang="en-US" altLang="zh-CN" dirty="0">
                <a:solidFill>
                  <a:schemeClr val="tx1">
                    <a:lumMod val="65000"/>
                    <a:lumOff val="35000"/>
                  </a:schemeClr>
                </a:solidFill>
                <a:latin typeface="Manulife JH Sans" panose="020B0604020202020204"/>
              </a:rPr>
              <a:t>NPS</a:t>
            </a:r>
            <a:r>
              <a:rPr lang="zh-CN" altLang="en-US" dirty="0">
                <a:solidFill>
                  <a:schemeClr val="tx1">
                    <a:lumMod val="65000"/>
                    <a:lumOff val="35000"/>
                  </a:schemeClr>
                </a:solidFill>
                <a:latin typeface="Manulife JH Sans" panose="020B0604020202020204"/>
              </a:rPr>
              <a:t>原因</a:t>
            </a:r>
            <a:r>
              <a:rPr lang="en-US" altLang="zh-CN" dirty="0">
                <a:solidFill>
                  <a:schemeClr val="tx1">
                    <a:lumMod val="65000"/>
                    <a:lumOff val="35000"/>
                  </a:schemeClr>
                </a:solidFill>
                <a:latin typeface="Manulife JH Sans" panose="020B0604020202020204"/>
              </a:rPr>
              <a:t>—</a:t>
            </a:r>
            <a:r>
              <a:rPr lang="zh-CN" altLang="en-US" dirty="0">
                <a:solidFill>
                  <a:schemeClr val="tx1">
                    <a:lumMod val="65000"/>
                    <a:lumOff val="35000"/>
                  </a:schemeClr>
                </a:solidFill>
                <a:latin typeface="Manulife JH Sans" panose="020B0604020202020204"/>
              </a:rPr>
              <a:t>负面反馈</a:t>
            </a:r>
            <a:endParaRPr lang="zh-CN" altLang="en-US" dirty="0">
              <a:solidFill>
                <a:srgbClr val="FF0000"/>
              </a:solidFill>
              <a:latin typeface="Manulife JH Sans" panose="020B0604020202020204"/>
            </a:endParaRPr>
          </a:p>
        </p:txBody>
      </p:sp>
      <p:sp>
        <p:nvSpPr>
          <p:cNvPr id="127" name="文本占位符 4">
            <a:extLst>
              <a:ext uri="{FF2B5EF4-FFF2-40B4-BE49-F238E27FC236}">
                <a16:creationId xmlns:a16="http://schemas.microsoft.com/office/drawing/2014/main" id="{D4333B6A-2F43-461D-9D50-0E7384E7EFAD}"/>
              </a:ext>
            </a:extLst>
          </p:cNvPr>
          <p:cNvSpPr txBox="1">
            <a:spLocks/>
          </p:cNvSpPr>
          <p:nvPr/>
        </p:nvSpPr>
        <p:spPr>
          <a:xfrm>
            <a:off x="2263840" y="6322616"/>
            <a:ext cx="8914067" cy="402451"/>
          </a:xfrm>
          <a:prstGeom prst="rect">
            <a:avLst/>
          </a:prstGeom>
        </p:spPr>
        <p:txBody>
          <a:bodyPr vert="horz" lIns="0" tIns="0" rIns="0" bIns="0" rtlCol="0" anchor="ctr">
            <a:noAutofit/>
          </a:bodyPr>
          <a:lstStyle>
            <a:lvl1pPr marL="0" marR="0" indent="0" algn="l" defTabSz="914400" rtl="0" eaLnBrk="1" fontAlgn="auto" latinLnBrk="0" hangingPunct="1">
              <a:lnSpc>
                <a:spcPct val="95000"/>
              </a:lnSpc>
              <a:spcBef>
                <a:spcPts val="0"/>
              </a:spcBef>
              <a:spcAft>
                <a:spcPts val="0"/>
              </a:spcAft>
              <a:buClr>
                <a:schemeClr val="tx1"/>
              </a:buClr>
              <a:buSzPct val="100000"/>
              <a:buFont typeface="Manulife JH Sans" panose="020B0604020202020204" pitchFamily="34" charset="0"/>
              <a:buNone/>
              <a:tabLst/>
              <a:defRPr lang="en-CA" altLang="zh-CN" sz="800" kern="1200">
                <a:solidFill>
                  <a:schemeClr val="tx1"/>
                </a:solidFill>
                <a:latin typeface="Manulife JH Sans" panose="020B0604020202020204"/>
                <a:ea typeface="Noto Sans CJK SC Light" panose="020B0300000000000000" pitchFamily="34" charset="-122"/>
                <a:cs typeface="+mn-cs"/>
              </a:defRPr>
            </a:lvl1pPr>
            <a:lvl2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2pPr>
            <a:lvl3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3pPr>
            <a:lvl4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4pPr>
            <a:lvl5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Noto Sans CJK SC Regular" panose="020B0500000000000000" pitchFamily="34" charset="-122"/>
                <a:cs typeface="+mn-cs"/>
              </a:defRPr>
            </a:lvl5pPr>
            <a:lvl6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6pPr>
            <a:lvl7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7pPr>
            <a:lvl8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8pPr>
            <a:lvl9pPr marL="0" indent="0" algn="l" defTabSz="914400" rtl="0" eaLnBrk="1" latinLnBrk="0" hangingPunct="1">
              <a:lnSpc>
                <a:spcPct val="95000"/>
              </a:lnSpc>
              <a:spcBef>
                <a:spcPts val="0"/>
              </a:spcBef>
              <a:buClr>
                <a:schemeClr val="tx1"/>
              </a:buClr>
              <a:buSzPct val="115000"/>
              <a:buFont typeface="Arial" panose="020B0604020202020204" pitchFamily="34" charset="0"/>
              <a:buNone/>
              <a:defRPr sz="800" kern="1200">
                <a:solidFill>
                  <a:schemeClr val="tx1"/>
                </a:solidFill>
                <a:latin typeface="Manulife JH Sans Light" panose="00000400000000000000" pitchFamily="2" charset="0"/>
                <a:ea typeface="+mn-ea"/>
                <a:cs typeface="+mn-cs"/>
              </a:defRPr>
            </a:lvl9pPr>
          </a:lstStyle>
          <a:p>
            <a:r>
              <a:rPr lang="en-US" altLang="zh-CN" i="1" dirty="0">
                <a:solidFill>
                  <a:prstClr val="white">
                    <a:lumMod val="50000"/>
                  </a:prstClr>
                </a:solidFill>
                <a:cs typeface="Calibri" panose="020F0502020204030204" pitchFamily="34" charset="0"/>
              </a:rPr>
              <a:t>Q3.</a:t>
            </a:r>
            <a:r>
              <a:rPr lang="zh-CN" altLang="en-US" i="1" dirty="0">
                <a:solidFill>
                  <a:prstClr val="white">
                    <a:lumMod val="50000"/>
                  </a:prstClr>
                </a:solidFill>
                <a:cs typeface="Calibri" panose="020F0502020204030204" pitchFamily="34" charset="0"/>
              </a:rPr>
              <a:t>请问我们在哪些方面表现得不够好，需要进行改善呢？请尽可能详细说明，可以是与品牌、产品、人员服务、线上服务等等相关的任何方面。</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开放题</a:t>
            </a:r>
            <a:r>
              <a:rPr lang="en-US" altLang="zh-CN" i="1" dirty="0">
                <a:solidFill>
                  <a:prstClr val="white">
                    <a:lumMod val="50000"/>
                  </a:prstClr>
                </a:solidFill>
                <a:cs typeface="Calibri" panose="020F0502020204030204" pitchFamily="34" charset="0"/>
              </a:rPr>
              <a:t>】</a:t>
            </a:r>
          </a:p>
        </p:txBody>
      </p:sp>
      <p:sp>
        <p:nvSpPr>
          <p:cNvPr id="5" name="矩形 4">
            <a:extLst>
              <a:ext uri="{FF2B5EF4-FFF2-40B4-BE49-F238E27FC236}">
                <a16:creationId xmlns:a16="http://schemas.microsoft.com/office/drawing/2014/main" id="{E10B44A5-9FAA-4074-A88C-A8AA9B84BD77}"/>
              </a:ext>
            </a:extLst>
          </p:cNvPr>
          <p:cNvSpPr/>
          <p:nvPr/>
        </p:nvSpPr>
        <p:spPr>
          <a:xfrm>
            <a:off x="546952" y="1680483"/>
            <a:ext cx="957313" cy="276999"/>
          </a:xfrm>
          <a:prstGeom prst="rect">
            <a:avLst/>
          </a:prstGeom>
        </p:spPr>
        <p:txBody>
          <a:bodyPr wrap="none">
            <a:spAutoFit/>
          </a:bodyPr>
          <a:lstStyle/>
          <a:p>
            <a:pPr algn="ctr"/>
            <a:r>
              <a:rPr lang="zh-CN" altLang="en-US" sz="1200" dirty="0">
                <a:solidFill>
                  <a:prstClr val="black">
                    <a:lumMod val="65000"/>
                    <a:lumOff val="35000"/>
                  </a:prstClr>
                </a:solidFill>
                <a:latin typeface="Manulife JH Sans" panose="020B0503040401060103"/>
                <a:ea typeface="微软雅黑" panose="020B0503020204020204" pitchFamily="34" charset="-122"/>
              </a:rPr>
              <a:t>样本量：</a:t>
            </a:r>
            <a:r>
              <a:rPr lang="en-US" altLang="zh-CN" sz="1200" dirty="0">
                <a:solidFill>
                  <a:prstClr val="black">
                    <a:lumMod val="65000"/>
                    <a:lumOff val="35000"/>
                  </a:prstClr>
                </a:solidFill>
                <a:latin typeface="Manulife JH Sans" panose="020B0503040401060103"/>
                <a:ea typeface="微软雅黑" panose="020B0503020204020204" pitchFamily="34" charset="-122"/>
              </a:rPr>
              <a:t>88</a:t>
            </a:r>
            <a:endParaRPr lang="zh-CN" altLang="en-US" sz="1200" dirty="0">
              <a:solidFill>
                <a:prstClr val="black">
                  <a:lumMod val="65000"/>
                  <a:lumOff val="35000"/>
                </a:prstClr>
              </a:solidFill>
              <a:latin typeface="Manulife JH Sans" panose="020B0503040401060103"/>
              <a:ea typeface="微软雅黑" panose="020B0503020204020204" pitchFamily="34" charset="-122"/>
            </a:endParaRPr>
          </a:p>
        </p:txBody>
      </p:sp>
      <p:sp>
        <p:nvSpPr>
          <p:cNvPr id="6" name="文本框 5">
            <a:extLst>
              <a:ext uri="{FF2B5EF4-FFF2-40B4-BE49-F238E27FC236}">
                <a16:creationId xmlns:a16="http://schemas.microsoft.com/office/drawing/2014/main" id="{17E8FC80-D117-4EA7-B1C2-6104D814BE29}"/>
              </a:ext>
            </a:extLst>
          </p:cNvPr>
          <p:cNvSpPr txBox="1"/>
          <p:nvPr/>
        </p:nvSpPr>
        <p:spPr>
          <a:xfrm>
            <a:off x="899302" y="2066232"/>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10" name="内容占位符 2">
            <a:extLst>
              <a:ext uri="{FF2B5EF4-FFF2-40B4-BE49-F238E27FC236}">
                <a16:creationId xmlns:a16="http://schemas.microsoft.com/office/drawing/2014/main" id="{CEAD1165-39E7-4D29-A489-C49251784272}"/>
              </a:ext>
            </a:extLst>
          </p:cNvPr>
          <p:cNvSpPr txBox="1">
            <a:spLocks/>
          </p:cNvSpPr>
          <p:nvPr/>
        </p:nvSpPr>
        <p:spPr>
          <a:xfrm>
            <a:off x="466343" y="961358"/>
            <a:ext cx="11274552" cy="746536"/>
          </a:xfrm>
          <a:prstGeom prst="rect">
            <a:avLst/>
          </a:prstGeom>
        </p:spPr>
        <p:txBody>
          <a:bodyPr/>
          <a:lst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600"/>
              </a:spcBef>
            </a:pPr>
            <a:r>
              <a:rPr lang="zh-CN" altLang="en-US" sz="1800" dirty="0"/>
              <a:t>贬损者觉得中宏最需要改进的是“代理人”， “公司”和“热线坐席”三个方面</a:t>
            </a:r>
            <a:endParaRPr lang="en-US" altLang="zh-CN" sz="1800" dirty="0"/>
          </a:p>
          <a:p>
            <a:pPr>
              <a:lnSpc>
                <a:spcPct val="100000"/>
              </a:lnSpc>
              <a:spcBef>
                <a:spcPts val="600"/>
              </a:spcBef>
            </a:pPr>
            <a:r>
              <a:rPr lang="zh-CN" altLang="en-US" sz="1800" dirty="0"/>
              <a:t>其中，“服务态度”是客户不推荐的主要原因，“宣传不足”问题在本月得到了改善</a:t>
            </a:r>
          </a:p>
        </p:txBody>
      </p:sp>
      <p:graphicFrame>
        <p:nvGraphicFramePr>
          <p:cNvPr id="13" name="图表 18">
            <a:extLst>
              <a:ext uri="{FF2B5EF4-FFF2-40B4-BE49-F238E27FC236}">
                <a16:creationId xmlns:a16="http://schemas.microsoft.com/office/drawing/2014/main" id="{EFC67A59-54F9-4CF4-BAC2-2AA1F6763094}"/>
              </a:ext>
            </a:extLst>
          </p:cNvPr>
          <p:cNvGraphicFramePr/>
          <p:nvPr>
            <p:extLst>
              <p:ext uri="{D42A27DB-BD31-4B8C-83A1-F6EECF244321}">
                <p14:modId xmlns:p14="http://schemas.microsoft.com/office/powerpoint/2010/main" val="3993755238"/>
              </p:ext>
            </p:extLst>
          </p:nvPr>
        </p:nvGraphicFramePr>
        <p:xfrm>
          <a:off x="2674866" y="1573196"/>
          <a:ext cx="4165359" cy="4644655"/>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6">
            <a:extLst>
              <a:ext uri="{FF2B5EF4-FFF2-40B4-BE49-F238E27FC236}">
                <a16:creationId xmlns:a16="http://schemas.microsoft.com/office/drawing/2014/main" id="{F1A1A77F-0C0E-D64E-9873-652A0DB2A4BA}"/>
              </a:ext>
            </a:extLst>
          </p:cNvPr>
          <p:cNvPicPr>
            <a:picLocks noChangeAspect="1"/>
          </p:cNvPicPr>
          <p:nvPr/>
        </p:nvPicPr>
        <p:blipFill rotWithShape="1">
          <a:blip r:embed="rId3">
            <a:extLst>
              <a:ext uri="{28A0092B-C50C-407E-A947-70E740481C1C}">
                <a14:useLocalDpi xmlns:a14="http://schemas.microsoft.com/office/drawing/2010/main" val="0"/>
              </a:ext>
            </a:extLst>
          </a:blip>
          <a:srcRect l="6774" t="5040" r="4095" b="60488"/>
          <a:stretch/>
        </p:blipFill>
        <p:spPr>
          <a:xfrm>
            <a:off x="6094412" y="2721988"/>
            <a:ext cx="5800551" cy="3174654"/>
          </a:xfrm>
          <a:prstGeom prst="rect">
            <a:avLst/>
          </a:prstGeom>
        </p:spPr>
      </p:pic>
    </p:spTree>
    <p:extLst>
      <p:ext uri="{BB962C8B-B14F-4D97-AF65-F5344CB8AC3E}">
        <p14:creationId xmlns:p14="http://schemas.microsoft.com/office/powerpoint/2010/main" val="226184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5">
            <a:extLst>
              <a:ext uri="{FF2B5EF4-FFF2-40B4-BE49-F238E27FC236}">
                <a16:creationId xmlns:a16="http://schemas.microsoft.com/office/drawing/2014/main" id="{3DF9DEA8-789D-4098-922D-48DBD8BD2941}"/>
              </a:ext>
            </a:extLst>
          </p:cNvPr>
          <p:cNvGraphicFramePr>
            <a:graphicFrameLocks/>
          </p:cNvGraphicFramePr>
          <p:nvPr>
            <p:extLst>
              <p:ext uri="{D42A27DB-BD31-4B8C-83A1-F6EECF244321}">
                <p14:modId xmlns:p14="http://schemas.microsoft.com/office/powerpoint/2010/main" val="3840512345"/>
              </p:ext>
            </p:extLst>
          </p:nvPr>
        </p:nvGraphicFramePr>
        <p:xfrm>
          <a:off x="1511477" y="2000505"/>
          <a:ext cx="9354770" cy="3180286"/>
        </p:xfrm>
        <a:graphic>
          <a:graphicData uri="http://schemas.openxmlformats.org/drawingml/2006/chart">
            <c:chart xmlns:c="http://schemas.openxmlformats.org/drawingml/2006/chart" xmlns:r="http://schemas.openxmlformats.org/officeDocument/2006/relationships" r:id="rId2"/>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近</a:t>
            </a:r>
            <a:r>
              <a:rPr lang="en-US" altLang="zh-CN"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12</a:t>
            </a:r>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个月中宏热线满意度表现</a:t>
            </a:r>
            <a:endParaRPr lang="en-US" altLang="zh-CN"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17815"/>
            <a:ext cx="11274552" cy="1066261"/>
          </a:xfrm>
        </p:spPr>
        <p:txBody>
          <a:bodyPr/>
          <a:lstStyle/>
          <a:p>
            <a:pPr>
              <a:lnSpc>
                <a:spcPct val="100000"/>
              </a:lnSpc>
              <a:spcBef>
                <a:spcPts val="600"/>
              </a:spcBef>
            </a:pPr>
            <a:r>
              <a:rPr lang="zh-CN" altLang="en-US" sz="1800" dirty="0"/>
              <a:t>近</a:t>
            </a:r>
            <a:r>
              <a:rPr lang="en-US" altLang="zh-CN" sz="1800" dirty="0"/>
              <a:t>12</a:t>
            </a:r>
            <a:r>
              <a:rPr lang="zh-CN" altLang="en-US" sz="1800" dirty="0"/>
              <a:t>个月中宏整体热线满意度的平均值为</a:t>
            </a:r>
            <a:r>
              <a:rPr lang="en-US" altLang="zh-CN" sz="1800" dirty="0"/>
              <a:t>83%</a:t>
            </a:r>
          </a:p>
          <a:p>
            <a:pPr>
              <a:lnSpc>
                <a:spcPct val="100000"/>
              </a:lnSpc>
              <a:spcBef>
                <a:spcPts val="600"/>
              </a:spcBef>
            </a:pPr>
            <a:r>
              <a:rPr lang="zh-CN" altLang="en-US" sz="1800" dirty="0"/>
              <a:t>本月热线满意度为</a:t>
            </a:r>
            <a:r>
              <a:rPr lang="en-US" altLang="zh-CN" sz="1800" dirty="0"/>
              <a:t>87%</a:t>
            </a:r>
            <a:r>
              <a:rPr lang="zh-CN" altLang="en-US" sz="1800" dirty="0"/>
              <a:t>，较上月上升</a:t>
            </a:r>
            <a:r>
              <a:rPr lang="en-US" altLang="zh-CN" sz="1800" dirty="0"/>
              <a:t>2%</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18</a:t>
            </a:fld>
            <a:endParaRPr lang="en-US" altLang="zh-CN" dirty="0"/>
          </a:p>
        </p:txBody>
      </p:sp>
      <p:sp>
        <p:nvSpPr>
          <p:cNvPr id="8" name="流程图: 离页连接符 7">
            <a:extLst>
              <a:ext uri="{FF2B5EF4-FFF2-40B4-BE49-F238E27FC236}">
                <a16:creationId xmlns:a16="http://schemas.microsoft.com/office/drawing/2014/main" id="{9EB73841-1DE2-45C1-B64C-9DA7528C6527}"/>
              </a:ext>
            </a:extLst>
          </p:cNvPr>
          <p:cNvSpPr/>
          <p:nvPr/>
        </p:nvSpPr>
        <p:spPr>
          <a:xfrm rot="5400000">
            <a:off x="11092787" y="2083757"/>
            <a:ext cx="402454" cy="1217125"/>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2880" tIns="45720" rIns="182880" bIns="45720" numCol="1" spcCol="0" rtlCol="0" fromWordArt="0" anchor="ctr" anchorCtr="0" forceAA="0" compatLnSpc="1">
            <a:prstTxWarp prst="textNoShape">
              <a:avLst/>
            </a:prstTxWarp>
            <a:noAutofit/>
          </a:bodyPr>
          <a:lstStyle/>
          <a:p>
            <a:pPr algn="ctr"/>
            <a:r>
              <a:rPr lang="zh-CN" altLang="en-US" sz="1400" dirty="0">
                <a:latin typeface="Manulife JH Sans" panose="020B0604020202020204"/>
              </a:rPr>
              <a:t>平均值：     </a:t>
            </a:r>
            <a:r>
              <a:rPr lang="en-US" altLang="zh-CN" sz="1400" dirty="0">
                <a:latin typeface="Manulife JH Sans" panose="020B0604020202020204"/>
              </a:rPr>
              <a:t>83%        </a:t>
            </a:r>
            <a:endParaRPr lang="zh-CN" altLang="en-US" sz="1400" dirty="0">
              <a:latin typeface="Manulife JH Sans" panose="020B0604020202020204"/>
            </a:endParaRPr>
          </a:p>
        </p:txBody>
      </p:sp>
      <p:graphicFrame>
        <p:nvGraphicFramePr>
          <p:cNvPr id="9" name="表格 9">
            <a:extLst>
              <a:ext uri="{FF2B5EF4-FFF2-40B4-BE49-F238E27FC236}">
                <a16:creationId xmlns:a16="http://schemas.microsoft.com/office/drawing/2014/main" id="{16203B17-43B1-40A0-88E0-2BD002D14D9E}"/>
              </a:ext>
            </a:extLst>
          </p:cNvPr>
          <p:cNvGraphicFramePr>
            <a:graphicFrameLocks noGrp="1"/>
          </p:cNvGraphicFramePr>
          <p:nvPr>
            <p:extLst>
              <p:ext uri="{D42A27DB-BD31-4B8C-83A1-F6EECF244321}">
                <p14:modId xmlns:p14="http://schemas.microsoft.com/office/powerpoint/2010/main" val="2033486271"/>
              </p:ext>
            </p:extLst>
          </p:nvPr>
        </p:nvGraphicFramePr>
        <p:xfrm>
          <a:off x="1617159" y="5003086"/>
          <a:ext cx="9068292" cy="741680"/>
        </p:xfrm>
        <a:graphic>
          <a:graphicData uri="http://schemas.openxmlformats.org/drawingml/2006/table">
            <a:tbl>
              <a:tblPr firstRow="1" bandRow="1">
                <a:tableStyleId>{B301B821-A1FF-4177-AEE7-76D212191A09}</a:tableStyleId>
              </a:tblPr>
              <a:tblGrid>
                <a:gridCol w="755691">
                  <a:extLst>
                    <a:ext uri="{9D8B030D-6E8A-4147-A177-3AD203B41FA5}">
                      <a16:colId xmlns:a16="http://schemas.microsoft.com/office/drawing/2014/main" val="1437368859"/>
                    </a:ext>
                  </a:extLst>
                </a:gridCol>
                <a:gridCol w="755691">
                  <a:extLst>
                    <a:ext uri="{9D8B030D-6E8A-4147-A177-3AD203B41FA5}">
                      <a16:colId xmlns:a16="http://schemas.microsoft.com/office/drawing/2014/main" val="455258719"/>
                    </a:ext>
                  </a:extLst>
                </a:gridCol>
                <a:gridCol w="755691">
                  <a:extLst>
                    <a:ext uri="{9D8B030D-6E8A-4147-A177-3AD203B41FA5}">
                      <a16:colId xmlns:a16="http://schemas.microsoft.com/office/drawing/2014/main" val="511120354"/>
                    </a:ext>
                  </a:extLst>
                </a:gridCol>
                <a:gridCol w="755691">
                  <a:extLst>
                    <a:ext uri="{9D8B030D-6E8A-4147-A177-3AD203B41FA5}">
                      <a16:colId xmlns:a16="http://schemas.microsoft.com/office/drawing/2014/main" val="4196574858"/>
                    </a:ext>
                  </a:extLst>
                </a:gridCol>
                <a:gridCol w="755691">
                  <a:extLst>
                    <a:ext uri="{9D8B030D-6E8A-4147-A177-3AD203B41FA5}">
                      <a16:colId xmlns:a16="http://schemas.microsoft.com/office/drawing/2014/main" val="2245570731"/>
                    </a:ext>
                  </a:extLst>
                </a:gridCol>
                <a:gridCol w="755691">
                  <a:extLst>
                    <a:ext uri="{9D8B030D-6E8A-4147-A177-3AD203B41FA5}">
                      <a16:colId xmlns:a16="http://schemas.microsoft.com/office/drawing/2014/main" val="1014391557"/>
                    </a:ext>
                  </a:extLst>
                </a:gridCol>
                <a:gridCol w="755691">
                  <a:extLst>
                    <a:ext uri="{9D8B030D-6E8A-4147-A177-3AD203B41FA5}">
                      <a16:colId xmlns:a16="http://schemas.microsoft.com/office/drawing/2014/main" val="2002518683"/>
                    </a:ext>
                  </a:extLst>
                </a:gridCol>
                <a:gridCol w="755691">
                  <a:extLst>
                    <a:ext uri="{9D8B030D-6E8A-4147-A177-3AD203B41FA5}">
                      <a16:colId xmlns:a16="http://schemas.microsoft.com/office/drawing/2014/main" val="778525760"/>
                    </a:ext>
                  </a:extLst>
                </a:gridCol>
                <a:gridCol w="755691">
                  <a:extLst>
                    <a:ext uri="{9D8B030D-6E8A-4147-A177-3AD203B41FA5}">
                      <a16:colId xmlns:a16="http://schemas.microsoft.com/office/drawing/2014/main" val="981104099"/>
                    </a:ext>
                  </a:extLst>
                </a:gridCol>
                <a:gridCol w="755691">
                  <a:extLst>
                    <a:ext uri="{9D8B030D-6E8A-4147-A177-3AD203B41FA5}">
                      <a16:colId xmlns:a16="http://schemas.microsoft.com/office/drawing/2014/main" val="3644996358"/>
                    </a:ext>
                  </a:extLst>
                </a:gridCol>
                <a:gridCol w="755691">
                  <a:extLst>
                    <a:ext uri="{9D8B030D-6E8A-4147-A177-3AD203B41FA5}">
                      <a16:colId xmlns:a16="http://schemas.microsoft.com/office/drawing/2014/main" val="888791964"/>
                    </a:ext>
                  </a:extLst>
                </a:gridCol>
                <a:gridCol w="755691">
                  <a:extLst>
                    <a:ext uri="{9D8B030D-6E8A-4147-A177-3AD203B41FA5}">
                      <a16:colId xmlns:a16="http://schemas.microsoft.com/office/drawing/2014/main" val="3271270887"/>
                    </a:ext>
                  </a:extLst>
                </a:gridCol>
              </a:tblGrid>
              <a:tr h="370840">
                <a:tc>
                  <a:txBody>
                    <a:bodyPr/>
                    <a:lstStyle/>
                    <a:p>
                      <a:pPr algn="ctr"/>
                      <a:r>
                        <a:rPr lang="en-US" altLang="zh-CN" sz="1200" b="0" i="1" dirty="0">
                          <a:solidFill>
                            <a:schemeClr val="bg1">
                              <a:lumMod val="50000"/>
                            </a:schemeClr>
                          </a:solidFill>
                          <a:latin typeface="Manulife JH Sans" panose="020B0604020202020204"/>
                        </a:rPr>
                        <a:t>7</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latin typeface="Manulife JH Sans" panose="020B0604020202020204"/>
                        </a:rPr>
                        <a:t>8</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9</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10</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11</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12</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1</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2</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3</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4</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5</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b="0" i="1" dirty="0">
                          <a:solidFill>
                            <a:schemeClr val="bg1">
                              <a:lumMod val="50000"/>
                            </a:schemeClr>
                          </a:solidFill>
                        </a:rPr>
                        <a:t>6</a:t>
                      </a:r>
                      <a:r>
                        <a:rPr lang="zh-CN" altLang="en-US" sz="1200" b="0" i="1" dirty="0">
                          <a:solidFill>
                            <a:schemeClr val="bg1">
                              <a:lumMod val="50000"/>
                            </a:schemeClr>
                          </a:solidFill>
                        </a:rPr>
                        <a:t>月</a:t>
                      </a:r>
                    </a:p>
                  </a:txBody>
                  <a:tcPr anchor="ctr">
                    <a:lnL>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1855423"/>
                  </a:ext>
                </a:extLst>
              </a:tr>
              <a:tr h="370840">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360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371</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402</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400</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bg1">
                              <a:lumMod val="50000"/>
                            </a:schemeClr>
                          </a:solidFill>
                          <a:latin typeface="Manulife JH Sans" panose="020B0604020202020204"/>
                          <a:ea typeface="+mn-ea"/>
                          <a:cs typeface="+mn-cs"/>
                        </a:rPr>
                        <a:t>233</a:t>
                      </a:r>
                      <a:endParaRPr lang="zh-CN" altLang="en-US" sz="1200" b="0" i="1" kern="1200" dirty="0">
                        <a:solidFill>
                          <a:schemeClr val="bg1">
                            <a:lumMod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chemeClr val="tx1">
                              <a:lumMod val="50000"/>
                              <a:lumOff val="50000"/>
                            </a:schemeClr>
                          </a:solidFill>
                          <a:latin typeface="Manulife JH Sans" panose="020B0604020202020204"/>
                          <a:ea typeface="+mn-ea"/>
                          <a:cs typeface="+mn-cs"/>
                        </a:rPr>
                        <a:t>216</a:t>
                      </a:r>
                      <a:endParaRPr lang="zh-CN" altLang="en-US" sz="1200" b="0" i="1" kern="1200" dirty="0">
                        <a:solidFill>
                          <a:schemeClr val="tx1">
                            <a:lumMod val="50000"/>
                            <a:lumOff val="50000"/>
                          </a:schemeClr>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200" b="0" i="1" kern="1200" dirty="0">
                          <a:solidFill>
                            <a:srgbClr val="FF0000"/>
                          </a:solidFill>
                          <a:latin typeface="Manulife JH Sans" panose="020B0604020202020204"/>
                          <a:ea typeface="+mn-ea"/>
                          <a:cs typeface="+mn-cs"/>
                        </a:rPr>
                        <a:t>308</a:t>
                      </a:r>
                      <a:endParaRPr lang="zh-CN" altLang="en-US" sz="1200" b="0" i="1" kern="1200" dirty="0">
                        <a:solidFill>
                          <a:srgbClr val="FF0000"/>
                        </a:solidFill>
                        <a:latin typeface="Manulife JH Sans" panose="020B0604020202020204"/>
                        <a:ea typeface="+mn-ea"/>
                        <a:cs typeface="+mn-cs"/>
                      </a:endParaRPr>
                    </a:p>
                  </a:txBody>
                  <a:tcPr anchor="ctr">
                    <a:lnL>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555377"/>
                  </a:ext>
                </a:extLst>
              </a:tr>
            </a:tbl>
          </a:graphicData>
        </a:graphic>
      </p:graphicFrame>
      <p:sp>
        <p:nvSpPr>
          <p:cNvPr id="17" name="文本框 16">
            <a:extLst>
              <a:ext uri="{FF2B5EF4-FFF2-40B4-BE49-F238E27FC236}">
                <a16:creationId xmlns:a16="http://schemas.microsoft.com/office/drawing/2014/main" id="{8CA445AE-D287-484E-9422-7E6ADB04EDC3}"/>
              </a:ext>
            </a:extLst>
          </p:cNvPr>
          <p:cNvSpPr txBox="1"/>
          <p:nvPr/>
        </p:nvSpPr>
        <p:spPr>
          <a:xfrm>
            <a:off x="1094286" y="5454412"/>
            <a:ext cx="862092" cy="184666"/>
          </a:xfrm>
          <a:prstGeom prst="rect">
            <a:avLst/>
          </a:prstGeom>
          <a:noFill/>
        </p:spPr>
        <p:txBody>
          <a:bodyPr wrap="square" lIns="0" tIns="0" rIns="0" bIns="0" rtlCol="0">
            <a:spAutoFit/>
          </a:bodyPr>
          <a:lstStyle/>
          <a:p>
            <a:pPr algn="l">
              <a:spcBef>
                <a:spcPts val="600"/>
              </a:spcBef>
            </a:pPr>
            <a:r>
              <a:rPr lang="zh-CN" altLang="en-US" sz="1200" i="1" dirty="0">
                <a:solidFill>
                  <a:schemeClr val="bg1">
                    <a:lumMod val="50000"/>
                  </a:schemeClr>
                </a:solidFill>
                <a:latin typeface="Manulife JH Sans" panose="020B0604020202020204"/>
              </a:rPr>
              <a:t>样本量：</a:t>
            </a:r>
          </a:p>
        </p:txBody>
      </p:sp>
      <p:sp>
        <p:nvSpPr>
          <p:cNvPr id="19" name="文本占位符 4">
            <a:extLst>
              <a:ext uri="{FF2B5EF4-FFF2-40B4-BE49-F238E27FC236}">
                <a16:creationId xmlns:a16="http://schemas.microsoft.com/office/drawing/2014/main" id="{4E2CB426-F68A-457E-89CA-4C1323069763}"/>
              </a:ext>
            </a:extLst>
          </p:cNvPr>
          <p:cNvSpPr>
            <a:spLocks noGrp="1"/>
          </p:cNvSpPr>
          <p:nvPr>
            <p:ph type="body" sz="quarter" idx="14"/>
          </p:nvPr>
        </p:nvSpPr>
        <p:spPr>
          <a:xfrm>
            <a:off x="2279882" y="6373751"/>
            <a:ext cx="8914067" cy="402451"/>
          </a:xfrm>
        </p:spPr>
        <p:txBody>
          <a:bodyPr anchor="ctr"/>
          <a:lstStyle/>
          <a:p>
            <a:r>
              <a:rPr lang="en-US" altLang="zh-CN" i="1" dirty="0">
                <a:solidFill>
                  <a:prstClr val="white">
                    <a:lumMod val="50000"/>
                  </a:prstClr>
                </a:solidFill>
                <a:cs typeface="Calibri" panose="020F0502020204030204" pitchFamily="34" charset="0"/>
              </a:rPr>
              <a:t>Q4.</a:t>
            </a:r>
            <a:r>
              <a:rPr lang="zh-CN" altLang="en-US" i="1" dirty="0">
                <a:solidFill>
                  <a:prstClr val="white">
                    <a:lumMod val="50000"/>
                  </a:prstClr>
                </a:solidFill>
                <a:cs typeface="Calibri" panose="020F0502020204030204" pitchFamily="34" charset="0"/>
              </a:rPr>
              <a:t>就您与中宏热线客服代表的沟通，您对他</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她所提供的服务有多满意？请用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分表示非常满意，而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分表示非常不满意</a:t>
            </a:r>
            <a:r>
              <a:rPr lang="en-US" altLang="zh-CN" i="1" dirty="0">
                <a:solidFill>
                  <a:prstClr val="white">
                    <a:lumMod val="50000"/>
                  </a:prstClr>
                </a:solidFill>
                <a:cs typeface="Calibri" panose="020F0502020204030204" pitchFamily="34" charset="0"/>
              </a:rPr>
              <a:t>)</a:t>
            </a:r>
            <a:endParaRPr lang="zh-CN" altLang="en-US" dirty="0"/>
          </a:p>
        </p:txBody>
      </p:sp>
      <p:sp>
        <p:nvSpPr>
          <p:cNvPr id="13" name="文本框 12">
            <a:extLst>
              <a:ext uri="{FF2B5EF4-FFF2-40B4-BE49-F238E27FC236}">
                <a16:creationId xmlns:a16="http://schemas.microsoft.com/office/drawing/2014/main" id="{56AECABB-314E-436B-A262-37C2CCA8145B}"/>
              </a:ext>
            </a:extLst>
          </p:cNvPr>
          <p:cNvSpPr txBox="1"/>
          <p:nvPr/>
        </p:nvSpPr>
        <p:spPr>
          <a:xfrm>
            <a:off x="1253121" y="2602899"/>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15" name="文本框 14">
            <a:extLst>
              <a:ext uri="{FF2B5EF4-FFF2-40B4-BE49-F238E27FC236}">
                <a16:creationId xmlns:a16="http://schemas.microsoft.com/office/drawing/2014/main" id="{5924FA1F-32F6-4C68-9D90-D669014B21E2}"/>
              </a:ext>
            </a:extLst>
          </p:cNvPr>
          <p:cNvSpPr txBox="1"/>
          <p:nvPr/>
        </p:nvSpPr>
        <p:spPr>
          <a:xfrm>
            <a:off x="2839913" y="1815839"/>
            <a:ext cx="6471138" cy="369332"/>
          </a:xfrm>
          <a:prstGeom prst="rect">
            <a:avLst/>
          </a:prstGeom>
          <a:noFill/>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满意度</a:t>
            </a:r>
            <a:r>
              <a:rPr lang="en-US" altLang="zh-CN" sz="1800" b="1" dirty="0">
                <a:latin typeface="微软雅黑" panose="020B0503020204020204" pitchFamily="34" charset="-122"/>
                <a:ea typeface="微软雅黑" panose="020B0503020204020204" pitchFamily="34" charset="-122"/>
              </a:rPr>
              <a:t>Top 2</a:t>
            </a:r>
            <a:r>
              <a:rPr lang="zh-CN" altLang="en-US" sz="1800" b="1" dirty="0">
                <a:latin typeface="微软雅黑" panose="020B0503020204020204" pitchFamily="34" charset="-122"/>
                <a:ea typeface="微软雅黑" panose="020B0503020204020204" pitchFamily="34" charset="-122"/>
              </a:rPr>
              <a:t>占比</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93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中宏热线满意度</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性别</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年龄</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332139" y="979979"/>
            <a:ext cx="11274552" cy="937500"/>
          </a:xfrm>
        </p:spPr>
        <p:txBody>
          <a:bodyPr/>
          <a:lstStyle/>
          <a:p>
            <a:pPr>
              <a:lnSpc>
                <a:spcPct val="100000"/>
              </a:lnSpc>
              <a:spcBef>
                <a:spcPts val="600"/>
              </a:spcBef>
            </a:pPr>
            <a:r>
              <a:rPr lang="en-US" altLang="zh-CN" sz="1800" dirty="0"/>
              <a:t>6</a:t>
            </a:r>
            <a:r>
              <a:rPr lang="zh-CN" altLang="en-US" sz="1800" dirty="0"/>
              <a:t>月男性客群热线满意度为</a:t>
            </a:r>
            <a:r>
              <a:rPr lang="en-US" altLang="zh-CN" sz="1800" dirty="0"/>
              <a:t>89%</a:t>
            </a:r>
            <a:r>
              <a:rPr lang="zh-CN" altLang="en-US" sz="1800" dirty="0"/>
              <a:t>，比女性客群高</a:t>
            </a:r>
            <a:r>
              <a:rPr lang="en-US" altLang="zh-CN" sz="1800" dirty="0"/>
              <a:t>3%</a:t>
            </a:r>
          </a:p>
          <a:p>
            <a:pPr>
              <a:lnSpc>
                <a:spcPct val="100000"/>
              </a:lnSpc>
              <a:spcBef>
                <a:spcPts val="600"/>
              </a:spcBef>
            </a:pPr>
            <a:r>
              <a:rPr lang="en-US" altLang="zh-CN" sz="1800" dirty="0"/>
              <a:t>45-49</a:t>
            </a:r>
            <a:r>
              <a:rPr lang="zh-CN" altLang="en-US" sz="1800" dirty="0"/>
              <a:t>岁客群热线满意度最高，达到</a:t>
            </a:r>
            <a:r>
              <a:rPr lang="en-US" altLang="zh-CN" sz="1800" dirty="0"/>
              <a:t>94%</a:t>
            </a:r>
            <a:endParaRPr lang="zh-CN" altLang="en-US" sz="1800" dirty="0"/>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a:xfrm>
            <a:off x="11733212" y="6279405"/>
            <a:ext cx="283219" cy="175694"/>
          </a:xfrm>
        </p:spPr>
        <p:txBody>
          <a:bodyPr/>
          <a:lstStyle/>
          <a:p>
            <a:fld id="{BB333B34-C87C-402E-ABB0-13B7C9DEBBC4}" type="slidenum">
              <a:rPr lang="en-US" altLang="zh-CN" smtClean="0"/>
              <a:pPr/>
              <a:t>19</a:t>
            </a:fld>
            <a:endParaRPr lang="en-US" altLang="zh-CN" dirty="0"/>
          </a:p>
        </p:txBody>
      </p:sp>
      <p:graphicFrame>
        <p:nvGraphicFramePr>
          <p:cNvPr id="6" name="Content Placeholder 15">
            <a:extLst>
              <a:ext uri="{FF2B5EF4-FFF2-40B4-BE49-F238E27FC236}">
                <a16:creationId xmlns:a16="http://schemas.microsoft.com/office/drawing/2014/main" id="{3DF9DEA8-789D-4098-922D-48DBD8BD2941}"/>
              </a:ext>
            </a:extLst>
          </p:cNvPr>
          <p:cNvGraphicFramePr>
            <a:graphicFrameLocks/>
          </p:cNvGraphicFramePr>
          <p:nvPr>
            <p:extLst>
              <p:ext uri="{D42A27DB-BD31-4B8C-83A1-F6EECF244321}">
                <p14:modId xmlns:p14="http://schemas.microsoft.com/office/powerpoint/2010/main" val="2521816824"/>
              </p:ext>
            </p:extLst>
          </p:nvPr>
        </p:nvGraphicFramePr>
        <p:xfrm>
          <a:off x="582135" y="1747119"/>
          <a:ext cx="11484893" cy="3829943"/>
        </p:xfrm>
        <a:graphic>
          <a:graphicData uri="http://schemas.openxmlformats.org/drawingml/2006/chart">
            <c:chart xmlns:c="http://schemas.openxmlformats.org/drawingml/2006/chart" xmlns:r="http://schemas.openxmlformats.org/officeDocument/2006/relationships" r:id="rId3"/>
          </a:graphicData>
        </a:graphic>
      </p:graphicFrame>
      <p:sp>
        <p:nvSpPr>
          <p:cNvPr id="15" name="文本框 14">
            <a:extLst>
              <a:ext uri="{FF2B5EF4-FFF2-40B4-BE49-F238E27FC236}">
                <a16:creationId xmlns:a16="http://schemas.microsoft.com/office/drawing/2014/main" id="{DA2F50BA-22E3-4A1B-A325-D3D48FAD6327}"/>
              </a:ext>
            </a:extLst>
          </p:cNvPr>
          <p:cNvSpPr txBox="1"/>
          <p:nvPr/>
        </p:nvSpPr>
        <p:spPr>
          <a:xfrm>
            <a:off x="381398" y="1640480"/>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16" name="文本占位符 17">
            <a:extLst>
              <a:ext uri="{FF2B5EF4-FFF2-40B4-BE49-F238E27FC236}">
                <a16:creationId xmlns:a16="http://schemas.microsoft.com/office/drawing/2014/main" id="{CB449246-F53F-41CF-A345-541B38DCC20F}"/>
              </a:ext>
            </a:extLst>
          </p:cNvPr>
          <p:cNvSpPr txBox="1">
            <a:spLocks/>
          </p:cNvSpPr>
          <p:nvPr/>
        </p:nvSpPr>
        <p:spPr>
          <a:xfrm>
            <a:off x="10005443" y="6407390"/>
            <a:ext cx="2018671" cy="281466"/>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
        <p:nvSpPr>
          <p:cNvPr id="9" name="矩形: 圆角 8">
            <a:extLst>
              <a:ext uri="{FF2B5EF4-FFF2-40B4-BE49-F238E27FC236}">
                <a16:creationId xmlns:a16="http://schemas.microsoft.com/office/drawing/2014/main" id="{B99066E0-D27D-4F93-918A-3EC0443BB0B5}"/>
              </a:ext>
            </a:extLst>
          </p:cNvPr>
          <p:cNvSpPr/>
          <p:nvPr/>
        </p:nvSpPr>
        <p:spPr>
          <a:xfrm>
            <a:off x="460337" y="2128036"/>
            <a:ext cx="1667373" cy="3829943"/>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1" name="矩形: 一个圆顶角，剪去另一个顶角 10">
            <a:extLst>
              <a:ext uri="{FF2B5EF4-FFF2-40B4-BE49-F238E27FC236}">
                <a16:creationId xmlns:a16="http://schemas.microsoft.com/office/drawing/2014/main" id="{6208FC81-DBA7-4FD0-A586-B95DF654DADF}"/>
              </a:ext>
            </a:extLst>
          </p:cNvPr>
          <p:cNvSpPr/>
          <p:nvPr/>
        </p:nvSpPr>
        <p:spPr>
          <a:xfrm>
            <a:off x="782623" y="1988098"/>
            <a:ext cx="928467" cy="294974"/>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性别</a:t>
            </a:r>
          </a:p>
        </p:txBody>
      </p:sp>
      <p:sp>
        <p:nvSpPr>
          <p:cNvPr id="23" name="矩形: 圆角 22">
            <a:extLst>
              <a:ext uri="{FF2B5EF4-FFF2-40B4-BE49-F238E27FC236}">
                <a16:creationId xmlns:a16="http://schemas.microsoft.com/office/drawing/2014/main" id="{D4571C9E-B53F-4D8C-8901-F3C749578CEB}"/>
              </a:ext>
            </a:extLst>
          </p:cNvPr>
          <p:cNvSpPr/>
          <p:nvPr/>
        </p:nvSpPr>
        <p:spPr>
          <a:xfrm>
            <a:off x="2600792" y="1992448"/>
            <a:ext cx="8857117" cy="3932216"/>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24" name="矩形: 一个圆顶角，剪去另一个顶角 23">
            <a:extLst>
              <a:ext uri="{FF2B5EF4-FFF2-40B4-BE49-F238E27FC236}">
                <a16:creationId xmlns:a16="http://schemas.microsoft.com/office/drawing/2014/main" id="{EABBE346-F857-4467-82EC-6E1E3032B774}"/>
              </a:ext>
            </a:extLst>
          </p:cNvPr>
          <p:cNvSpPr/>
          <p:nvPr/>
        </p:nvSpPr>
        <p:spPr>
          <a:xfrm>
            <a:off x="7291300" y="1833062"/>
            <a:ext cx="928467" cy="294974"/>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年龄</a:t>
            </a:r>
          </a:p>
        </p:txBody>
      </p:sp>
      <p:sp>
        <p:nvSpPr>
          <p:cNvPr id="19" name="文本占位符 4">
            <a:extLst>
              <a:ext uri="{FF2B5EF4-FFF2-40B4-BE49-F238E27FC236}">
                <a16:creationId xmlns:a16="http://schemas.microsoft.com/office/drawing/2014/main" id="{48CFC36E-5CA0-4FE7-8D8A-7B295C88F546}"/>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Q4.</a:t>
            </a:r>
            <a:r>
              <a:rPr lang="zh-CN" altLang="en-US" i="1" dirty="0">
                <a:solidFill>
                  <a:prstClr val="white">
                    <a:lumMod val="50000"/>
                  </a:prstClr>
                </a:solidFill>
                <a:cs typeface="Calibri" panose="020F0502020204030204" pitchFamily="34" charset="0"/>
              </a:rPr>
              <a:t>就您与中宏热线客服代表的沟通，您对他</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她所提供的服务有多满意？请用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分表示非常满意，而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分表示非常不满意</a:t>
            </a:r>
            <a:r>
              <a:rPr lang="en-US" altLang="zh-CN" i="1" dirty="0">
                <a:solidFill>
                  <a:prstClr val="white">
                    <a:lumMod val="50000"/>
                  </a:prstClr>
                </a:solidFill>
                <a:cs typeface="Calibri" panose="020F0502020204030204" pitchFamily="34" charset="0"/>
              </a:rPr>
              <a:t>)</a:t>
            </a:r>
            <a:endParaRPr lang="zh-CN" altLang="en-US" dirty="0"/>
          </a:p>
          <a:p>
            <a:endParaRPr lang="zh-CN" altLang="en-US" dirty="0"/>
          </a:p>
        </p:txBody>
      </p:sp>
      <p:sp>
        <p:nvSpPr>
          <p:cNvPr id="22" name="矩形 21">
            <a:extLst>
              <a:ext uri="{FF2B5EF4-FFF2-40B4-BE49-F238E27FC236}">
                <a16:creationId xmlns:a16="http://schemas.microsoft.com/office/drawing/2014/main" id="{FB7A65F9-481C-4C1D-81FA-96455B341C59}"/>
              </a:ext>
            </a:extLst>
          </p:cNvPr>
          <p:cNvSpPr/>
          <p:nvPr/>
        </p:nvSpPr>
        <p:spPr>
          <a:xfrm>
            <a:off x="8271222" y="2136889"/>
            <a:ext cx="2977575" cy="3829944"/>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pic>
        <p:nvPicPr>
          <p:cNvPr id="8" name="Picture 23">
            <a:extLst>
              <a:ext uri="{FF2B5EF4-FFF2-40B4-BE49-F238E27FC236}">
                <a16:creationId xmlns:a16="http://schemas.microsoft.com/office/drawing/2014/main" id="{1E8DBCA2-E76C-4238-8218-D1DD624D75A4}"/>
              </a:ext>
            </a:extLst>
          </p:cNvPr>
          <p:cNvPicPr>
            <a:picLocks noChangeAspect="1" noChangeArrowheads="1"/>
          </p:cNvPicPr>
          <p:nvPr/>
        </p:nvPicPr>
        <p:blipFill>
          <a:blip r:embed="rId4" cstate="print"/>
          <a:srcRect/>
          <a:stretch>
            <a:fillRect/>
          </a:stretch>
        </p:blipFill>
        <p:spPr bwMode="auto">
          <a:xfrm>
            <a:off x="507710" y="2292554"/>
            <a:ext cx="579213" cy="291600"/>
          </a:xfrm>
          <a:prstGeom prst="rect">
            <a:avLst/>
          </a:prstGeom>
          <a:noFill/>
          <a:ln w="9525" algn="ctr">
            <a:noFill/>
            <a:miter lim="800000"/>
            <a:headEnd/>
            <a:tailEnd/>
          </a:ln>
        </p:spPr>
      </p:pic>
      <p:graphicFrame>
        <p:nvGraphicFramePr>
          <p:cNvPr id="18" name="表格 7">
            <a:extLst>
              <a:ext uri="{FF2B5EF4-FFF2-40B4-BE49-F238E27FC236}">
                <a16:creationId xmlns:a16="http://schemas.microsoft.com/office/drawing/2014/main" id="{8AE04787-60AF-514C-A1FA-BCA3CCB5A968}"/>
              </a:ext>
            </a:extLst>
          </p:cNvPr>
          <p:cNvGraphicFramePr>
            <a:graphicFrameLocks noGrp="1"/>
          </p:cNvGraphicFramePr>
          <p:nvPr>
            <p:extLst>
              <p:ext uri="{D42A27DB-BD31-4B8C-83A1-F6EECF244321}">
                <p14:modId xmlns:p14="http://schemas.microsoft.com/office/powerpoint/2010/main" val="2780079822"/>
              </p:ext>
            </p:extLst>
          </p:nvPr>
        </p:nvGraphicFramePr>
        <p:xfrm>
          <a:off x="0" y="5642200"/>
          <a:ext cx="11728488" cy="564511"/>
        </p:xfrm>
        <a:graphic>
          <a:graphicData uri="http://schemas.openxmlformats.org/drawingml/2006/table">
            <a:tbl>
              <a:tblPr firstRow="1" bandRow="1">
                <a:tableStyleId>{B301B821-A1FF-4177-AEE7-76D212191A09}</a:tableStyleId>
              </a:tblPr>
              <a:tblGrid>
                <a:gridCol w="666124">
                  <a:extLst>
                    <a:ext uri="{9D8B030D-6E8A-4147-A177-3AD203B41FA5}">
                      <a16:colId xmlns:a16="http://schemas.microsoft.com/office/drawing/2014/main" val="602388778"/>
                    </a:ext>
                  </a:extLst>
                </a:gridCol>
                <a:gridCol w="460943">
                  <a:extLst>
                    <a:ext uri="{9D8B030D-6E8A-4147-A177-3AD203B41FA5}">
                      <a16:colId xmlns:a16="http://schemas.microsoft.com/office/drawing/2014/main" val="1675609254"/>
                    </a:ext>
                  </a:extLst>
                </a:gridCol>
                <a:gridCol w="1598548">
                  <a:extLst>
                    <a:ext uri="{9D8B030D-6E8A-4147-A177-3AD203B41FA5}">
                      <a16:colId xmlns:a16="http://schemas.microsoft.com/office/drawing/2014/main" val="969655402"/>
                    </a:ext>
                  </a:extLst>
                </a:gridCol>
                <a:gridCol w="967070">
                  <a:extLst>
                    <a:ext uri="{9D8B030D-6E8A-4147-A177-3AD203B41FA5}">
                      <a16:colId xmlns:a16="http://schemas.microsoft.com/office/drawing/2014/main" val="2785039015"/>
                    </a:ext>
                  </a:extLst>
                </a:gridCol>
                <a:gridCol w="736285">
                  <a:extLst>
                    <a:ext uri="{9D8B030D-6E8A-4147-A177-3AD203B41FA5}">
                      <a16:colId xmlns:a16="http://schemas.microsoft.com/office/drawing/2014/main" val="64203510"/>
                    </a:ext>
                  </a:extLst>
                </a:gridCol>
                <a:gridCol w="870877">
                  <a:extLst>
                    <a:ext uri="{9D8B030D-6E8A-4147-A177-3AD203B41FA5}">
                      <a16:colId xmlns:a16="http://schemas.microsoft.com/office/drawing/2014/main" val="240156020"/>
                    </a:ext>
                  </a:extLst>
                </a:gridCol>
                <a:gridCol w="803580">
                  <a:extLst>
                    <a:ext uri="{9D8B030D-6E8A-4147-A177-3AD203B41FA5}">
                      <a16:colId xmlns:a16="http://schemas.microsoft.com/office/drawing/2014/main" val="3371104636"/>
                    </a:ext>
                  </a:extLst>
                </a:gridCol>
                <a:gridCol w="516689">
                  <a:extLst>
                    <a:ext uri="{9D8B030D-6E8A-4147-A177-3AD203B41FA5}">
                      <a16:colId xmlns:a16="http://schemas.microsoft.com/office/drawing/2014/main" val="1735147755"/>
                    </a:ext>
                  </a:extLst>
                </a:gridCol>
                <a:gridCol w="1090472">
                  <a:extLst>
                    <a:ext uri="{9D8B030D-6E8A-4147-A177-3AD203B41FA5}">
                      <a16:colId xmlns:a16="http://schemas.microsoft.com/office/drawing/2014/main" val="860625590"/>
                    </a:ext>
                  </a:extLst>
                </a:gridCol>
                <a:gridCol w="803580">
                  <a:extLst>
                    <a:ext uri="{9D8B030D-6E8A-4147-A177-3AD203B41FA5}">
                      <a16:colId xmlns:a16="http://schemas.microsoft.com/office/drawing/2014/main" val="48776488"/>
                    </a:ext>
                  </a:extLst>
                </a:gridCol>
                <a:gridCol w="803580">
                  <a:extLst>
                    <a:ext uri="{9D8B030D-6E8A-4147-A177-3AD203B41FA5}">
                      <a16:colId xmlns:a16="http://schemas.microsoft.com/office/drawing/2014/main" val="114744344"/>
                    </a:ext>
                  </a:extLst>
                </a:gridCol>
                <a:gridCol w="803580">
                  <a:extLst>
                    <a:ext uri="{9D8B030D-6E8A-4147-A177-3AD203B41FA5}">
                      <a16:colId xmlns:a16="http://schemas.microsoft.com/office/drawing/2014/main" val="3614537682"/>
                    </a:ext>
                  </a:extLst>
                </a:gridCol>
                <a:gridCol w="803580">
                  <a:extLst>
                    <a:ext uri="{9D8B030D-6E8A-4147-A177-3AD203B41FA5}">
                      <a16:colId xmlns:a16="http://schemas.microsoft.com/office/drawing/2014/main" val="3989424744"/>
                    </a:ext>
                  </a:extLst>
                </a:gridCol>
                <a:gridCol w="803580">
                  <a:extLst>
                    <a:ext uri="{9D8B030D-6E8A-4147-A177-3AD203B41FA5}">
                      <a16:colId xmlns:a16="http://schemas.microsoft.com/office/drawing/2014/main" val="4187673356"/>
                    </a:ext>
                  </a:extLst>
                </a:gridCol>
              </a:tblGrid>
              <a:tr h="305431">
                <a:tc>
                  <a:txBody>
                    <a:bodyPr/>
                    <a:lstStyle/>
                    <a:p>
                      <a:pPr marL="0" algn="ctr" defTabSz="914400" rtl="0" eaLnBrk="1" fontAlgn="t" latinLnBrk="0" hangingPunct="1"/>
                      <a:endParaRPr lang="zh-CN" altLang="en-US" sz="1100" b="0" i="1" kern="1200" dirty="0">
                        <a:solidFill>
                          <a:schemeClr val="bg1">
                            <a:lumMod val="50000"/>
                          </a:schemeClr>
                        </a:solidFill>
                        <a:latin typeface="Manulife JH Sans" panose="020B0604020202020204"/>
                        <a:ea typeface="微软雅黑" panose="020B0503020204020204" pitchFamily="34" charset="-122"/>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9583988"/>
                  </a:ext>
                </a:extLst>
              </a:tr>
              <a:tr h="242639">
                <a:tc>
                  <a:txBody>
                    <a:bodyPr/>
                    <a:lstStyle/>
                    <a:p>
                      <a:pPr marL="0" algn="ctr" defTabSz="914400" rtl="0" eaLnBrk="1" fontAlgn="t" latinLnBrk="0" hangingPunct="1"/>
                      <a:endParaRPr lang="zh-CN" altLang="en-US" sz="1100" b="0" i="1" kern="1200" dirty="0">
                        <a:solidFill>
                          <a:schemeClr val="bg1">
                            <a:lumMod val="50000"/>
                          </a:schemeClr>
                        </a:solidFill>
                        <a:latin typeface="Manulife JH Sans" panose="020B0604020202020204"/>
                        <a:ea typeface="微软雅黑" panose="020B0503020204020204" pitchFamily="34" charset="-122"/>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21" name="矩形 20">
            <a:extLst>
              <a:ext uri="{FF2B5EF4-FFF2-40B4-BE49-F238E27FC236}">
                <a16:creationId xmlns:a16="http://schemas.microsoft.com/office/drawing/2014/main" id="{35EA2A4B-87A6-8B4D-9994-4A5E1F139F2F}"/>
              </a:ext>
            </a:extLst>
          </p:cNvPr>
          <p:cNvSpPr/>
          <p:nvPr/>
        </p:nvSpPr>
        <p:spPr>
          <a:xfrm>
            <a:off x="2696904" y="1989403"/>
            <a:ext cx="3388303" cy="3968576"/>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graphicFrame>
        <p:nvGraphicFramePr>
          <p:cNvPr id="5" name="表格 4">
            <a:extLst>
              <a:ext uri="{FF2B5EF4-FFF2-40B4-BE49-F238E27FC236}">
                <a16:creationId xmlns:a16="http://schemas.microsoft.com/office/drawing/2014/main" id="{DF2CB547-CABB-7041-87D7-3ADD385492C6}"/>
              </a:ext>
            </a:extLst>
          </p:cNvPr>
          <p:cNvGraphicFramePr>
            <a:graphicFrameLocks noGrp="1"/>
          </p:cNvGraphicFramePr>
          <p:nvPr>
            <p:extLst>
              <p:ext uri="{D42A27DB-BD31-4B8C-83A1-F6EECF244321}">
                <p14:modId xmlns:p14="http://schemas.microsoft.com/office/powerpoint/2010/main" val="3963530740"/>
              </p:ext>
            </p:extLst>
          </p:nvPr>
        </p:nvGraphicFramePr>
        <p:xfrm>
          <a:off x="-12744" y="5375645"/>
          <a:ext cx="2058716" cy="564511"/>
        </p:xfrm>
        <a:graphic>
          <a:graphicData uri="http://schemas.openxmlformats.org/drawingml/2006/table">
            <a:tbl>
              <a:tblPr firstRow="1" bandRow="1">
                <a:tableStyleId>{B301B821-A1FF-4177-AEE7-76D212191A09}</a:tableStyleId>
              </a:tblPr>
              <a:tblGrid>
                <a:gridCol w="579116">
                  <a:extLst>
                    <a:ext uri="{9D8B030D-6E8A-4147-A177-3AD203B41FA5}">
                      <a16:colId xmlns:a16="http://schemas.microsoft.com/office/drawing/2014/main" val="2718925766"/>
                    </a:ext>
                  </a:extLst>
                </a:gridCol>
                <a:gridCol w="739800">
                  <a:extLst>
                    <a:ext uri="{9D8B030D-6E8A-4147-A177-3AD203B41FA5}">
                      <a16:colId xmlns:a16="http://schemas.microsoft.com/office/drawing/2014/main" val="3105127936"/>
                    </a:ext>
                  </a:extLst>
                </a:gridCol>
                <a:gridCol w="739800">
                  <a:extLst>
                    <a:ext uri="{9D8B030D-6E8A-4147-A177-3AD203B41FA5}">
                      <a16:colId xmlns:a16="http://schemas.microsoft.com/office/drawing/2014/main" val="3522937332"/>
                    </a:ext>
                  </a:extLst>
                </a:gridCol>
              </a:tblGrid>
              <a:tr h="305431">
                <a:tc>
                  <a:txBody>
                    <a:bodyPr/>
                    <a:lstStyle/>
                    <a:p>
                      <a:pPr marL="0" algn="ctr" defTabSz="914400" rtl="0" eaLnBrk="1" fontAlgn="t" latinLnBrk="0" hangingPunct="1"/>
                      <a:r>
                        <a:rPr lang="en-US" altLang="zh-CN" sz="1100" b="0" i="1" kern="1200" dirty="0">
                          <a:solidFill>
                            <a:schemeClr val="bg1">
                              <a:lumMod val="50000"/>
                            </a:schemeClr>
                          </a:solidFill>
                          <a:latin typeface="Manulife JH Sans" panose="020B0604020202020204"/>
                          <a:ea typeface="微软雅黑" panose="020B0503020204020204" pitchFamily="34" charset="-122"/>
                          <a:cs typeface="+mn-cs"/>
                        </a:rPr>
                        <a:t>6</a:t>
                      </a:r>
                      <a:r>
                        <a:rPr lang="zh-CN" altLang="en-US" sz="1100" b="0" i="1" kern="1200" dirty="0">
                          <a:solidFill>
                            <a:schemeClr val="bg1">
                              <a:lumMod val="50000"/>
                            </a:schemeClr>
                          </a:solidFill>
                          <a:latin typeface="Manulife JH Sans" panose="020B0604020202020204"/>
                          <a:ea typeface="微软雅黑" panose="020B0503020204020204" pitchFamily="34" charset="-122"/>
                          <a:cs typeface="+mn-cs"/>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89</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9086467"/>
                  </a:ext>
                </a:extLst>
              </a:tr>
              <a:tr h="242639">
                <a:tc>
                  <a:txBody>
                    <a:bodyPr/>
                    <a:lstStyle/>
                    <a:p>
                      <a:pPr marL="0" algn="ctr" defTabSz="914400" rtl="0" eaLnBrk="1" fontAlgn="t" latinLnBrk="0" hangingPunct="1"/>
                      <a:r>
                        <a:rPr lang="en-US" altLang="zh-CN" sz="1100" b="0" i="1" kern="1200" dirty="0">
                          <a:solidFill>
                            <a:schemeClr val="bg1">
                              <a:lumMod val="50000"/>
                            </a:schemeClr>
                          </a:solidFill>
                          <a:latin typeface="Manulife JH Sans" panose="020B0604020202020204"/>
                          <a:ea typeface="微软雅黑" panose="020B0503020204020204" pitchFamily="34" charset="-122"/>
                          <a:cs typeface="+mn-cs"/>
                        </a:rPr>
                        <a:t>5</a:t>
                      </a:r>
                      <a:r>
                        <a:rPr lang="zh-CN" altLang="en-US" sz="1100" b="0" i="1" kern="1200" dirty="0">
                          <a:solidFill>
                            <a:schemeClr val="bg1">
                              <a:lumMod val="50000"/>
                            </a:schemeClr>
                          </a:solidFill>
                          <a:latin typeface="Manulife JH Sans" panose="020B0604020202020204"/>
                          <a:ea typeface="微软雅黑" panose="020B0503020204020204" pitchFamily="34" charset="-122"/>
                          <a:cs typeface="+mn-cs"/>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89</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8790257"/>
                  </a:ext>
                </a:extLst>
              </a:tr>
            </a:tbl>
          </a:graphicData>
        </a:graphic>
      </p:graphicFrame>
      <p:graphicFrame>
        <p:nvGraphicFramePr>
          <p:cNvPr id="25" name="表格 4">
            <a:extLst>
              <a:ext uri="{FF2B5EF4-FFF2-40B4-BE49-F238E27FC236}">
                <a16:creationId xmlns:a16="http://schemas.microsoft.com/office/drawing/2014/main" id="{46EA3587-2B12-DF40-B655-AD35C2A575D4}"/>
              </a:ext>
            </a:extLst>
          </p:cNvPr>
          <p:cNvGraphicFramePr>
            <a:graphicFrameLocks noGrp="1"/>
          </p:cNvGraphicFramePr>
          <p:nvPr>
            <p:extLst>
              <p:ext uri="{D42A27DB-BD31-4B8C-83A1-F6EECF244321}">
                <p14:modId xmlns:p14="http://schemas.microsoft.com/office/powerpoint/2010/main" val="862908813"/>
              </p:ext>
            </p:extLst>
          </p:nvPr>
        </p:nvGraphicFramePr>
        <p:xfrm>
          <a:off x="2696904" y="5392086"/>
          <a:ext cx="8761005" cy="548070"/>
        </p:xfrm>
        <a:graphic>
          <a:graphicData uri="http://schemas.openxmlformats.org/drawingml/2006/table">
            <a:tbl>
              <a:tblPr firstRow="1" bandRow="1">
                <a:tableStyleId>{B301B821-A1FF-4177-AEE7-76D212191A09}</a:tableStyleId>
              </a:tblPr>
              <a:tblGrid>
                <a:gridCol w="796455">
                  <a:extLst>
                    <a:ext uri="{9D8B030D-6E8A-4147-A177-3AD203B41FA5}">
                      <a16:colId xmlns:a16="http://schemas.microsoft.com/office/drawing/2014/main" val="4099238258"/>
                    </a:ext>
                  </a:extLst>
                </a:gridCol>
                <a:gridCol w="796455">
                  <a:extLst>
                    <a:ext uri="{9D8B030D-6E8A-4147-A177-3AD203B41FA5}">
                      <a16:colId xmlns:a16="http://schemas.microsoft.com/office/drawing/2014/main" val="2347982785"/>
                    </a:ext>
                  </a:extLst>
                </a:gridCol>
                <a:gridCol w="796455">
                  <a:extLst>
                    <a:ext uri="{9D8B030D-6E8A-4147-A177-3AD203B41FA5}">
                      <a16:colId xmlns:a16="http://schemas.microsoft.com/office/drawing/2014/main" val="3221270511"/>
                    </a:ext>
                  </a:extLst>
                </a:gridCol>
                <a:gridCol w="796455">
                  <a:extLst>
                    <a:ext uri="{9D8B030D-6E8A-4147-A177-3AD203B41FA5}">
                      <a16:colId xmlns:a16="http://schemas.microsoft.com/office/drawing/2014/main" val="4070012702"/>
                    </a:ext>
                  </a:extLst>
                </a:gridCol>
                <a:gridCol w="796455">
                  <a:extLst>
                    <a:ext uri="{9D8B030D-6E8A-4147-A177-3AD203B41FA5}">
                      <a16:colId xmlns:a16="http://schemas.microsoft.com/office/drawing/2014/main" val="3967258464"/>
                    </a:ext>
                  </a:extLst>
                </a:gridCol>
                <a:gridCol w="796455">
                  <a:extLst>
                    <a:ext uri="{9D8B030D-6E8A-4147-A177-3AD203B41FA5}">
                      <a16:colId xmlns:a16="http://schemas.microsoft.com/office/drawing/2014/main" val="400710519"/>
                    </a:ext>
                  </a:extLst>
                </a:gridCol>
                <a:gridCol w="796455">
                  <a:extLst>
                    <a:ext uri="{9D8B030D-6E8A-4147-A177-3AD203B41FA5}">
                      <a16:colId xmlns:a16="http://schemas.microsoft.com/office/drawing/2014/main" val="3692789119"/>
                    </a:ext>
                  </a:extLst>
                </a:gridCol>
                <a:gridCol w="796455">
                  <a:extLst>
                    <a:ext uri="{9D8B030D-6E8A-4147-A177-3AD203B41FA5}">
                      <a16:colId xmlns:a16="http://schemas.microsoft.com/office/drawing/2014/main" val="3208306232"/>
                    </a:ext>
                  </a:extLst>
                </a:gridCol>
                <a:gridCol w="796455">
                  <a:extLst>
                    <a:ext uri="{9D8B030D-6E8A-4147-A177-3AD203B41FA5}">
                      <a16:colId xmlns:a16="http://schemas.microsoft.com/office/drawing/2014/main" val="3360094861"/>
                    </a:ext>
                  </a:extLst>
                </a:gridCol>
                <a:gridCol w="796455">
                  <a:extLst>
                    <a:ext uri="{9D8B030D-6E8A-4147-A177-3AD203B41FA5}">
                      <a16:colId xmlns:a16="http://schemas.microsoft.com/office/drawing/2014/main" val="2955489806"/>
                    </a:ext>
                  </a:extLst>
                </a:gridCol>
                <a:gridCol w="796455">
                  <a:extLst>
                    <a:ext uri="{9D8B030D-6E8A-4147-A177-3AD203B41FA5}">
                      <a16:colId xmlns:a16="http://schemas.microsoft.com/office/drawing/2014/main" val="3934135682"/>
                    </a:ext>
                  </a:extLst>
                </a:gridCol>
              </a:tblGrid>
              <a:tr h="30543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  </a:t>
                      </a: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44</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9086467"/>
                  </a:ext>
                </a:extLst>
              </a:tr>
              <a:tr h="24263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24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44</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8790257"/>
                  </a:ext>
                </a:extLst>
              </a:tr>
            </a:tbl>
          </a:graphicData>
        </a:graphic>
      </p:graphicFrame>
      <p:pic>
        <p:nvPicPr>
          <p:cNvPr id="26" name="Picture 23">
            <a:extLst>
              <a:ext uri="{FF2B5EF4-FFF2-40B4-BE49-F238E27FC236}">
                <a16:creationId xmlns:a16="http://schemas.microsoft.com/office/drawing/2014/main" id="{3AB279FD-EA53-8D4E-83B5-BD617A41A558}"/>
              </a:ext>
            </a:extLst>
          </p:cNvPr>
          <p:cNvPicPr>
            <a:picLocks noChangeAspect="1" noChangeArrowheads="1"/>
          </p:cNvPicPr>
          <p:nvPr/>
        </p:nvPicPr>
        <p:blipFill>
          <a:blip r:embed="rId4" cstate="print"/>
          <a:srcRect/>
          <a:stretch>
            <a:fillRect/>
          </a:stretch>
        </p:blipFill>
        <p:spPr bwMode="auto">
          <a:xfrm>
            <a:off x="7580011" y="2199850"/>
            <a:ext cx="454670" cy="228900"/>
          </a:xfrm>
          <a:prstGeom prst="rect">
            <a:avLst/>
          </a:prstGeom>
          <a:noFill/>
          <a:ln w="9525" algn="ctr">
            <a:noFill/>
            <a:miter lim="800000"/>
            <a:headEnd/>
            <a:tailEnd/>
          </a:ln>
        </p:spPr>
      </p:pic>
    </p:spTree>
    <p:extLst>
      <p:ext uri="{BB962C8B-B14F-4D97-AF65-F5344CB8AC3E}">
        <p14:creationId xmlns:p14="http://schemas.microsoft.com/office/powerpoint/2010/main" val="195945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BD582FB8-F4DC-4C04-B394-1263F8C258A6}"/>
              </a:ext>
            </a:extLst>
          </p:cNvPr>
          <p:cNvSpPr/>
          <p:nvPr/>
        </p:nvSpPr>
        <p:spPr>
          <a:xfrm>
            <a:off x="2860251" y="473100"/>
            <a:ext cx="5464585" cy="5926846"/>
          </a:xfrm>
          <a:prstGeom prst="rect">
            <a:avLst/>
          </a:prstGeom>
          <a:noFill/>
          <a:ln w="7620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 name="灯片编号占位符 1">
            <a:extLst>
              <a:ext uri="{FF2B5EF4-FFF2-40B4-BE49-F238E27FC236}">
                <a16:creationId xmlns:a16="http://schemas.microsoft.com/office/drawing/2014/main" id="{F16BFCC0-D22D-4FFF-AD17-4686A34FBFE4}"/>
              </a:ext>
            </a:extLst>
          </p:cNvPr>
          <p:cNvSpPr>
            <a:spLocks noGrp="1"/>
          </p:cNvSpPr>
          <p:nvPr>
            <p:ph type="sldNum" sz="quarter" idx="12"/>
          </p:nvPr>
        </p:nvSpPr>
        <p:spPr/>
        <p:txBody>
          <a:bodyPr/>
          <a:lstStyle/>
          <a:p>
            <a:fld id="{BB333B34-C87C-402E-ABB0-13B7C9DEBBC4}" type="slidenum">
              <a:rPr lang="en-CA" smtClean="0"/>
              <a:pPr/>
              <a:t>2</a:t>
            </a:fld>
            <a:endParaRPr lang="en-CA" dirty="0"/>
          </a:p>
        </p:txBody>
      </p:sp>
      <p:sp>
        <p:nvSpPr>
          <p:cNvPr id="4" name="标题 3">
            <a:extLst>
              <a:ext uri="{FF2B5EF4-FFF2-40B4-BE49-F238E27FC236}">
                <a16:creationId xmlns:a16="http://schemas.microsoft.com/office/drawing/2014/main" id="{D9D0C1AC-5421-49D5-AED9-33D48F7E38C2}"/>
              </a:ext>
            </a:extLst>
          </p:cNvPr>
          <p:cNvSpPr>
            <a:spLocks noGrp="1"/>
          </p:cNvSpPr>
          <p:nvPr>
            <p:ph type="title"/>
          </p:nvPr>
        </p:nvSpPr>
        <p:spPr>
          <a:xfrm>
            <a:off x="466343" y="472437"/>
            <a:ext cx="8935565" cy="792167"/>
          </a:xfrm>
        </p:spPr>
        <p:txBody>
          <a:bodyPr anchor="ctr"/>
          <a:lstStyle/>
          <a:p>
            <a:r>
              <a:rPr lang="zh-CN" altLang="en-US" dirty="0"/>
              <a:t>目录</a:t>
            </a:r>
          </a:p>
        </p:txBody>
      </p:sp>
      <p:grpSp>
        <p:nvGrpSpPr>
          <p:cNvPr id="28" name="组合 27">
            <a:extLst>
              <a:ext uri="{FF2B5EF4-FFF2-40B4-BE49-F238E27FC236}">
                <a16:creationId xmlns:a16="http://schemas.microsoft.com/office/drawing/2014/main" id="{EF9E0661-DA68-4B92-8602-43774046907D}"/>
              </a:ext>
            </a:extLst>
          </p:cNvPr>
          <p:cNvGrpSpPr/>
          <p:nvPr/>
        </p:nvGrpSpPr>
        <p:grpSpPr>
          <a:xfrm>
            <a:off x="1935325" y="1236158"/>
            <a:ext cx="6389511" cy="4385683"/>
            <a:chOff x="5484437" y="1378225"/>
            <a:chExt cx="6389511" cy="4385683"/>
          </a:xfrm>
        </p:grpSpPr>
        <p:sp>
          <p:nvSpPr>
            <p:cNvPr id="29" name="矩形 28">
              <a:extLst>
                <a:ext uri="{FF2B5EF4-FFF2-40B4-BE49-F238E27FC236}">
                  <a16:creationId xmlns:a16="http://schemas.microsoft.com/office/drawing/2014/main" id="{8E049243-36EF-4E45-8D14-AEB39DAC1C27}"/>
                </a:ext>
              </a:extLst>
            </p:cNvPr>
            <p:cNvSpPr/>
            <p:nvPr/>
          </p:nvSpPr>
          <p:spPr>
            <a:xfrm>
              <a:off x="5484437" y="1378225"/>
              <a:ext cx="5350620" cy="4385683"/>
            </a:xfrm>
            <a:prstGeom prst="rect">
              <a:avLst/>
            </a:prstGeom>
            <a:solidFill>
              <a:schemeClr val="accent2">
                <a:lumMod val="20000"/>
                <a:lumOff val="8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anulife JH Sans" panose="020B0503040401060103"/>
                <a:ea typeface="等线" panose="02010600030101010101" pitchFamily="2" charset="-122"/>
              </a:endParaRPr>
            </a:p>
          </p:txBody>
        </p:sp>
        <p:sp>
          <p:nvSpPr>
            <p:cNvPr id="30" name="文本框 34">
              <a:extLst>
                <a:ext uri="{FF2B5EF4-FFF2-40B4-BE49-F238E27FC236}">
                  <a16:creationId xmlns:a16="http://schemas.microsoft.com/office/drawing/2014/main" id="{8AD4AEF8-45D8-4C3F-9E39-E92848B1F1C6}"/>
                </a:ext>
              </a:extLst>
            </p:cNvPr>
            <p:cNvSpPr txBox="1">
              <a:spLocks noChangeArrowheads="1"/>
            </p:cNvSpPr>
            <p:nvPr/>
          </p:nvSpPr>
          <p:spPr bwMode="auto">
            <a:xfrm>
              <a:off x="6523328" y="1865176"/>
              <a:ext cx="535062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Manulife JH Sans" panose="020B0503040401060103"/>
                  <a:ea typeface="微软雅黑" panose="020B0503020204020204" pitchFamily="34" charset="-122"/>
                  <a:cs typeface="Arial" panose="020B0604020202020204" pitchFamily="34" charset="0"/>
                </a:rPr>
                <a:t>执行回顾</a:t>
              </a:r>
            </a:p>
          </p:txBody>
        </p:sp>
        <p:sp>
          <p:nvSpPr>
            <p:cNvPr id="32" name="文本框 45">
              <a:extLst>
                <a:ext uri="{FF2B5EF4-FFF2-40B4-BE49-F238E27FC236}">
                  <a16:creationId xmlns:a16="http://schemas.microsoft.com/office/drawing/2014/main" id="{21CD142F-D52A-4267-AF77-09AA4658B10B}"/>
                </a:ext>
              </a:extLst>
            </p:cNvPr>
            <p:cNvSpPr txBox="1">
              <a:spLocks noChangeArrowheads="1"/>
            </p:cNvSpPr>
            <p:nvPr/>
          </p:nvSpPr>
          <p:spPr bwMode="auto">
            <a:xfrm>
              <a:off x="6523328" y="3223261"/>
              <a:ext cx="535062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Manulife JH Sans" panose="020B0503040401060103"/>
                  <a:ea typeface="微软雅黑" panose="020B0503020204020204" pitchFamily="34" charset="-122"/>
                  <a:cs typeface="Arial" panose="020B0604020202020204" pitchFamily="34" charset="0"/>
                </a:rPr>
                <a:t>主要发现</a:t>
              </a:r>
            </a:p>
          </p:txBody>
        </p:sp>
        <p:sp>
          <p:nvSpPr>
            <p:cNvPr id="33" name="Oval 6" descr="#wm#_48_07_*Z">
              <a:extLst>
                <a:ext uri="{FF2B5EF4-FFF2-40B4-BE49-F238E27FC236}">
                  <a16:creationId xmlns:a16="http://schemas.microsoft.com/office/drawing/2014/main" id="{7C6906EF-86D7-41CF-8F1D-A084F75E923D}"/>
                </a:ext>
              </a:extLst>
            </p:cNvPr>
            <p:cNvSpPr>
              <a:spLocks noChangeArrowheads="1"/>
            </p:cNvSpPr>
            <p:nvPr/>
          </p:nvSpPr>
          <p:spPr bwMode="auto">
            <a:xfrm>
              <a:off x="5947067" y="1875118"/>
              <a:ext cx="376238" cy="377825"/>
            </a:xfrm>
            <a:prstGeom prst="ellipse">
              <a:avLst/>
            </a:prstGeom>
            <a:solidFill>
              <a:schemeClr val="accent1">
                <a:alpha val="80000"/>
              </a:schemeClr>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sym typeface="Arial" panose="020B0604020202020204" pitchFamily="34" charset="0"/>
                </a:rPr>
                <a:t>1</a:t>
              </a:r>
              <a:endParaRPr kumimoji="0" lang="zh-CN" altLang="zh-CN" sz="18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sym typeface="Arial" panose="020B0604020202020204" pitchFamily="34" charset="0"/>
              </a:endParaRPr>
            </a:p>
          </p:txBody>
        </p:sp>
        <p:sp>
          <p:nvSpPr>
            <p:cNvPr id="34" name="Oval 6" descr="#wm#_48_07_*Z">
              <a:extLst>
                <a:ext uri="{FF2B5EF4-FFF2-40B4-BE49-F238E27FC236}">
                  <a16:creationId xmlns:a16="http://schemas.microsoft.com/office/drawing/2014/main" id="{CF7851C3-FD41-4511-9D49-349273D7F64D}"/>
                </a:ext>
              </a:extLst>
            </p:cNvPr>
            <p:cNvSpPr>
              <a:spLocks noChangeArrowheads="1"/>
            </p:cNvSpPr>
            <p:nvPr/>
          </p:nvSpPr>
          <p:spPr bwMode="auto">
            <a:xfrm>
              <a:off x="5947067" y="2588031"/>
              <a:ext cx="376238" cy="376238"/>
            </a:xfrm>
            <a:prstGeom prst="ellipse">
              <a:avLst/>
            </a:prstGeom>
            <a:solidFill>
              <a:schemeClr val="accent1">
                <a:alpha val="80000"/>
              </a:schemeClr>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0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rPr>
                <a:t>2</a:t>
              </a:r>
              <a:endParaRPr kumimoji="0" lang="zh-CN" altLang="zh-CN" sz="20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endParaRPr>
            </a:p>
          </p:txBody>
        </p:sp>
        <p:sp>
          <p:nvSpPr>
            <p:cNvPr id="35" name="Oval 6" descr="#wm#_48_07_*Z">
              <a:extLst>
                <a:ext uri="{FF2B5EF4-FFF2-40B4-BE49-F238E27FC236}">
                  <a16:creationId xmlns:a16="http://schemas.microsoft.com/office/drawing/2014/main" id="{D8F1E5FC-8FB1-45E7-921D-32E741AE5FC4}"/>
                </a:ext>
              </a:extLst>
            </p:cNvPr>
            <p:cNvSpPr>
              <a:spLocks noChangeArrowheads="1"/>
            </p:cNvSpPr>
            <p:nvPr/>
          </p:nvSpPr>
          <p:spPr bwMode="auto">
            <a:xfrm>
              <a:off x="5945028" y="3244989"/>
              <a:ext cx="376238" cy="377825"/>
            </a:xfrm>
            <a:prstGeom prst="ellipse">
              <a:avLst/>
            </a:prstGeom>
            <a:solidFill>
              <a:schemeClr val="accent1">
                <a:alpha val="80000"/>
              </a:schemeClr>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rPr>
                <a:t>3</a:t>
              </a:r>
              <a:endParaRPr kumimoji="0" lang="zh-CN" altLang="zh-CN" sz="1800" b="1" i="0" u="none" strike="noStrike" kern="0" cap="none" spc="0" normalizeH="0" baseline="0" noProof="0" dirty="0">
                <a:ln>
                  <a:noFill/>
                </a:ln>
                <a:solidFill>
                  <a:srgbClr val="140B06"/>
                </a:solidFill>
                <a:effectLst/>
                <a:uLnTx/>
                <a:uFillTx/>
                <a:latin typeface="Manulife JH Sans" panose="020B0503040401060103"/>
                <a:ea typeface="微软雅黑" panose="020B0503020204020204" pitchFamily="34" charset="-122"/>
                <a:cs typeface="Times New Roman" panose="02020603050405020304" pitchFamily="18" charset="0"/>
                <a:sym typeface="Arial" panose="020B0604020202020204" pitchFamily="34" charset="0"/>
              </a:endParaRPr>
            </a:p>
          </p:txBody>
        </p:sp>
        <p:sp>
          <p:nvSpPr>
            <p:cNvPr id="40" name="文本框 34">
              <a:extLst>
                <a:ext uri="{FF2B5EF4-FFF2-40B4-BE49-F238E27FC236}">
                  <a16:creationId xmlns:a16="http://schemas.microsoft.com/office/drawing/2014/main" id="{136E7E63-7C1C-4AF5-8CFA-2EA44DC0B8ED}"/>
                </a:ext>
              </a:extLst>
            </p:cNvPr>
            <p:cNvSpPr txBox="1">
              <a:spLocks noChangeArrowheads="1"/>
            </p:cNvSpPr>
            <p:nvPr/>
          </p:nvSpPr>
          <p:spPr bwMode="auto">
            <a:xfrm>
              <a:off x="6523328" y="2549825"/>
              <a:ext cx="535062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0" dirty="0">
                  <a:latin typeface="Manulife JH Sans" panose="020B0503040401060103"/>
                  <a:ea typeface="微软雅黑" panose="020B0503020204020204" pitchFamily="34" charset="-122"/>
                  <a:cs typeface="Arial" panose="020B0604020202020204" pitchFamily="34" charset="0"/>
                </a:rPr>
                <a:t>月</a:t>
              </a:r>
              <a:r>
                <a:rPr kumimoji="0" lang="zh-CN" altLang="en-US" sz="2400" b="1" i="0" u="none" strike="noStrike" kern="0" cap="none" spc="0" normalizeH="0" baseline="0" noProof="0" dirty="0">
                  <a:ln>
                    <a:noFill/>
                  </a:ln>
                  <a:effectLst/>
                  <a:uLnTx/>
                  <a:uFillTx/>
                  <a:latin typeface="Manulife JH Sans" panose="020B0503040401060103"/>
                  <a:ea typeface="微软雅黑" panose="020B0503020204020204" pitchFamily="34" charset="-122"/>
                  <a:cs typeface="Arial" panose="020B0604020202020204" pitchFamily="34" charset="0"/>
                </a:rPr>
                <a:t>度小结</a:t>
              </a:r>
            </a:p>
          </p:txBody>
        </p:sp>
      </p:grpSp>
      <p:sp>
        <p:nvSpPr>
          <p:cNvPr id="45" name="文本框 45">
            <a:extLst>
              <a:ext uri="{FF2B5EF4-FFF2-40B4-BE49-F238E27FC236}">
                <a16:creationId xmlns:a16="http://schemas.microsoft.com/office/drawing/2014/main" id="{57657BC5-D1FF-48C7-8129-8B3A8582E6AF}"/>
              </a:ext>
            </a:extLst>
          </p:cNvPr>
          <p:cNvSpPr txBox="1">
            <a:spLocks noChangeArrowheads="1"/>
          </p:cNvSpPr>
          <p:nvPr/>
        </p:nvSpPr>
        <p:spPr bwMode="auto">
          <a:xfrm>
            <a:off x="2974216" y="4784166"/>
            <a:ext cx="535062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rPr>
              <a:t>样本结构</a:t>
            </a:r>
          </a:p>
        </p:txBody>
      </p:sp>
      <p:sp>
        <p:nvSpPr>
          <p:cNvPr id="46" name="Oval 6" descr="#wm#_48_07_*Z">
            <a:extLst>
              <a:ext uri="{FF2B5EF4-FFF2-40B4-BE49-F238E27FC236}">
                <a16:creationId xmlns:a16="http://schemas.microsoft.com/office/drawing/2014/main" id="{03CC0712-7333-42F2-8897-E90EC2F4DC52}"/>
              </a:ext>
            </a:extLst>
          </p:cNvPr>
          <p:cNvSpPr>
            <a:spLocks noChangeArrowheads="1"/>
          </p:cNvSpPr>
          <p:nvPr/>
        </p:nvSpPr>
        <p:spPr bwMode="auto">
          <a:xfrm>
            <a:off x="2395916" y="4805894"/>
            <a:ext cx="376238" cy="377825"/>
          </a:xfrm>
          <a:prstGeom prst="ellipse">
            <a:avLst/>
          </a:prstGeom>
          <a:solidFill>
            <a:schemeClr val="accent1">
              <a:alpha val="80000"/>
            </a:schemeClr>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zh-CN" altLang="en-US" b="1" kern="0" dirty="0">
                <a:solidFill>
                  <a:srgbClr val="140B06"/>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附</a:t>
            </a:r>
            <a:endParaRPr kumimoji="0" lang="zh-CN" altLang="zh-CN" sz="1800" b="1" i="0" u="none" strike="noStrike" kern="0" cap="none" spc="0" normalizeH="0" baseline="0" noProof="0" dirty="0">
              <a:ln>
                <a:noFill/>
              </a:ln>
              <a:solidFill>
                <a:srgbClr val="140B06"/>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文本框 63">
            <a:extLst>
              <a:ext uri="{FF2B5EF4-FFF2-40B4-BE49-F238E27FC236}">
                <a16:creationId xmlns:a16="http://schemas.microsoft.com/office/drawing/2014/main" id="{D7FBCE7D-C652-488C-AD91-1DCD4FA28B09}"/>
              </a:ext>
            </a:extLst>
          </p:cNvPr>
          <p:cNvSpPr txBox="1">
            <a:spLocks noChangeArrowheads="1"/>
          </p:cNvSpPr>
          <p:nvPr/>
        </p:nvSpPr>
        <p:spPr bwMode="auto">
          <a:xfrm>
            <a:off x="3232745" y="3428999"/>
            <a:ext cx="5350620" cy="124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schemeClr val="bg1">
                    <a:lumMod val="50000"/>
                  </a:schemeClr>
                </a:solidFill>
                <a:latin typeface="Manulife JH Sans" panose="020B0503040401060103"/>
              </a:rPr>
              <a:t>中宏公司</a:t>
            </a:r>
            <a:r>
              <a:rPr lang="en-US" altLang="zh-CN" dirty="0">
                <a:solidFill>
                  <a:schemeClr val="bg1">
                    <a:lumMod val="50000"/>
                  </a:schemeClr>
                </a:solidFill>
                <a:latin typeface="Manulife JH Sans" panose="020B0503040401060103"/>
              </a:rPr>
              <a:t>NPS</a:t>
            </a:r>
            <a:r>
              <a:rPr lang="zh-CN" altLang="en-US" dirty="0">
                <a:solidFill>
                  <a:schemeClr val="bg1">
                    <a:lumMod val="50000"/>
                  </a:schemeClr>
                </a:solidFill>
                <a:latin typeface="Manulife JH Sans" panose="020B0503040401060103"/>
              </a:rPr>
              <a:t>表现</a:t>
            </a:r>
            <a:br>
              <a:rPr lang="en-US" altLang="zh-CN" dirty="0">
                <a:solidFill>
                  <a:schemeClr val="bg1">
                    <a:lumMod val="50000"/>
                  </a:schemeClr>
                </a:solidFill>
                <a:latin typeface="Manulife JH Sans" panose="020B0503040401060103"/>
              </a:rPr>
            </a:br>
            <a:r>
              <a:rPr lang="zh-CN" altLang="en-US" dirty="0">
                <a:solidFill>
                  <a:schemeClr val="bg1">
                    <a:lumMod val="50000"/>
                  </a:schemeClr>
                </a:solidFill>
                <a:latin typeface="Manulife JH Sans" panose="020B0503040401060103"/>
              </a:rPr>
              <a:t>中宏热线满意度表现</a:t>
            </a:r>
            <a:endParaRPr lang="zh-CN" altLang="en-US" b="1" kern="0" dirty="0">
              <a:solidFill>
                <a:schemeClr val="tx1">
                  <a:lumMod val="50000"/>
                  <a:lumOff val="50000"/>
                </a:schemeClr>
              </a:solidFill>
              <a:latin typeface="Manulife JH Sans" panose="020B0503040401060103"/>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7164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5">
            <a:extLst>
              <a:ext uri="{FF2B5EF4-FFF2-40B4-BE49-F238E27FC236}">
                <a16:creationId xmlns:a16="http://schemas.microsoft.com/office/drawing/2014/main" id="{ABD185FE-97E9-4BAD-A300-5030D2EB90C9}"/>
              </a:ext>
            </a:extLst>
          </p:cNvPr>
          <p:cNvGraphicFramePr>
            <a:graphicFrameLocks/>
          </p:cNvGraphicFramePr>
          <p:nvPr>
            <p:extLst>
              <p:ext uri="{D42A27DB-BD31-4B8C-83A1-F6EECF244321}">
                <p14:modId xmlns:p14="http://schemas.microsoft.com/office/powerpoint/2010/main" val="3694322982"/>
              </p:ext>
            </p:extLst>
          </p:nvPr>
        </p:nvGraphicFramePr>
        <p:xfrm>
          <a:off x="292368" y="1850520"/>
          <a:ext cx="12128231" cy="3850742"/>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中宏热线满意度</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咨询类别</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年缴保费</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41189"/>
            <a:ext cx="11566772" cy="1037125"/>
          </a:xfrm>
        </p:spPr>
        <p:txBody>
          <a:bodyPr/>
          <a:lstStyle/>
          <a:p>
            <a:pPr>
              <a:lnSpc>
                <a:spcPct val="100000"/>
              </a:lnSpc>
              <a:spcBef>
                <a:spcPts val="600"/>
              </a:spcBef>
            </a:pPr>
            <a:r>
              <a:rPr lang="zh-CN" altLang="en-US" sz="1800" dirty="0"/>
              <a:t>本月“服务请求”的客户满意度最高，为</a:t>
            </a:r>
            <a:r>
              <a:rPr lang="en-US" altLang="zh-CN" sz="1800" dirty="0"/>
              <a:t>94%</a:t>
            </a:r>
            <a:r>
              <a:rPr lang="zh-CN" altLang="en-US" sz="1800" dirty="0"/>
              <a:t>，较上月相比，上升</a:t>
            </a:r>
            <a:r>
              <a:rPr lang="en-US" altLang="zh-CN" sz="1800" dirty="0"/>
              <a:t>14%</a:t>
            </a:r>
          </a:p>
          <a:p>
            <a:pPr>
              <a:lnSpc>
                <a:spcPct val="100000"/>
              </a:lnSpc>
              <a:spcBef>
                <a:spcPts val="600"/>
              </a:spcBef>
            </a:pPr>
            <a:r>
              <a:rPr lang="zh-CN" altLang="en-US" sz="1800" dirty="0"/>
              <a:t>年缴保费在</a:t>
            </a:r>
            <a:r>
              <a:rPr lang="en-US" altLang="zh-CN" sz="1800" dirty="0"/>
              <a:t>10K</a:t>
            </a:r>
            <a:r>
              <a:rPr lang="zh-CN" altLang="en-US" sz="1800" dirty="0"/>
              <a:t>及以上的客户本月满意度最高，达</a:t>
            </a:r>
            <a:r>
              <a:rPr lang="en-US" altLang="zh-CN" sz="1800" dirty="0"/>
              <a:t>90%</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20</a:t>
            </a:fld>
            <a:endParaRPr lang="en-US" altLang="zh-CN" dirty="0"/>
          </a:p>
        </p:txBody>
      </p:sp>
      <p:sp>
        <p:nvSpPr>
          <p:cNvPr id="14" name="矩形: 圆角 13">
            <a:extLst>
              <a:ext uri="{FF2B5EF4-FFF2-40B4-BE49-F238E27FC236}">
                <a16:creationId xmlns:a16="http://schemas.microsoft.com/office/drawing/2014/main" id="{B6CD22CF-44E6-4DB1-ACAB-E16A44A98CFE}"/>
              </a:ext>
            </a:extLst>
          </p:cNvPr>
          <p:cNvSpPr/>
          <p:nvPr/>
        </p:nvSpPr>
        <p:spPr>
          <a:xfrm>
            <a:off x="292369" y="1915649"/>
            <a:ext cx="4824055" cy="3850742"/>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7" name="矩形: 一个圆顶角，剪去另一个顶角 16">
            <a:extLst>
              <a:ext uri="{FF2B5EF4-FFF2-40B4-BE49-F238E27FC236}">
                <a16:creationId xmlns:a16="http://schemas.microsoft.com/office/drawing/2014/main" id="{D90E14E2-1FAF-4841-9923-E7835657E8C7}"/>
              </a:ext>
            </a:extLst>
          </p:cNvPr>
          <p:cNvSpPr/>
          <p:nvPr/>
        </p:nvSpPr>
        <p:spPr>
          <a:xfrm>
            <a:off x="1907818" y="1804133"/>
            <a:ext cx="1336431" cy="304979"/>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咨询类别</a:t>
            </a:r>
          </a:p>
        </p:txBody>
      </p:sp>
      <p:sp>
        <p:nvSpPr>
          <p:cNvPr id="18" name="矩形: 圆角 17">
            <a:extLst>
              <a:ext uri="{FF2B5EF4-FFF2-40B4-BE49-F238E27FC236}">
                <a16:creationId xmlns:a16="http://schemas.microsoft.com/office/drawing/2014/main" id="{0FAD987A-9419-48BC-8DA3-632026291A0E}"/>
              </a:ext>
            </a:extLst>
          </p:cNvPr>
          <p:cNvSpPr/>
          <p:nvPr/>
        </p:nvSpPr>
        <p:spPr>
          <a:xfrm>
            <a:off x="6094411" y="1915649"/>
            <a:ext cx="5628071" cy="3832000"/>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9" name="矩形: 一个圆顶角，剪去另一个顶角 18">
            <a:extLst>
              <a:ext uri="{FF2B5EF4-FFF2-40B4-BE49-F238E27FC236}">
                <a16:creationId xmlns:a16="http://schemas.microsoft.com/office/drawing/2014/main" id="{5A1A13CA-2F6A-4521-9892-EC0282D326A8}"/>
              </a:ext>
            </a:extLst>
          </p:cNvPr>
          <p:cNvSpPr/>
          <p:nvPr/>
        </p:nvSpPr>
        <p:spPr>
          <a:xfrm>
            <a:off x="8075737" y="1723289"/>
            <a:ext cx="1336430" cy="293383"/>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 年缴保费</a:t>
            </a:r>
          </a:p>
        </p:txBody>
      </p:sp>
      <p:sp>
        <p:nvSpPr>
          <p:cNvPr id="23" name="文本框 22">
            <a:extLst>
              <a:ext uri="{FF2B5EF4-FFF2-40B4-BE49-F238E27FC236}">
                <a16:creationId xmlns:a16="http://schemas.microsoft.com/office/drawing/2014/main" id="{B2BA21F3-0CF2-41ED-99DC-512CBC14C6BB}"/>
              </a:ext>
            </a:extLst>
          </p:cNvPr>
          <p:cNvSpPr txBox="1"/>
          <p:nvPr/>
        </p:nvSpPr>
        <p:spPr>
          <a:xfrm>
            <a:off x="153058" y="1820742"/>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26" name="文本占位符 4">
            <a:extLst>
              <a:ext uri="{FF2B5EF4-FFF2-40B4-BE49-F238E27FC236}">
                <a16:creationId xmlns:a16="http://schemas.microsoft.com/office/drawing/2014/main" id="{D6389DB5-4B75-47A7-92B2-153D55ACC05B}"/>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Q4.</a:t>
            </a:r>
            <a:r>
              <a:rPr lang="zh-CN" altLang="en-US" i="1" dirty="0">
                <a:solidFill>
                  <a:prstClr val="white">
                    <a:lumMod val="50000"/>
                  </a:prstClr>
                </a:solidFill>
                <a:cs typeface="Calibri" panose="020F0502020204030204" pitchFamily="34" charset="0"/>
              </a:rPr>
              <a:t>就您与中宏热线客服代表的沟通，您对他</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她所提供的服务有多满意？请用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分表示非常满意，而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分表示非常不满意</a:t>
            </a:r>
            <a:r>
              <a:rPr lang="en-US" altLang="zh-CN" i="1" dirty="0">
                <a:solidFill>
                  <a:prstClr val="white">
                    <a:lumMod val="50000"/>
                  </a:prstClr>
                </a:solidFill>
                <a:cs typeface="Calibri" panose="020F0502020204030204" pitchFamily="34" charset="0"/>
              </a:rPr>
              <a:t>)</a:t>
            </a:r>
            <a:endParaRPr lang="zh-CN" altLang="en-US" dirty="0"/>
          </a:p>
          <a:p>
            <a:endParaRPr lang="zh-CN" altLang="en-US" dirty="0"/>
          </a:p>
        </p:txBody>
      </p:sp>
      <p:graphicFrame>
        <p:nvGraphicFramePr>
          <p:cNvPr id="15" name="表格 7">
            <a:extLst>
              <a:ext uri="{FF2B5EF4-FFF2-40B4-BE49-F238E27FC236}">
                <a16:creationId xmlns:a16="http://schemas.microsoft.com/office/drawing/2014/main" id="{712BF12B-589D-4D5A-A200-D67C761E063E}"/>
              </a:ext>
            </a:extLst>
          </p:cNvPr>
          <p:cNvGraphicFramePr>
            <a:graphicFrameLocks noGrp="1"/>
          </p:cNvGraphicFramePr>
          <p:nvPr>
            <p:extLst>
              <p:ext uri="{D42A27DB-BD31-4B8C-83A1-F6EECF244321}">
                <p14:modId xmlns:p14="http://schemas.microsoft.com/office/powerpoint/2010/main" val="1921952361"/>
              </p:ext>
            </p:extLst>
          </p:nvPr>
        </p:nvGraphicFramePr>
        <p:xfrm>
          <a:off x="-172277" y="5244657"/>
          <a:ext cx="11954139" cy="548640"/>
        </p:xfrm>
        <a:graphic>
          <a:graphicData uri="http://schemas.openxmlformats.org/drawingml/2006/table">
            <a:tbl>
              <a:tblPr firstRow="1" bandRow="1">
                <a:tableStyleId>{B301B821-A1FF-4177-AEE7-76D212191A09}</a:tableStyleId>
              </a:tblPr>
              <a:tblGrid>
                <a:gridCol w="609667">
                  <a:extLst>
                    <a:ext uri="{9D8B030D-6E8A-4147-A177-3AD203B41FA5}">
                      <a16:colId xmlns:a16="http://schemas.microsoft.com/office/drawing/2014/main" val="602388778"/>
                    </a:ext>
                  </a:extLst>
                </a:gridCol>
                <a:gridCol w="540110">
                  <a:extLst>
                    <a:ext uri="{9D8B030D-6E8A-4147-A177-3AD203B41FA5}">
                      <a16:colId xmlns:a16="http://schemas.microsoft.com/office/drawing/2014/main" val="1675609254"/>
                    </a:ext>
                  </a:extLst>
                </a:gridCol>
                <a:gridCol w="1543537">
                  <a:extLst>
                    <a:ext uri="{9D8B030D-6E8A-4147-A177-3AD203B41FA5}">
                      <a16:colId xmlns:a16="http://schemas.microsoft.com/office/drawing/2014/main" val="2785039015"/>
                    </a:ext>
                  </a:extLst>
                </a:gridCol>
                <a:gridCol w="914953">
                  <a:extLst>
                    <a:ext uri="{9D8B030D-6E8A-4147-A177-3AD203B41FA5}">
                      <a16:colId xmlns:a16="http://schemas.microsoft.com/office/drawing/2014/main" val="3205092993"/>
                    </a:ext>
                  </a:extLst>
                </a:gridCol>
                <a:gridCol w="1825431">
                  <a:extLst>
                    <a:ext uri="{9D8B030D-6E8A-4147-A177-3AD203B41FA5}">
                      <a16:colId xmlns:a16="http://schemas.microsoft.com/office/drawing/2014/main" val="3715704290"/>
                    </a:ext>
                  </a:extLst>
                </a:gridCol>
                <a:gridCol w="678292">
                  <a:extLst>
                    <a:ext uri="{9D8B030D-6E8A-4147-A177-3AD203B41FA5}">
                      <a16:colId xmlns:a16="http://schemas.microsoft.com/office/drawing/2014/main" val="64203510"/>
                    </a:ext>
                  </a:extLst>
                </a:gridCol>
                <a:gridCol w="1495189">
                  <a:extLst>
                    <a:ext uri="{9D8B030D-6E8A-4147-A177-3AD203B41FA5}">
                      <a16:colId xmlns:a16="http://schemas.microsoft.com/office/drawing/2014/main" val="240156020"/>
                    </a:ext>
                  </a:extLst>
                </a:gridCol>
                <a:gridCol w="1086740">
                  <a:extLst>
                    <a:ext uri="{9D8B030D-6E8A-4147-A177-3AD203B41FA5}">
                      <a16:colId xmlns:a16="http://schemas.microsoft.com/office/drawing/2014/main" val="3371104636"/>
                    </a:ext>
                  </a:extLst>
                </a:gridCol>
                <a:gridCol w="1086740">
                  <a:extLst>
                    <a:ext uri="{9D8B030D-6E8A-4147-A177-3AD203B41FA5}">
                      <a16:colId xmlns:a16="http://schemas.microsoft.com/office/drawing/2014/main" val="1735147755"/>
                    </a:ext>
                  </a:extLst>
                </a:gridCol>
                <a:gridCol w="1086740">
                  <a:extLst>
                    <a:ext uri="{9D8B030D-6E8A-4147-A177-3AD203B41FA5}">
                      <a16:colId xmlns:a16="http://schemas.microsoft.com/office/drawing/2014/main" val="2219658106"/>
                    </a:ext>
                  </a:extLst>
                </a:gridCol>
                <a:gridCol w="1086740">
                  <a:extLst>
                    <a:ext uri="{9D8B030D-6E8A-4147-A177-3AD203B41FA5}">
                      <a16:colId xmlns:a16="http://schemas.microsoft.com/office/drawing/2014/main" val="3669034723"/>
                    </a:ext>
                  </a:extLst>
                </a:gridCol>
              </a:tblGrid>
              <a:tr h="0">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33</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189</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82</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zh-CN" altLang="en-US"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87</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37</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105</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9785138"/>
                  </a:ext>
                </a:extLst>
              </a:tr>
              <a:tr h="0">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28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endParaRPr lang="zh-CN" altLang="en-US"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 25</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75</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pic>
        <p:nvPicPr>
          <p:cNvPr id="6" name="Picture 23">
            <a:extLst>
              <a:ext uri="{FF2B5EF4-FFF2-40B4-BE49-F238E27FC236}">
                <a16:creationId xmlns:a16="http://schemas.microsoft.com/office/drawing/2014/main" id="{B9AFCE9D-DF14-4BCB-9A97-F1FE6FA25E19}"/>
              </a:ext>
            </a:extLst>
          </p:cNvPr>
          <p:cNvPicPr>
            <a:picLocks noChangeAspect="1" noChangeArrowheads="1"/>
          </p:cNvPicPr>
          <p:nvPr/>
        </p:nvPicPr>
        <p:blipFill>
          <a:blip r:embed="rId4" cstate="print"/>
          <a:srcRect/>
          <a:stretch>
            <a:fillRect/>
          </a:stretch>
        </p:blipFill>
        <p:spPr bwMode="auto">
          <a:xfrm>
            <a:off x="2704396" y="2174241"/>
            <a:ext cx="621736" cy="402453"/>
          </a:xfrm>
          <a:prstGeom prst="rect">
            <a:avLst/>
          </a:prstGeom>
          <a:noFill/>
          <a:ln w="9525" algn="ctr">
            <a:noFill/>
            <a:miter lim="800000"/>
            <a:headEnd/>
            <a:tailEnd/>
          </a:ln>
        </p:spPr>
      </p:pic>
      <p:sp>
        <p:nvSpPr>
          <p:cNvPr id="16" name="文本占位符 17">
            <a:extLst>
              <a:ext uri="{FF2B5EF4-FFF2-40B4-BE49-F238E27FC236}">
                <a16:creationId xmlns:a16="http://schemas.microsoft.com/office/drawing/2014/main" id="{10FBAB95-9811-49A3-AB30-EC4EA320FBFE}"/>
              </a:ext>
            </a:extLst>
          </p:cNvPr>
          <p:cNvSpPr txBox="1">
            <a:spLocks/>
          </p:cNvSpPr>
          <p:nvPr/>
        </p:nvSpPr>
        <p:spPr>
          <a:xfrm>
            <a:off x="9722224" y="5893992"/>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
        <p:nvSpPr>
          <p:cNvPr id="20" name="矩形 19">
            <a:extLst>
              <a:ext uri="{FF2B5EF4-FFF2-40B4-BE49-F238E27FC236}">
                <a16:creationId xmlns:a16="http://schemas.microsoft.com/office/drawing/2014/main" id="{D861238F-C054-9543-8042-2DB3C750A090}"/>
              </a:ext>
            </a:extLst>
          </p:cNvPr>
          <p:cNvSpPr/>
          <p:nvPr/>
        </p:nvSpPr>
        <p:spPr>
          <a:xfrm>
            <a:off x="3808820" y="1965599"/>
            <a:ext cx="1119175" cy="3782049"/>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2" name="矩形 21">
            <a:extLst>
              <a:ext uri="{FF2B5EF4-FFF2-40B4-BE49-F238E27FC236}">
                <a16:creationId xmlns:a16="http://schemas.microsoft.com/office/drawing/2014/main" id="{D861238F-C054-9543-8042-2DB3C750A090}"/>
              </a:ext>
            </a:extLst>
          </p:cNvPr>
          <p:cNvSpPr/>
          <p:nvPr/>
        </p:nvSpPr>
        <p:spPr>
          <a:xfrm>
            <a:off x="9538710" y="1978314"/>
            <a:ext cx="1027106" cy="3769334"/>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dirty="0" err="1">
              <a:latin typeface="Manulife JH Sans" panose="020B0604020202020204"/>
            </a:endParaRPr>
          </a:p>
        </p:txBody>
      </p:sp>
      <p:pic>
        <p:nvPicPr>
          <p:cNvPr id="24" name="Picture 23">
            <a:extLst>
              <a:ext uri="{FF2B5EF4-FFF2-40B4-BE49-F238E27FC236}">
                <a16:creationId xmlns:a16="http://schemas.microsoft.com/office/drawing/2014/main" id="{9FBF50A8-9F91-4093-BE0E-8521F4CA9613}"/>
              </a:ext>
            </a:extLst>
          </p:cNvPr>
          <p:cNvPicPr>
            <a:picLocks noChangeAspect="1" noChangeArrowheads="1"/>
          </p:cNvPicPr>
          <p:nvPr/>
        </p:nvPicPr>
        <p:blipFill>
          <a:blip r:embed="rId4" cstate="print"/>
          <a:srcRect/>
          <a:stretch>
            <a:fillRect/>
          </a:stretch>
        </p:blipFill>
        <p:spPr bwMode="auto">
          <a:xfrm>
            <a:off x="10705126" y="2270194"/>
            <a:ext cx="621736" cy="402453"/>
          </a:xfrm>
          <a:prstGeom prst="rect">
            <a:avLst/>
          </a:prstGeom>
          <a:noFill/>
          <a:ln w="9525" algn="ctr">
            <a:noFill/>
            <a:miter lim="800000"/>
            <a:headEnd/>
            <a:tailEnd/>
          </a:ln>
        </p:spPr>
      </p:pic>
    </p:spTree>
    <p:extLst>
      <p:ext uri="{BB962C8B-B14F-4D97-AF65-F5344CB8AC3E}">
        <p14:creationId xmlns:p14="http://schemas.microsoft.com/office/powerpoint/2010/main" val="80456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5">
            <a:extLst>
              <a:ext uri="{FF2B5EF4-FFF2-40B4-BE49-F238E27FC236}">
                <a16:creationId xmlns:a16="http://schemas.microsoft.com/office/drawing/2014/main" id="{ABD185FE-97E9-4BAD-A300-5030D2EB90C9}"/>
              </a:ext>
            </a:extLst>
          </p:cNvPr>
          <p:cNvGraphicFramePr>
            <a:graphicFrameLocks/>
          </p:cNvGraphicFramePr>
          <p:nvPr>
            <p:extLst>
              <p:ext uri="{D42A27DB-BD31-4B8C-83A1-F6EECF244321}">
                <p14:modId xmlns:p14="http://schemas.microsoft.com/office/powerpoint/2010/main" val="1533092885"/>
              </p:ext>
            </p:extLst>
          </p:nvPr>
        </p:nvGraphicFramePr>
        <p:xfrm>
          <a:off x="1519421" y="2224301"/>
          <a:ext cx="10213791" cy="3850742"/>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中宏热线满意度</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购买渠道</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保单数量</a:t>
            </a:r>
            <a:endPar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41190"/>
            <a:ext cx="11274552" cy="959816"/>
          </a:xfrm>
        </p:spPr>
        <p:txBody>
          <a:bodyPr/>
          <a:lstStyle/>
          <a:p>
            <a:pPr>
              <a:lnSpc>
                <a:spcPct val="100000"/>
              </a:lnSpc>
              <a:spcBef>
                <a:spcPts val="600"/>
              </a:spcBef>
            </a:pPr>
            <a:r>
              <a:rPr lang="zh-CN" altLang="en-US" sz="1800" dirty="0"/>
              <a:t>本月</a:t>
            </a:r>
            <a:r>
              <a:rPr lang="en-US" altLang="zh-CN" sz="1800" dirty="0"/>
              <a:t>AG</a:t>
            </a:r>
            <a:r>
              <a:rPr lang="zh-CN" altLang="en-US" sz="1800" dirty="0"/>
              <a:t>购买渠道客户的满意度最高，为</a:t>
            </a:r>
            <a:r>
              <a:rPr lang="en-US" altLang="zh-CN" sz="1800" dirty="0"/>
              <a:t>88%</a:t>
            </a:r>
            <a:r>
              <a:rPr lang="zh-CN" altLang="en-US" sz="1800" dirty="0"/>
              <a:t>，较上月上升</a:t>
            </a:r>
            <a:r>
              <a:rPr lang="en-US" altLang="zh-CN" sz="1800" dirty="0"/>
              <a:t>2%</a:t>
            </a:r>
          </a:p>
          <a:p>
            <a:pPr>
              <a:lnSpc>
                <a:spcPct val="100000"/>
              </a:lnSpc>
              <a:spcBef>
                <a:spcPts val="600"/>
              </a:spcBef>
            </a:pPr>
            <a:r>
              <a:rPr lang="zh-CN" altLang="en-US" sz="1800" dirty="0"/>
              <a:t>保单数量在</a:t>
            </a:r>
            <a:r>
              <a:rPr lang="en-US" altLang="zh-CN" sz="1800" dirty="0"/>
              <a:t>5</a:t>
            </a:r>
            <a:r>
              <a:rPr lang="zh-CN" altLang="en-US" sz="1800" dirty="0"/>
              <a:t>及</a:t>
            </a:r>
            <a:r>
              <a:rPr lang="en-US" altLang="zh-CN" sz="1800" dirty="0"/>
              <a:t>5</a:t>
            </a:r>
            <a:r>
              <a:rPr lang="zh-CN" altLang="en-US" sz="1800" dirty="0"/>
              <a:t>以上的客户满意度最高，高达</a:t>
            </a:r>
            <a:r>
              <a:rPr lang="en-US" altLang="zh-CN" sz="1800" dirty="0"/>
              <a:t>98%</a:t>
            </a:r>
            <a:r>
              <a:rPr lang="zh-CN" altLang="en-US" sz="1800" dirty="0"/>
              <a:t>，较上月上升</a:t>
            </a:r>
            <a:r>
              <a:rPr lang="en-US" altLang="zh-CN" sz="1800" dirty="0"/>
              <a:t>6%</a:t>
            </a:r>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21</a:t>
            </a:fld>
            <a:endParaRPr lang="en-US" altLang="zh-CN" dirty="0"/>
          </a:p>
        </p:txBody>
      </p:sp>
      <p:graphicFrame>
        <p:nvGraphicFramePr>
          <p:cNvPr id="13" name="表格 7">
            <a:extLst>
              <a:ext uri="{FF2B5EF4-FFF2-40B4-BE49-F238E27FC236}">
                <a16:creationId xmlns:a16="http://schemas.microsoft.com/office/drawing/2014/main" id="{BB357013-8C28-4F17-AE39-009116977B0E}"/>
              </a:ext>
            </a:extLst>
          </p:cNvPr>
          <p:cNvGraphicFramePr>
            <a:graphicFrameLocks noGrp="1"/>
          </p:cNvGraphicFramePr>
          <p:nvPr>
            <p:extLst>
              <p:ext uri="{D42A27DB-BD31-4B8C-83A1-F6EECF244321}">
                <p14:modId xmlns:p14="http://schemas.microsoft.com/office/powerpoint/2010/main" val="736289915"/>
              </p:ext>
            </p:extLst>
          </p:nvPr>
        </p:nvGraphicFramePr>
        <p:xfrm>
          <a:off x="6292897" y="5464560"/>
          <a:ext cx="4789746" cy="568302"/>
        </p:xfrm>
        <a:graphic>
          <a:graphicData uri="http://schemas.openxmlformats.org/drawingml/2006/table">
            <a:tbl>
              <a:tblPr firstRow="1" bandRow="1">
                <a:tableStyleId>{B301B821-A1FF-4177-AEE7-76D212191A09}</a:tableStyleId>
              </a:tblPr>
              <a:tblGrid>
                <a:gridCol w="798291">
                  <a:extLst>
                    <a:ext uri="{9D8B030D-6E8A-4147-A177-3AD203B41FA5}">
                      <a16:colId xmlns:a16="http://schemas.microsoft.com/office/drawing/2014/main" val="1771573512"/>
                    </a:ext>
                  </a:extLst>
                </a:gridCol>
                <a:gridCol w="798291">
                  <a:extLst>
                    <a:ext uri="{9D8B030D-6E8A-4147-A177-3AD203B41FA5}">
                      <a16:colId xmlns:a16="http://schemas.microsoft.com/office/drawing/2014/main" val="240156020"/>
                    </a:ext>
                  </a:extLst>
                </a:gridCol>
                <a:gridCol w="798291">
                  <a:extLst>
                    <a:ext uri="{9D8B030D-6E8A-4147-A177-3AD203B41FA5}">
                      <a16:colId xmlns:a16="http://schemas.microsoft.com/office/drawing/2014/main" val="3371104636"/>
                    </a:ext>
                  </a:extLst>
                </a:gridCol>
                <a:gridCol w="798291">
                  <a:extLst>
                    <a:ext uri="{9D8B030D-6E8A-4147-A177-3AD203B41FA5}">
                      <a16:colId xmlns:a16="http://schemas.microsoft.com/office/drawing/2014/main" val="1735147755"/>
                    </a:ext>
                  </a:extLst>
                </a:gridCol>
                <a:gridCol w="798291">
                  <a:extLst>
                    <a:ext uri="{9D8B030D-6E8A-4147-A177-3AD203B41FA5}">
                      <a16:colId xmlns:a16="http://schemas.microsoft.com/office/drawing/2014/main" val="692520597"/>
                    </a:ext>
                  </a:extLst>
                </a:gridCol>
                <a:gridCol w="798291">
                  <a:extLst>
                    <a:ext uri="{9D8B030D-6E8A-4147-A177-3AD203B41FA5}">
                      <a16:colId xmlns:a16="http://schemas.microsoft.com/office/drawing/2014/main" val="984228309"/>
                    </a:ext>
                  </a:extLst>
                </a:gridCol>
              </a:tblGrid>
              <a:tr h="284151">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27</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130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24</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22</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1187184"/>
                  </a:ext>
                </a:extLst>
              </a:tr>
              <a:tr h="284151">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27</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39</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36</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14" name="矩形: 圆角 13">
            <a:extLst>
              <a:ext uri="{FF2B5EF4-FFF2-40B4-BE49-F238E27FC236}">
                <a16:creationId xmlns:a16="http://schemas.microsoft.com/office/drawing/2014/main" id="{B6CD22CF-44E6-4DB1-ACAB-E16A44A98CFE}"/>
              </a:ext>
            </a:extLst>
          </p:cNvPr>
          <p:cNvSpPr/>
          <p:nvPr/>
        </p:nvSpPr>
        <p:spPr>
          <a:xfrm>
            <a:off x="1379320" y="2366510"/>
            <a:ext cx="4291987" cy="3654696"/>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7" name="矩形: 一个圆顶角，剪去另一个顶角 16">
            <a:extLst>
              <a:ext uri="{FF2B5EF4-FFF2-40B4-BE49-F238E27FC236}">
                <a16:creationId xmlns:a16="http://schemas.microsoft.com/office/drawing/2014/main" id="{D90E14E2-1FAF-4841-9923-E7835657E8C7}"/>
              </a:ext>
            </a:extLst>
          </p:cNvPr>
          <p:cNvSpPr/>
          <p:nvPr/>
        </p:nvSpPr>
        <p:spPr>
          <a:xfrm>
            <a:off x="2627059" y="2083956"/>
            <a:ext cx="2118148" cy="287725"/>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保险购买渠道</a:t>
            </a:r>
          </a:p>
        </p:txBody>
      </p:sp>
      <p:sp>
        <p:nvSpPr>
          <p:cNvPr id="18" name="矩形: 圆角 17">
            <a:extLst>
              <a:ext uri="{FF2B5EF4-FFF2-40B4-BE49-F238E27FC236}">
                <a16:creationId xmlns:a16="http://schemas.microsoft.com/office/drawing/2014/main" id="{0FAD987A-9419-48BC-8DA3-632026291A0E}"/>
              </a:ext>
            </a:extLst>
          </p:cNvPr>
          <p:cNvSpPr/>
          <p:nvPr/>
        </p:nvSpPr>
        <p:spPr>
          <a:xfrm>
            <a:off x="6094412" y="2140608"/>
            <a:ext cx="4998096" cy="3886761"/>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sp>
        <p:nvSpPr>
          <p:cNvPr id="19" name="矩形: 一个圆顶角，剪去另一个顶角 18">
            <a:extLst>
              <a:ext uri="{FF2B5EF4-FFF2-40B4-BE49-F238E27FC236}">
                <a16:creationId xmlns:a16="http://schemas.microsoft.com/office/drawing/2014/main" id="{5A1A13CA-2F6A-4521-9892-EC0282D326A8}"/>
              </a:ext>
            </a:extLst>
          </p:cNvPr>
          <p:cNvSpPr/>
          <p:nvPr/>
        </p:nvSpPr>
        <p:spPr>
          <a:xfrm>
            <a:off x="7782916" y="2129152"/>
            <a:ext cx="1417337" cy="304839"/>
          </a:xfrm>
          <a:prstGeom prst="snip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r>
              <a:rPr lang="zh-CN" altLang="en-US" sz="1600" b="1" dirty="0">
                <a:solidFill>
                  <a:schemeClr val="tx1"/>
                </a:solidFill>
                <a:latin typeface="Manulife JH Sans" panose="020B0604020202020204"/>
              </a:rPr>
              <a:t>保单数量</a:t>
            </a:r>
          </a:p>
        </p:txBody>
      </p:sp>
      <p:sp>
        <p:nvSpPr>
          <p:cNvPr id="23" name="文本框 22">
            <a:extLst>
              <a:ext uri="{FF2B5EF4-FFF2-40B4-BE49-F238E27FC236}">
                <a16:creationId xmlns:a16="http://schemas.microsoft.com/office/drawing/2014/main" id="{B2BA21F3-0CF2-41ED-99DC-512CBC14C6BB}"/>
              </a:ext>
            </a:extLst>
          </p:cNvPr>
          <p:cNvSpPr txBox="1"/>
          <p:nvPr/>
        </p:nvSpPr>
        <p:spPr>
          <a:xfrm>
            <a:off x="1658765" y="2554659"/>
            <a:ext cx="311901" cy="286926"/>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26" name="文本占位符 4">
            <a:extLst>
              <a:ext uri="{FF2B5EF4-FFF2-40B4-BE49-F238E27FC236}">
                <a16:creationId xmlns:a16="http://schemas.microsoft.com/office/drawing/2014/main" id="{D6389DB5-4B75-47A7-92B2-153D55ACC05B}"/>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Q4.</a:t>
            </a:r>
            <a:r>
              <a:rPr lang="zh-CN" altLang="en-US" i="1" dirty="0">
                <a:solidFill>
                  <a:prstClr val="white">
                    <a:lumMod val="50000"/>
                  </a:prstClr>
                </a:solidFill>
                <a:cs typeface="Calibri" panose="020F0502020204030204" pitchFamily="34" charset="0"/>
              </a:rPr>
              <a:t>就您与中宏热线客服代表的沟通，您对他</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她所提供的服务有多满意？请用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分表示非常满意，而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分表示非常不满意</a:t>
            </a:r>
            <a:r>
              <a:rPr lang="en-US" altLang="zh-CN" i="1" dirty="0">
                <a:solidFill>
                  <a:prstClr val="white">
                    <a:lumMod val="50000"/>
                  </a:prstClr>
                </a:solidFill>
                <a:cs typeface="Calibri" panose="020F0502020204030204" pitchFamily="34" charset="0"/>
              </a:rPr>
              <a:t>)</a:t>
            </a:r>
            <a:endParaRPr lang="zh-CN" altLang="en-US" dirty="0"/>
          </a:p>
          <a:p>
            <a:endParaRPr lang="zh-CN" altLang="en-US" dirty="0"/>
          </a:p>
        </p:txBody>
      </p:sp>
      <p:sp>
        <p:nvSpPr>
          <p:cNvPr id="16" name="矩形 15">
            <a:extLst>
              <a:ext uri="{FF2B5EF4-FFF2-40B4-BE49-F238E27FC236}">
                <a16:creationId xmlns:a16="http://schemas.microsoft.com/office/drawing/2014/main" id="{D3C65A96-A58E-44F2-B8FD-E04845D751C0}"/>
              </a:ext>
            </a:extLst>
          </p:cNvPr>
          <p:cNvSpPr/>
          <p:nvPr/>
        </p:nvSpPr>
        <p:spPr>
          <a:xfrm>
            <a:off x="8641080" y="2487962"/>
            <a:ext cx="1505388" cy="3533243"/>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0" name="文本占位符 17">
            <a:extLst>
              <a:ext uri="{FF2B5EF4-FFF2-40B4-BE49-F238E27FC236}">
                <a16:creationId xmlns:a16="http://schemas.microsoft.com/office/drawing/2014/main" id="{C9178504-EB78-4F83-BA36-9C0EE1B462C0}"/>
              </a:ext>
            </a:extLst>
          </p:cNvPr>
          <p:cNvSpPr txBox="1">
            <a:spLocks/>
          </p:cNvSpPr>
          <p:nvPr/>
        </p:nvSpPr>
        <p:spPr>
          <a:xfrm>
            <a:off x="9714541" y="6027369"/>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pic>
        <p:nvPicPr>
          <p:cNvPr id="21" name="Picture 23">
            <a:extLst>
              <a:ext uri="{FF2B5EF4-FFF2-40B4-BE49-F238E27FC236}">
                <a16:creationId xmlns:a16="http://schemas.microsoft.com/office/drawing/2014/main" id="{0444EC89-D23D-4405-834C-C8040F177D3D}"/>
              </a:ext>
            </a:extLst>
          </p:cNvPr>
          <p:cNvPicPr>
            <a:picLocks noChangeAspect="1" noChangeArrowheads="1"/>
          </p:cNvPicPr>
          <p:nvPr/>
        </p:nvPicPr>
        <p:blipFill>
          <a:blip r:embed="rId4" cstate="print"/>
          <a:srcRect/>
          <a:stretch>
            <a:fillRect/>
          </a:stretch>
        </p:blipFill>
        <p:spPr bwMode="auto">
          <a:xfrm>
            <a:off x="1673388" y="2706073"/>
            <a:ext cx="515565" cy="333728"/>
          </a:xfrm>
          <a:prstGeom prst="rect">
            <a:avLst/>
          </a:prstGeom>
          <a:noFill/>
          <a:ln w="9525" algn="ctr">
            <a:noFill/>
            <a:miter lim="800000"/>
            <a:headEnd/>
            <a:tailEnd/>
          </a:ln>
        </p:spPr>
      </p:pic>
      <p:sp>
        <p:nvSpPr>
          <p:cNvPr id="22" name="矩形 21">
            <a:extLst>
              <a:ext uri="{FF2B5EF4-FFF2-40B4-BE49-F238E27FC236}">
                <a16:creationId xmlns:a16="http://schemas.microsoft.com/office/drawing/2014/main" id="{4C9A9AF3-2A33-4FE4-8289-7F2EE47272A8}"/>
              </a:ext>
            </a:extLst>
          </p:cNvPr>
          <p:cNvSpPr/>
          <p:nvPr/>
        </p:nvSpPr>
        <p:spPr>
          <a:xfrm>
            <a:off x="4042320" y="2487961"/>
            <a:ext cx="1360556" cy="3533243"/>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24" name="矩形 23">
            <a:extLst>
              <a:ext uri="{FF2B5EF4-FFF2-40B4-BE49-F238E27FC236}">
                <a16:creationId xmlns:a16="http://schemas.microsoft.com/office/drawing/2014/main" id="{D3C65A96-A58E-44F2-B8FD-E04845D751C0}"/>
              </a:ext>
            </a:extLst>
          </p:cNvPr>
          <p:cNvSpPr/>
          <p:nvPr/>
        </p:nvSpPr>
        <p:spPr>
          <a:xfrm>
            <a:off x="6306698" y="2487962"/>
            <a:ext cx="772666" cy="3538736"/>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dirty="0" err="1">
              <a:latin typeface="Manulife JH Sans" panose="020B0604020202020204"/>
            </a:endParaRPr>
          </a:p>
        </p:txBody>
      </p:sp>
      <p:graphicFrame>
        <p:nvGraphicFramePr>
          <p:cNvPr id="5" name="表格 4">
            <a:extLst>
              <a:ext uri="{FF2B5EF4-FFF2-40B4-BE49-F238E27FC236}">
                <a16:creationId xmlns:a16="http://schemas.microsoft.com/office/drawing/2014/main" id="{B0F49C2E-2B27-4FE9-84F6-49F255F4BFE3}"/>
              </a:ext>
            </a:extLst>
          </p:cNvPr>
          <p:cNvGraphicFramePr>
            <a:graphicFrameLocks noGrp="1"/>
          </p:cNvGraphicFramePr>
          <p:nvPr>
            <p:extLst>
              <p:ext uri="{D42A27DB-BD31-4B8C-83A1-F6EECF244321}">
                <p14:modId xmlns:p14="http://schemas.microsoft.com/office/powerpoint/2010/main" val="1602694166"/>
              </p:ext>
            </p:extLst>
          </p:nvPr>
        </p:nvGraphicFramePr>
        <p:xfrm>
          <a:off x="589728" y="5452903"/>
          <a:ext cx="5138056" cy="568302"/>
        </p:xfrm>
        <a:graphic>
          <a:graphicData uri="http://schemas.openxmlformats.org/drawingml/2006/table">
            <a:tbl>
              <a:tblPr firstRow="1" bandRow="1">
                <a:tableStyleId>{B301B821-A1FF-4177-AEE7-76D212191A09}</a:tableStyleId>
              </a:tblPr>
              <a:tblGrid>
                <a:gridCol w="1039944">
                  <a:extLst>
                    <a:ext uri="{9D8B030D-6E8A-4147-A177-3AD203B41FA5}">
                      <a16:colId xmlns:a16="http://schemas.microsoft.com/office/drawing/2014/main" val="4111144775"/>
                    </a:ext>
                  </a:extLst>
                </a:gridCol>
                <a:gridCol w="871718">
                  <a:extLst>
                    <a:ext uri="{9D8B030D-6E8A-4147-A177-3AD203B41FA5}">
                      <a16:colId xmlns:a16="http://schemas.microsoft.com/office/drawing/2014/main" val="1353369021"/>
                    </a:ext>
                  </a:extLst>
                </a:gridCol>
                <a:gridCol w="596439">
                  <a:extLst>
                    <a:ext uri="{9D8B030D-6E8A-4147-A177-3AD203B41FA5}">
                      <a16:colId xmlns:a16="http://schemas.microsoft.com/office/drawing/2014/main" val="4280127393"/>
                    </a:ext>
                  </a:extLst>
                </a:gridCol>
                <a:gridCol w="963477">
                  <a:extLst>
                    <a:ext uri="{9D8B030D-6E8A-4147-A177-3AD203B41FA5}">
                      <a16:colId xmlns:a16="http://schemas.microsoft.com/office/drawing/2014/main" val="3970515714"/>
                    </a:ext>
                  </a:extLst>
                </a:gridCol>
                <a:gridCol w="703491">
                  <a:extLst>
                    <a:ext uri="{9D8B030D-6E8A-4147-A177-3AD203B41FA5}">
                      <a16:colId xmlns:a16="http://schemas.microsoft.com/office/drawing/2014/main" val="3747208370"/>
                    </a:ext>
                  </a:extLst>
                </a:gridCol>
                <a:gridCol w="962987">
                  <a:extLst>
                    <a:ext uri="{9D8B030D-6E8A-4147-A177-3AD203B41FA5}">
                      <a16:colId xmlns:a16="http://schemas.microsoft.com/office/drawing/2014/main" val="4280594347"/>
                    </a:ext>
                  </a:extLst>
                </a:gridCol>
              </a:tblGrid>
              <a:tr h="284151">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234</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28</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1053177"/>
                  </a:ext>
                </a:extLst>
              </a:tr>
              <a:tr h="284151">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160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19</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31</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7338650"/>
                  </a:ext>
                </a:extLst>
              </a:tr>
            </a:tbl>
          </a:graphicData>
        </a:graphic>
      </p:graphicFrame>
      <p:sp>
        <p:nvSpPr>
          <p:cNvPr id="25" name="矩形 24">
            <a:extLst>
              <a:ext uri="{FF2B5EF4-FFF2-40B4-BE49-F238E27FC236}">
                <a16:creationId xmlns:a16="http://schemas.microsoft.com/office/drawing/2014/main" id="{EF894CC0-76A7-1142-B265-45F2BFA8F349}"/>
              </a:ext>
            </a:extLst>
          </p:cNvPr>
          <p:cNvSpPr/>
          <p:nvPr/>
        </p:nvSpPr>
        <p:spPr>
          <a:xfrm>
            <a:off x="2451111" y="2487962"/>
            <a:ext cx="764319" cy="3538737"/>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pic>
        <p:nvPicPr>
          <p:cNvPr id="27" name="Picture 23">
            <a:extLst>
              <a:ext uri="{FF2B5EF4-FFF2-40B4-BE49-F238E27FC236}">
                <a16:creationId xmlns:a16="http://schemas.microsoft.com/office/drawing/2014/main" id="{E14121CB-22C0-E245-AA5A-5193D881CFC6}"/>
              </a:ext>
            </a:extLst>
          </p:cNvPr>
          <p:cNvPicPr>
            <a:picLocks noChangeAspect="1" noChangeArrowheads="1"/>
          </p:cNvPicPr>
          <p:nvPr/>
        </p:nvPicPr>
        <p:blipFill>
          <a:blip r:embed="rId4" cstate="print"/>
          <a:srcRect/>
          <a:stretch>
            <a:fillRect/>
          </a:stretch>
        </p:blipFill>
        <p:spPr bwMode="auto">
          <a:xfrm>
            <a:off x="10146468" y="2474959"/>
            <a:ext cx="558942" cy="361806"/>
          </a:xfrm>
          <a:prstGeom prst="rect">
            <a:avLst/>
          </a:prstGeom>
          <a:noFill/>
          <a:ln w="9525" algn="ctr">
            <a:noFill/>
            <a:miter lim="800000"/>
            <a:headEnd/>
            <a:tailEnd/>
          </a:ln>
        </p:spPr>
      </p:pic>
    </p:spTree>
    <p:extLst>
      <p:ext uri="{BB962C8B-B14F-4D97-AF65-F5344CB8AC3E}">
        <p14:creationId xmlns:p14="http://schemas.microsoft.com/office/powerpoint/2010/main" val="410084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DB074-562C-464F-B828-050DEF333D3C}"/>
              </a:ext>
            </a:extLst>
          </p:cNvPr>
          <p:cNvSpPr>
            <a:spLocks noGrp="1"/>
          </p:cNvSpPr>
          <p:nvPr>
            <p:ph type="title"/>
          </p:nvPr>
        </p:nvSpPr>
        <p:spPr>
          <a:xfrm>
            <a:off x="355131" y="442884"/>
            <a:ext cx="11274553" cy="792167"/>
          </a:xfrm>
        </p:spPr>
        <p:txBody>
          <a:bodyPr/>
          <a:lstStyle/>
          <a:p>
            <a:r>
              <a:rPr lang="zh-CN" altLang="en-US" dirty="0">
                <a:solidFill>
                  <a:schemeClr val="tx1">
                    <a:lumMod val="65000"/>
                    <a:lumOff val="35000"/>
                  </a:schemeClr>
                </a:solidFill>
                <a:latin typeface="Manulife JH Sans" panose="020B0503040401060103"/>
                <a:ea typeface="微软雅黑" panose="020B0503020204020204" pitchFamily="34" charset="-122"/>
                <a:cs typeface="Lato Black" panose="020F0502020204030203" pitchFamily="34" charset="0"/>
              </a:rPr>
              <a:t>中宏热线满意度</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表现</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a:t>
            </a:r>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联系渠道</a:t>
            </a:r>
            <a:endParaRPr kumimoji="1" lang="zh-CN" altLang="en-US" dirty="0"/>
          </a:p>
        </p:txBody>
      </p:sp>
      <p:sp>
        <p:nvSpPr>
          <p:cNvPr id="3" name="内容占位符 2">
            <a:extLst>
              <a:ext uri="{FF2B5EF4-FFF2-40B4-BE49-F238E27FC236}">
                <a16:creationId xmlns:a16="http://schemas.microsoft.com/office/drawing/2014/main" id="{C2C6C7CE-4406-FE40-BF31-B36063AD574E}"/>
              </a:ext>
            </a:extLst>
          </p:cNvPr>
          <p:cNvSpPr>
            <a:spLocks noGrp="1"/>
          </p:cNvSpPr>
          <p:nvPr>
            <p:ph idx="1"/>
          </p:nvPr>
        </p:nvSpPr>
        <p:spPr/>
        <p:txBody>
          <a:bodyPr/>
          <a:lstStyle/>
          <a:p>
            <a:pPr>
              <a:lnSpc>
                <a:spcPct val="100000"/>
              </a:lnSpc>
              <a:spcBef>
                <a:spcPts val="600"/>
              </a:spcBef>
            </a:pPr>
            <a:endParaRPr lang="en-US" altLang="zh-CN" dirty="0"/>
          </a:p>
          <a:p>
            <a:pPr>
              <a:lnSpc>
                <a:spcPct val="100000"/>
              </a:lnSpc>
              <a:spcBef>
                <a:spcPts val="600"/>
              </a:spcBef>
            </a:pPr>
            <a:endParaRPr lang="en-US" altLang="zh-CN"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C0DE982C-13F9-1E44-8748-FC2B3226F427}"/>
              </a:ext>
            </a:extLst>
          </p:cNvPr>
          <p:cNvSpPr>
            <a:spLocks noGrp="1"/>
          </p:cNvSpPr>
          <p:nvPr>
            <p:ph type="sldNum" sz="quarter" idx="12"/>
          </p:nvPr>
        </p:nvSpPr>
        <p:spPr/>
        <p:txBody>
          <a:bodyPr/>
          <a:lstStyle/>
          <a:p>
            <a:fld id="{BB333B34-C87C-402E-ABB0-13B7C9DEBBC4}" type="slidenum">
              <a:rPr lang="en-US" altLang="zh-CN" smtClean="0"/>
              <a:pPr/>
              <a:t>22</a:t>
            </a:fld>
            <a:endParaRPr lang="en-US" altLang="zh-CN" dirty="0"/>
          </a:p>
        </p:txBody>
      </p:sp>
      <p:graphicFrame>
        <p:nvGraphicFramePr>
          <p:cNvPr id="6" name="Content Placeholder 15">
            <a:extLst>
              <a:ext uri="{FF2B5EF4-FFF2-40B4-BE49-F238E27FC236}">
                <a16:creationId xmlns:a16="http://schemas.microsoft.com/office/drawing/2014/main" id="{D5E8674E-AEC9-E94B-8B4C-D27CAF981924}"/>
              </a:ext>
            </a:extLst>
          </p:cNvPr>
          <p:cNvGraphicFramePr>
            <a:graphicFrameLocks/>
          </p:cNvGraphicFramePr>
          <p:nvPr>
            <p:extLst>
              <p:ext uri="{D42A27DB-BD31-4B8C-83A1-F6EECF244321}">
                <p14:modId xmlns:p14="http://schemas.microsoft.com/office/powerpoint/2010/main" val="357852441"/>
              </p:ext>
            </p:extLst>
          </p:nvPr>
        </p:nvGraphicFramePr>
        <p:xfrm>
          <a:off x="2267138" y="2627550"/>
          <a:ext cx="8502416" cy="2715779"/>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占位符 4">
            <a:extLst>
              <a:ext uri="{FF2B5EF4-FFF2-40B4-BE49-F238E27FC236}">
                <a16:creationId xmlns:a16="http://schemas.microsoft.com/office/drawing/2014/main" id="{197EFF55-67F7-4E4F-B5D2-3437ECA1841E}"/>
              </a:ext>
            </a:extLst>
          </p:cNvPr>
          <p:cNvSpPr>
            <a:spLocks noGrp="1"/>
          </p:cNvSpPr>
          <p:nvPr>
            <p:ph type="body" sz="quarter" idx="14"/>
          </p:nvPr>
        </p:nvSpPr>
        <p:spPr>
          <a:xfrm>
            <a:off x="2279882" y="6286404"/>
            <a:ext cx="8914067" cy="402451"/>
          </a:xfrm>
        </p:spPr>
        <p:txBody>
          <a:bodyPr/>
          <a:lstStyle/>
          <a:p>
            <a:r>
              <a:rPr lang="en-US" altLang="zh-CN" i="1" dirty="0">
                <a:solidFill>
                  <a:prstClr val="white">
                    <a:lumMod val="50000"/>
                  </a:prstClr>
                </a:solidFill>
                <a:cs typeface="Calibri" panose="020F0502020204030204" pitchFamily="34" charset="0"/>
              </a:rPr>
              <a:t>Q4.</a:t>
            </a:r>
            <a:r>
              <a:rPr lang="zh-CN" altLang="en-US" i="1" dirty="0">
                <a:solidFill>
                  <a:prstClr val="white">
                    <a:lumMod val="50000"/>
                  </a:prstClr>
                </a:solidFill>
                <a:cs typeface="Calibri" panose="020F0502020204030204" pitchFamily="34" charset="0"/>
              </a:rPr>
              <a:t>就您与中宏热线客服代表的沟通，您对他</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她所提供的服务有多满意？请用</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至</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分来评分 </a:t>
            </a:r>
            <a:r>
              <a:rPr lang="en-US" altLang="zh-CN" i="1" dirty="0">
                <a:solidFill>
                  <a:prstClr val="white">
                    <a:lumMod val="50000"/>
                  </a:prstClr>
                </a:solidFill>
                <a:cs typeface="Calibri" panose="020F0502020204030204" pitchFamily="34" charset="0"/>
              </a:rPr>
              <a:t>(10</a:t>
            </a:r>
            <a:r>
              <a:rPr lang="zh-CN" altLang="en-US" i="1" dirty="0">
                <a:solidFill>
                  <a:prstClr val="white">
                    <a:lumMod val="50000"/>
                  </a:prstClr>
                </a:solidFill>
                <a:cs typeface="Calibri" panose="020F0502020204030204" pitchFamily="34" charset="0"/>
              </a:rPr>
              <a:t>分表示非常满意，而</a:t>
            </a:r>
            <a:r>
              <a:rPr lang="en-US" altLang="zh-CN" i="1" dirty="0">
                <a:solidFill>
                  <a:prstClr val="white">
                    <a:lumMod val="50000"/>
                  </a:prstClr>
                </a:solidFill>
                <a:cs typeface="Calibri" panose="020F0502020204030204" pitchFamily="34" charset="0"/>
              </a:rPr>
              <a:t>0</a:t>
            </a:r>
            <a:r>
              <a:rPr lang="zh-CN" altLang="en-US" i="1" dirty="0">
                <a:solidFill>
                  <a:prstClr val="white">
                    <a:lumMod val="50000"/>
                  </a:prstClr>
                </a:solidFill>
                <a:cs typeface="Calibri" panose="020F0502020204030204" pitchFamily="34" charset="0"/>
              </a:rPr>
              <a:t>分表示非常不满意</a:t>
            </a:r>
            <a:r>
              <a:rPr lang="en-US" altLang="zh-CN" i="1" dirty="0">
                <a:solidFill>
                  <a:prstClr val="white">
                    <a:lumMod val="50000"/>
                  </a:prstClr>
                </a:solidFill>
                <a:cs typeface="Calibri" panose="020F0502020204030204" pitchFamily="34" charset="0"/>
              </a:rPr>
              <a:t>)</a:t>
            </a:r>
            <a:endParaRPr lang="zh-CN" altLang="en-US" dirty="0"/>
          </a:p>
          <a:p>
            <a:endParaRPr lang="zh-CN" altLang="en-US" dirty="0"/>
          </a:p>
        </p:txBody>
      </p:sp>
      <p:graphicFrame>
        <p:nvGraphicFramePr>
          <p:cNvPr id="9" name="表格 8">
            <a:extLst>
              <a:ext uri="{FF2B5EF4-FFF2-40B4-BE49-F238E27FC236}">
                <a16:creationId xmlns:a16="http://schemas.microsoft.com/office/drawing/2014/main" id="{78FD76FA-4402-D346-BFEC-63C2D1EB9438}"/>
              </a:ext>
            </a:extLst>
          </p:cNvPr>
          <p:cNvGraphicFramePr>
            <a:graphicFrameLocks noGrp="1"/>
          </p:cNvGraphicFramePr>
          <p:nvPr>
            <p:extLst>
              <p:ext uri="{D42A27DB-BD31-4B8C-83A1-F6EECF244321}">
                <p14:modId xmlns:p14="http://schemas.microsoft.com/office/powerpoint/2010/main" val="4017339220"/>
              </p:ext>
            </p:extLst>
          </p:nvPr>
        </p:nvGraphicFramePr>
        <p:xfrm>
          <a:off x="668215" y="5343329"/>
          <a:ext cx="9056078" cy="798048"/>
        </p:xfrm>
        <a:graphic>
          <a:graphicData uri="http://schemas.openxmlformats.org/drawingml/2006/table">
            <a:tbl>
              <a:tblPr firstRow="1" bandRow="1">
                <a:tableStyleId>{B301B821-A1FF-4177-AEE7-76D212191A09}</a:tableStyleId>
              </a:tblPr>
              <a:tblGrid>
                <a:gridCol w="1636499">
                  <a:extLst>
                    <a:ext uri="{9D8B030D-6E8A-4147-A177-3AD203B41FA5}">
                      <a16:colId xmlns:a16="http://schemas.microsoft.com/office/drawing/2014/main" val="602388778"/>
                    </a:ext>
                  </a:extLst>
                </a:gridCol>
                <a:gridCol w="1294202">
                  <a:extLst>
                    <a:ext uri="{9D8B030D-6E8A-4147-A177-3AD203B41FA5}">
                      <a16:colId xmlns:a16="http://schemas.microsoft.com/office/drawing/2014/main" val="1675609254"/>
                    </a:ext>
                  </a:extLst>
                </a:gridCol>
                <a:gridCol w="1575880">
                  <a:extLst>
                    <a:ext uri="{9D8B030D-6E8A-4147-A177-3AD203B41FA5}">
                      <a16:colId xmlns:a16="http://schemas.microsoft.com/office/drawing/2014/main" val="2785039015"/>
                    </a:ext>
                  </a:extLst>
                </a:gridCol>
                <a:gridCol w="1716793">
                  <a:extLst>
                    <a:ext uri="{9D8B030D-6E8A-4147-A177-3AD203B41FA5}">
                      <a16:colId xmlns:a16="http://schemas.microsoft.com/office/drawing/2014/main" val="3205092993"/>
                    </a:ext>
                  </a:extLst>
                </a:gridCol>
                <a:gridCol w="1416352">
                  <a:extLst>
                    <a:ext uri="{9D8B030D-6E8A-4147-A177-3AD203B41FA5}">
                      <a16:colId xmlns:a16="http://schemas.microsoft.com/office/drawing/2014/main" val="4128935889"/>
                    </a:ext>
                  </a:extLst>
                </a:gridCol>
                <a:gridCol w="1416352">
                  <a:extLst>
                    <a:ext uri="{9D8B030D-6E8A-4147-A177-3AD203B41FA5}">
                      <a16:colId xmlns:a16="http://schemas.microsoft.com/office/drawing/2014/main" val="306995949"/>
                    </a:ext>
                  </a:extLst>
                </a:gridCol>
              </a:tblGrid>
              <a:tr h="399024">
                <a:tc>
                  <a:txBody>
                    <a:bodyPr/>
                    <a:lstStyle/>
                    <a:p>
                      <a:pPr algn="ctr"/>
                      <a:r>
                        <a:rPr lang="en-US" altLang="zh-CN" sz="1200" b="0" i="1" dirty="0">
                          <a:solidFill>
                            <a:schemeClr val="bg1">
                              <a:lumMod val="50000"/>
                            </a:schemeClr>
                          </a:solidFill>
                          <a:latin typeface="Manulife JH Sans" panose="020B0604020202020204"/>
                        </a:rPr>
                        <a:t>6</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63</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70</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198</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61</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23</a:t>
                      </a:r>
                      <a:r>
                        <a:rPr lang="zh-CN" altLang="en-US" sz="1200" b="0" i="1" kern="1200" dirty="0">
                          <a:solidFill>
                            <a:schemeClr val="bg1">
                              <a:lumMod val="50000"/>
                            </a:schemeClr>
                          </a:solidFill>
                          <a:latin typeface="Manulife JH Sans" panose="020B0604020202020204"/>
                          <a:ea typeface="微软雅黑" panose="020B0503020204020204" pitchFamily="34" charset="-122"/>
                          <a:cs typeface="+mn-cs"/>
                        </a:rPr>
                        <a:t>*</a:t>
                      </a:r>
                      <a:endParaRPr lang="en-US" altLang="zh-CN" sz="1200" b="0" i="1" kern="1200" dirty="0">
                        <a:solidFill>
                          <a:schemeClr val="bg1">
                            <a:lumMod val="50000"/>
                          </a:schemeClr>
                        </a:solidFill>
                        <a:latin typeface="Manulife JH Sans" panose="020B0604020202020204"/>
                        <a:ea typeface="微软雅黑" panose="020B0503020204020204" pitchFamily="34" charset="-122"/>
                        <a:cs typeface="+mn-cs"/>
                      </a:endParaRP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5553309"/>
                  </a:ext>
                </a:extLst>
              </a:tr>
              <a:tr h="399024">
                <a:tc>
                  <a:txBody>
                    <a:bodyPr/>
                    <a:lstStyle/>
                    <a:p>
                      <a:pPr algn="ctr"/>
                      <a:r>
                        <a:rPr lang="en-US" altLang="zh-CN" sz="1200" b="0" i="1" dirty="0">
                          <a:solidFill>
                            <a:schemeClr val="bg1">
                              <a:lumMod val="50000"/>
                            </a:schemeClr>
                          </a:solidFill>
                          <a:latin typeface="Manulife JH Sans" panose="020B0604020202020204"/>
                        </a:rPr>
                        <a:t>5</a:t>
                      </a:r>
                      <a:r>
                        <a:rPr lang="zh-CN" altLang="en-US" sz="1200" b="0" i="1" dirty="0">
                          <a:solidFill>
                            <a:schemeClr val="bg1">
                              <a:lumMod val="50000"/>
                            </a:schemeClr>
                          </a:solidFill>
                          <a:latin typeface="Manulife JH Sans" panose="020B0604020202020204"/>
                        </a:rPr>
                        <a:t>月</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55</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152</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43</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17*</a:t>
                      </a:r>
                    </a:p>
                  </a:txBody>
                  <a:tcPr marL="9525" marR="9525" marT="9525"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514891"/>
                  </a:ext>
                </a:extLst>
              </a:tr>
            </a:tbl>
          </a:graphicData>
        </a:graphic>
      </p:graphicFrame>
      <p:sp>
        <p:nvSpPr>
          <p:cNvPr id="8" name="矩形: 圆角 7">
            <a:extLst>
              <a:ext uri="{FF2B5EF4-FFF2-40B4-BE49-F238E27FC236}">
                <a16:creationId xmlns:a16="http://schemas.microsoft.com/office/drawing/2014/main" id="{1A26F6C6-7D20-44D8-96F2-4B102CD93D94}"/>
              </a:ext>
            </a:extLst>
          </p:cNvPr>
          <p:cNvSpPr/>
          <p:nvPr/>
        </p:nvSpPr>
        <p:spPr>
          <a:xfrm>
            <a:off x="1843204" y="2269639"/>
            <a:ext cx="8175440" cy="3829128"/>
          </a:xfrm>
          <a:prstGeom prst="round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p>
        </p:txBody>
      </p:sp>
      <p:pic>
        <p:nvPicPr>
          <p:cNvPr id="10" name="Picture 23">
            <a:extLst>
              <a:ext uri="{FF2B5EF4-FFF2-40B4-BE49-F238E27FC236}">
                <a16:creationId xmlns:a16="http://schemas.microsoft.com/office/drawing/2014/main" id="{79B691AC-F39F-4F80-86F1-0A0754946800}"/>
              </a:ext>
            </a:extLst>
          </p:cNvPr>
          <p:cNvPicPr>
            <a:picLocks noChangeAspect="1" noChangeArrowheads="1"/>
          </p:cNvPicPr>
          <p:nvPr/>
        </p:nvPicPr>
        <p:blipFill>
          <a:blip r:embed="rId4" cstate="print"/>
          <a:srcRect/>
          <a:stretch>
            <a:fillRect/>
          </a:stretch>
        </p:blipFill>
        <p:spPr bwMode="auto">
          <a:xfrm>
            <a:off x="2469330" y="2963011"/>
            <a:ext cx="621736" cy="402453"/>
          </a:xfrm>
          <a:prstGeom prst="rect">
            <a:avLst/>
          </a:prstGeom>
          <a:noFill/>
          <a:ln w="9525" algn="ctr">
            <a:noFill/>
            <a:miter lim="800000"/>
            <a:headEnd/>
            <a:tailEnd/>
          </a:ln>
        </p:spPr>
      </p:pic>
      <p:sp>
        <p:nvSpPr>
          <p:cNvPr id="11" name="矩形 10">
            <a:extLst>
              <a:ext uri="{FF2B5EF4-FFF2-40B4-BE49-F238E27FC236}">
                <a16:creationId xmlns:a16="http://schemas.microsoft.com/office/drawing/2014/main" id="{AE9A25CC-E2A0-4F83-BAAF-3285A9068A10}"/>
              </a:ext>
            </a:extLst>
          </p:cNvPr>
          <p:cNvSpPr/>
          <p:nvPr/>
        </p:nvSpPr>
        <p:spPr>
          <a:xfrm>
            <a:off x="8386354" y="2339399"/>
            <a:ext cx="1194374" cy="3801978"/>
          </a:xfrm>
          <a:prstGeom prst="rect">
            <a:avLst/>
          </a:prstGeom>
          <a:solidFill>
            <a:schemeClr val="bg1">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12" name="内容占位符 2">
            <a:extLst>
              <a:ext uri="{FF2B5EF4-FFF2-40B4-BE49-F238E27FC236}">
                <a16:creationId xmlns:a16="http://schemas.microsoft.com/office/drawing/2014/main" id="{3878DFE5-5F6E-48F4-BD06-6EE83337AE2D}"/>
              </a:ext>
            </a:extLst>
          </p:cNvPr>
          <p:cNvSpPr txBox="1">
            <a:spLocks/>
          </p:cNvSpPr>
          <p:nvPr/>
        </p:nvSpPr>
        <p:spPr>
          <a:xfrm>
            <a:off x="466343" y="941190"/>
            <a:ext cx="11722482" cy="770472"/>
          </a:xfrm>
          <a:prstGeom prst="rect">
            <a:avLst/>
          </a:prstGeom>
        </p:spPr>
        <p:txBody>
          <a:bodyPr vert="horz" lIns="0" tIns="0" rIns="0" bIns="0" rtlCol="0">
            <a:noAutofit/>
          </a:bodyPr>
          <a:lstStyle>
            <a:lvl1pPr marL="237744" indent="-237744" algn="l" defTabSz="914400" rtl="0" eaLnBrk="1" latinLnBrk="0" hangingPunct="1">
              <a:lnSpc>
                <a:spcPct val="95000"/>
              </a:lnSpc>
              <a:spcBef>
                <a:spcPts val="1200"/>
              </a:spcBef>
              <a:buClr>
                <a:schemeClr val="tx1"/>
              </a:buClr>
              <a:buSzPct val="115000"/>
              <a:buFont typeface="Arial" panose="020B0604020202020204" pitchFamily="34" charset="0"/>
              <a:buChar char="•"/>
              <a:defRPr sz="2000" kern="1200">
                <a:solidFill>
                  <a:schemeClr val="tx1"/>
                </a:solidFill>
                <a:latin typeface="Manulife JH Sans" panose="020B0503040401060103" pitchFamily="34" charset="0"/>
                <a:ea typeface="Noto Sans CJK SC Regular" panose="020B0500000000000000" pitchFamily="34" charset="-122"/>
                <a:cs typeface="+mn-cs"/>
              </a:defRPr>
            </a:lvl1pPr>
            <a:lvl2pPr marL="576072" indent="-237744" algn="l" defTabSz="914400" rtl="0" eaLnBrk="1" latinLnBrk="0" hangingPunct="1">
              <a:lnSpc>
                <a:spcPct val="95000"/>
              </a:lnSpc>
              <a:spcBef>
                <a:spcPts val="900"/>
              </a:spcBef>
              <a:buClr>
                <a:schemeClr val="tx1"/>
              </a:buClr>
              <a:buSzPct val="115000"/>
              <a:buFont typeface="Arial" panose="020B0604020202020204" pitchFamily="34" charset="0"/>
              <a:buChar char="•"/>
              <a:defRPr sz="1800" kern="1200">
                <a:solidFill>
                  <a:schemeClr val="tx1"/>
                </a:solidFill>
                <a:latin typeface="Manulife JH Sans" panose="020B0503040401060103" pitchFamily="34" charset="0"/>
                <a:ea typeface="Noto Sans CJK SC Regular" panose="020B0500000000000000" pitchFamily="34" charset="-122"/>
                <a:cs typeface="+mn-cs"/>
              </a:defRPr>
            </a:lvl2pPr>
            <a:lvl3pPr marL="914400" indent="-228600" algn="l" defTabSz="914400" rtl="0" eaLnBrk="1" latinLnBrk="0" hangingPunct="1">
              <a:lnSpc>
                <a:spcPct val="95000"/>
              </a:lnSpc>
              <a:spcBef>
                <a:spcPts val="800"/>
              </a:spcBef>
              <a:buClr>
                <a:schemeClr val="tx1"/>
              </a:buClr>
              <a:buSzPct val="115000"/>
              <a:buFont typeface="Arial" panose="020B0604020202020204" pitchFamily="34" charset="0"/>
              <a:buChar char="•"/>
              <a:defRPr sz="1600" kern="1200">
                <a:solidFill>
                  <a:schemeClr val="tx1"/>
                </a:solidFill>
                <a:latin typeface="Manulife JH Sans" panose="020B0503040401060103" pitchFamily="34" charset="0"/>
                <a:ea typeface="Noto Sans CJK SC Regular" panose="020B0500000000000000" pitchFamily="34" charset="-122"/>
                <a:cs typeface="+mn-cs"/>
              </a:defRPr>
            </a:lvl3pPr>
            <a:lvl4pPr marL="1252728" indent="-237744"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anulife JH Sans" panose="020B0503040401060103" pitchFamily="34" charset="0"/>
                <a:ea typeface="Noto Sans CJK SC Regular" panose="020B0500000000000000" pitchFamily="34" charset="-122"/>
                <a:cs typeface="+mn-cs"/>
              </a:defRPr>
            </a:lvl4pPr>
            <a:lvl5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b="0" i="0" kern="1200">
                <a:solidFill>
                  <a:schemeClr val="tx1"/>
                </a:solidFill>
                <a:latin typeface="Manulife JH Sans" panose="020B0503040401060103" pitchFamily="34" charset="0"/>
                <a:ea typeface="Noto Sans CJK SC Regular" panose="020B0500000000000000" pitchFamily="34" charset="-122"/>
                <a:cs typeface="Noto Sans CJK SC Light" charset="-122"/>
              </a:defRPr>
            </a:lvl5pPr>
            <a:lvl6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6pPr>
            <a:lvl7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7pPr>
            <a:lvl8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8pPr>
            <a:lvl9pPr marL="1609344" indent="-228600" algn="l" defTabSz="914400" rtl="0" eaLnBrk="1" latinLnBrk="0" hangingPunct="1">
              <a:lnSpc>
                <a:spcPct val="95000"/>
              </a:lnSpc>
              <a:spcBef>
                <a:spcPts val="600"/>
              </a:spcBef>
              <a:buClr>
                <a:schemeClr val="tx1"/>
              </a:buClr>
              <a:buSzPct val="115000"/>
              <a:buFont typeface="Arial" panose="020B0604020202020204" pitchFamily="34" charset="0"/>
              <a:buChar char="•"/>
              <a:defRPr sz="1400" kern="1200">
                <a:solidFill>
                  <a:schemeClr val="tx1"/>
                </a:solidFill>
                <a:latin typeface="+mn-lt"/>
                <a:ea typeface="+mn-ea"/>
                <a:cs typeface="+mn-cs"/>
              </a:defRPr>
            </a:lvl9pPr>
          </a:lstStyle>
          <a:p>
            <a:pPr>
              <a:lnSpc>
                <a:spcPct val="100000"/>
              </a:lnSpc>
              <a:spcBef>
                <a:spcPts val="600"/>
              </a:spcBef>
            </a:pPr>
            <a:r>
              <a:rPr lang="zh-CN" altLang="en-US" sz="1800" dirty="0"/>
              <a:t>本月联系渠道中，官网留言的满意度最高，达到</a:t>
            </a:r>
            <a:r>
              <a:rPr lang="en-US" altLang="zh-CN" sz="1800" dirty="0"/>
              <a:t>94%</a:t>
            </a:r>
            <a:r>
              <a:rPr lang="zh-CN" altLang="en-US" sz="1800" dirty="0"/>
              <a:t>，较上月相比上升</a:t>
            </a:r>
            <a:r>
              <a:rPr lang="en-US" altLang="zh-CN" sz="1800" dirty="0"/>
              <a:t>10%</a:t>
            </a:r>
          </a:p>
          <a:p>
            <a:pPr>
              <a:lnSpc>
                <a:spcPct val="100000"/>
              </a:lnSpc>
              <a:spcBef>
                <a:spcPts val="600"/>
              </a:spcBef>
            </a:pPr>
            <a:r>
              <a:rPr lang="zh-CN" altLang="en-US" sz="1800" dirty="0"/>
              <a:t>分公司服务台的满意度相对较低，为</a:t>
            </a:r>
            <a:r>
              <a:rPr lang="en-US" altLang="zh-CN" sz="1800" dirty="0"/>
              <a:t>87%</a:t>
            </a:r>
            <a:r>
              <a:rPr lang="zh-CN" altLang="en-US" sz="1800" dirty="0"/>
              <a:t>，但已较上月相比上升</a:t>
            </a:r>
            <a:r>
              <a:rPr lang="en-US" altLang="zh-CN" sz="1800" dirty="0"/>
              <a:t>8%</a:t>
            </a:r>
          </a:p>
        </p:txBody>
      </p:sp>
      <p:sp>
        <p:nvSpPr>
          <p:cNvPr id="13" name="文本占位符 17">
            <a:extLst>
              <a:ext uri="{FF2B5EF4-FFF2-40B4-BE49-F238E27FC236}">
                <a16:creationId xmlns:a16="http://schemas.microsoft.com/office/drawing/2014/main" id="{360CB370-9F7F-4FEA-999D-6E87088E9E72}"/>
              </a:ext>
            </a:extLst>
          </p:cNvPr>
          <p:cNvSpPr txBox="1">
            <a:spLocks/>
          </p:cNvSpPr>
          <p:nvPr/>
        </p:nvSpPr>
        <p:spPr>
          <a:xfrm>
            <a:off x="9421687" y="6206669"/>
            <a:ext cx="2018671" cy="416893"/>
          </a:xfrm>
          <a:prstGeom prst="rect">
            <a:avLst/>
          </a:prstGeom>
        </p:spPr>
        <p:txBody>
          <a:bodyPr vert="horz" lIns="0" tIns="0" rIns="0" bIns="0" rtlCol="0" anchor="b">
            <a:noAutofit/>
          </a:bodyPr>
          <a:lstStyle>
            <a:lvl1pPr marL="0" indent="0" algn="l" defTabSz="1232345" rtl="0" eaLnBrk="1" latinLnBrk="0" hangingPunct="1">
              <a:lnSpc>
                <a:spcPct val="95000"/>
              </a:lnSpc>
              <a:spcBef>
                <a:spcPts val="272"/>
              </a:spcBef>
              <a:spcAft>
                <a:spcPts val="400"/>
              </a:spcAft>
              <a:buFont typeface="Arial" panose="020B0604020202020204" pitchFamily="34" charset="0"/>
              <a:buNone/>
              <a:defRPr sz="1100" kern="1200" cap="none" baseline="0">
                <a:solidFill>
                  <a:schemeClr val="bg1">
                    <a:lumMod val="50000"/>
                  </a:schemeClr>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fontAlgn="base">
              <a:defRPr/>
            </a:pP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*样本量小于</a:t>
            </a:r>
            <a:r>
              <a:rPr kumimoji="0" lang="en-US"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30</a:t>
            </a:r>
            <a:r>
              <a:rPr kumimoji="0" lang="zh-CN" altLang="en-US"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rPr>
              <a:t>，数据仅供参考</a:t>
            </a:r>
            <a:endParaRPr kumimoji="0" lang="zh-CN" altLang="zh-CN" b="0" i="1" u="none" strike="noStrike" kern="1200" cap="none" spc="0" normalizeH="0" baseline="0" noProof="0" dirty="0">
              <a:ln>
                <a:noFill/>
              </a:ln>
              <a:solidFill>
                <a:prstClr val="white">
                  <a:lumMod val="50000"/>
                </a:prstClr>
              </a:solidFill>
              <a:effectLst/>
              <a:uLnTx/>
              <a:uFillTx/>
              <a:latin typeface="Manulife JH Sans" panose="020B0604020202020204"/>
              <a:cs typeface="Calibri" panose="020F0502020204030204" pitchFamily="34" charset="0"/>
            </a:endParaRPr>
          </a:p>
        </p:txBody>
      </p:sp>
    </p:spTree>
    <p:extLst>
      <p:ext uri="{BB962C8B-B14F-4D97-AF65-F5344CB8AC3E}">
        <p14:creationId xmlns:p14="http://schemas.microsoft.com/office/powerpoint/2010/main" val="168532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341AD55-006D-4B51-B906-9628C1F7B6BD}"/>
              </a:ext>
            </a:extLst>
          </p:cNvPr>
          <p:cNvSpPr>
            <a:spLocks noGrp="1"/>
          </p:cNvSpPr>
          <p:nvPr>
            <p:ph type="sldNum" sz="quarter" idx="12"/>
          </p:nvPr>
        </p:nvSpPr>
        <p:spPr/>
        <p:txBody>
          <a:bodyPr/>
          <a:lstStyle/>
          <a:p>
            <a:fld id="{BB333B34-C87C-402E-ABB0-13B7C9DEBBC4}" type="slidenum">
              <a:rPr lang="en-CA" smtClean="0"/>
              <a:pPr/>
              <a:t>23</a:t>
            </a:fld>
            <a:endParaRPr lang="en-CA" dirty="0"/>
          </a:p>
        </p:txBody>
      </p:sp>
      <p:sp>
        <p:nvSpPr>
          <p:cNvPr id="3" name="标题 2">
            <a:extLst>
              <a:ext uri="{FF2B5EF4-FFF2-40B4-BE49-F238E27FC236}">
                <a16:creationId xmlns:a16="http://schemas.microsoft.com/office/drawing/2014/main" id="{FDACC7C9-C2EF-4F3F-BF9B-85ACDBE6FDED}"/>
              </a:ext>
            </a:extLst>
          </p:cNvPr>
          <p:cNvSpPr>
            <a:spLocks noGrp="1"/>
          </p:cNvSpPr>
          <p:nvPr>
            <p:ph type="title"/>
          </p:nvPr>
        </p:nvSpPr>
        <p:spPr/>
        <p:txBody>
          <a:bodyPr/>
          <a:lstStyle/>
          <a:p>
            <a:r>
              <a:rPr lang="zh-CN" altLang="en-US" dirty="0"/>
              <a:t>附录</a:t>
            </a:r>
          </a:p>
        </p:txBody>
      </p:sp>
    </p:spTree>
    <p:extLst>
      <p:ext uri="{BB962C8B-B14F-4D97-AF65-F5344CB8AC3E}">
        <p14:creationId xmlns:p14="http://schemas.microsoft.com/office/powerpoint/2010/main" val="48819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2396B06-1D8A-40DE-8EB1-6A118E00CDA6}"/>
              </a:ext>
            </a:extLst>
          </p:cNvPr>
          <p:cNvGrpSpPr>
            <a:grpSpLocks noChangeAspect="1"/>
          </p:cNvGrpSpPr>
          <p:nvPr/>
        </p:nvGrpSpPr>
        <p:grpSpPr>
          <a:xfrm>
            <a:off x="1023061" y="2719251"/>
            <a:ext cx="1125665" cy="1108792"/>
            <a:chOff x="6764759" y="3582236"/>
            <a:chExt cx="854544" cy="891263"/>
          </a:xfrm>
        </p:grpSpPr>
        <p:graphicFrame>
          <p:nvGraphicFramePr>
            <p:cNvPr id="9" name="Chart 145">
              <a:extLst>
                <a:ext uri="{FF2B5EF4-FFF2-40B4-BE49-F238E27FC236}">
                  <a16:creationId xmlns:a16="http://schemas.microsoft.com/office/drawing/2014/main" id="{3FA9EEC4-FD18-462C-8CC2-0F56C33A0CA8}"/>
                </a:ext>
              </a:extLst>
            </p:cNvPr>
            <p:cNvGraphicFramePr/>
            <p:nvPr>
              <p:extLst>
                <p:ext uri="{D42A27DB-BD31-4B8C-83A1-F6EECF244321}">
                  <p14:modId xmlns:p14="http://schemas.microsoft.com/office/powerpoint/2010/main" val="1844730991"/>
                </p:ext>
              </p:extLst>
            </p:nvPr>
          </p:nvGraphicFramePr>
          <p:xfrm>
            <a:off x="6764759" y="3582236"/>
            <a:ext cx="854544" cy="88304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146">
              <a:extLst>
                <a:ext uri="{FF2B5EF4-FFF2-40B4-BE49-F238E27FC236}">
                  <a16:creationId xmlns:a16="http://schemas.microsoft.com/office/drawing/2014/main" id="{299FA7E3-8A5A-4BE2-ACC8-1A5F44096BFD}"/>
                </a:ext>
              </a:extLst>
            </p:cNvPr>
            <p:cNvSpPr txBox="1"/>
            <p:nvPr/>
          </p:nvSpPr>
          <p:spPr>
            <a:xfrm>
              <a:off x="6835089" y="4300322"/>
              <a:ext cx="366573" cy="173177"/>
            </a:xfrm>
            <a:prstGeom prst="rect">
              <a:avLst/>
            </a:prstGeom>
          </p:spPr>
          <p:txBody>
            <a:bodyPr vert="horz" wrap="square" lIns="0" tIns="0" rIns="0" bIns="0" rtlCol="0">
              <a:spAutoFit/>
            </a:bodyPr>
            <a:lstStyle/>
            <a:p>
              <a:pPr marL="6350" defTabSz="1231900">
                <a:spcBef>
                  <a:spcPts val="1600"/>
                </a:spcBef>
              </a:pPr>
              <a:r>
                <a:rPr lang="en-US" altLang="zh-CN" sz="1400" b="1" dirty="0">
                  <a:solidFill>
                    <a:srgbClr val="595959"/>
                  </a:solidFill>
                  <a:latin typeface="Manulife JH Sans" panose="020B0604020202020204"/>
                </a:rPr>
                <a:t>41%</a:t>
              </a:r>
              <a:endParaRPr lang="en-GB" sz="1400" b="1" dirty="0">
                <a:solidFill>
                  <a:srgbClr val="595959"/>
                </a:solidFill>
                <a:latin typeface="Manulife JH Sans" panose="020B0604020202020204"/>
              </a:endParaRPr>
            </a:p>
          </p:txBody>
        </p:sp>
        <p:sp>
          <p:nvSpPr>
            <p:cNvPr id="11" name="TextBox 147">
              <a:extLst>
                <a:ext uri="{FF2B5EF4-FFF2-40B4-BE49-F238E27FC236}">
                  <a16:creationId xmlns:a16="http://schemas.microsoft.com/office/drawing/2014/main" id="{3746C9A6-9936-4C6D-8F76-0BAD67C339D9}"/>
                </a:ext>
              </a:extLst>
            </p:cNvPr>
            <p:cNvSpPr txBox="1"/>
            <p:nvPr/>
          </p:nvSpPr>
          <p:spPr>
            <a:xfrm>
              <a:off x="7201662" y="4300320"/>
              <a:ext cx="366573" cy="173177"/>
            </a:xfrm>
            <a:prstGeom prst="rect">
              <a:avLst/>
            </a:prstGeom>
          </p:spPr>
          <p:txBody>
            <a:bodyPr vert="horz" wrap="square" lIns="0" tIns="0" rIns="0" bIns="0" rtlCol="0">
              <a:spAutoFit/>
            </a:bodyPr>
            <a:lstStyle/>
            <a:p>
              <a:pPr marL="6350" defTabSz="1231900">
                <a:spcBef>
                  <a:spcPts val="1600"/>
                </a:spcBef>
              </a:pPr>
              <a:r>
                <a:rPr lang="en-US" altLang="zh-CN" sz="1400" b="1" dirty="0">
                  <a:solidFill>
                    <a:srgbClr val="595959"/>
                  </a:solidFill>
                  <a:latin typeface="Manulife JH Sans" panose="020B0604020202020204"/>
                </a:rPr>
                <a:t>59</a:t>
              </a:r>
              <a:r>
                <a:rPr lang="en-GB" sz="1400" b="1" dirty="0">
                  <a:solidFill>
                    <a:srgbClr val="595959"/>
                  </a:solidFill>
                  <a:latin typeface="Manulife JH Sans" panose="020B0604020202020204"/>
                </a:rPr>
                <a:t>%</a:t>
              </a:r>
            </a:p>
          </p:txBody>
        </p:sp>
      </p:grpSp>
      <p:sp>
        <p:nvSpPr>
          <p:cNvPr id="108" name="文本框 107">
            <a:extLst>
              <a:ext uri="{FF2B5EF4-FFF2-40B4-BE49-F238E27FC236}">
                <a16:creationId xmlns:a16="http://schemas.microsoft.com/office/drawing/2014/main" id="{D339C99E-7E76-4237-B3A1-C6FD77A6C80F}"/>
              </a:ext>
            </a:extLst>
          </p:cNvPr>
          <p:cNvSpPr txBox="1"/>
          <p:nvPr/>
        </p:nvSpPr>
        <p:spPr>
          <a:xfrm>
            <a:off x="2218012" y="1472574"/>
            <a:ext cx="1488006" cy="307777"/>
          </a:xfrm>
          <a:prstGeom prst="rect">
            <a:avLst/>
          </a:prstGeom>
          <a:noFill/>
        </p:spPr>
        <p:txBody>
          <a:bodyPr wrap="square" rtlCol="0">
            <a:spAutoFit/>
          </a:bodyPr>
          <a:lstStyle/>
          <a:p>
            <a:r>
              <a:rPr lang="en-US" altLang="zh-CN" sz="1400" b="1" dirty="0">
                <a:solidFill>
                  <a:srgbClr val="595959"/>
                </a:solidFill>
                <a:latin typeface="Manulife JH Sans" panose="020B0604020202020204"/>
              </a:rPr>
              <a:t>6</a:t>
            </a:r>
            <a:r>
              <a:rPr lang="zh-CN" altLang="en-US" sz="1400" b="1" dirty="0">
                <a:solidFill>
                  <a:srgbClr val="595959"/>
                </a:solidFill>
                <a:latin typeface="Manulife JH Sans" panose="020B0604020202020204"/>
              </a:rPr>
              <a:t>月</a:t>
            </a:r>
          </a:p>
        </p:txBody>
      </p:sp>
      <p:sp>
        <p:nvSpPr>
          <p:cNvPr id="109" name="文本框 108">
            <a:extLst>
              <a:ext uri="{FF2B5EF4-FFF2-40B4-BE49-F238E27FC236}">
                <a16:creationId xmlns:a16="http://schemas.microsoft.com/office/drawing/2014/main" id="{21D4428E-DCDC-433F-BB73-34CAA6288BFD}"/>
              </a:ext>
            </a:extLst>
          </p:cNvPr>
          <p:cNvSpPr txBox="1"/>
          <p:nvPr/>
        </p:nvSpPr>
        <p:spPr>
          <a:xfrm>
            <a:off x="2217365" y="2668811"/>
            <a:ext cx="1488006" cy="307777"/>
          </a:xfrm>
          <a:prstGeom prst="rect">
            <a:avLst/>
          </a:prstGeom>
          <a:noFill/>
        </p:spPr>
        <p:txBody>
          <a:bodyPr wrap="square" rtlCol="0">
            <a:spAutoFit/>
          </a:bodyPr>
          <a:lstStyle/>
          <a:p>
            <a:r>
              <a:rPr lang="en-US" altLang="zh-CN" sz="1400" b="1" dirty="0">
                <a:solidFill>
                  <a:srgbClr val="595959"/>
                </a:solidFill>
                <a:latin typeface="Manulife JH Sans" panose="020B0604020202020204"/>
              </a:rPr>
              <a:t>5</a:t>
            </a:r>
            <a:r>
              <a:rPr lang="zh-CN" altLang="en-US" sz="1400" b="1" dirty="0">
                <a:solidFill>
                  <a:srgbClr val="595959"/>
                </a:solidFill>
                <a:latin typeface="Manulife JH Sans" panose="020B0604020202020204"/>
              </a:rPr>
              <a:t>月</a:t>
            </a:r>
          </a:p>
        </p:txBody>
      </p:sp>
      <p:sp>
        <p:nvSpPr>
          <p:cNvPr id="110" name="Rectangle 1">
            <a:extLst>
              <a:ext uri="{FF2B5EF4-FFF2-40B4-BE49-F238E27FC236}">
                <a16:creationId xmlns:a16="http://schemas.microsoft.com/office/drawing/2014/main" id="{53E4F705-447A-4E4E-B016-E043B680D5E5}"/>
              </a:ext>
            </a:extLst>
          </p:cNvPr>
          <p:cNvSpPr>
            <a:spLocks/>
          </p:cNvSpPr>
          <p:nvPr/>
        </p:nvSpPr>
        <p:spPr>
          <a:xfrm>
            <a:off x="882553" y="1121654"/>
            <a:ext cx="1280422" cy="33913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性别</a:t>
            </a:r>
            <a:endParaRPr lang="en-GB" sz="1400" b="1" dirty="0">
              <a:solidFill>
                <a:schemeClr val="bg1"/>
              </a:solidFill>
              <a:latin typeface="Manulife JH Sans" panose="020B0604020202020204"/>
              <a:ea typeface="微软雅黑" panose="020B0503020204020204" pitchFamily="34" charset="-122"/>
            </a:endParaRPr>
          </a:p>
        </p:txBody>
      </p:sp>
      <p:cxnSp>
        <p:nvCxnSpPr>
          <p:cNvPr id="111" name="直接连接符 110">
            <a:extLst>
              <a:ext uri="{FF2B5EF4-FFF2-40B4-BE49-F238E27FC236}">
                <a16:creationId xmlns:a16="http://schemas.microsoft.com/office/drawing/2014/main" id="{10B1D7FE-BEC7-431A-85F5-D6A731AA54A7}"/>
              </a:ext>
            </a:extLst>
          </p:cNvPr>
          <p:cNvCxnSpPr/>
          <p:nvPr/>
        </p:nvCxnSpPr>
        <p:spPr>
          <a:xfrm>
            <a:off x="892336" y="1460792"/>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 name="Rectangle 108">
            <a:extLst>
              <a:ext uri="{FF2B5EF4-FFF2-40B4-BE49-F238E27FC236}">
                <a16:creationId xmlns:a16="http://schemas.microsoft.com/office/drawing/2014/main" id="{DAFE69C7-C676-4CDA-9132-A58A24E380BC}"/>
              </a:ext>
            </a:extLst>
          </p:cNvPr>
          <p:cNvSpPr>
            <a:spLocks/>
          </p:cNvSpPr>
          <p:nvPr/>
        </p:nvSpPr>
        <p:spPr>
          <a:xfrm>
            <a:off x="6405839" y="1117585"/>
            <a:ext cx="1280422" cy="33913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年龄</a:t>
            </a:r>
            <a:endParaRPr lang="en-GB" sz="1400" dirty="0">
              <a:solidFill>
                <a:schemeClr val="bg1"/>
              </a:solidFill>
              <a:latin typeface="Manulife JH Sans" panose="020B0604020202020204"/>
            </a:endParaRPr>
          </a:p>
        </p:txBody>
      </p:sp>
      <p:cxnSp>
        <p:nvCxnSpPr>
          <p:cNvPr id="114" name="直接连接符 113">
            <a:extLst>
              <a:ext uri="{FF2B5EF4-FFF2-40B4-BE49-F238E27FC236}">
                <a16:creationId xmlns:a16="http://schemas.microsoft.com/office/drawing/2014/main" id="{B7422934-44F4-46D1-990A-EC9CA2969D8E}"/>
              </a:ext>
            </a:extLst>
          </p:cNvPr>
          <p:cNvCxnSpPr/>
          <p:nvPr/>
        </p:nvCxnSpPr>
        <p:spPr>
          <a:xfrm>
            <a:off x="6396694" y="1449945"/>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9" name="Rectangle 1">
            <a:extLst>
              <a:ext uri="{FF2B5EF4-FFF2-40B4-BE49-F238E27FC236}">
                <a16:creationId xmlns:a16="http://schemas.microsoft.com/office/drawing/2014/main" id="{3F64221D-0E90-4922-AB86-FFD2A39CC49E}"/>
              </a:ext>
            </a:extLst>
          </p:cNvPr>
          <p:cNvSpPr>
            <a:spLocks/>
          </p:cNvSpPr>
          <p:nvPr/>
        </p:nvSpPr>
        <p:spPr>
          <a:xfrm>
            <a:off x="6396056" y="3039458"/>
            <a:ext cx="1290205" cy="33913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最后购买渠道</a:t>
            </a:r>
            <a:endParaRPr lang="en-GB" sz="1400" b="1" dirty="0">
              <a:solidFill>
                <a:schemeClr val="bg1"/>
              </a:solidFill>
              <a:latin typeface="Manulife JH Sans" panose="020B0604020202020204"/>
              <a:ea typeface="微软雅黑" panose="020B0503020204020204" pitchFamily="34" charset="-122"/>
            </a:endParaRPr>
          </a:p>
        </p:txBody>
      </p:sp>
      <p:cxnSp>
        <p:nvCxnSpPr>
          <p:cNvPr id="140" name="直接连接符 139">
            <a:extLst>
              <a:ext uri="{FF2B5EF4-FFF2-40B4-BE49-F238E27FC236}">
                <a16:creationId xmlns:a16="http://schemas.microsoft.com/office/drawing/2014/main" id="{51641F6E-D46B-480E-BF82-CC78DF47823B}"/>
              </a:ext>
            </a:extLst>
          </p:cNvPr>
          <p:cNvCxnSpPr/>
          <p:nvPr/>
        </p:nvCxnSpPr>
        <p:spPr>
          <a:xfrm>
            <a:off x="6405839" y="3378596"/>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2" name="图表 151">
            <a:extLst>
              <a:ext uri="{FF2B5EF4-FFF2-40B4-BE49-F238E27FC236}">
                <a16:creationId xmlns:a16="http://schemas.microsoft.com/office/drawing/2014/main" id="{53B834A8-74C8-4389-88EE-4AC7506E2391}"/>
              </a:ext>
            </a:extLst>
          </p:cNvPr>
          <p:cNvGraphicFramePr>
            <a:graphicFrameLocks noChangeAspect="1"/>
          </p:cNvGraphicFramePr>
          <p:nvPr>
            <p:extLst>
              <p:ext uri="{D42A27DB-BD31-4B8C-83A1-F6EECF244321}">
                <p14:modId xmlns:p14="http://schemas.microsoft.com/office/powerpoint/2010/main" val="3429782674"/>
              </p:ext>
            </p:extLst>
          </p:nvPr>
        </p:nvGraphicFramePr>
        <p:xfrm>
          <a:off x="6063618" y="3385371"/>
          <a:ext cx="5776690" cy="1576254"/>
        </p:xfrm>
        <a:graphic>
          <a:graphicData uri="http://schemas.openxmlformats.org/drawingml/2006/chart">
            <c:chart xmlns:c="http://schemas.openxmlformats.org/drawingml/2006/chart" xmlns:r="http://schemas.openxmlformats.org/officeDocument/2006/relationships" r:id="rId4"/>
          </a:graphicData>
        </a:graphic>
      </p:graphicFrame>
      <p:sp>
        <p:nvSpPr>
          <p:cNvPr id="153" name="Rectangle 1">
            <a:extLst>
              <a:ext uri="{FF2B5EF4-FFF2-40B4-BE49-F238E27FC236}">
                <a16:creationId xmlns:a16="http://schemas.microsoft.com/office/drawing/2014/main" id="{74F2FB38-3657-4E20-8F4B-FAB51F322EEA}"/>
              </a:ext>
            </a:extLst>
          </p:cNvPr>
          <p:cNvSpPr>
            <a:spLocks/>
          </p:cNvSpPr>
          <p:nvPr/>
        </p:nvSpPr>
        <p:spPr>
          <a:xfrm>
            <a:off x="6405839" y="4910562"/>
            <a:ext cx="1280422" cy="33913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咨询问题类别</a:t>
            </a:r>
            <a:endParaRPr lang="en-GB" sz="1400" b="1" dirty="0">
              <a:solidFill>
                <a:schemeClr val="bg1"/>
              </a:solidFill>
              <a:latin typeface="Manulife JH Sans" panose="020B0604020202020204"/>
              <a:ea typeface="微软雅黑" panose="020B0503020204020204" pitchFamily="34" charset="-122"/>
            </a:endParaRPr>
          </a:p>
        </p:txBody>
      </p:sp>
      <p:cxnSp>
        <p:nvCxnSpPr>
          <p:cNvPr id="154" name="直接连接符 153">
            <a:extLst>
              <a:ext uri="{FF2B5EF4-FFF2-40B4-BE49-F238E27FC236}">
                <a16:creationId xmlns:a16="http://schemas.microsoft.com/office/drawing/2014/main" id="{965FB3DE-5A1E-493D-979A-EA5A7A76494C}"/>
              </a:ext>
            </a:extLst>
          </p:cNvPr>
          <p:cNvCxnSpPr/>
          <p:nvPr/>
        </p:nvCxnSpPr>
        <p:spPr>
          <a:xfrm>
            <a:off x="6415622" y="5249700"/>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灯片编号占位符 1">
            <a:extLst>
              <a:ext uri="{FF2B5EF4-FFF2-40B4-BE49-F238E27FC236}">
                <a16:creationId xmlns:a16="http://schemas.microsoft.com/office/drawing/2014/main" id="{C37638EA-0830-48F3-9963-CA76F6B5CB36}"/>
              </a:ext>
            </a:extLst>
          </p:cNvPr>
          <p:cNvSpPr>
            <a:spLocks noGrp="1"/>
          </p:cNvSpPr>
          <p:nvPr>
            <p:ph type="sldNum" sz="quarter" idx="12"/>
          </p:nvPr>
        </p:nvSpPr>
        <p:spPr>
          <a:xfrm>
            <a:off x="11449993" y="6399283"/>
            <a:ext cx="283219" cy="175694"/>
          </a:xfrm>
        </p:spPr>
        <p:txBody>
          <a:bodyPr/>
          <a:lstStyle/>
          <a:p>
            <a:fld id="{BB333B34-C87C-402E-ABB0-13B7C9DEBBC4}" type="slidenum">
              <a:rPr lang="en-CA" smtClean="0"/>
              <a:pPr/>
              <a:t>24</a:t>
            </a:fld>
            <a:endParaRPr lang="en-CA" dirty="0"/>
          </a:p>
        </p:txBody>
      </p:sp>
      <p:sp>
        <p:nvSpPr>
          <p:cNvPr id="37" name="标题 1">
            <a:extLst>
              <a:ext uri="{FF2B5EF4-FFF2-40B4-BE49-F238E27FC236}">
                <a16:creationId xmlns:a16="http://schemas.microsoft.com/office/drawing/2014/main" id="{95D37FA1-E25A-4663-910F-027B8A2892FB}"/>
              </a:ext>
            </a:extLst>
          </p:cNvPr>
          <p:cNvSpPr txBox="1">
            <a:spLocks/>
          </p:cNvSpPr>
          <p:nvPr/>
        </p:nvSpPr>
        <p:spPr>
          <a:xfrm>
            <a:off x="466342" y="472437"/>
            <a:ext cx="11274553" cy="403275"/>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2400" b="1" i="0" kern="1200" baseline="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样本结构</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(I)</a:t>
            </a:r>
          </a:p>
        </p:txBody>
      </p:sp>
      <p:sp>
        <p:nvSpPr>
          <p:cNvPr id="38" name="文本框 37">
            <a:extLst>
              <a:ext uri="{FF2B5EF4-FFF2-40B4-BE49-F238E27FC236}">
                <a16:creationId xmlns:a16="http://schemas.microsoft.com/office/drawing/2014/main" id="{4C161521-49BA-4AF1-BEBF-A945AF633080}"/>
              </a:ext>
            </a:extLst>
          </p:cNvPr>
          <p:cNvSpPr txBox="1"/>
          <p:nvPr/>
        </p:nvSpPr>
        <p:spPr>
          <a:xfrm>
            <a:off x="9848817" y="443516"/>
            <a:ext cx="1515158" cy="646331"/>
          </a:xfrm>
          <a:prstGeom prst="rect">
            <a:avLst/>
          </a:prstGeom>
          <a:noFill/>
        </p:spPr>
        <p:txBody>
          <a:bodyPr wrap="none" rtlCol="0">
            <a:spAutoFit/>
          </a:bodyPr>
          <a:lstStyle/>
          <a:p>
            <a:r>
              <a:rPr lang="zh-CN" altLang="en-US" sz="1200" i="1" dirty="0">
                <a:solidFill>
                  <a:schemeClr val="bg1">
                    <a:lumMod val="50000"/>
                  </a:schemeClr>
                </a:solidFill>
                <a:latin typeface="Manulife JH Sans" panose="020B0604020202020204"/>
                <a:ea typeface="微软雅黑" panose="020B0503020204020204" pitchFamily="34" charset="-122"/>
              </a:rPr>
              <a:t>样本量： </a:t>
            </a:r>
            <a:endParaRPr lang="en-US" altLang="zh-CN" sz="1200" i="1" dirty="0">
              <a:solidFill>
                <a:schemeClr val="bg1">
                  <a:lumMod val="50000"/>
                </a:schemeClr>
              </a:solidFill>
              <a:latin typeface="Manulife JH Sans" panose="020B0604020202020204"/>
              <a:ea typeface="微软雅黑" panose="020B0503020204020204" pitchFamily="34" charset="-122"/>
            </a:endParaRPr>
          </a:p>
          <a:p>
            <a:pPr lvl="1"/>
            <a:r>
              <a:rPr lang="zh-CN" altLang="en-US" sz="1200" i="1" dirty="0">
                <a:solidFill>
                  <a:schemeClr val="bg1">
                    <a:lumMod val="50000"/>
                  </a:schemeClr>
                </a:solidFill>
                <a:latin typeface="Manulife JH Sans" panose="020B0604020202020204"/>
                <a:ea typeface="微软雅黑" panose="020B0503020204020204" pitchFamily="34" charset="-122"/>
              </a:rPr>
              <a:t>  </a:t>
            </a:r>
            <a:r>
              <a:rPr lang="en-US" altLang="zh-CN" sz="1200" i="1" dirty="0">
                <a:solidFill>
                  <a:schemeClr val="bg1">
                    <a:lumMod val="50000"/>
                  </a:schemeClr>
                </a:solidFill>
                <a:latin typeface="Manulife JH Sans" panose="020B0604020202020204"/>
                <a:ea typeface="微软雅黑" panose="020B0503020204020204" pitchFamily="34" charset="-122"/>
              </a:rPr>
              <a:t>6</a:t>
            </a:r>
            <a:r>
              <a:rPr lang="zh-CN" altLang="en-US" sz="1200" i="1" dirty="0">
                <a:solidFill>
                  <a:schemeClr val="bg1">
                    <a:lumMod val="50000"/>
                  </a:schemeClr>
                </a:solidFill>
                <a:latin typeface="Manulife JH Sans" panose="020B0604020202020204"/>
                <a:ea typeface="微软雅黑" panose="020B0503020204020204" pitchFamily="34" charset="-122"/>
              </a:rPr>
              <a:t>月：</a:t>
            </a:r>
            <a:r>
              <a:rPr lang="en-US" altLang="zh-CN" sz="1200" i="1" dirty="0">
                <a:solidFill>
                  <a:schemeClr val="bg1">
                    <a:lumMod val="50000"/>
                  </a:schemeClr>
                </a:solidFill>
                <a:latin typeface="Manulife JH Sans" panose="020B0604020202020204"/>
                <a:ea typeface="微软雅黑" panose="020B0503020204020204" pitchFamily="34" charset="-122"/>
              </a:rPr>
              <a:t>N=308</a:t>
            </a:r>
          </a:p>
          <a:p>
            <a:pPr lvl="1"/>
            <a:r>
              <a:rPr lang="zh-CN" altLang="en-US" sz="1200" i="1" dirty="0">
                <a:solidFill>
                  <a:schemeClr val="bg1">
                    <a:lumMod val="50000"/>
                  </a:schemeClr>
                </a:solidFill>
                <a:latin typeface="Manulife JH Sans" panose="020B0604020202020204"/>
                <a:ea typeface="微软雅黑" panose="020B0503020204020204" pitchFamily="34" charset="-122"/>
              </a:rPr>
              <a:t>  </a:t>
            </a:r>
            <a:r>
              <a:rPr lang="en-US" altLang="zh-CN" sz="1200" i="1" dirty="0">
                <a:solidFill>
                  <a:schemeClr val="bg1">
                    <a:lumMod val="50000"/>
                  </a:schemeClr>
                </a:solidFill>
                <a:latin typeface="Manulife JH Sans" panose="020B0604020202020204"/>
                <a:ea typeface="微软雅黑" panose="020B0503020204020204" pitchFamily="34" charset="-122"/>
              </a:rPr>
              <a:t>5</a:t>
            </a:r>
            <a:r>
              <a:rPr lang="zh-CN" altLang="en-US" sz="1200" i="1" dirty="0">
                <a:solidFill>
                  <a:schemeClr val="bg1">
                    <a:lumMod val="50000"/>
                  </a:schemeClr>
                </a:solidFill>
                <a:latin typeface="Manulife JH Sans" panose="020B0604020202020204"/>
                <a:ea typeface="微软雅黑" panose="020B0503020204020204" pitchFamily="34" charset="-122"/>
              </a:rPr>
              <a:t>月：</a:t>
            </a:r>
            <a:r>
              <a:rPr lang="en-US" altLang="zh-CN" sz="1200" i="1" dirty="0">
                <a:solidFill>
                  <a:schemeClr val="bg1">
                    <a:lumMod val="50000"/>
                  </a:schemeClr>
                </a:solidFill>
                <a:latin typeface="Manulife JH Sans" panose="020B0604020202020204"/>
                <a:ea typeface="微软雅黑" panose="020B0503020204020204" pitchFamily="34" charset="-122"/>
              </a:rPr>
              <a:t>N=216</a:t>
            </a:r>
          </a:p>
        </p:txBody>
      </p:sp>
      <p:sp>
        <p:nvSpPr>
          <p:cNvPr id="39" name="Rectangle 1">
            <a:extLst>
              <a:ext uri="{FF2B5EF4-FFF2-40B4-BE49-F238E27FC236}">
                <a16:creationId xmlns:a16="http://schemas.microsoft.com/office/drawing/2014/main" id="{A236B76A-E25F-45FA-90F3-936E2BD20EAB}"/>
              </a:ext>
            </a:extLst>
          </p:cNvPr>
          <p:cNvSpPr>
            <a:spLocks/>
          </p:cNvSpPr>
          <p:nvPr/>
        </p:nvSpPr>
        <p:spPr>
          <a:xfrm>
            <a:off x="881916" y="4098963"/>
            <a:ext cx="1280422" cy="33913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客户保单数量</a:t>
            </a:r>
            <a:endParaRPr lang="en-GB" sz="1400" b="1" dirty="0">
              <a:solidFill>
                <a:schemeClr val="bg1"/>
              </a:solidFill>
              <a:latin typeface="Manulife JH Sans" panose="020B0604020202020204"/>
              <a:ea typeface="微软雅黑" panose="020B0503020204020204" pitchFamily="34" charset="-122"/>
            </a:endParaRPr>
          </a:p>
        </p:txBody>
      </p:sp>
      <p:cxnSp>
        <p:nvCxnSpPr>
          <p:cNvPr id="40" name="直接连接符 39">
            <a:extLst>
              <a:ext uri="{FF2B5EF4-FFF2-40B4-BE49-F238E27FC236}">
                <a16:creationId xmlns:a16="http://schemas.microsoft.com/office/drawing/2014/main" id="{BF468AFC-15ED-4BFE-A7A9-1C0A3AEB277F}"/>
              </a:ext>
            </a:extLst>
          </p:cNvPr>
          <p:cNvCxnSpPr/>
          <p:nvPr/>
        </p:nvCxnSpPr>
        <p:spPr>
          <a:xfrm>
            <a:off x="891699" y="4438101"/>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603CBF40-6EB9-0449-AD1E-20EF7D9B4693}"/>
              </a:ext>
            </a:extLst>
          </p:cNvPr>
          <p:cNvGrpSpPr>
            <a:grpSpLocks noChangeAspect="1"/>
          </p:cNvGrpSpPr>
          <p:nvPr/>
        </p:nvGrpSpPr>
        <p:grpSpPr>
          <a:xfrm>
            <a:off x="1036673" y="1580615"/>
            <a:ext cx="1125665" cy="1108792"/>
            <a:chOff x="6764759" y="3582236"/>
            <a:chExt cx="854544" cy="891263"/>
          </a:xfrm>
        </p:grpSpPr>
        <p:graphicFrame>
          <p:nvGraphicFramePr>
            <p:cNvPr id="35" name="Chart 145">
              <a:extLst>
                <a:ext uri="{FF2B5EF4-FFF2-40B4-BE49-F238E27FC236}">
                  <a16:creationId xmlns:a16="http://schemas.microsoft.com/office/drawing/2014/main" id="{F2CCF138-794D-614C-B664-A641178BC3FA}"/>
                </a:ext>
              </a:extLst>
            </p:cNvPr>
            <p:cNvGraphicFramePr/>
            <p:nvPr>
              <p:extLst>
                <p:ext uri="{D42A27DB-BD31-4B8C-83A1-F6EECF244321}">
                  <p14:modId xmlns:p14="http://schemas.microsoft.com/office/powerpoint/2010/main" val="594019636"/>
                </p:ext>
              </p:extLst>
            </p:nvPr>
          </p:nvGraphicFramePr>
          <p:xfrm>
            <a:off x="6764759" y="3582236"/>
            <a:ext cx="854544" cy="883045"/>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146">
              <a:extLst>
                <a:ext uri="{FF2B5EF4-FFF2-40B4-BE49-F238E27FC236}">
                  <a16:creationId xmlns:a16="http://schemas.microsoft.com/office/drawing/2014/main" id="{3CCF560F-BEA8-AA4A-94F3-F8124832124E}"/>
                </a:ext>
              </a:extLst>
            </p:cNvPr>
            <p:cNvSpPr txBox="1"/>
            <p:nvPr/>
          </p:nvSpPr>
          <p:spPr>
            <a:xfrm>
              <a:off x="6815214" y="4300322"/>
              <a:ext cx="366573" cy="173177"/>
            </a:xfrm>
            <a:prstGeom prst="rect">
              <a:avLst/>
            </a:prstGeom>
          </p:spPr>
          <p:txBody>
            <a:bodyPr vert="horz" wrap="square" lIns="0" tIns="0" rIns="0" bIns="0" rtlCol="0">
              <a:spAutoFit/>
            </a:bodyPr>
            <a:lstStyle/>
            <a:p>
              <a:pPr marL="6350" defTabSz="1231900">
                <a:spcBef>
                  <a:spcPts val="1600"/>
                </a:spcBef>
              </a:pPr>
              <a:r>
                <a:rPr lang="en-US" altLang="zh-CN" sz="1400" b="1" dirty="0">
                  <a:solidFill>
                    <a:srgbClr val="595959"/>
                  </a:solidFill>
                  <a:latin typeface="Manulife JH Sans" panose="020B0604020202020204"/>
                </a:rPr>
                <a:t>40%</a:t>
              </a:r>
            </a:p>
          </p:txBody>
        </p:sp>
        <p:sp>
          <p:nvSpPr>
            <p:cNvPr id="43" name="TextBox 147">
              <a:extLst>
                <a:ext uri="{FF2B5EF4-FFF2-40B4-BE49-F238E27FC236}">
                  <a16:creationId xmlns:a16="http://schemas.microsoft.com/office/drawing/2014/main" id="{C3ABFDA2-D979-DA44-A7BF-762DB18C8F34}"/>
                </a:ext>
              </a:extLst>
            </p:cNvPr>
            <p:cNvSpPr txBox="1"/>
            <p:nvPr/>
          </p:nvSpPr>
          <p:spPr>
            <a:xfrm>
              <a:off x="7210364" y="4300322"/>
              <a:ext cx="366573" cy="173177"/>
            </a:xfrm>
            <a:prstGeom prst="rect">
              <a:avLst/>
            </a:prstGeom>
          </p:spPr>
          <p:txBody>
            <a:bodyPr vert="horz" wrap="square" lIns="0" tIns="0" rIns="0" bIns="0" rtlCol="0">
              <a:spAutoFit/>
            </a:bodyPr>
            <a:lstStyle/>
            <a:p>
              <a:pPr marL="6350" defTabSz="1231900">
                <a:spcBef>
                  <a:spcPts val="1600"/>
                </a:spcBef>
              </a:pPr>
              <a:r>
                <a:rPr lang="en-US" altLang="zh-CN" sz="1400" b="1" dirty="0">
                  <a:solidFill>
                    <a:srgbClr val="595959"/>
                  </a:solidFill>
                  <a:latin typeface="Manulife JH Sans" panose="020B0604020202020204"/>
                </a:rPr>
                <a:t>60</a:t>
              </a:r>
              <a:r>
                <a:rPr lang="en-GB" sz="1400" b="1" dirty="0">
                  <a:solidFill>
                    <a:srgbClr val="595959"/>
                  </a:solidFill>
                  <a:latin typeface="Manulife JH Sans" panose="020B0604020202020204"/>
                </a:rPr>
                <a:t>%</a:t>
              </a:r>
            </a:p>
          </p:txBody>
        </p:sp>
      </p:grpSp>
      <p:graphicFrame>
        <p:nvGraphicFramePr>
          <p:cNvPr id="31" name="图表 30">
            <a:extLst>
              <a:ext uri="{FF2B5EF4-FFF2-40B4-BE49-F238E27FC236}">
                <a16:creationId xmlns:a16="http://schemas.microsoft.com/office/drawing/2014/main" id="{5FE8832C-94CD-664B-A8E5-6BE1DB4266C8}"/>
              </a:ext>
            </a:extLst>
          </p:cNvPr>
          <p:cNvGraphicFramePr/>
          <p:nvPr>
            <p:extLst>
              <p:ext uri="{D42A27DB-BD31-4B8C-83A1-F6EECF244321}">
                <p14:modId xmlns:p14="http://schemas.microsoft.com/office/powerpoint/2010/main" val="1242853332"/>
              </p:ext>
            </p:extLst>
          </p:nvPr>
        </p:nvGraphicFramePr>
        <p:xfrm>
          <a:off x="2177307" y="1502782"/>
          <a:ext cx="3390866" cy="2654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 name="图表 44">
            <a:extLst>
              <a:ext uri="{FF2B5EF4-FFF2-40B4-BE49-F238E27FC236}">
                <a16:creationId xmlns:a16="http://schemas.microsoft.com/office/drawing/2014/main" id="{0437EB2F-41B0-5E48-88F1-A57F7C2376FE}"/>
              </a:ext>
            </a:extLst>
          </p:cNvPr>
          <p:cNvGraphicFramePr>
            <a:graphicFrameLocks noChangeAspect="1"/>
          </p:cNvGraphicFramePr>
          <p:nvPr>
            <p:extLst>
              <p:ext uri="{D42A27DB-BD31-4B8C-83A1-F6EECF244321}">
                <p14:modId xmlns:p14="http://schemas.microsoft.com/office/powerpoint/2010/main" val="1191125277"/>
              </p:ext>
            </p:extLst>
          </p:nvPr>
        </p:nvGraphicFramePr>
        <p:xfrm>
          <a:off x="6063618" y="5226382"/>
          <a:ext cx="6593604" cy="14234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6" name="图表 112">
            <a:extLst>
              <a:ext uri="{FF2B5EF4-FFF2-40B4-BE49-F238E27FC236}">
                <a16:creationId xmlns:a16="http://schemas.microsoft.com/office/drawing/2014/main" id="{1198A134-64FE-407F-BDE1-26E9DACC9439}"/>
              </a:ext>
            </a:extLst>
          </p:cNvPr>
          <p:cNvGraphicFramePr>
            <a:graphicFrameLocks noChangeAspect="1"/>
          </p:cNvGraphicFramePr>
          <p:nvPr>
            <p:extLst>
              <p:ext uri="{D42A27DB-BD31-4B8C-83A1-F6EECF244321}">
                <p14:modId xmlns:p14="http://schemas.microsoft.com/office/powerpoint/2010/main" val="1081214952"/>
              </p:ext>
            </p:extLst>
          </p:nvPr>
        </p:nvGraphicFramePr>
        <p:xfrm>
          <a:off x="6090105" y="1502782"/>
          <a:ext cx="6778872" cy="157625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8" name="图表 40">
            <a:extLst>
              <a:ext uri="{FF2B5EF4-FFF2-40B4-BE49-F238E27FC236}">
                <a16:creationId xmlns:a16="http://schemas.microsoft.com/office/drawing/2014/main" id="{0948F82F-D0A0-4C6F-B318-754C17917A26}"/>
              </a:ext>
            </a:extLst>
          </p:cNvPr>
          <p:cNvGraphicFramePr>
            <a:graphicFrameLocks noChangeAspect="1"/>
          </p:cNvGraphicFramePr>
          <p:nvPr>
            <p:extLst>
              <p:ext uri="{D42A27DB-BD31-4B8C-83A1-F6EECF244321}">
                <p14:modId xmlns:p14="http://schemas.microsoft.com/office/powerpoint/2010/main" val="3333707294"/>
              </p:ext>
            </p:extLst>
          </p:nvPr>
        </p:nvGraphicFramePr>
        <p:xfrm>
          <a:off x="601922" y="4671123"/>
          <a:ext cx="5181064" cy="156616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176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
            <a:extLst>
              <a:ext uri="{FF2B5EF4-FFF2-40B4-BE49-F238E27FC236}">
                <a16:creationId xmlns:a16="http://schemas.microsoft.com/office/drawing/2014/main" id="{53E4F705-447A-4E4E-B016-E043B680D5E5}"/>
              </a:ext>
            </a:extLst>
          </p:cNvPr>
          <p:cNvSpPr>
            <a:spLocks/>
          </p:cNvSpPr>
          <p:nvPr/>
        </p:nvSpPr>
        <p:spPr>
          <a:xfrm>
            <a:off x="882552" y="1667082"/>
            <a:ext cx="1459507" cy="328283"/>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年缴保费</a:t>
            </a:r>
            <a:endParaRPr lang="en-GB" sz="1400" b="1" dirty="0">
              <a:solidFill>
                <a:schemeClr val="bg1"/>
              </a:solidFill>
              <a:latin typeface="Manulife JH Sans" panose="020B0604020202020204"/>
              <a:ea typeface="微软雅黑" panose="020B0503020204020204" pitchFamily="34" charset="-122"/>
            </a:endParaRPr>
          </a:p>
        </p:txBody>
      </p:sp>
      <p:cxnSp>
        <p:nvCxnSpPr>
          <p:cNvPr id="111" name="直接连接符 110">
            <a:extLst>
              <a:ext uri="{FF2B5EF4-FFF2-40B4-BE49-F238E27FC236}">
                <a16:creationId xmlns:a16="http://schemas.microsoft.com/office/drawing/2014/main" id="{10B1D7FE-BEC7-431A-85F5-D6A731AA54A7}"/>
              </a:ext>
            </a:extLst>
          </p:cNvPr>
          <p:cNvCxnSpPr/>
          <p:nvPr/>
        </p:nvCxnSpPr>
        <p:spPr>
          <a:xfrm>
            <a:off x="892336" y="1990178"/>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 name="Rectangle 108">
            <a:extLst>
              <a:ext uri="{FF2B5EF4-FFF2-40B4-BE49-F238E27FC236}">
                <a16:creationId xmlns:a16="http://schemas.microsoft.com/office/drawing/2014/main" id="{DAFE69C7-C676-4CDA-9132-A58A24E380BC}"/>
              </a:ext>
            </a:extLst>
          </p:cNvPr>
          <p:cNvSpPr>
            <a:spLocks/>
          </p:cNvSpPr>
          <p:nvPr/>
        </p:nvSpPr>
        <p:spPr>
          <a:xfrm>
            <a:off x="6405838" y="1646970"/>
            <a:ext cx="2144603" cy="343195"/>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Manulife JH Sans" panose="020B0604020202020204"/>
                <a:ea typeface="微软雅黑" panose="020B0503020204020204" pitchFamily="34" charset="-122"/>
              </a:rPr>
              <a:t>客户年限</a:t>
            </a:r>
            <a:endParaRPr lang="en-GB" sz="1400" dirty="0">
              <a:solidFill>
                <a:schemeClr val="bg1"/>
              </a:solidFill>
              <a:latin typeface="Manulife JH Sans" panose="020B0604020202020204"/>
            </a:endParaRPr>
          </a:p>
        </p:txBody>
      </p:sp>
      <p:cxnSp>
        <p:nvCxnSpPr>
          <p:cNvPr id="114" name="直接连接符 113">
            <a:extLst>
              <a:ext uri="{FF2B5EF4-FFF2-40B4-BE49-F238E27FC236}">
                <a16:creationId xmlns:a16="http://schemas.microsoft.com/office/drawing/2014/main" id="{B7422934-44F4-46D1-990A-EC9CA2969D8E}"/>
              </a:ext>
            </a:extLst>
          </p:cNvPr>
          <p:cNvCxnSpPr/>
          <p:nvPr/>
        </p:nvCxnSpPr>
        <p:spPr>
          <a:xfrm>
            <a:off x="6396694" y="1979331"/>
            <a:ext cx="49553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图表 7">
            <a:extLst>
              <a:ext uri="{FF2B5EF4-FFF2-40B4-BE49-F238E27FC236}">
                <a16:creationId xmlns:a16="http://schemas.microsoft.com/office/drawing/2014/main" id="{02213C9B-C7CE-4E1E-99DB-6CB252C499B3}"/>
              </a:ext>
            </a:extLst>
          </p:cNvPr>
          <p:cNvGraphicFramePr/>
          <p:nvPr>
            <p:extLst>
              <p:ext uri="{D42A27DB-BD31-4B8C-83A1-F6EECF244321}">
                <p14:modId xmlns:p14="http://schemas.microsoft.com/office/powerpoint/2010/main" val="1595477795"/>
              </p:ext>
            </p:extLst>
          </p:nvPr>
        </p:nvGraphicFramePr>
        <p:xfrm>
          <a:off x="747019" y="2304566"/>
          <a:ext cx="5100658" cy="3544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2" name="图表 31">
            <a:extLst>
              <a:ext uri="{FF2B5EF4-FFF2-40B4-BE49-F238E27FC236}">
                <a16:creationId xmlns:a16="http://schemas.microsoft.com/office/drawing/2014/main" id="{B917E124-EC0A-4C8C-84DD-6946972CFC54}"/>
              </a:ext>
            </a:extLst>
          </p:cNvPr>
          <p:cNvGraphicFramePr/>
          <p:nvPr>
            <p:extLst>
              <p:ext uri="{D42A27DB-BD31-4B8C-83A1-F6EECF244321}">
                <p14:modId xmlns:p14="http://schemas.microsoft.com/office/powerpoint/2010/main" val="2458725057"/>
              </p:ext>
            </p:extLst>
          </p:nvPr>
        </p:nvGraphicFramePr>
        <p:xfrm>
          <a:off x="6235665" y="2304565"/>
          <a:ext cx="5100658" cy="3544829"/>
        </p:xfrm>
        <a:graphic>
          <a:graphicData uri="http://schemas.openxmlformats.org/drawingml/2006/chart">
            <c:chart xmlns:c="http://schemas.openxmlformats.org/drawingml/2006/chart" xmlns:r="http://schemas.openxmlformats.org/officeDocument/2006/relationships" r:id="rId3"/>
          </a:graphicData>
        </a:graphic>
      </p:graphicFrame>
      <p:sp>
        <p:nvSpPr>
          <p:cNvPr id="11" name="灯片编号占位符 1">
            <a:extLst>
              <a:ext uri="{FF2B5EF4-FFF2-40B4-BE49-F238E27FC236}">
                <a16:creationId xmlns:a16="http://schemas.microsoft.com/office/drawing/2014/main" id="{2F2AF0C0-AF2E-40E5-BA3D-7D0DC65D1EA6}"/>
              </a:ext>
            </a:extLst>
          </p:cNvPr>
          <p:cNvSpPr>
            <a:spLocks noGrp="1"/>
          </p:cNvSpPr>
          <p:nvPr>
            <p:ph type="sldNum" sz="quarter" idx="12"/>
          </p:nvPr>
        </p:nvSpPr>
        <p:spPr>
          <a:xfrm>
            <a:off x="11449993" y="6399283"/>
            <a:ext cx="283219" cy="175694"/>
          </a:xfrm>
        </p:spPr>
        <p:txBody>
          <a:bodyPr/>
          <a:lstStyle/>
          <a:p>
            <a:fld id="{BB333B34-C87C-402E-ABB0-13B7C9DEBBC4}" type="slidenum">
              <a:rPr lang="en-CA" smtClean="0"/>
              <a:pPr/>
              <a:t>25</a:t>
            </a:fld>
            <a:endParaRPr lang="en-CA" dirty="0"/>
          </a:p>
        </p:txBody>
      </p:sp>
      <p:sp>
        <p:nvSpPr>
          <p:cNvPr id="5" name="标题 1">
            <a:extLst>
              <a:ext uri="{FF2B5EF4-FFF2-40B4-BE49-F238E27FC236}">
                <a16:creationId xmlns:a16="http://schemas.microsoft.com/office/drawing/2014/main" id="{AD10142A-E9C8-4615-B92A-0F9CCC7F7217}"/>
              </a:ext>
            </a:extLst>
          </p:cNvPr>
          <p:cNvSpPr txBox="1">
            <a:spLocks/>
          </p:cNvSpPr>
          <p:nvPr/>
        </p:nvSpPr>
        <p:spPr>
          <a:xfrm>
            <a:off x="466342" y="472437"/>
            <a:ext cx="11274553" cy="403275"/>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2400" b="1" i="0" kern="1200" baseline="0">
                <a:solidFill>
                  <a:schemeClr val="tx1"/>
                </a:solidFill>
                <a:latin typeface="Manulife JH Sans" panose="020B0503040401060103" pitchFamily="34" charset="0"/>
                <a:ea typeface="Noto Sans CJK SC Regular" panose="020B0500000000000000" pitchFamily="34" charset="-122"/>
                <a:cs typeface="Manulife JH Sans" panose="020B0503040401060103" pitchFamily="34" charset="0"/>
              </a:defRPr>
            </a:lvl1pPr>
          </a:lstStyle>
          <a:p>
            <a:r>
              <a:rPr lang="zh-CN" altLang="en-US"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样本结构</a:t>
            </a:r>
            <a:r>
              <a:rPr lang="en-US" altLang="zh-CN" dirty="0">
                <a:solidFill>
                  <a:schemeClr val="tx1">
                    <a:lumMod val="65000"/>
                    <a:lumOff val="35000"/>
                  </a:schemeClr>
                </a:solidFill>
                <a:latin typeface="Manulife JH Sans" panose="020B0604020202020204"/>
                <a:ea typeface="微软雅黑" panose="020B0503020204020204" pitchFamily="34" charset="-122"/>
                <a:cs typeface="Lato Black" panose="020F0502020204030203" pitchFamily="34" charset="0"/>
              </a:rPr>
              <a:t>(II)</a:t>
            </a:r>
          </a:p>
        </p:txBody>
      </p:sp>
      <p:sp>
        <p:nvSpPr>
          <p:cNvPr id="4" name="文本框 3">
            <a:extLst>
              <a:ext uri="{FF2B5EF4-FFF2-40B4-BE49-F238E27FC236}">
                <a16:creationId xmlns:a16="http://schemas.microsoft.com/office/drawing/2014/main" id="{2ECB95A7-9315-436D-9F35-7FB56970716C}"/>
              </a:ext>
            </a:extLst>
          </p:cNvPr>
          <p:cNvSpPr txBox="1"/>
          <p:nvPr/>
        </p:nvSpPr>
        <p:spPr>
          <a:xfrm>
            <a:off x="9848817" y="443516"/>
            <a:ext cx="1515158" cy="646331"/>
          </a:xfrm>
          <a:prstGeom prst="rect">
            <a:avLst/>
          </a:prstGeom>
          <a:noFill/>
        </p:spPr>
        <p:txBody>
          <a:bodyPr wrap="none" rtlCol="0">
            <a:spAutoFit/>
          </a:bodyPr>
          <a:lstStyle/>
          <a:p>
            <a:r>
              <a:rPr lang="zh-CN" altLang="en-US" sz="1200" i="1" dirty="0">
                <a:solidFill>
                  <a:schemeClr val="bg1">
                    <a:lumMod val="50000"/>
                  </a:schemeClr>
                </a:solidFill>
                <a:latin typeface="Manulife JH Sans" panose="020B0604020202020204"/>
                <a:ea typeface="微软雅黑" panose="020B0503020204020204" pitchFamily="34" charset="-122"/>
              </a:rPr>
              <a:t>样本量： </a:t>
            </a:r>
            <a:endParaRPr lang="en-US" altLang="zh-CN" sz="1200" i="1" dirty="0">
              <a:solidFill>
                <a:schemeClr val="bg1">
                  <a:lumMod val="50000"/>
                </a:schemeClr>
              </a:solidFill>
              <a:latin typeface="Manulife JH Sans" panose="020B0604020202020204"/>
              <a:ea typeface="微软雅黑" panose="020B0503020204020204" pitchFamily="34" charset="-122"/>
            </a:endParaRPr>
          </a:p>
          <a:p>
            <a:pPr lvl="1"/>
            <a:r>
              <a:rPr lang="en-US" altLang="zh-CN" sz="1200" i="1" dirty="0">
                <a:solidFill>
                  <a:schemeClr val="bg1">
                    <a:lumMod val="50000"/>
                  </a:schemeClr>
                </a:solidFill>
                <a:latin typeface="Manulife JH Sans" panose="020B0604020202020204"/>
                <a:ea typeface="微软雅黑" panose="020B0503020204020204" pitchFamily="34" charset="-122"/>
              </a:rPr>
              <a:t>  6</a:t>
            </a:r>
            <a:r>
              <a:rPr lang="zh-CN" altLang="en-US" sz="1200" i="1" dirty="0">
                <a:solidFill>
                  <a:schemeClr val="bg1">
                    <a:lumMod val="50000"/>
                  </a:schemeClr>
                </a:solidFill>
                <a:latin typeface="Manulife JH Sans" panose="020B0604020202020204"/>
                <a:ea typeface="微软雅黑" panose="020B0503020204020204" pitchFamily="34" charset="-122"/>
              </a:rPr>
              <a:t>月：</a:t>
            </a:r>
            <a:r>
              <a:rPr lang="en-US" altLang="zh-CN" sz="1200" i="1" dirty="0">
                <a:solidFill>
                  <a:schemeClr val="bg1">
                    <a:lumMod val="50000"/>
                  </a:schemeClr>
                </a:solidFill>
                <a:latin typeface="Manulife JH Sans" panose="020B0604020202020204"/>
                <a:ea typeface="微软雅黑" panose="020B0503020204020204" pitchFamily="34" charset="-122"/>
              </a:rPr>
              <a:t>N=308</a:t>
            </a:r>
          </a:p>
          <a:p>
            <a:pPr lvl="1"/>
            <a:r>
              <a:rPr lang="zh-CN" altLang="en-US" sz="1200" i="1" dirty="0">
                <a:solidFill>
                  <a:schemeClr val="bg1">
                    <a:lumMod val="50000"/>
                  </a:schemeClr>
                </a:solidFill>
                <a:latin typeface="Manulife JH Sans" panose="020B0604020202020204"/>
                <a:ea typeface="微软雅黑" panose="020B0503020204020204" pitchFamily="34" charset="-122"/>
              </a:rPr>
              <a:t>  </a:t>
            </a:r>
            <a:r>
              <a:rPr lang="en-US" altLang="zh-CN" sz="1200" i="1" dirty="0">
                <a:solidFill>
                  <a:schemeClr val="bg1">
                    <a:lumMod val="50000"/>
                  </a:schemeClr>
                </a:solidFill>
                <a:latin typeface="Manulife JH Sans" panose="020B0604020202020204"/>
                <a:ea typeface="微软雅黑" panose="020B0503020204020204" pitchFamily="34" charset="-122"/>
              </a:rPr>
              <a:t>5</a:t>
            </a:r>
            <a:r>
              <a:rPr lang="zh-CN" altLang="en-US" sz="1200" i="1" dirty="0">
                <a:solidFill>
                  <a:schemeClr val="bg1">
                    <a:lumMod val="50000"/>
                  </a:schemeClr>
                </a:solidFill>
                <a:latin typeface="Manulife JH Sans" panose="020B0604020202020204"/>
                <a:ea typeface="微软雅黑" panose="020B0503020204020204" pitchFamily="34" charset="-122"/>
              </a:rPr>
              <a:t>月：</a:t>
            </a:r>
            <a:r>
              <a:rPr lang="en-US" altLang="zh-CN" sz="1200" i="1" dirty="0">
                <a:solidFill>
                  <a:schemeClr val="bg1">
                    <a:lumMod val="50000"/>
                  </a:schemeClr>
                </a:solidFill>
                <a:latin typeface="Manulife JH Sans" panose="020B0604020202020204"/>
                <a:ea typeface="微软雅黑" panose="020B0503020204020204" pitchFamily="34" charset="-122"/>
              </a:rPr>
              <a:t>N=216</a:t>
            </a:r>
          </a:p>
        </p:txBody>
      </p:sp>
    </p:spTree>
    <p:extLst>
      <p:ext uri="{BB962C8B-B14F-4D97-AF65-F5344CB8AC3E}">
        <p14:creationId xmlns:p14="http://schemas.microsoft.com/office/powerpoint/2010/main" val="73567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EA7644-4327-4911-8E8A-CF6AF11545A9}"/>
              </a:ext>
            </a:extLst>
          </p:cNvPr>
          <p:cNvSpPr>
            <a:spLocks noGrp="1"/>
          </p:cNvSpPr>
          <p:nvPr>
            <p:ph type="sldNum" sz="quarter" idx="12"/>
          </p:nvPr>
        </p:nvSpPr>
        <p:spPr/>
        <p:txBody>
          <a:bodyPr/>
          <a:lstStyle/>
          <a:p>
            <a:fld id="{BB333B34-C87C-402E-ABB0-13B7C9DEBBC4}" type="slidenum">
              <a:rPr lang="en-CA" smtClean="0"/>
              <a:pPr/>
              <a:t>26</a:t>
            </a:fld>
            <a:endParaRPr lang="en-CA" dirty="0"/>
          </a:p>
        </p:txBody>
      </p:sp>
    </p:spTree>
    <p:extLst>
      <p:ext uri="{BB962C8B-B14F-4D97-AF65-F5344CB8AC3E}">
        <p14:creationId xmlns:p14="http://schemas.microsoft.com/office/powerpoint/2010/main" val="391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341AD55-006D-4B51-B906-9628C1F7B6BD}"/>
              </a:ext>
            </a:extLst>
          </p:cNvPr>
          <p:cNvSpPr>
            <a:spLocks noGrp="1"/>
          </p:cNvSpPr>
          <p:nvPr>
            <p:ph type="sldNum" sz="quarter" idx="12"/>
          </p:nvPr>
        </p:nvSpPr>
        <p:spPr/>
        <p:txBody>
          <a:bodyPr/>
          <a:lstStyle/>
          <a:p>
            <a:fld id="{BB333B34-C87C-402E-ABB0-13B7C9DEBBC4}" type="slidenum">
              <a:rPr lang="en-CA" smtClean="0"/>
              <a:pPr/>
              <a:t>3</a:t>
            </a:fld>
            <a:endParaRPr lang="en-CA" dirty="0"/>
          </a:p>
        </p:txBody>
      </p:sp>
      <p:sp>
        <p:nvSpPr>
          <p:cNvPr id="3" name="标题 2">
            <a:extLst>
              <a:ext uri="{FF2B5EF4-FFF2-40B4-BE49-F238E27FC236}">
                <a16:creationId xmlns:a16="http://schemas.microsoft.com/office/drawing/2014/main" id="{FDACC7C9-C2EF-4F3F-BF9B-85ACDBE6FDED}"/>
              </a:ext>
            </a:extLst>
          </p:cNvPr>
          <p:cNvSpPr>
            <a:spLocks noGrp="1"/>
          </p:cNvSpPr>
          <p:nvPr>
            <p:ph type="title"/>
          </p:nvPr>
        </p:nvSpPr>
        <p:spPr/>
        <p:txBody>
          <a:bodyPr/>
          <a:lstStyle/>
          <a:p>
            <a:r>
              <a:rPr lang="zh-CN" altLang="en-US" dirty="0"/>
              <a:t>月度小结</a:t>
            </a:r>
          </a:p>
        </p:txBody>
      </p:sp>
    </p:spTree>
    <p:extLst>
      <p:ext uri="{BB962C8B-B14F-4D97-AF65-F5344CB8AC3E}">
        <p14:creationId xmlns:p14="http://schemas.microsoft.com/office/powerpoint/2010/main" val="275298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19C1BF-0649-4567-BC0E-0C47EC8E1DC2}"/>
              </a:ext>
            </a:extLst>
          </p:cNvPr>
          <p:cNvSpPr>
            <a:spLocks noGrp="1"/>
          </p:cNvSpPr>
          <p:nvPr>
            <p:ph idx="1"/>
          </p:nvPr>
        </p:nvSpPr>
        <p:spPr>
          <a:xfrm>
            <a:off x="734615" y="1069702"/>
            <a:ext cx="10738005" cy="4991437"/>
          </a:xfrm>
        </p:spPr>
        <p:txBody>
          <a:bodyPr/>
          <a:lstStyle/>
          <a:p>
            <a:r>
              <a:rPr lang="en-US" altLang="zh-CN" sz="1200" b="1" dirty="0"/>
              <a:t>6</a:t>
            </a:r>
            <a:r>
              <a:rPr lang="zh-CN" altLang="en-US" sz="1200" b="1" dirty="0"/>
              <a:t>月整体解决率为</a:t>
            </a:r>
            <a:r>
              <a:rPr lang="en-US" altLang="zh-CN" sz="1200" b="1" dirty="0">
                <a:solidFill>
                  <a:schemeClr val="accent1"/>
                </a:solidFill>
              </a:rPr>
              <a:t>92%</a:t>
            </a:r>
            <a:r>
              <a:rPr lang="zh-CN" altLang="en-US" sz="1200" b="1" dirty="0"/>
              <a:t>，较上月下降</a:t>
            </a:r>
            <a:r>
              <a:rPr lang="en-US" altLang="zh-CN" sz="1200" b="1" dirty="0">
                <a:solidFill>
                  <a:srgbClr val="C00000"/>
                </a:solidFill>
              </a:rPr>
              <a:t>2%</a:t>
            </a:r>
            <a:r>
              <a:rPr lang="zh-CN" altLang="en-US" sz="1200" b="1" dirty="0"/>
              <a:t>。</a:t>
            </a:r>
          </a:p>
          <a:p>
            <a:r>
              <a:rPr lang="en-US" altLang="zh-CN" sz="1200" b="1" dirty="0"/>
              <a:t>6</a:t>
            </a:r>
            <a:r>
              <a:rPr lang="zh-CN" altLang="en-US" sz="1200" b="1" dirty="0"/>
              <a:t>月中宏</a:t>
            </a:r>
            <a:r>
              <a:rPr lang="en-US" altLang="zh-CN" sz="1200" b="1" dirty="0"/>
              <a:t>NPS</a:t>
            </a:r>
            <a:r>
              <a:rPr lang="zh-CN" altLang="en-US" sz="1200" b="1" dirty="0"/>
              <a:t>得分为</a:t>
            </a:r>
            <a:r>
              <a:rPr lang="en-US" altLang="zh-CN" sz="1200" b="1" dirty="0">
                <a:solidFill>
                  <a:srgbClr val="00A758"/>
                </a:solidFill>
              </a:rPr>
              <a:t>54%</a:t>
            </a:r>
            <a:r>
              <a:rPr lang="zh-CN" altLang="en-US" sz="1200" b="1" dirty="0"/>
              <a:t>，较上月下降</a:t>
            </a:r>
            <a:r>
              <a:rPr lang="en-US" altLang="zh-CN" sz="1200" b="1" dirty="0">
                <a:solidFill>
                  <a:srgbClr val="C00000"/>
                </a:solidFill>
              </a:rPr>
              <a:t>6%</a:t>
            </a:r>
            <a:r>
              <a:rPr lang="zh-CN" altLang="en-US" sz="1200" b="1" dirty="0"/>
              <a:t>。</a:t>
            </a:r>
            <a:endParaRPr lang="en-US" altLang="zh-CN" sz="1200" b="1" dirty="0"/>
          </a:p>
          <a:p>
            <a:r>
              <a:rPr lang="zh-CN" altLang="en-US" sz="1200" dirty="0"/>
              <a:t>咨询类别：</a:t>
            </a:r>
            <a:r>
              <a:rPr lang="zh-CN" altLang="en-US" sz="1200" b="1" dirty="0">
                <a:solidFill>
                  <a:schemeClr val="accent1"/>
                </a:solidFill>
              </a:rPr>
              <a:t>服务请求</a:t>
            </a:r>
            <a:r>
              <a:rPr lang="zh-CN" altLang="en-US" sz="1200" dirty="0"/>
              <a:t>（</a:t>
            </a:r>
            <a:r>
              <a:rPr lang="en-US" altLang="zh-CN" sz="1200" dirty="0"/>
              <a:t>73%</a:t>
            </a:r>
            <a:r>
              <a:rPr lang="zh-CN" altLang="en-US" sz="1200" dirty="0"/>
              <a:t>）</a:t>
            </a:r>
            <a:r>
              <a:rPr lang="en-US" altLang="zh-CN" sz="1200" dirty="0"/>
              <a:t>NPS</a:t>
            </a:r>
            <a:r>
              <a:rPr lang="zh-CN" altLang="en-US" sz="1200" dirty="0"/>
              <a:t>表现优异，较上月上涨</a:t>
            </a:r>
            <a:r>
              <a:rPr lang="en-US" altLang="zh-CN" sz="1200" b="1" dirty="0">
                <a:solidFill>
                  <a:srgbClr val="00A758"/>
                </a:solidFill>
              </a:rPr>
              <a:t>23%</a:t>
            </a:r>
            <a:r>
              <a:rPr lang="zh-CN" altLang="en-US" sz="1200" dirty="0"/>
              <a:t>，但</a:t>
            </a:r>
            <a:r>
              <a:rPr lang="zh-CN" altLang="en-US" sz="1200" b="1" dirty="0">
                <a:solidFill>
                  <a:srgbClr val="00A758"/>
                </a:solidFill>
              </a:rPr>
              <a:t>保单和客户信息查询</a:t>
            </a:r>
            <a:r>
              <a:rPr lang="zh-CN" altLang="en-US" sz="1200" dirty="0"/>
              <a:t>较上月相比下降</a:t>
            </a:r>
            <a:r>
              <a:rPr lang="en-US" altLang="zh-CN" sz="1200" b="1" dirty="0">
                <a:solidFill>
                  <a:srgbClr val="C00000"/>
                </a:solidFill>
              </a:rPr>
              <a:t>15%</a:t>
            </a:r>
            <a:r>
              <a:rPr lang="zh-CN" altLang="en-US" sz="1200" b="1" dirty="0"/>
              <a:t>。</a:t>
            </a:r>
            <a:endParaRPr lang="en-US" altLang="zh-CN" sz="1200" b="1" dirty="0"/>
          </a:p>
          <a:p>
            <a:r>
              <a:rPr lang="zh-CN" altLang="en-US" sz="1200" dirty="0"/>
              <a:t>年缴保费：年缴保费在</a:t>
            </a:r>
            <a:r>
              <a:rPr lang="en-US" altLang="zh-CN" sz="1200" b="1" dirty="0">
                <a:solidFill>
                  <a:srgbClr val="00A758"/>
                </a:solidFill>
              </a:rPr>
              <a:t>10k</a:t>
            </a:r>
            <a:r>
              <a:rPr lang="zh-CN" altLang="en-US" sz="1200" b="1" dirty="0">
                <a:solidFill>
                  <a:srgbClr val="00A758"/>
                </a:solidFill>
              </a:rPr>
              <a:t>以上</a:t>
            </a:r>
            <a:r>
              <a:rPr lang="zh-CN" altLang="en-US" sz="1200" dirty="0"/>
              <a:t>的客群</a:t>
            </a:r>
            <a:r>
              <a:rPr lang="en-US" altLang="zh-CN" sz="1200" dirty="0"/>
              <a:t>NPS</a:t>
            </a:r>
            <a:r>
              <a:rPr lang="zh-CN" altLang="en-US" sz="1200" dirty="0"/>
              <a:t>得分</a:t>
            </a:r>
            <a:r>
              <a:rPr lang="en-US" altLang="zh-CN" sz="1200" dirty="0"/>
              <a:t>61%</a:t>
            </a:r>
            <a:r>
              <a:rPr lang="zh-CN" altLang="en-US" sz="1200" dirty="0"/>
              <a:t>，较上月下降</a:t>
            </a:r>
            <a:r>
              <a:rPr lang="en-US" altLang="zh-CN" sz="1200" b="1" dirty="0">
                <a:solidFill>
                  <a:srgbClr val="C00000"/>
                </a:solidFill>
              </a:rPr>
              <a:t>12%</a:t>
            </a:r>
            <a:r>
              <a:rPr lang="zh-CN" altLang="en-US" sz="1200" dirty="0"/>
              <a:t>。</a:t>
            </a:r>
            <a:endParaRPr lang="en-US" altLang="zh-CN" sz="1200" dirty="0"/>
          </a:p>
          <a:p>
            <a:r>
              <a:rPr lang="zh-CN" altLang="en-US" sz="1200" dirty="0"/>
              <a:t>基本背景：</a:t>
            </a:r>
            <a:r>
              <a:rPr lang="zh-CN" altLang="en-US" sz="1200" b="1" dirty="0">
                <a:solidFill>
                  <a:srgbClr val="00A758"/>
                </a:solidFill>
              </a:rPr>
              <a:t>男性</a:t>
            </a:r>
            <a:r>
              <a:rPr lang="zh-CN" altLang="en-US" sz="1200" b="1" dirty="0">
                <a:solidFill>
                  <a:schemeClr val="accent1"/>
                </a:solidFill>
              </a:rPr>
              <a:t>客群 </a:t>
            </a:r>
            <a:r>
              <a:rPr lang="en-US" altLang="zh-CN" sz="1200" dirty="0"/>
              <a:t>NPS</a:t>
            </a:r>
            <a:r>
              <a:rPr lang="zh-CN" altLang="en-US" sz="1200" dirty="0"/>
              <a:t>表现为</a:t>
            </a:r>
            <a:r>
              <a:rPr lang="en-US" altLang="zh-CN" sz="1200" dirty="0"/>
              <a:t>61%</a:t>
            </a:r>
            <a:r>
              <a:rPr lang="zh-CN" altLang="en-US" sz="1200" dirty="0"/>
              <a:t>，</a:t>
            </a:r>
            <a:r>
              <a:rPr lang="zh-CN" altLang="en-US" sz="1200" b="1" dirty="0">
                <a:solidFill>
                  <a:schemeClr val="accent1"/>
                </a:solidFill>
              </a:rPr>
              <a:t>女性</a:t>
            </a:r>
            <a:r>
              <a:rPr lang="en-US" altLang="zh-CN" sz="1200" dirty="0"/>
              <a:t> NPS</a:t>
            </a:r>
            <a:r>
              <a:rPr lang="zh-CN" altLang="en-US" sz="1200" dirty="0"/>
              <a:t>表现为</a:t>
            </a:r>
            <a:r>
              <a:rPr lang="en-US" altLang="zh-CN" sz="1200" dirty="0"/>
              <a:t>49%</a:t>
            </a:r>
            <a:r>
              <a:rPr lang="zh-CN" altLang="en-US" sz="1200" dirty="0"/>
              <a:t>；</a:t>
            </a:r>
            <a:r>
              <a:rPr lang="en-US" altLang="zh-CN" sz="1200" b="1" dirty="0">
                <a:solidFill>
                  <a:srgbClr val="00B050"/>
                </a:solidFill>
              </a:rPr>
              <a:t>35-39</a:t>
            </a:r>
            <a:r>
              <a:rPr lang="zh-CN" altLang="en-US" sz="1200" b="1" dirty="0">
                <a:solidFill>
                  <a:schemeClr val="accent1"/>
                </a:solidFill>
              </a:rPr>
              <a:t>岁</a:t>
            </a:r>
            <a:r>
              <a:rPr lang="zh-CN" altLang="en-US" sz="1200" b="1" dirty="0">
                <a:solidFill>
                  <a:srgbClr val="00B050"/>
                </a:solidFill>
              </a:rPr>
              <a:t>的</a:t>
            </a:r>
            <a:r>
              <a:rPr lang="zh-CN" altLang="en-US" sz="1200" dirty="0"/>
              <a:t>客户</a:t>
            </a:r>
            <a:r>
              <a:rPr lang="en-US" altLang="zh-CN" sz="1200" dirty="0"/>
              <a:t>NPS</a:t>
            </a:r>
            <a:r>
              <a:rPr lang="zh-CN" altLang="en-US" sz="1200" dirty="0"/>
              <a:t>得分最高（</a:t>
            </a:r>
            <a:r>
              <a:rPr lang="en-US" altLang="zh-CN" sz="1200" dirty="0"/>
              <a:t>66%</a:t>
            </a:r>
            <a:r>
              <a:rPr lang="zh-CN" altLang="en-US" sz="1200" dirty="0"/>
              <a:t>），较上月下降</a:t>
            </a:r>
            <a:r>
              <a:rPr lang="en-US" altLang="zh-CN" sz="1200" b="1" dirty="0">
                <a:solidFill>
                  <a:srgbClr val="C00000"/>
                </a:solidFill>
              </a:rPr>
              <a:t>17%</a:t>
            </a:r>
            <a:r>
              <a:rPr lang="zh-CN" altLang="en-US" sz="1200" dirty="0"/>
              <a:t>。</a:t>
            </a:r>
            <a:endParaRPr lang="en-US" altLang="zh-CN" sz="1200" dirty="0"/>
          </a:p>
          <a:p>
            <a:pPr lvl="1">
              <a:buFont typeface="Wingdings" panose="05000000000000000000" pitchFamily="2" charset="2"/>
              <a:buChar char="Ø"/>
            </a:pPr>
            <a:r>
              <a:rPr lang="zh-CN" altLang="en-US" sz="1200" dirty="0"/>
              <a:t>保单数量：持有</a:t>
            </a:r>
            <a:r>
              <a:rPr lang="en-US" altLang="zh-CN" sz="1200" b="1" dirty="0">
                <a:solidFill>
                  <a:schemeClr val="accent1"/>
                </a:solidFill>
              </a:rPr>
              <a:t>5</a:t>
            </a:r>
            <a:r>
              <a:rPr lang="zh-CN" altLang="en-US" sz="1200" b="1" dirty="0">
                <a:solidFill>
                  <a:schemeClr val="accent1"/>
                </a:solidFill>
              </a:rPr>
              <a:t>个及以上</a:t>
            </a:r>
            <a:r>
              <a:rPr lang="zh-CN" altLang="en-US" sz="1200" dirty="0"/>
              <a:t>保单的客户</a:t>
            </a:r>
            <a:r>
              <a:rPr lang="en-US" altLang="zh-CN" sz="1200" dirty="0"/>
              <a:t>NPS</a:t>
            </a:r>
            <a:r>
              <a:rPr lang="zh-CN" altLang="en-US" sz="1200" dirty="0"/>
              <a:t>得分最佳，为</a:t>
            </a:r>
            <a:r>
              <a:rPr lang="en-US" altLang="zh-CN" sz="1200" dirty="0"/>
              <a:t>87%</a:t>
            </a:r>
            <a:r>
              <a:rPr lang="zh-CN" altLang="en-US" sz="1200" dirty="0"/>
              <a:t>，较上月上涨</a:t>
            </a:r>
            <a:r>
              <a:rPr lang="en-US" altLang="zh-CN" sz="1200" b="1" dirty="0">
                <a:solidFill>
                  <a:schemeClr val="accent1"/>
                </a:solidFill>
              </a:rPr>
              <a:t>9%</a:t>
            </a:r>
            <a:r>
              <a:rPr lang="zh-CN" altLang="en-US" sz="1200" dirty="0"/>
              <a:t>。</a:t>
            </a:r>
            <a:endParaRPr lang="en-US" altLang="zh-CN" sz="1200" dirty="0"/>
          </a:p>
          <a:p>
            <a:pPr lvl="1">
              <a:buFont typeface="Wingdings" panose="05000000000000000000" pitchFamily="2" charset="2"/>
              <a:buChar char="Ø"/>
            </a:pPr>
            <a:r>
              <a:rPr lang="zh-CN" altLang="en-US" sz="1200" dirty="0"/>
              <a:t>渠道：</a:t>
            </a:r>
            <a:r>
              <a:rPr lang="en-US" altLang="zh-CN" sz="1200" b="1" dirty="0">
                <a:solidFill>
                  <a:srgbClr val="00A758"/>
                </a:solidFill>
              </a:rPr>
              <a:t>DG</a:t>
            </a:r>
            <a:r>
              <a:rPr lang="zh-CN" altLang="en-US" sz="1200" b="1" dirty="0">
                <a:solidFill>
                  <a:srgbClr val="00A758"/>
                </a:solidFill>
              </a:rPr>
              <a:t>购买渠道</a:t>
            </a:r>
            <a:r>
              <a:rPr lang="zh-CN" altLang="en-US" sz="1200" dirty="0"/>
              <a:t>（</a:t>
            </a:r>
            <a:r>
              <a:rPr lang="en-US" altLang="zh-CN" sz="1200" dirty="0"/>
              <a:t>58%</a:t>
            </a:r>
            <a:r>
              <a:rPr lang="zh-CN" altLang="en-US" sz="1200" dirty="0"/>
              <a:t>）</a:t>
            </a:r>
            <a:r>
              <a:rPr lang="en-US" altLang="zh-CN" sz="1200" dirty="0"/>
              <a:t>NPS</a:t>
            </a:r>
            <a:r>
              <a:rPr lang="zh-CN" altLang="en-US" sz="1200" dirty="0"/>
              <a:t>表现最佳，较上月下降</a:t>
            </a:r>
            <a:r>
              <a:rPr lang="en-US" altLang="zh-CN" sz="1200" b="1" dirty="0">
                <a:solidFill>
                  <a:srgbClr val="C00000"/>
                </a:solidFill>
              </a:rPr>
              <a:t>19%</a:t>
            </a:r>
            <a:r>
              <a:rPr lang="zh-CN" altLang="en-US" sz="1200" dirty="0"/>
              <a:t>；联系渠道中，</a:t>
            </a:r>
            <a:r>
              <a:rPr lang="zh-CN" altLang="en-US" sz="1200" b="1" dirty="0">
                <a:solidFill>
                  <a:srgbClr val="00A758"/>
                </a:solidFill>
              </a:rPr>
              <a:t>官方留言</a:t>
            </a:r>
            <a:r>
              <a:rPr lang="en-US" altLang="zh-CN" sz="1200" dirty="0"/>
              <a:t>NPS</a:t>
            </a:r>
            <a:r>
              <a:rPr lang="zh-CN" altLang="en-US" sz="1200" dirty="0"/>
              <a:t>得分（</a:t>
            </a:r>
            <a:r>
              <a:rPr lang="en-US" altLang="zh-CN" sz="1200" dirty="0"/>
              <a:t>68%</a:t>
            </a:r>
            <a:r>
              <a:rPr lang="zh-CN" altLang="en-US" sz="1200" dirty="0"/>
              <a:t>）最佳。</a:t>
            </a:r>
            <a:endParaRPr lang="en-US" altLang="zh-CN" sz="1200" dirty="0"/>
          </a:p>
          <a:p>
            <a:pPr lvl="1">
              <a:buFont typeface="Wingdings" panose="05000000000000000000" pitchFamily="2" charset="2"/>
              <a:buChar char="Ø"/>
            </a:pPr>
            <a:r>
              <a:rPr lang="zh-CN" altLang="en-US" sz="1200" dirty="0"/>
              <a:t>推荐者认为中宏在</a:t>
            </a:r>
            <a:r>
              <a:rPr lang="zh-CN" altLang="en-US" sz="1200" b="1" dirty="0">
                <a:solidFill>
                  <a:schemeClr val="accent1"/>
                </a:solidFill>
              </a:rPr>
              <a:t>公司</a:t>
            </a:r>
            <a:r>
              <a:rPr lang="zh-CN" altLang="en-US" sz="1200" dirty="0"/>
              <a:t>（</a:t>
            </a:r>
            <a:r>
              <a:rPr lang="en-US" altLang="zh-CN" sz="1200" dirty="0"/>
              <a:t>58%</a:t>
            </a:r>
            <a:r>
              <a:rPr lang="zh-CN" altLang="en-US" sz="1200" dirty="0"/>
              <a:t>）方面做得比较好，尤其是</a:t>
            </a:r>
            <a:r>
              <a:rPr lang="zh-CN" altLang="en-US" sz="1200" b="1" dirty="0">
                <a:solidFill>
                  <a:srgbClr val="00A758"/>
                </a:solidFill>
              </a:rPr>
              <a:t>品牌</a:t>
            </a:r>
            <a:r>
              <a:rPr lang="zh-CN" altLang="en-US" sz="1200" dirty="0"/>
              <a:t>方面（</a:t>
            </a:r>
            <a:r>
              <a:rPr lang="en-US" altLang="zh-CN" sz="1200" dirty="0"/>
              <a:t>4%</a:t>
            </a:r>
            <a:r>
              <a:rPr lang="zh-CN" altLang="en-US" sz="1200" dirty="0"/>
              <a:t>）</a:t>
            </a:r>
            <a:endParaRPr lang="en-US" altLang="zh-CN" sz="1200" dirty="0"/>
          </a:p>
          <a:p>
            <a:pPr lvl="1">
              <a:buFont typeface="Wingdings" panose="05000000000000000000" pitchFamily="2" charset="2"/>
              <a:buChar char="Ø"/>
            </a:pPr>
            <a:r>
              <a:rPr lang="zh-CN" altLang="en-US" sz="1200" dirty="0"/>
              <a:t>对于中立者来说，负面反馈要多于正面反馈，主要是在</a:t>
            </a:r>
            <a:r>
              <a:rPr lang="zh-CN" altLang="en-US" sz="1200" b="1" dirty="0">
                <a:solidFill>
                  <a:schemeClr val="accent1"/>
                </a:solidFill>
              </a:rPr>
              <a:t>公司</a:t>
            </a:r>
            <a:r>
              <a:rPr lang="zh-CN" altLang="en-US" sz="1200" dirty="0"/>
              <a:t>方面（</a:t>
            </a:r>
            <a:r>
              <a:rPr lang="en-US" altLang="zh-CN" sz="1200" dirty="0"/>
              <a:t>24%</a:t>
            </a:r>
            <a:r>
              <a:rPr lang="zh-CN" altLang="en-US" sz="1200" dirty="0"/>
              <a:t>），</a:t>
            </a:r>
            <a:r>
              <a:rPr lang="zh-CN" altLang="en-US" sz="1200" b="1" dirty="0">
                <a:solidFill>
                  <a:srgbClr val="00B050"/>
                </a:solidFill>
              </a:rPr>
              <a:t>其他</a:t>
            </a:r>
            <a:r>
              <a:rPr lang="zh-CN" altLang="en-US" sz="1200" dirty="0"/>
              <a:t>（</a:t>
            </a:r>
            <a:r>
              <a:rPr lang="en-US" altLang="zh-CN" sz="1200" dirty="0"/>
              <a:t>20%</a:t>
            </a:r>
            <a:r>
              <a:rPr lang="zh-CN" altLang="en-US" sz="1200" dirty="0"/>
              <a:t>）是主要原因。</a:t>
            </a:r>
            <a:endParaRPr lang="en-US" altLang="zh-CN" sz="1200" dirty="0"/>
          </a:p>
          <a:p>
            <a:pPr lvl="1">
              <a:buFont typeface="Wingdings" panose="05000000000000000000" pitchFamily="2" charset="2"/>
              <a:buChar char="Ø"/>
            </a:pPr>
            <a:r>
              <a:rPr lang="zh-CN" altLang="en-US" sz="1200" dirty="0"/>
              <a:t>贬损者觉得中宏需要改进的地方是</a:t>
            </a:r>
            <a:r>
              <a:rPr lang="zh-CN" altLang="en-US" sz="1200" b="1" dirty="0">
                <a:solidFill>
                  <a:schemeClr val="accent1"/>
                </a:solidFill>
              </a:rPr>
              <a:t>热线坐席</a:t>
            </a:r>
            <a:r>
              <a:rPr lang="zh-CN" altLang="en-US" sz="1200" dirty="0"/>
              <a:t>（</a:t>
            </a:r>
            <a:r>
              <a:rPr lang="en-US" altLang="zh-CN" sz="1200" dirty="0"/>
              <a:t>31%</a:t>
            </a:r>
            <a:r>
              <a:rPr lang="zh-CN" altLang="en-US" sz="1200" dirty="0"/>
              <a:t>）和</a:t>
            </a:r>
            <a:r>
              <a:rPr lang="zh-CN" altLang="en-US" sz="1200" b="1" dirty="0">
                <a:solidFill>
                  <a:schemeClr val="accent1"/>
                </a:solidFill>
              </a:rPr>
              <a:t>代理人</a:t>
            </a:r>
            <a:r>
              <a:rPr lang="zh-CN" altLang="en-US" sz="1200" dirty="0"/>
              <a:t>（</a:t>
            </a:r>
            <a:r>
              <a:rPr lang="en-US" altLang="zh-CN" sz="1200" dirty="0"/>
              <a:t>24%</a:t>
            </a:r>
            <a:r>
              <a:rPr lang="zh-CN" altLang="en-US" sz="1200" dirty="0"/>
              <a:t>）相关方面</a:t>
            </a:r>
            <a:endParaRPr lang="en-US" altLang="zh-CN" sz="1200" dirty="0"/>
          </a:p>
          <a:p>
            <a:r>
              <a:rPr lang="en-US" altLang="zh-CN" sz="1200" b="1" dirty="0"/>
              <a:t>5</a:t>
            </a:r>
            <a:r>
              <a:rPr lang="zh-CN" altLang="en-US" sz="1200" b="1" dirty="0"/>
              <a:t>月中宏热线整体满意度为</a:t>
            </a:r>
            <a:r>
              <a:rPr lang="en-US" altLang="zh-CN" sz="1200" b="1" dirty="0">
                <a:solidFill>
                  <a:srgbClr val="00A758"/>
                </a:solidFill>
              </a:rPr>
              <a:t>87%</a:t>
            </a:r>
            <a:r>
              <a:rPr lang="zh-CN" altLang="en-US" sz="1200" b="1" dirty="0">
                <a:solidFill>
                  <a:srgbClr val="00A758"/>
                </a:solidFill>
              </a:rPr>
              <a:t>，</a:t>
            </a:r>
            <a:r>
              <a:rPr lang="zh-CN" altLang="en-US" sz="1200" dirty="0"/>
              <a:t>较上月上升</a:t>
            </a:r>
            <a:r>
              <a:rPr lang="en-US" altLang="zh-CN" sz="1200" b="1" dirty="0">
                <a:solidFill>
                  <a:schemeClr val="accent1"/>
                </a:solidFill>
              </a:rPr>
              <a:t>2%</a:t>
            </a:r>
            <a:r>
              <a:rPr lang="zh-CN" altLang="en-US" sz="1200" dirty="0"/>
              <a:t>。</a:t>
            </a:r>
            <a:endParaRPr lang="en-US" altLang="zh-CN" sz="1200" dirty="0"/>
          </a:p>
          <a:p>
            <a:pPr marL="0" indent="0">
              <a:buNone/>
            </a:pPr>
            <a:r>
              <a:rPr lang="zh-CN" altLang="en-US" sz="1200" dirty="0"/>
              <a:t>        咨询类别：本月</a:t>
            </a:r>
            <a:r>
              <a:rPr lang="zh-CN" altLang="en-US" sz="1200" b="1" dirty="0">
                <a:solidFill>
                  <a:schemeClr val="accent1"/>
                </a:solidFill>
              </a:rPr>
              <a:t>服务请求</a:t>
            </a:r>
            <a:r>
              <a:rPr lang="zh-CN" altLang="en-US" sz="1200" dirty="0"/>
              <a:t>（</a:t>
            </a:r>
            <a:r>
              <a:rPr lang="en-US" altLang="zh-CN" sz="1200" dirty="0"/>
              <a:t>94%</a:t>
            </a:r>
            <a:r>
              <a:rPr lang="zh-CN" altLang="en-US" sz="1200" dirty="0"/>
              <a:t>）的满意度为各类别最高，较上月上升</a:t>
            </a:r>
            <a:r>
              <a:rPr lang="en-US" altLang="zh-CN" sz="1200" b="1" dirty="0">
                <a:solidFill>
                  <a:schemeClr val="accent1"/>
                </a:solidFill>
              </a:rPr>
              <a:t>14%</a:t>
            </a:r>
            <a:r>
              <a:rPr lang="zh-CN" altLang="en-US" sz="1200" dirty="0"/>
              <a:t>。</a:t>
            </a:r>
            <a:endParaRPr lang="en-US" altLang="zh-CN" sz="1200" dirty="0">
              <a:solidFill>
                <a:schemeClr val="accent1"/>
              </a:solidFill>
            </a:endParaRPr>
          </a:p>
          <a:p>
            <a:pPr lvl="1">
              <a:buFont typeface="Wingdings" panose="05000000000000000000" pitchFamily="2" charset="2"/>
              <a:buChar char="Ø"/>
            </a:pPr>
            <a:r>
              <a:rPr lang="zh-CN" altLang="en-US" sz="1200" dirty="0"/>
              <a:t>年缴保费：年缴保费在</a:t>
            </a:r>
            <a:r>
              <a:rPr lang="en-US" altLang="zh-CN" sz="1200" b="1" dirty="0">
                <a:solidFill>
                  <a:schemeClr val="accent1"/>
                </a:solidFill>
              </a:rPr>
              <a:t>10k</a:t>
            </a:r>
            <a:r>
              <a:rPr lang="zh-CN" altLang="en-US" sz="1200" b="1" dirty="0">
                <a:solidFill>
                  <a:schemeClr val="accent1"/>
                </a:solidFill>
              </a:rPr>
              <a:t>及以上</a:t>
            </a:r>
            <a:r>
              <a:rPr lang="zh-CN" altLang="en-US" sz="1200" dirty="0"/>
              <a:t>（</a:t>
            </a:r>
            <a:r>
              <a:rPr lang="en-US" altLang="zh-CN" sz="1200" dirty="0"/>
              <a:t>90%</a:t>
            </a:r>
            <a:r>
              <a:rPr lang="zh-CN" altLang="en-US" sz="1200" dirty="0"/>
              <a:t>）的客户满意度得分本月最高，比上月增加</a:t>
            </a:r>
            <a:r>
              <a:rPr lang="en-US" altLang="zh-CN" sz="1200" b="1" dirty="0">
                <a:solidFill>
                  <a:srgbClr val="00A758"/>
                </a:solidFill>
              </a:rPr>
              <a:t>1%</a:t>
            </a:r>
            <a:r>
              <a:rPr lang="zh-CN" altLang="en-US" sz="1200" dirty="0"/>
              <a:t>。</a:t>
            </a:r>
            <a:endParaRPr lang="en-US" altLang="zh-CN" sz="1200" dirty="0"/>
          </a:p>
          <a:p>
            <a:pPr lvl="1">
              <a:buFont typeface="Wingdings" panose="05000000000000000000" pitchFamily="2" charset="2"/>
              <a:buChar char="Ø"/>
            </a:pPr>
            <a:r>
              <a:rPr lang="zh-CN" altLang="en-US" sz="1200" dirty="0"/>
              <a:t>基本背景：本月</a:t>
            </a:r>
            <a:r>
              <a:rPr lang="zh-CN" altLang="en-US" sz="1200" b="1" dirty="0">
                <a:solidFill>
                  <a:schemeClr val="accent1"/>
                </a:solidFill>
              </a:rPr>
              <a:t>男性</a:t>
            </a:r>
            <a:r>
              <a:rPr lang="zh-CN" altLang="en-US" sz="1200" dirty="0"/>
              <a:t>客群（</a:t>
            </a:r>
            <a:r>
              <a:rPr lang="en-US" altLang="zh-CN" sz="1200" dirty="0"/>
              <a:t>89%</a:t>
            </a:r>
            <a:r>
              <a:rPr lang="zh-CN" altLang="en-US" sz="1200" dirty="0"/>
              <a:t>）满意度高于</a:t>
            </a:r>
            <a:r>
              <a:rPr lang="zh-CN" altLang="en-US" sz="1200" b="1" dirty="0">
                <a:solidFill>
                  <a:schemeClr val="accent1"/>
                </a:solidFill>
              </a:rPr>
              <a:t>女性</a:t>
            </a:r>
            <a:r>
              <a:rPr lang="zh-CN" altLang="en-US" sz="1200" b="1" dirty="0"/>
              <a:t>客</a:t>
            </a:r>
            <a:r>
              <a:rPr lang="zh-CN" altLang="en-US" sz="1200" dirty="0"/>
              <a:t>群（</a:t>
            </a:r>
            <a:r>
              <a:rPr lang="en-US" altLang="zh-CN" sz="1200" dirty="0"/>
              <a:t>86%</a:t>
            </a:r>
            <a:r>
              <a:rPr lang="zh-CN" altLang="en-US" sz="1200" dirty="0"/>
              <a:t>） ，</a:t>
            </a:r>
            <a:r>
              <a:rPr lang="en-US" altLang="zh-CN" sz="1200" b="1" dirty="0">
                <a:solidFill>
                  <a:schemeClr val="accent1"/>
                </a:solidFill>
              </a:rPr>
              <a:t>45-49</a:t>
            </a:r>
            <a:r>
              <a:rPr lang="zh-CN" altLang="en-US" sz="1200" b="1" dirty="0">
                <a:solidFill>
                  <a:schemeClr val="accent1"/>
                </a:solidFill>
              </a:rPr>
              <a:t>岁</a:t>
            </a:r>
            <a:r>
              <a:rPr lang="zh-CN" altLang="en-US" sz="1200" dirty="0"/>
              <a:t>客户的满意度最高</a:t>
            </a:r>
            <a:endParaRPr lang="en-US" altLang="zh-CN" sz="1200" dirty="0"/>
          </a:p>
          <a:p>
            <a:pPr lvl="1">
              <a:buFont typeface="Wingdings" panose="05000000000000000000" pitchFamily="2" charset="2"/>
              <a:buChar char="Ø"/>
            </a:pPr>
            <a:r>
              <a:rPr lang="zh-CN" altLang="en-US" sz="1200" dirty="0"/>
              <a:t>保单数量：保单数量在</a:t>
            </a:r>
            <a:r>
              <a:rPr lang="en-US" altLang="zh-CN" sz="1200" b="1" dirty="0">
                <a:solidFill>
                  <a:schemeClr val="accent1"/>
                </a:solidFill>
              </a:rPr>
              <a:t>5</a:t>
            </a:r>
            <a:r>
              <a:rPr lang="zh-CN" altLang="en-US" sz="1200" b="1" dirty="0">
                <a:solidFill>
                  <a:schemeClr val="accent1"/>
                </a:solidFill>
              </a:rPr>
              <a:t>个及以上</a:t>
            </a:r>
            <a:r>
              <a:rPr lang="zh-CN" altLang="en-US" sz="1200" dirty="0"/>
              <a:t>（</a:t>
            </a:r>
            <a:r>
              <a:rPr lang="en-US" altLang="zh-CN" sz="1200" dirty="0"/>
              <a:t>98%</a:t>
            </a:r>
            <a:r>
              <a:rPr lang="zh-CN" altLang="en-US" sz="1200" dirty="0"/>
              <a:t>）的客户满意度最高</a:t>
            </a:r>
            <a:endParaRPr lang="en-US" altLang="zh-CN" sz="1200" dirty="0"/>
          </a:p>
          <a:p>
            <a:pPr lvl="1">
              <a:buFont typeface="Wingdings" panose="05000000000000000000" pitchFamily="2" charset="2"/>
              <a:buChar char="Ø"/>
            </a:pPr>
            <a:r>
              <a:rPr lang="zh-CN" altLang="en-US" sz="1200" dirty="0"/>
              <a:t>渠道：</a:t>
            </a:r>
            <a:r>
              <a:rPr lang="en-US" altLang="zh-CN" sz="1200" b="1" dirty="0">
                <a:solidFill>
                  <a:schemeClr val="accent1"/>
                </a:solidFill>
              </a:rPr>
              <a:t>AG</a:t>
            </a:r>
            <a:r>
              <a:rPr lang="zh-CN" altLang="en-US" sz="1200" dirty="0"/>
              <a:t>购买渠道（</a:t>
            </a:r>
            <a:r>
              <a:rPr lang="en-US" altLang="zh-CN" sz="1200" dirty="0"/>
              <a:t>88%</a:t>
            </a:r>
            <a:r>
              <a:rPr lang="zh-CN" altLang="en-US" sz="1200" dirty="0"/>
              <a:t>）的客户满意度得分在本月最高</a:t>
            </a:r>
            <a:r>
              <a:rPr lang="en-US" altLang="zh-CN" sz="1200" dirty="0"/>
              <a:t>;</a:t>
            </a:r>
            <a:r>
              <a:rPr lang="zh-CN" altLang="en-US" sz="1200" dirty="0"/>
              <a:t>联系渠道中，</a:t>
            </a:r>
            <a:r>
              <a:rPr lang="zh-CN" altLang="en-US" sz="1200" b="1" dirty="0">
                <a:solidFill>
                  <a:srgbClr val="00A758"/>
                </a:solidFill>
              </a:rPr>
              <a:t>官方留言</a:t>
            </a:r>
            <a:r>
              <a:rPr lang="zh-CN" altLang="en-US" sz="1200" dirty="0"/>
              <a:t>的满意度表现优异，达</a:t>
            </a:r>
            <a:r>
              <a:rPr lang="en-US" altLang="zh-CN" sz="1200" dirty="0"/>
              <a:t>94%</a:t>
            </a:r>
            <a:endParaRPr lang="zh-CN" altLang="en-US" sz="1200" b="1" dirty="0">
              <a:solidFill>
                <a:srgbClr val="00A758"/>
              </a:solidFill>
            </a:endParaRPr>
          </a:p>
        </p:txBody>
      </p:sp>
      <p:sp>
        <p:nvSpPr>
          <p:cNvPr id="4" name="灯片编号占位符 3">
            <a:extLst>
              <a:ext uri="{FF2B5EF4-FFF2-40B4-BE49-F238E27FC236}">
                <a16:creationId xmlns:a16="http://schemas.microsoft.com/office/drawing/2014/main" id="{A79FDD1D-9437-4946-B105-59D42818FBDE}"/>
              </a:ext>
            </a:extLst>
          </p:cNvPr>
          <p:cNvSpPr>
            <a:spLocks noGrp="1"/>
          </p:cNvSpPr>
          <p:nvPr>
            <p:ph type="sldNum" sz="quarter" idx="12"/>
          </p:nvPr>
        </p:nvSpPr>
        <p:spPr/>
        <p:txBody>
          <a:bodyPr/>
          <a:lstStyle/>
          <a:p>
            <a:fld id="{BB333B34-C87C-402E-ABB0-13B7C9DEBBC4}" type="slidenum">
              <a:rPr lang="en-US" altLang="zh-CN" smtClean="0"/>
              <a:pPr/>
              <a:t>4</a:t>
            </a:fld>
            <a:endParaRPr lang="en-US" altLang="zh-CN" dirty="0"/>
          </a:p>
        </p:txBody>
      </p:sp>
      <p:sp>
        <p:nvSpPr>
          <p:cNvPr id="6" name="矩形: 圆角 5">
            <a:extLst>
              <a:ext uri="{FF2B5EF4-FFF2-40B4-BE49-F238E27FC236}">
                <a16:creationId xmlns:a16="http://schemas.microsoft.com/office/drawing/2014/main" id="{543EC46C-E32D-43DA-89C6-8A9B5CA20AC7}"/>
              </a:ext>
            </a:extLst>
          </p:cNvPr>
          <p:cNvSpPr/>
          <p:nvPr/>
        </p:nvSpPr>
        <p:spPr>
          <a:xfrm>
            <a:off x="341195" y="868450"/>
            <a:ext cx="11495237" cy="519269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l"/>
            <a:endParaRPr lang="zh-CN" altLang="en-US" dirty="0" err="1">
              <a:latin typeface="Manulife JH Sans" panose="020B0604020202020204"/>
            </a:endParaRPr>
          </a:p>
        </p:txBody>
      </p:sp>
      <p:sp>
        <p:nvSpPr>
          <p:cNvPr id="5" name="文本框 4">
            <a:extLst>
              <a:ext uri="{FF2B5EF4-FFF2-40B4-BE49-F238E27FC236}">
                <a16:creationId xmlns:a16="http://schemas.microsoft.com/office/drawing/2014/main" id="{4E088E41-C46E-41C3-B564-8D6DC97316A6}"/>
              </a:ext>
            </a:extLst>
          </p:cNvPr>
          <p:cNvSpPr txBox="1"/>
          <p:nvPr/>
        </p:nvSpPr>
        <p:spPr>
          <a:xfrm>
            <a:off x="7484708" y="6214617"/>
            <a:ext cx="4045979" cy="184666"/>
          </a:xfrm>
          <a:prstGeom prst="rect">
            <a:avLst/>
          </a:prstGeom>
          <a:noFill/>
        </p:spPr>
        <p:txBody>
          <a:bodyPr wrap="none" lIns="0" tIns="0" rIns="0" bIns="0" rtlCol="0">
            <a:spAutoFit/>
          </a:bodyPr>
          <a:lstStyle/>
          <a:p>
            <a:pPr algn="l">
              <a:spcBef>
                <a:spcPts val="600"/>
              </a:spcBef>
            </a:pPr>
            <a:r>
              <a:rPr lang="zh-CN" altLang="en-US" sz="1200" dirty="0">
                <a:solidFill>
                  <a:schemeClr val="bg1">
                    <a:lumMod val="50000"/>
                  </a:schemeClr>
                </a:solidFill>
                <a:ea typeface="Noto Sans CJK SC Regular" panose="020B0500000000000000"/>
              </a:rPr>
              <a:t>注：小结中涉及到的</a:t>
            </a:r>
            <a:r>
              <a:rPr lang="en-US" altLang="zh-CN" sz="1200" dirty="0">
                <a:solidFill>
                  <a:schemeClr val="accent1"/>
                </a:solidFill>
                <a:ea typeface="Noto Sans CJK SC Regular" panose="020B0500000000000000"/>
              </a:rPr>
              <a:t>+xx%</a:t>
            </a:r>
            <a:r>
              <a:rPr lang="zh-CN" altLang="en-US" sz="1200" dirty="0">
                <a:solidFill>
                  <a:schemeClr val="bg1">
                    <a:lumMod val="50000"/>
                  </a:schemeClr>
                </a:solidFill>
                <a:ea typeface="Noto Sans CJK SC Regular" panose="020B0500000000000000"/>
              </a:rPr>
              <a:t>和</a:t>
            </a:r>
            <a:r>
              <a:rPr lang="en-US" altLang="zh-CN" sz="1200" dirty="0">
                <a:solidFill>
                  <a:srgbClr val="C00000"/>
                </a:solidFill>
                <a:ea typeface="Noto Sans CJK SC Regular" panose="020B0500000000000000"/>
              </a:rPr>
              <a:t>-xx%</a:t>
            </a:r>
            <a:r>
              <a:rPr lang="zh-CN" altLang="en-US" sz="1200" dirty="0">
                <a:solidFill>
                  <a:schemeClr val="bg1">
                    <a:lumMod val="50000"/>
                  </a:schemeClr>
                </a:solidFill>
                <a:ea typeface="Noto Sans CJK SC Regular" panose="020B0500000000000000"/>
              </a:rPr>
              <a:t>，都是与上月比较的结果</a:t>
            </a:r>
          </a:p>
        </p:txBody>
      </p:sp>
    </p:spTree>
    <p:extLst>
      <p:ext uri="{BB962C8B-B14F-4D97-AF65-F5344CB8AC3E}">
        <p14:creationId xmlns:p14="http://schemas.microsoft.com/office/powerpoint/2010/main" val="233932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6C7601-B10A-4BDB-BA40-2FE3C47E609E}"/>
              </a:ext>
            </a:extLst>
          </p:cNvPr>
          <p:cNvSpPr>
            <a:spLocks noGrp="1"/>
          </p:cNvSpPr>
          <p:nvPr>
            <p:ph type="sldNum" sz="quarter" idx="12"/>
          </p:nvPr>
        </p:nvSpPr>
        <p:spPr/>
        <p:txBody>
          <a:bodyPr/>
          <a:lstStyle/>
          <a:p>
            <a:fld id="{BB333B34-C87C-402E-ABB0-13B7C9DEBBC4}" type="slidenum">
              <a:rPr lang="en-US" altLang="zh-CN" smtClean="0"/>
              <a:t>5</a:t>
            </a:fld>
            <a:endParaRPr lang="zh-CN" altLang="en-US" dirty="0"/>
          </a:p>
        </p:txBody>
      </p:sp>
      <p:sp>
        <p:nvSpPr>
          <p:cNvPr id="3" name="标题 2">
            <a:extLst>
              <a:ext uri="{FF2B5EF4-FFF2-40B4-BE49-F238E27FC236}">
                <a16:creationId xmlns:a16="http://schemas.microsoft.com/office/drawing/2014/main" id="{C1C71754-5352-46C1-B77E-A688D819B0F8}"/>
              </a:ext>
            </a:extLst>
          </p:cNvPr>
          <p:cNvSpPr>
            <a:spLocks noGrp="1"/>
          </p:cNvSpPr>
          <p:nvPr>
            <p:ph type="title"/>
          </p:nvPr>
        </p:nvSpPr>
        <p:spPr>
          <a:xfrm>
            <a:off x="466342" y="472437"/>
            <a:ext cx="11274553" cy="578957"/>
          </a:xfrm>
        </p:spPr>
        <p:txBody>
          <a:bodyPr/>
          <a:lstStyle/>
          <a:p>
            <a:r>
              <a:rPr lang="zh-CN" altLang="en-US" dirty="0">
                <a:solidFill>
                  <a:srgbClr val="595959"/>
                </a:solidFill>
              </a:rPr>
              <a:t>针对细分客户群体的重视</a:t>
            </a:r>
          </a:p>
        </p:txBody>
      </p:sp>
      <p:sp>
        <p:nvSpPr>
          <p:cNvPr id="4" name="内容占位符 3">
            <a:extLst>
              <a:ext uri="{FF2B5EF4-FFF2-40B4-BE49-F238E27FC236}">
                <a16:creationId xmlns:a16="http://schemas.microsoft.com/office/drawing/2014/main" id="{66DD7E84-B434-47ED-8DB0-B6419CFDF09E}"/>
              </a:ext>
            </a:extLst>
          </p:cNvPr>
          <p:cNvSpPr>
            <a:spLocks noGrp="1"/>
          </p:cNvSpPr>
          <p:nvPr>
            <p:ph sz="quarter" idx="13"/>
          </p:nvPr>
        </p:nvSpPr>
        <p:spPr>
          <a:xfrm>
            <a:off x="466343" y="1051394"/>
            <a:ext cx="11274552" cy="4965093"/>
          </a:xfrm>
        </p:spPr>
        <p:txBody>
          <a:bodyPr/>
          <a:lstStyle/>
          <a:p>
            <a:r>
              <a:rPr lang="zh-CN" altLang="en-US" sz="2400" b="1" dirty="0">
                <a:solidFill>
                  <a:srgbClr val="595959"/>
                </a:solidFill>
              </a:rPr>
              <a:t>提升女性的</a:t>
            </a:r>
            <a:r>
              <a:rPr lang="en-US" altLang="zh-CN" sz="2400" b="1" dirty="0">
                <a:solidFill>
                  <a:srgbClr val="595959"/>
                </a:solidFill>
              </a:rPr>
              <a:t>NPS</a:t>
            </a:r>
            <a:r>
              <a:rPr lang="zh-CN" altLang="en-US" sz="2400" b="1" dirty="0">
                <a:solidFill>
                  <a:srgbClr val="595959"/>
                </a:solidFill>
              </a:rPr>
              <a:t>指数</a:t>
            </a:r>
            <a:endParaRPr lang="en-US" altLang="zh-CN" sz="2400" b="1" dirty="0">
              <a:solidFill>
                <a:srgbClr val="595959"/>
              </a:solidFill>
            </a:endParaRPr>
          </a:p>
          <a:p>
            <a:r>
              <a:rPr lang="zh-CN" altLang="en-US" dirty="0"/>
              <a:t>本月的总体</a:t>
            </a:r>
            <a:r>
              <a:rPr lang="en-US" altLang="zh-CN" dirty="0"/>
              <a:t>NPS</a:t>
            </a:r>
            <a:r>
              <a:rPr lang="zh-CN" altLang="en-US" dirty="0"/>
              <a:t>指数较上月有</a:t>
            </a:r>
            <a:r>
              <a:rPr lang="en-US" altLang="zh-CN" dirty="0"/>
              <a:t>6%</a:t>
            </a:r>
            <a:r>
              <a:rPr lang="zh-CN" altLang="en-US" dirty="0"/>
              <a:t>的下降，其中男性</a:t>
            </a:r>
            <a:r>
              <a:rPr lang="en-US" altLang="zh-CN" dirty="0"/>
              <a:t>NPS</a:t>
            </a:r>
            <a:r>
              <a:rPr lang="zh-CN" altLang="en-US" dirty="0"/>
              <a:t>指数有小幅提升，较上月上升</a:t>
            </a:r>
            <a:r>
              <a:rPr lang="en-US" altLang="zh-CN" dirty="0"/>
              <a:t>4%</a:t>
            </a:r>
            <a:r>
              <a:rPr lang="zh-CN" altLang="en-US" dirty="0"/>
              <a:t>，女性</a:t>
            </a:r>
            <a:r>
              <a:rPr lang="en-US" altLang="zh-CN" dirty="0"/>
              <a:t>NPS</a:t>
            </a:r>
            <a:r>
              <a:rPr lang="zh-CN" altLang="en-US" dirty="0"/>
              <a:t>指数下滑明显，较上月下滑</a:t>
            </a:r>
            <a:r>
              <a:rPr lang="en-US" altLang="zh-CN" dirty="0"/>
              <a:t>12%</a:t>
            </a:r>
          </a:p>
          <a:p>
            <a:r>
              <a:rPr lang="zh-CN" altLang="en-US" dirty="0"/>
              <a:t>考虑到女性客户的样本数量为男性普遍多</a:t>
            </a:r>
            <a:r>
              <a:rPr lang="en-US" altLang="zh-CN" dirty="0"/>
              <a:t>50%</a:t>
            </a:r>
            <a:r>
              <a:rPr lang="zh-CN" altLang="en-US" dirty="0"/>
              <a:t>左右，女性的</a:t>
            </a:r>
            <a:r>
              <a:rPr lang="en-US" altLang="zh-CN" dirty="0"/>
              <a:t>NPS</a:t>
            </a:r>
            <a:r>
              <a:rPr lang="zh-CN" altLang="en-US" dirty="0"/>
              <a:t>打分将很大程度上影响中宏总体的</a:t>
            </a:r>
            <a:r>
              <a:rPr lang="en-US" altLang="zh-CN" dirty="0"/>
              <a:t>NPS</a:t>
            </a:r>
            <a:r>
              <a:rPr lang="zh-CN" altLang="en-US" dirty="0"/>
              <a:t>得分，因此，提高</a:t>
            </a:r>
            <a:r>
              <a:rPr lang="en-US" altLang="zh-CN" dirty="0"/>
              <a:t>NPS</a:t>
            </a:r>
            <a:r>
              <a:rPr lang="zh-CN" altLang="en-US" dirty="0"/>
              <a:t>指数的一大要素是把握女性的</a:t>
            </a:r>
            <a:r>
              <a:rPr lang="en-US" altLang="zh-CN" dirty="0"/>
              <a:t>NPS</a:t>
            </a:r>
            <a:r>
              <a:rPr lang="zh-CN" altLang="en-US" dirty="0"/>
              <a:t>指数，中宏保险可通过为专门为女性设计个性化项目，提供女性福利，针对女性的偏好而提供相应的方案以提升女性的</a:t>
            </a:r>
            <a:r>
              <a:rPr lang="en-US" altLang="zh-CN" dirty="0"/>
              <a:t>NPS</a:t>
            </a:r>
            <a:r>
              <a:rPr lang="zh-CN" altLang="en-US" dirty="0"/>
              <a:t>指数</a:t>
            </a:r>
            <a:endParaRPr lang="en-US" altLang="zh-CN" dirty="0"/>
          </a:p>
          <a:p>
            <a:endParaRPr lang="en-US" altLang="zh-CN" dirty="0"/>
          </a:p>
          <a:p>
            <a:r>
              <a:rPr lang="zh-CN" altLang="en-US" sz="2400" b="1" dirty="0">
                <a:solidFill>
                  <a:srgbClr val="595959"/>
                </a:solidFill>
              </a:rPr>
              <a:t>提升</a:t>
            </a:r>
            <a:r>
              <a:rPr lang="en-US" altLang="zh-CN" sz="2400" b="1" dirty="0">
                <a:solidFill>
                  <a:srgbClr val="595959"/>
                </a:solidFill>
              </a:rPr>
              <a:t>35-39</a:t>
            </a:r>
            <a:r>
              <a:rPr lang="zh-CN" altLang="en-US" sz="2400" b="1" dirty="0">
                <a:solidFill>
                  <a:srgbClr val="595959"/>
                </a:solidFill>
              </a:rPr>
              <a:t>岁年龄段的</a:t>
            </a:r>
            <a:r>
              <a:rPr lang="en-US" altLang="zh-CN" sz="2400" b="1" dirty="0">
                <a:solidFill>
                  <a:srgbClr val="595959"/>
                </a:solidFill>
              </a:rPr>
              <a:t>NPS</a:t>
            </a:r>
            <a:r>
              <a:rPr lang="zh-CN" altLang="en-US" sz="2400" b="1" dirty="0">
                <a:solidFill>
                  <a:srgbClr val="595959"/>
                </a:solidFill>
              </a:rPr>
              <a:t>指数</a:t>
            </a:r>
            <a:endParaRPr lang="en-US" altLang="zh-CN" sz="2400" b="1" dirty="0">
              <a:solidFill>
                <a:srgbClr val="595959"/>
              </a:solidFill>
            </a:endParaRPr>
          </a:p>
          <a:p>
            <a:r>
              <a:rPr lang="en-US" altLang="zh-CN" dirty="0"/>
              <a:t>35-39</a:t>
            </a:r>
            <a:r>
              <a:rPr lang="zh-CN" altLang="en-US" dirty="0"/>
              <a:t>岁的</a:t>
            </a:r>
            <a:r>
              <a:rPr lang="en-US" altLang="zh-CN" dirty="0"/>
              <a:t>NPS</a:t>
            </a:r>
            <a:r>
              <a:rPr lang="zh-CN" altLang="en-US" dirty="0"/>
              <a:t>得分在</a:t>
            </a:r>
            <a:r>
              <a:rPr lang="en-US" altLang="zh-CN" dirty="0"/>
              <a:t>5</a:t>
            </a:r>
            <a:r>
              <a:rPr lang="zh-CN" altLang="en-US" dirty="0"/>
              <a:t>月有了显著提升，相较</a:t>
            </a:r>
            <a:r>
              <a:rPr lang="en-US" altLang="zh-CN" dirty="0"/>
              <a:t>4</a:t>
            </a:r>
            <a:r>
              <a:rPr lang="zh-CN" altLang="en-US" dirty="0"/>
              <a:t>月上升了</a:t>
            </a:r>
            <a:r>
              <a:rPr lang="en-US" altLang="zh-CN" dirty="0"/>
              <a:t>16%</a:t>
            </a:r>
            <a:r>
              <a:rPr lang="zh-CN" altLang="en-US" dirty="0"/>
              <a:t>，而在</a:t>
            </a:r>
            <a:r>
              <a:rPr lang="en-US" altLang="zh-CN" dirty="0"/>
              <a:t>6</a:t>
            </a:r>
            <a:r>
              <a:rPr lang="zh-CN" altLang="en-US" dirty="0"/>
              <a:t>月下滑了</a:t>
            </a:r>
            <a:r>
              <a:rPr lang="en-US" altLang="zh-CN" dirty="0"/>
              <a:t>17%</a:t>
            </a:r>
            <a:r>
              <a:rPr lang="zh-CN" altLang="en-US" dirty="0"/>
              <a:t>，回到和</a:t>
            </a:r>
            <a:r>
              <a:rPr lang="en-US" altLang="zh-CN" dirty="0"/>
              <a:t>4</a:t>
            </a:r>
            <a:r>
              <a:rPr lang="zh-CN" altLang="en-US" dirty="0"/>
              <a:t>月相似的</a:t>
            </a:r>
            <a:r>
              <a:rPr lang="en-US" altLang="zh-CN" dirty="0"/>
              <a:t>NPS</a:t>
            </a:r>
            <a:r>
              <a:rPr lang="zh-CN" altLang="en-US" dirty="0"/>
              <a:t>得分</a:t>
            </a:r>
            <a:endParaRPr lang="en-US" altLang="zh-CN" dirty="0"/>
          </a:p>
          <a:p>
            <a:r>
              <a:rPr lang="zh-CN" altLang="en-US" dirty="0"/>
              <a:t>作为中宏客户群最大的一个年龄段之一，获得</a:t>
            </a:r>
            <a:r>
              <a:rPr lang="en-US" altLang="zh-CN" dirty="0"/>
              <a:t>35-39</a:t>
            </a:r>
            <a:r>
              <a:rPr lang="zh-CN" altLang="en-US" dirty="0"/>
              <a:t>岁客户的好感不仅代表当前客户的</a:t>
            </a:r>
            <a:r>
              <a:rPr lang="en-US" altLang="zh-CN" dirty="0"/>
              <a:t>NPS</a:t>
            </a:r>
            <a:r>
              <a:rPr lang="zh-CN" altLang="en-US" dirty="0"/>
              <a:t>得分提升，也意味着提升潜在</a:t>
            </a:r>
            <a:r>
              <a:rPr lang="en-US" altLang="zh-CN" dirty="0"/>
              <a:t>39</a:t>
            </a:r>
            <a:r>
              <a:rPr lang="zh-CN" altLang="en-US" dirty="0"/>
              <a:t>岁以后的客户量，提升未来的</a:t>
            </a:r>
            <a:r>
              <a:rPr lang="en-US" altLang="zh-CN" dirty="0"/>
              <a:t>NPS</a:t>
            </a:r>
            <a:r>
              <a:rPr lang="zh-CN" altLang="en-US" dirty="0"/>
              <a:t>得分</a:t>
            </a:r>
            <a:endParaRPr lang="en-US" altLang="zh-CN" dirty="0"/>
          </a:p>
        </p:txBody>
      </p:sp>
    </p:spTree>
    <p:extLst>
      <p:ext uri="{BB962C8B-B14F-4D97-AF65-F5344CB8AC3E}">
        <p14:creationId xmlns:p14="http://schemas.microsoft.com/office/powerpoint/2010/main" val="22468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7B8504-82E5-45CD-A324-513D9207950E}"/>
              </a:ext>
            </a:extLst>
          </p:cNvPr>
          <p:cNvSpPr>
            <a:spLocks noGrp="1"/>
          </p:cNvSpPr>
          <p:nvPr>
            <p:ph type="sldNum" sz="quarter" idx="12"/>
          </p:nvPr>
        </p:nvSpPr>
        <p:spPr/>
        <p:txBody>
          <a:bodyPr/>
          <a:lstStyle/>
          <a:p>
            <a:fld id="{BB333B34-C87C-402E-ABB0-13B7C9DEBBC4}" type="slidenum">
              <a:rPr lang="en-US" altLang="zh-CN" smtClean="0"/>
              <a:t>6</a:t>
            </a:fld>
            <a:endParaRPr lang="zh-CN" altLang="en-US" dirty="0"/>
          </a:p>
        </p:txBody>
      </p:sp>
      <p:sp>
        <p:nvSpPr>
          <p:cNvPr id="3" name="标题 2">
            <a:extLst>
              <a:ext uri="{FF2B5EF4-FFF2-40B4-BE49-F238E27FC236}">
                <a16:creationId xmlns:a16="http://schemas.microsoft.com/office/drawing/2014/main" id="{EA50F881-4A73-44A5-824C-D83716C6E268}"/>
              </a:ext>
            </a:extLst>
          </p:cNvPr>
          <p:cNvSpPr>
            <a:spLocks noGrp="1"/>
          </p:cNvSpPr>
          <p:nvPr>
            <p:ph type="title"/>
          </p:nvPr>
        </p:nvSpPr>
        <p:spPr/>
        <p:txBody>
          <a:bodyPr/>
          <a:lstStyle/>
          <a:p>
            <a:r>
              <a:rPr lang="zh-CN" altLang="en-US" dirty="0">
                <a:solidFill>
                  <a:srgbClr val="595959"/>
                </a:solidFill>
              </a:rPr>
              <a:t>提升单个保单、年缴保费在</a:t>
            </a:r>
            <a:r>
              <a:rPr lang="en-US" altLang="zh-CN" dirty="0">
                <a:solidFill>
                  <a:srgbClr val="595959"/>
                </a:solidFill>
              </a:rPr>
              <a:t>2.5k</a:t>
            </a:r>
            <a:r>
              <a:rPr lang="zh-CN" altLang="en-US" dirty="0">
                <a:solidFill>
                  <a:srgbClr val="595959"/>
                </a:solidFill>
              </a:rPr>
              <a:t>以内的客户</a:t>
            </a:r>
            <a:r>
              <a:rPr lang="en-US" altLang="zh-CN" dirty="0">
                <a:solidFill>
                  <a:srgbClr val="595959"/>
                </a:solidFill>
              </a:rPr>
              <a:t>NPS</a:t>
            </a:r>
            <a:r>
              <a:rPr lang="zh-CN" altLang="en-US" dirty="0">
                <a:solidFill>
                  <a:srgbClr val="595959"/>
                </a:solidFill>
              </a:rPr>
              <a:t>打分</a:t>
            </a:r>
          </a:p>
        </p:txBody>
      </p:sp>
      <p:sp>
        <p:nvSpPr>
          <p:cNvPr id="4" name="内容占位符 3">
            <a:extLst>
              <a:ext uri="{FF2B5EF4-FFF2-40B4-BE49-F238E27FC236}">
                <a16:creationId xmlns:a16="http://schemas.microsoft.com/office/drawing/2014/main" id="{1F75E641-7455-4155-966E-2A10947010A6}"/>
              </a:ext>
            </a:extLst>
          </p:cNvPr>
          <p:cNvSpPr>
            <a:spLocks noGrp="1"/>
          </p:cNvSpPr>
          <p:nvPr>
            <p:ph sz="quarter" idx="13"/>
          </p:nvPr>
        </p:nvSpPr>
        <p:spPr/>
        <p:txBody>
          <a:bodyPr/>
          <a:lstStyle/>
          <a:p>
            <a:r>
              <a:rPr lang="zh-CN" altLang="en-US" dirty="0"/>
              <a:t>纵观</a:t>
            </a:r>
            <a:r>
              <a:rPr lang="en-US" altLang="zh-CN" dirty="0"/>
              <a:t>4-6</a:t>
            </a:r>
            <a:r>
              <a:rPr lang="zh-CN" altLang="en-US" dirty="0"/>
              <a:t>月的数据，单个保单的客户群体是所有保单数量中最大的群体，</a:t>
            </a:r>
            <a:r>
              <a:rPr lang="en-US" altLang="zh-CN" dirty="0"/>
              <a:t>5</a:t>
            </a:r>
            <a:r>
              <a:rPr lang="zh-CN" altLang="en-US" dirty="0"/>
              <a:t>月维持了单个保单的客户的</a:t>
            </a:r>
            <a:r>
              <a:rPr lang="en-US" altLang="zh-CN" dirty="0"/>
              <a:t>NPS</a:t>
            </a:r>
            <a:r>
              <a:rPr lang="zh-CN" altLang="en-US" dirty="0"/>
              <a:t>打分近乎相同的情况下，</a:t>
            </a:r>
            <a:r>
              <a:rPr lang="en-US" altLang="zh-CN" dirty="0"/>
              <a:t>6</a:t>
            </a:r>
            <a:r>
              <a:rPr lang="zh-CN" altLang="en-US" dirty="0"/>
              <a:t>月的</a:t>
            </a:r>
            <a:r>
              <a:rPr lang="en-US" altLang="zh-CN" dirty="0"/>
              <a:t>21%</a:t>
            </a:r>
            <a:r>
              <a:rPr lang="zh-CN" altLang="en-US" dirty="0"/>
              <a:t>的下滑显得过于显著；</a:t>
            </a:r>
            <a:r>
              <a:rPr lang="en-US" altLang="zh-CN" dirty="0"/>
              <a:t>6</a:t>
            </a:r>
            <a:r>
              <a:rPr lang="zh-CN" altLang="en-US" dirty="0"/>
              <a:t>月的单个保单群体达到了</a:t>
            </a:r>
            <a:r>
              <a:rPr lang="en-US" altLang="zh-CN" dirty="0"/>
              <a:t>130.</a:t>
            </a:r>
            <a:r>
              <a:rPr lang="zh-CN" altLang="en-US" dirty="0"/>
              <a:t>较上月增长</a:t>
            </a:r>
            <a:r>
              <a:rPr lang="en-US" altLang="zh-CN" dirty="0"/>
              <a:t>53%</a:t>
            </a:r>
            <a:r>
              <a:rPr lang="zh-CN" altLang="en-US" dirty="0"/>
              <a:t>。可见，中宏保险的主要客户为单个保单的用户，获得更高的</a:t>
            </a:r>
            <a:r>
              <a:rPr lang="en-US" altLang="zh-CN" dirty="0"/>
              <a:t>NPS</a:t>
            </a:r>
            <a:r>
              <a:rPr lang="zh-CN" altLang="en-US" dirty="0"/>
              <a:t>得分需要在这类客户做文章。</a:t>
            </a:r>
            <a:endParaRPr lang="en-US" altLang="zh-CN" dirty="0"/>
          </a:p>
          <a:p>
            <a:r>
              <a:rPr lang="zh-CN" altLang="en-US" dirty="0"/>
              <a:t>同理，年缴保费在</a:t>
            </a:r>
            <a:r>
              <a:rPr lang="en-US" altLang="zh-CN" dirty="0"/>
              <a:t>2.5k</a:t>
            </a:r>
            <a:r>
              <a:rPr lang="zh-CN" altLang="en-US" dirty="0"/>
              <a:t>以内的客户可能很大一部分和单个保单的客户重合，</a:t>
            </a:r>
            <a:r>
              <a:rPr lang="en-US" altLang="zh-CN" dirty="0"/>
              <a:t>5</a:t>
            </a:r>
            <a:r>
              <a:rPr lang="zh-CN" altLang="en-US" dirty="0"/>
              <a:t>月的年缴保费</a:t>
            </a:r>
            <a:r>
              <a:rPr lang="en-US" altLang="zh-CN" dirty="0"/>
              <a:t>2.5k</a:t>
            </a:r>
            <a:r>
              <a:rPr lang="zh-CN" altLang="en-US" dirty="0"/>
              <a:t>以内的客户</a:t>
            </a:r>
            <a:r>
              <a:rPr lang="en-US" altLang="zh-CN" dirty="0"/>
              <a:t>NPS</a:t>
            </a:r>
            <a:r>
              <a:rPr lang="zh-CN" altLang="en-US" dirty="0"/>
              <a:t>打分已下滑</a:t>
            </a:r>
            <a:r>
              <a:rPr lang="en-US" altLang="zh-CN" dirty="0"/>
              <a:t>9%</a:t>
            </a:r>
            <a:r>
              <a:rPr lang="zh-CN" altLang="en-US" dirty="0"/>
              <a:t>，然而在</a:t>
            </a:r>
            <a:r>
              <a:rPr lang="en-US" altLang="zh-CN" dirty="0"/>
              <a:t>6</a:t>
            </a:r>
            <a:r>
              <a:rPr lang="zh-CN" altLang="en-US" dirty="0"/>
              <a:t>月继续下滑</a:t>
            </a:r>
            <a:r>
              <a:rPr lang="en-US" altLang="zh-CN" dirty="0"/>
              <a:t>14%</a:t>
            </a:r>
            <a:r>
              <a:rPr lang="zh-CN" altLang="en-US" dirty="0"/>
              <a:t>，作为第二大年缴保费群体，中宏需要在低保费、单个保单的客户投入更多精力以获得他们更高的</a:t>
            </a:r>
            <a:r>
              <a:rPr lang="en-US" altLang="zh-CN" dirty="0"/>
              <a:t>NPS</a:t>
            </a:r>
            <a:r>
              <a:rPr lang="zh-CN" altLang="en-US" dirty="0"/>
              <a:t>得分。</a:t>
            </a:r>
            <a:endParaRPr lang="en-US" altLang="zh-CN" dirty="0"/>
          </a:p>
          <a:p>
            <a:r>
              <a:rPr lang="zh-CN" altLang="en-US" dirty="0"/>
              <a:t>在年缴保费在</a:t>
            </a:r>
            <a:r>
              <a:rPr lang="en-US" altLang="zh-CN" dirty="0"/>
              <a:t>10k</a:t>
            </a:r>
            <a:r>
              <a:rPr lang="zh-CN" altLang="en-US" dirty="0"/>
              <a:t>以上的用户中，</a:t>
            </a:r>
            <a:r>
              <a:rPr lang="en-US" altLang="zh-CN" dirty="0"/>
              <a:t>NPS</a:t>
            </a:r>
            <a:r>
              <a:rPr lang="zh-CN" altLang="en-US" dirty="0"/>
              <a:t>得分普遍在中上水平，在</a:t>
            </a:r>
            <a:r>
              <a:rPr lang="en-US" altLang="zh-CN" dirty="0"/>
              <a:t>4-6</a:t>
            </a:r>
            <a:r>
              <a:rPr lang="zh-CN" altLang="en-US" dirty="0"/>
              <a:t>月的保单数量为</a:t>
            </a:r>
            <a:r>
              <a:rPr lang="en-US" altLang="zh-CN" dirty="0"/>
              <a:t>5</a:t>
            </a:r>
            <a:r>
              <a:rPr lang="zh-CN" altLang="en-US" dirty="0"/>
              <a:t>个及以上的客户群体中，</a:t>
            </a:r>
            <a:r>
              <a:rPr lang="en-US" altLang="zh-CN" dirty="0"/>
              <a:t>NPS</a:t>
            </a:r>
            <a:r>
              <a:rPr lang="zh-CN" altLang="en-US" dirty="0"/>
              <a:t>得分为所有保单数量最高。可见中宏针对高消费客户的</a:t>
            </a:r>
            <a:r>
              <a:rPr lang="en-US" altLang="zh-CN" dirty="0"/>
              <a:t>NPS</a:t>
            </a:r>
            <a:r>
              <a:rPr lang="zh-CN" altLang="en-US" dirty="0"/>
              <a:t>得分做得相当到位。因此，中宏可以适当调整战略中心，重视低保费，少量保单的客户群体，调整低价保险产品的质量，采取更好的服务态度及配套服务以获得低保费用户的</a:t>
            </a:r>
            <a:r>
              <a:rPr lang="en-US" altLang="zh-CN" dirty="0"/>
              <a:t>NPS</a:t>
            </a:r>
            <a:r>
              <a:rPr lang="zh-CN" altLang="en-US" dirty="0"/>
              <a:t>得分。</a:t>
            </a:r>
          </a:p>
        </p:txBody>
      </p:sp>
    </p:spTree>
    <p:extLst>
      <p:ext uri="{BB962C8B-B14F-4D97-AF65-F5344CB8AC3E}">
        <p14:creationId xmlns:p14="http://schemas.microsoft.com/office/powerpoint/2010/main" val="7016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DB82FB-31AD-4115-B9D6-C5DDDBFA3C72}"/>
              </a:ext>
            </a:extLst>
          </p:cNvPr>
          <p:cNvSpPr>
            <a:spLocks noGrp="1"/>
          </p:cNvSpPr>
          <p:nvPr>
            <p:ph type="sldNum" sz="quarter" idx="12"/>
          </p:nvPr>
        </p:nvSpPr>
        <p:spPr/>
        <p:txBody>
          <a:bodyPr/>
          <a:lstStyle/>
          <a:p>
            <a:fld id="{BB333B34-C87C-402E-ABB0-13B7C9DEBBC4}" type="slidenum">
              <a:rPr lang="en-US" altLang="zh-CN" smtClean="0"/>
              <a:t>7</a:t>
            </a:fld>
            <a:endParaRPr lang="zh-CN" altLang="en-US" dirty="0"/>
          </a:p>
        </p:txBody>
      </p:sp>
      <p:sp>
        <p:nvSpPr>
          <p:cNvPr id="3" name="标题 2">
            <a:extLst>
              <a:ext uri="{FF2B5EF4-FFF2-40B4-BE49-F238E27FC236}">
                <a16:creationId xmlns:a16="http://schemas.microsoft.com/office/drawing/2014/main" id="{DBE6DE31-CEF2-4FE1-B6D5-F51A99C7240D}"/>
              </a:ext>
            </a:extLst>
          </p:cNvPr>
          <p:cNvSpPr>
            <a:spLocks noGrp="1"/>
          </p:cNvSpPr>
          <p:nvPr>
            <p:ph type="title"/>
          </p:nvPr>
        </p:nvSpPr>
        <p:spPr/>
        <p:txBody>
          <a:bodyPr/>
          <a:lstStyle/>
          <a:p>
            <a:r>
              <a:rPr lang="zh-CN" altLang="en-US" dirty="0">
                <a:solidFill>
                  <a:srgbClr val="595959"/>
                </a:solidFill>
              </a:rPr>
              <a:t>代理人及热线坐席的服务态度</a:t>
            </a:r>
          </a:p>
        </p:txBody>
      </p:sp>
      <p:sp>
        <p:nvSpPr>
          <p:cNvPr id="4" name="内容占位符 3">
            <a:extLst>
              <a:ext uri="{FF2B5EF4-FFF2-40B4-BE49-F238E27FC236}">
                <a16:creationId xmlns:a16="http://schemas.microsoft.com/office/drawing/2014/main" id="{6F4ACBB2-84AF-4C24-A117-42C48E182299}"/>
              </a:ext>
            </a:extLst>
          </p:cNvPr>
          <p:cNvSpPr>
            <a:spLocks noGrp="1"/>
          </p:cNvSpPr>
          <p:nvPr>
            <p:ph sz="quarter" idx="13"/>
          </p:nvPr>
        </p:nvSpPr>
        <p:spPr/>
        <p:txBody>
          <a:bodyPr/>
          <a:lstStyle/>
          <a:p>
            <a:r>
              <a:rPr lang="zh-CN" altLang="en-US" dirty="0"/>
              <a:t>代理人服务态度及热线坐席的服务态度是中宏贬损者提出负面反馈最多的两个方面</a:t>
            </a:r>
            <a:endParaRPr lang="en-US" altLang="zh-CN" dirty="0"/>
          </a:p>
          <a:p>
            <a:r>
              <a:rPr lang="zh-CN" altLang="en-US" dirty="0"/>
              <a:t>代理人服务态度从</a:t>
            </a:r>
            <a:r>
              <a:rPr lang="en-US" altLang="zh-CN" dirty="0"/>
              <a:t>5</a:t>
            </a:r>
            <a:r>
              <a:rPr lang="zh-CN" altLang="en-US" dirty="0"/>
              <a:t>月开始就获得了</a:t>
            </a:r>
            <a:r>
              <a:rPr lang="en-US" altLang="zh-CN" dirty="0"/>
              <a:t>8%</a:t>
            </a:r>
            <a:r>
              <a:rPr lang="zh-CN" altLang="en-US" dirty="0"/>
              <a:t>的负面反馈，在</a:t>
            </a:r>
            <a:r>
              <a:rPr lang="en-US" altLang="zh-CN" dirty="0"/>
              <a:t>6</a:t>
            </a:r>
            <a:r>
              <a:rPr lang="zh-CN" altLang="en-US" dirty="0"/>
              <a:t>月获得了</a:t>
            </a:r>
            <a:r>
              <a:rPr lang="en-US" altLang="zh-CN" dirty="0"/>
              <a:t>6%</a:t>
            </a:r>
            <a:r>
              <a:rPr lang="zh-CN" altLang="en-US" dirty="0"/>
              <a:t>的负面反馈，可见在</a:t>
            </a:r>
            <a:r>
              <a:rPr lang="en-US" altLang="zh-CN" dirty="0"/>
              <a:t>6</a:t>
            </a:r>
            <a:r>
              <a:rPr lang="zh-CN" altLang="en-US" dirty="0"/>
              <a:t>月的调整并没有对代理人的服务态度有明显提升</a:t>
            </a:r>
            <a:endParaRPr lang="en-US" altLang="zh-CN" dirty="0"/>
          </a:p>
          <a:p>
            <a:r>
              <a:rPr lang="zh-CN" altLang="en-US" dirty="0"/>
              <a:t>热线坐席的服务态度在</a:t>
            </a:r>
            <a:r>
              <a:rPr lang="en-US" altLang="zh-CN" dirty="0"/>
              <a:t>5</a:t>
            </a:r>
            <a:r>
              <a:rPr lang="zh-CN" altLang="en-US" dirty="0"/>
              <a:t>月没有被中宏贬损者提出显著的负面反馈，但在</a:t>
            </a:r>
            <a:r>
              <a:rPr lang="en-US" altLang="zh-CN" dirty="0"/>
              <a:t>6</a:t>
            </a:r>
            <a:r>
              <a:rPr lang="zh-CN" altLang="en-US" dirty="0"/>
              <a:t>月，热线坐席的员工服务态度升至</a:t>
            </a:r>
            <a:r>
              <a:rPr lang="en-US" altLang="zh-CN" dirty="0"/>
              <a:t>7%</a:t>
            </a:r>
          </a:p>
          <a:p>
            <a:r>
              <a:rPr lang="zh-CN" altLang="en-US" dirty="0"/>
              <a:t>同时，在中宏推荐者的</a:t>
            </a:r>
            <a:r>
              <a:rPr lang="en-US" altLang="zh-CN" dirty="0"/>
              <a:t>NPS</a:t>
            </a:r>
            <a:r>
              <a:rPr lang="zh-CN" altLang="en-US" dirty="0"/>
              <a:t>原因中，热线坐席的推荐度较上月下降</a:t>
            </a:r>
            <a:r>
              <a:rPr lang="en-US" altLang="zh-CN" dirty="0"/>
              <a:t>12%</a:t>
            </a:r>
            <a:r>
              <a:rPr lang="zh-CN" altLang="en-US" dirty="0"/>
              <a:t>，较为显著</a:t>
            </a:r>
            <a:endParaRPr lang="en-US" altLang="zh-CN" dirty="0"/>
          </a:p>
          <a:p>
            <a:r>
              <a:rPr lang="zh-CN" altLang="en-US" dirty="0"/>
              <a:t>因此，中宏需要在</a:t>
            </a:r>
            <a:r>
              <a:rPr lang="en-US" altLang="zh-CN" dirty="0"/>
              <a:t>7</a:t>
            </a:r>
            <a:r>
              <a:rPr lang="zh-CN" altLang="en-US" dirty="0"/>
              <a:t>月及未来着手解决员工服务态度问题，控制中宏贬损者对于服务态度方面的负面反馈</a:t>
            </a:r>
            <a:endParaRPr lang="en-US" altLang="zh-CN" dirty="0"/>
          </a:p>
          <a:p>
            <a:endParaRPr lang="zh-CN" altLang="en-US" dirty="0"/>
          </a:p>
        </p:txBody>
      </p:sp>
    </p:spTree>
    <p:extLst>
      <p:ext uri="{BB962C8B-B14F-4D97-AF65-F5344CB8AC3E}">
        <p14:creationId xmlns:p14="http://schemas.microsoft.com/office/powerpoint/2010/main" val="356179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341AD55-006D-4B51-B906-9628C1F7B6BD}"/>
              </a:ext>
            </a:extLst>
          </p:cNvPr>
          <p:cNvSpPr>
            <a:spLocks noGrp="1"/>
          </p:cNvSpPr>
          <p:nvPr>
            <p:ph type="sldNum" sz="quarter" idx="12"/>
          </p:nvPr>
        </p:nvSpPr>
        <p:spPr/>
        <p:txBody>
          <a:bodyPr/>
          <a:lstStyle/>
          <a:p>
            <a:fld id="{BB333B34-C87C-402E-ABB0-13B7C9DEBBC4}" type="slidenum">
              <a:rPr lang="en-CA" smtClean="0"/>
              <a:pPr/>
              <a:t>8</a:t>
            </a:fld>
            <a:endParaRPr lang="en-CA" dirty="0"/>
          </a:p>
        </p:txBody>
      </p:sp>
      <p:sp>
        <p:nvSpPr>
          <p:cNvPr id="3" name="标题 2">
            <a:extLst>
              <a:ext uri="{FF2B5EF4-FFF2-40B4-BE49-F238E27FC236}">
                <a16:creationId xmlns:a16="http://schemas.microsoft.com/office/drawing/2014/main" id="{FDACC7C9-C2EF-4F3F-BF9B-85ACDBE6FDED}"/>
              </a:ext>
            </a:extLst>
          </p:cNvPr>
          <p:cNvSpPr>
            <a:spLocks noGrp="1"/>
          </p:cNvSpPr>
          <p:nvPr>
            <p:ph type="title"/>
          </p:nvPr>
        </p:nvSpPr>
        <p:spPr/>
        <p:txBody>
          <a:bodyPr/>
          <a:lstStyle/>
          <a:p>
            <a:r>
              <a:rPr lang="zh-CN" altLang="en-US" dirty="0"/>
              <a:t>主要发现</a:t>
            </a:r>
          </a:p>
        </p:txBody>
      </p:sp>
    </p:spTree>
    <p:extLst>
      <p:ext uri="{BB962C8B-B14F-4D97-AF65-F5344CB8AC3E}">
        <p14:creationId xmlns:p14="http://schemas.microsoft.com/office/powerpoint/2010/main" val="380148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7A67E-E8F2-4198-956D-F9EEF0D332B6}"/>
              </a:ext>
            </a:extLst>
          </p:cNvPr>
          <p:cNvSpPr>
            <a:spLocks noGrp="1"/>
          </p:cNvSpPr>
          <p:nvPr>
            <p:ph type="title"/>
          </p:nvPr>
        </p:nvSpPr>
        <p:spPr>
          <a:xfrm>
            <a:off x="466342" y="472437"/>
            <a:ext cx="11274553" cy="403275"/>
          </a:xfrm>
        </p:spPr>
        <p:txBody>
          <a:bodyPr anchor="t"/>
          <a:lstStyle/>
          <a:p>
            <a:r>
              <a:rPr lang="zh-CN" altLang="en-US" dirty="0">
                <a:solidFill>
                  <a:srgbClr val="666666"/>
                </a:solidFill>
                <a:latin typeface="Manulife JH Sans" panose="020B0604020202020204"/>
                <a:ea typeface="微软雅黑" panose="020B0503020204020204" pitchFamily="34" charset="-122"/>
                <a:cs typeface="Lato Black" panose="020F0502020204030203" pitchFamily="34" charset="0"/>
              </a:rPr>
              <a:t>热线解决率表现</a:t>
            </a:r>
            <a:endParaRPr lang="en-US" altLang="zh-CN" dirty="0">
              <a:solidFill>
                <a:srgbClr val="666666"/>
              </a:solidFill>
              <a:latin typeface="Manulife JH Sans" panose="020B0604020202020204"/>
              <a:ea typeface="微软雅黑" panose="020B0503020204020204" pitchFamily="34" charset="-122"/>
              <a:cs typeface="Lato Black" panose="020F0502020204030203" pitchFamily="34" charset="0"/>
            </a:endParaRPr>
          </a:p>
        </p:txBody>
      </p:sp>
      <p:sp>
        <p:nvSpPr>
          <p:cNvPr id="3" name="内容占位符 2">
            <a:extLst>
              <a:ext uri="{FF2B5EF4-FFF2-40B4-BE49-F238E27FC236}">
                <a16:creationId xmlns:a16="http://schemas.microsoft.com/office/drawing/2014/main" id="{CA091C90-6D6A-4ECD-A5D5-D3E11F05D58B}"/>
              </a:ext>
            </a:extLst>
          </p:cNvPr>
          <p:cNvSpPr>
            <a:spLocks noGrp="1"/>
          </p:cNvSpPr>
          <p:nvPr>
            <p:ph idx="1"/>
          </p:nvPr>
        </p:nvSpPr>
        <p:spPr>
          <a:xfrm>
            <a:off x="466343" y="917816"/>
            <a:ext cx="11274552" cy="823202"/>
          </a:xfrm>
        </p:spPr>
        <p:txBody>
          <a:bodyPr/>
          <a:lstStyle/>
          <a:p>
            <a:pPr>
              <a:lnSpc>
                <a:spcPct val="100000"/>
              </a:lnSpc>
              <a:spcBef>
                <a:spcPts val="600"/>
              </a:spcBef>
            </a:pPr>
            <a:r>
              <a:rPr lang="zh-CN" altLang="en-US" sz="1800" dirty="0"/>
              <a:t>总体来看， 本月热线整体解决率较上月下降，为</a:t>
            </a:r>
            <a:r>
              <a:rPr lang="en-US" altLang="zh-CN" sz="1800" dirty="0"/>
              <a:t>92%</a:t>
            </a:r>
          </a:p>
          <a:p>
            <a:pPr>
              <a:lnSpc>
                <a:spcPct val="100000"/>
              </a:lnSpc>
              <a:spcBef>
                <a:spcPts val="600"/>
              </a:spcBef>
            </a:pPr>
            <a:r>
              <a:rPr lang="zh-CN" altLang="en-US" sz="1800" dirty="0"/>
              <a:t>留言弃线回访的样本量小于</a:t>
            </a:r>
            <a:r>
              <a:rPr lang="en-US" altLang="zh-CN" sz="1800" dirty="0"/>
              <a:t>30</a:t>
            </a:r>
            <a:r>
              <a:rPr lang="zh-CN" altLang="en-US" sz="1800" dirty="0"/>
              <a:t>，数据不具有分析意义</a:t>
            </a:r>
            <a:endParaRPr lang="en-US" altLang="zh-CN" sz="1800" dirty="0"/>
          </a:p>
        </p:txBody>
      </p:sp>
      <p:sp>
        <p:nvSpPr>
          <p:cNvPr id="4" name="灯片编号占位符 3">
            <a:extLst>
              <a:ext uri="{FF2B5EF4-FFF2-40B4-BE49-F238E27FC236}">
                <a16:creationId xmlns:a16="http://schemas.microsoft.com/office/drawing/2014/main" id="{A3BEE200-05FD-4956-9CB8-71992FBAF75C}"/>
              </a:ext>
            </a:extLst>
          </p:cNvPr>
          <p:cNvSpPr>
            <a:spLocks noGrp="1"/>
          </p:cNvSpPr>
          <p:nvPr>
            <p:ph type="sldNum" sz="quarter" idx="12"/>
          </p:nvPr>
        </p:nvSpPr>
        <p:spPr/>
        <p:txBody>
          <a:bodyPr/>
          <a:lstStyle/>
          <a:p>
            <a:fld id="{BB333B34-C87C-402E-ABB0-13B7C9DEBBC4}" type="slidenum">
              <a:rPr lang="en-US" altLang="zh-CN" smtClean="0"/>
              <a:pPr/>
              <a:t>9</a:t>
            </a:fld>
            <a:endParaRPr lang="en-US" altLang="zh-CN" dirty="0"/>
          </a:p>
        </p:txBody>
      </p:sp>
      <p:sp>
        <p:nvSpPr>
          <p:cNvPr id="5" name="文本占位符 4">
            <a:extLst>
              <a:ext uri="{FF2B5EF4-FFF2-40B4-BE49-F238E27FC236}">
                <a16:creationId xmlns:a16="http://schemas.microsoft.com/office/drawing/2014/main" id="{AF1C2AD2-3768-4F36-BF14-450944F0C727}"/>
              </a:ext>
            </a:extLst>
          </p:cNvPr>
          <p:cNvSpPr>
            <a:spLocks noGrp="1"/>
          </p:cNvSpPr>
          <p:nvPr>
            <p:ph type="body" sz="quarter" idx="14"/>
          </p:nvPr>
        </p:nvSpPr>
        <p:spPr>
          <a:xfrm>
            <a:off x="2279882" y="6313563"/>
            <a:ext cx="8914067" cy="402451"/>
          </a:xfrm>
        </p:spPr>
        <p:txBody>
          <a:bodyPr anchor="ctr"/>
          <a:lstStyle/>
          <a:p>
            <a:r>
              <a:rPr lang="en-US" altLang="zh-CN" i="1" dirty="0">
                <a:solidFill>
                  <a:prstClr val="white">
                    <a:lumMod val="50000"/>
                  </a:prstClr>
                </a:solidFill>
                <a:cs typeface="Calibri" panose="020F0502020204030204" pitchFamily="34" charset="0"/>
              </a:rPr>
              <a:t>Q1.</a:t>
            </a:r>
            <a:r>
              <a:rPr lang="zh-CN" altLang="en-US" i="1" dirty="0">
                <a:solidFill>
                  <a:prstClr val="white">
                    <a:lumMod val="50000"/>
                  </a:prstClr>
                </a:solidFill>
                <a:cs typeface="Calibri" panose="020F0502020204030204" pitchFamily="34" charset="0"/>
              </a:rPr>
              <a:t>就您最近一次致电中宏客户服务热线，您的咨询是否得到回答</a:t>
            </a:r>
            <a:r>
              <a:rPr lang="en-US" altLang="zh-CN" i="1" dirty="0">
                <a:solidFill>
                  <a:prstClr val="white">
                    <a:lumMod val="50000"/>
                  </a:prstClr>
                </a:solidFill>
                <a:cs typeface="Calibri" panose="020F0502020204030204" pitchFamily="34" charset="0"/>
              </a:rPr>
              <a:t>/</a:t>
            </a:r>
            <a:r>
              <a:rPr lang="zh-CN" altLang="en-US" i="1" dirty="0">
                <a:solidFill>
                  <a:prstClr val="white">
                    <a:lumMod val="50000"/>
                  </a:prstClr>
                </a:solidFill>
                <a:cs typeface="Calibri" panose="020F0502020204030204" pitchFamily="34" charset="0"/>
              </a:rPr>
              <a:t>解决？</a:t>
            </a:r>
            <a:endParaRPr lang="zh-CN" altLang="en-US" dirty="0"/>
          </a:p>
        </p:txBody>
      </p:sp>
      <p:cxnSp>
        <p:nvCxnSpPr>
          <p:cNvPr id="11" name="直接连接符 10">
            <a:extLst>
              <a:ext uri="{FF2B5EF4-FFF2-40B4-BE49-F238E27FC236}">
                <a16:creationId xmlns:a16="http://schemas.microsoft.com/office/drawing/2014/main" id="{C371DBE6-8EB2-4DDF-8382-B9BBEA4B61D6}"/>
              </a:ext>
            </a:extLst>
          </p:cNvPr>
          <p:cNvCxnSpPr>
            <a:cxnSpLocks/>
          </p:cNvCxnSpPr>
          <p:nvPr/>
        </p:nvCxnSpPr>
        <p:spPr>
          <a:xfrm>
            <a:off x="2462079" y="4011945"/>
            <a:ext cx="8739332" cy="0"/>
          </a:xfrm>
          <a:prstGeom prst="line">
            <a:avLst/>
          </a:prstGeom>
          <a:ln w="12700">
            <a:solidFill>
              <a:schemeClr val="accent5">
                <a:lumMod val="40000"/>
                <a:lumOff val="60000"/>
              </a:schemeClr>
            </a:solidFill>
            <a:prstDash val="lgDash"/>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E92104A-DB07-45B9-B372-454CB50808E2}"/>
              </a:ext>
            </a:extLst>
          </p:cNvPr>
          <p:cNvCxnSpPr>
            <a:cxnSpLocks/>
          </p:cNvCxnSpPr>
          <p:nvPr/>
        </p:nvCxnSpPr>
        <p:spPr>
          <a:xfrm flipH="1" flipV="1">
            <a:off x="2243466" y="2146390"/>
            <a:ext cx="2669" cy="3270719"/>
          </a:xfrm>
          <a:prstGeom prst="line">
            <a:avLst/>
          </a:prstGeom>
          <a:ln w="104775">
            <a:solidFill>
              <a:schemeClr val="bg1">
                <a:lumMod val="85000"/>
              </a:schemeClr>
            </a:solidFill>
            <a:miter lim="800000"/>
            <a:headEnd type="none"/>
          </a:ln>
        </p:spPr>
        <p:style>
          <a:lnRef idx="1">
            <a:schemeClr val="accent1"/>
          </a:lnRef>
          <a:fillRef idx="0">
            <a:schemeClr val="accent1"/>
          </a:fillRef>
          <a:effectRef idx="0">
            <a:schemeClr val="accent1"/>
          </a:effectRef>
          <a:fontRef idx="minor">
            <a:schemeClr val="tx1"/>
          </a:fontRef>
        </p:style>
      </p:cxnSp>
      <p:sp>
        <p:nvSpPr>
          <p:cNvPr id="26" name="ïS1iďè">
            <a:extLst>
              <a:ext uri="{FF2B5EF4-FFF2-40B4-BE49-F238E27FC236}">
                <a16:creationId xmlns:a16="http://schemas.microsoft.com/office/drawing/2014/main" id="{8A7F3C8D-AB12-4DB5-98EF-682E8E43F0ED}"/>
              </a:ext>
            </a:extLst>
          </p:cNvPr>
          <p:cNvSpPr/>
          <p:nvPr/>
        </p:nvSpPr>
        <p:spPr bwMode="auto">
          <a:xfrm>
            <a:off x="1791719" y="3157550"/>
            <a:ext cx="903494" cy="2600313"/>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bg1">
              <a:lumMod val="85000"/>
            </a:schemeClr>
          </a:solidFill>
          <a:ln>
            <a:solidFill>
              <a:schemeClr val="bg1">
                <a:lumMod val="85000"/>
              </a:schemeClr>
            </a:solidFill>
          </a:ln>
          <a:effectLst>
            <a:outerShdw blurRad="76200" dir="13500000" sy="23000" kx="1200000" algn="br" rotWithShape="0">
              <a:prstClr val="black">
                <a:alpha val="20000"/>
              </a:prstClr>
            </a:outerShdw>
          </a:effectLst>
        </p:spPr>
        <p:txBody>
          <a:bodyPr wrap="square" lIns="91440" tIns="45720" rIns="91440" bIns="45720" anchor="ctr">
            <a:normAutofit/>
          </a:bodyPr>
          <a:lstStyle/>
          <a:p>
            <a:pPr algn="ctr"/>
            <a:endParaRPr dirty="0">
              <a:latin typeface="微软雅黑" panose="020B0503020204020204" pitchFamily="34" charset="-122"/>
              <a:ea typeface="微软雅黑" panose="020B0503020204020204" pitchFamily="34" charset="-122"/>
            </a:endParaRPr>
          </a:p>
        </p:txBody>
      </p:sp>
      <p:sp>
        <p:nvSpPr>
          <p:cNvPr id="28" name="iṣḷîďè">
            <a:extLst>
              <a:ext uri="{FF2B5EF4-FFF2-40B4-BE49-F238E27FC236}">
                <a16:creationId xmlns:a16="http://schemas.microsoft.com/office/drawing/2014/main" id="{AA4B7527-8715-49DD-8587-4F0BE026EC57}"/>
              </a:ext>
            </a:extLst>
          </p:cNvPr>
          <p:cNvSpPr/>
          <p:nvPr/>
        </p:nvSpPr>
        <p:spPr bwMode="auto">
          <a:xfrm>
            <a:off x="1471557" y="2782805"/>
            <a:ext cx="1549155" cy="495389"/>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accent1"/>
          </a:solidFill>
          <a:ln>
            <a:noFill/>
          </a:ln>
        </p:spPr>
        <p:txBody>
          <a:bodyPr wrap="square" lIns="91440" tIns="45720" rIns="91440" bIns="45720" anchor="ctr">
            <a:normAutofit/>
          </a:bodyPr>
          <a:lstStyle/>
          <a:p>
            <a:pPr algn="ctr"/>
            <a:r>
              <a:rPr lang="en-US" altLang="zh-CN" b="1" dirty="0">
                <a:solidFill>
                  <a:schemeClr val="bg1"/>
                </a:solidFill>
                <a:latin typeface="Manulife JH Sans" panose="020B0604020202020204"/>
                <a:ea typeface="微软雅黑" panose="020B0503020204020204" pitchFamily="34" charset="-122"/>
              </a:rPr>
              <a:t>6</a:t>
            </a:r>
            <a:r>
              <a:rPr lang="zh-CN" altLang="en-US" b="1" dirty="0">
                <a:solidFill>
                  <a:schemeClr val="bg1"/>
                </a:solidFill>
                <a:latin typeface="Manulife JH Sans" panose="020B0604020202020204"/>
                <a:ea typeface="微软雅黑" panose="020B0503020204020204" pitchFamily="34" charset="-122"/>
              </a:rPr>
              <a:t>月</a:t>
            </a:r>
            <a:endParaRPr b="1" dirty="0">
              <a:solidFill>
                <a:schemeClr val="bg1"/>
              </a:solidFill>
              <a:latin typeface="Manulife JH Sans" panose="020B0604020202020204"/>
              <a:ea typeface="微软雅黑" panose="020B0503020204020204" pitchFamily="34" charset="-122"/>
            </a:endParaRPr>
          </a:p>
        </p:txBody>
      </p:sp>
      <p:sp>
        <p:nvSpPr>
          <p:cNvPr id="29" name="iṣḷîďè">
            <a:extLst>
              <a:ext uri="{FF2B5EF4-FFF2-40B4-BE49-F238E27FC236}">
                <a16:creationId xmlns:a16="http://schemas.microsoft.com/office/drawing/2014/main" id="{84BC0AD2-A3EC-4615-A3A8-A0D599876570}"/>
              </a:ext>
            </a:extLst>
          </p:cNvPr>
          <p:cNvSpPr/>
          <p:nvPr/>
        </p:nvSpPr>
        <p:spPr bwMode="auto">
          <a:xfrm>
            <a:off x="1495358" y="4512261"/>
            <a:ext cx="1549155" cy="495390"/>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bg1">
              <a:lumMod val="65000"/>
            </a:schemeClr>
          </a:solidFill>
          <a:ln>
            <a:noFill/>
          </a:ln>
        </p:spPr>
        <p:txBody>
          <a:bodyPr wrap="square" lIns="91440" tIns="45720" rIns="91440" bIns="45720" anchor="ctr">
            <a:normAutofit/>
          </a:bodyPr>
          <a:lstStyle/>
          <a:p>
            <a:pPr algn="ctr"/>
            <a:r>
              <a:rPr lang="en-US" altLang="zh-CN" b="1" dirty="0">
                <a:solidFill>
                  <a:schemeClr val="bg1"/>
                </a:solidFill>
                <a:latin typeface="Manulife JH Sans" panose="020B0604020202020204"/>
                <a:ea typeface="微软雅黑" panose="020B0503020204020204" pitchFamily="34" charset="-122"/>
              </a:rPr>
              <a:t>5</a:t>
            </a:r>
            <a:r>
              <a:rPr lang="zh-CN" altLang="en-US" b="1" dirty="0">
                <a:solidFill>
                  <a:schemeClr val="bg1"/>
                </a:solidFill>
                <a:latin typeface="Manulife JH Sans" panose="020B0604020202020204"/>
                <a:ea typeface="微软雅黑" panose="020B0503020204020204" pitchFamily="34" charset="-122"/>
              </a:rPr>
              <a:t>月</a:t>
            </a:r>
            <a:endParaRPr b="1" dirty="0">
              <a:solidFill>
                <a:schemeClr val="bg1"/>
              </a:solidFill>
              <a:latin typeface="Manulife JH Sans" panose="020B0604020202020204"/>
              <a:ea typeface="微软雅黑" panose="020B0503020204020204" pitchFamily="34" charset="-122"/>
            </a:endParaRPr>
          </a:p>
        </p:txBody>
      </p:sp>
      <p:sp>
        <p:nvSpPr>
          <p:cNvPr id="25" name="矩形 24">
            <a:extLst>
              <a:ext uri="{FF2B5EF4-FFF2-40B4-BE49-F238E27FC236}">
                <a16:creationId xmlns:a16="http://schemas.microsoft.com/office/drawing/2014/main" id="{0DEB1428-9CCD-4A26-AD56-5F4CE1C0BB9C}"/>
              </a:ext>
            </a:extLst>
          </p:cNvPr>
          <p:cNvSpPr/>
          <p:nvPr/>
        </p:nvSpPr>
        <p:spPr>
          <a:xfrm>
            <a:off x="3615627" y="1707679"/>
            <a:ext cx="1210588" cy="338554"/>
          </a:xfrm>
          <a:prstGeom prst="rect">
            <a:avLst/>
          </a:prstGeom>
        </p:spPr>
        <p:txBody>
          <a:bodyPr wrap="none">
            <a:spAutoFit/>
          </a:bodyPr>
          <a:lstStyle/>
          <a:p>
            <a:pPr defTabSz="914378">
              <a:defRPr/>
            </a:pPr>
            <a:r>
              <a:rPr lang="zh-CN" altLang="en-US" sz="1600" b="1" dirty="0">
                <a:latin typeface="Manulife JH Sans" panose="020B0503040401060103"/>
                <a:ea typeface="微软雅黑" panose="020B0503020204020204" pitchFamily="34" charset="-122"/>
                <a:cs typeface="Calibri" panose="020F0502020204030204" pitchFamily="34" charset="0"/>
              </a:rPr>
              <a:t>整体解决率</a:t>
            </a:r>
          </a:p>
        </p:txBody>
      </p:sp>
      <p:sp>
        <p:nvSpPr>
          <p:cNvPr id="34" name="矩形 33">
            <a:extLst>
              <a:ext uri="{FF2B5EF4-FFF2-40B4-BE49-F238E27FC236}">
                <a16:creationId xmlns:a16="http://schemas.microsoft.com/office/drawing/2014/main" id="{824A9CDD-1388-47CA-BA12-FA35EB92A1A0}"/>
              </a:ext>
            </a:extLst>
          </p:cNvPr>
          <p:cNvSpPr/>
          <p:nvPr/>
        </p:nvSpPr>
        <p:spPr>
          <a:xfrm>
            <a:off x="6959836" y="1561663"/>
            <a:ext cx="2031325" cy="338554"/>
          </a:xfrm>
          <a:prstGeom prst="rect">
            <a:avLst/>
          </a:prstGeom>
        </p:spPr>
        <p:txBody>
          <a:bodyPr wrap="none">
            <a:spAutoFit/>
          </a:bodyPr>
          <a:lstStyle/>
          <a:p>
            <a:pPr defTabSz="914378">
              <a:defRPr/>
            </a:pPr>
            <a:r>
              <a:rPr lang="zh-CN" altLang="en-US" sz="1600" b="1" dirty="0">
                <a:latin typeface="Manulife JH Sans" panose="020B0503040401060103"/>
                <a:ea typeface="微软雅黑" panose="020B0503020204020204" pitchFamily="34" charset="-122"/>
                <a:cs typeface="Calibri" panose="020F0502020204030204" pitchFamily="34" charset="0"/>
              </a:rPr>
              <a:t>不同类型咨询解决率</a:t>
            </a:r>
          </a:p>
        </p:txBody>
      </p:sp>
      <p:graphicFrame>
        <p:nvGraphicFramePr>
          <p:cNvPr id="37" name="图表 36">
            <a:extLst>
              <a:ext uri="{FF2B5EF4-FFF2-40B4-BE49-F238E27FC236}">
                <a16:creationId xmlns:a16="http://schemas.microsoft.com/office/drawing/2014/main" id="{05830B6C-11C5-4AA4-8D73-810B43756BF2}"/>
              </a:ext>
            </a:extLst>
          </p:cNvPr>
          <p:cNvGraphicFramePr/>
          <p:nvPr>
            <p:extLst>
              <p:ext uri="{D42A27DB-BD31-4B8C-83A1-F6EECF244321}">
                <p14:modId xmlns:p14="http://schemas.microsoft.com/office/powerpoint/2010/main" val="2510986499"/>
              </p:ext>
            </p:extLst>
          </p:nvPr>
        </p:nvGraphicFramePr>
        <p:xfrm>
          <a:off x="3276476" y="1976272"/>
          <a:ext cx="1888889" cy="1945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ontent Placeholder 15">
            <a:extLst>
              <a:ext uri="{FF2B5EF4-FFF2-40B4-BE49-F238E27FC236}">
                <a16:creationId xmlns:a16="http://schemas.microsoft.com/office/drawing/2014/main" id="{3C9BB63B-0C34-409B-A699-4BC2A493F6A3}"/>
              </a:ext>
            </a:extLst>
          </p:cNvPr>
          <p:cNvGraphicFramePr>
            <a:graphicFrameLocks/>
          </p:cNvGraphicFramePr>
          <p:nvPr>
            <p:extLst>
              <p:ext uri="{D42A27DB-BD31-4B8C-83A1-F6EECF244321}">
                <p14:modId xmlns:p14="http://schemas.microsoft.com/office/powerpoint/2010/main" val="2599684039"/>
              </p:ext>
            </p:extLst>
          </p:nvPr>
        </p:nvGraphicFramePr>
        <p:xfrm>
          <a:off x="5639409" y="1788561"/>
          <a:ext cx="5797226" cy="1739292"/>
        </p:xfrm>
        <a:graphic>
          <a:graphicData uri="http://schemas.openxmlformats.org/drawingml/2006/chart">
            <c:chart xmlns:c="http://schemas.openxmlformats.org/drawingml/2006/chart" xmlns:r="http://schemas.openxmlformats.org/officeDocument/2006/relationships" r:id="rId4"/>
          </a:graphicData>
        </a:graphic>
      </p:graphicFrame>
      <p:sp>
        <p:nvSpPr>
          <p:cNvPr id="39" name="矩形 38">
            <a:extLst>
              <a:ext uri="{FF2B5EF4-FFF2-40B4-BE49-F238E27FC236}">
                <a16:creationId xmlns:a16="http://schemas.microsoft.com/office/drawing/2014/main" id="{0E88400A-BB0F-4E91-A4F7-EB400A9EE260}"/>
              </a:ext>
            </a:extLst>
          </p:cNvPr>
          <p:cNvSpPr/>
          <p:nvPr/>
        </p:nvSpPr>
        <p:spPr>
          <a:xfrm>
            <a:off x="4206442" y="3630758"/>
            <a:ext cx="958917" cy="276999"/>
          </a:xfrm>
          <a:prstGeom prst="rect">
            <a:avLst/>
          </a:prstGeom>
        </p:spPr>
        <p:txBody>
          <a:bodyPr wrap="none">
            <a:spAutoFit/>
          </a:bodyPr>
          <a:lstStyle/>
          <a:p>
            <a:pPr algn="ctr"/>
            <a:r>
              <a:rPr lang="zh-CN" altLang="en-US" sz="1200" i="1" dirty="0">
                <a:solidFill>
                  <a:schemeClr val="tx1">
                    <a:lumMod val="65000"/>
                    <a:lumOff val="35000"/>
                  </a:schemeClr>
                </a:solidFill>
                <a:latin typeface="Manulife JH Sans" panose="020B0604020202020204"/>
                <a:ea typeface="微软雅黑" panose="020B0503020204020204" pitchFamily="34" charset="-122"/>
              </a:rPr>
              <a:t>样本量</a:t>
            </a:r>
            <a:r>
              <a:rPr lang="en-US" altLang="zh-CN" sz="1200" i="1" dirty="0">
                <a:solidFill>
                  <a:schemeClr val="tx1">
                    <a:lumMod val="65000"/>
                    <a:lumOff val="35000"/>
                  </a:schemeClr>
                </a:solidFill>
                <a:latin typeface="Manulife JH Sans" panose="020B0604020202020204"/>
                <a:ea typeface="微软雅黑" panose="020B0503020204020204" pitchFamily="34" charset="-122"/>
              </a:rPr>
              <a:t>=308</a:t>
            </a:r>
            <a:endParaRPr lang="zh-CN" altLang="en-US" sz="1200" i="1" dirty="0">
              <a:solidFill>
                <a:schemeClr val="tx1">
                  <a:lumMod val="65000"/>
                  <a:lumOff val="35000"/>
                </a:schemeClr>
              </a:solidFill>
              <a:latin typeface="Manulife JH Sans" panose="020B0604020202020204"/>
              <a:ea typeface="微软雅黑" panose="020B0503020204020204" pitchFamily="34" charset="-122"/>
            </a:endParaRPr>
          </a:p>
        </p:txBody>
      </p:sp>
      <p:graphicFrame>
        <p:nvGraphicFramePr>
          <p:cNvPr id="40" name="表格 7">
            <a:extLst>
              <a:ext uri="{FF2B5EF4-FFF2-40B4-BE49-F238E27FC236}">
                <a16:creationId xmlns:a16="http://schemas.microsoft.com/office/drawing/2014/main" id="{8FD5DB3D-4269-4FB4-A5E2-FD806586E58D}"/>
              </a:ext>
            </a:extLst>
          </p:cNvPr>
          <p:cNvGraphicFramePr>
            <a:graphicFrameLocks noGrp="1"/>
          </p:cNvGraphicFramePr>
          <p:nvPr>
            <p:extLst>
              <p:ext uri="{D42A27DB-BD31-4B8C-83A1-F6EECF244321}">
                <p14:modId xmlns:p14="http://schemas.microsoft.com/office/powerpoint/2010/main" val="3890725018"/>
              </p:ext>
            </p:extLst>
          </p:nvPr>
        </p:nvGraphicFramePr>
        <p:xfrm>
          <a:off x="5907999" y="6212270"/>
          <a:ext cx="5528636" cy="339949"/>
        </p:xfrm>
        <a:graphic>
          <a:graphicData uri="http://schemas.openxmlformats.org/drawingml/2006/table">
            <a:tbl>
              <a:tblPr firstRow="1" bandRow="1">
                <a:tableStyleId>{B301B821-A1FF-4177-AEE7-76D212191A09}</a:tableStyleId>
              </a:tblPr>
              <a:tblGrid>
                <a:gridCol w="1382159">
                  <a:extLst>
                    <a:ext uri="{9D8B030D-6E8A-4147-A177-3AD203B41FA5}">
                      <a16:colId xmlns:a16="http://schemas.microsoft.com/office/drawing/2014/main" val="3371104636"/>
                    </a:ext>
                  </a:extLst>
                </a:gridCol>
                <a:gridCol w="1382159">
                  <a:extLst>
                    <a:ext uri="{9D8B030D-6E8A-4147-A177-3AD203B41FA5}">
                      <a16:colId xmlns:a16="http://schemas.microsoft.com/office/drawing/2014/main" val="2960602710"/>
                    </a:ext>
                  </a:extLst>
                </a:gridCol>
                <a:gridCol w="1382159">
                  <a:extLst>
                    <a:ext uri="{9D8B030D-6E8A-4147-A177-3AD203B41FA5}">
                      <a16:colId xmlns:a16="http://schemas.microsoft.com/office/drawing/2014/main" val="1735147755"/>
                    </a:ext>
                  </a:extLst>
                </a:gridCol>
                <a:gridCol w="1382159">
                  <a:extLst>
                    <a:ext uri="{9D8B030D-6E8A-4147-A177-3AD203B41FA5}">
                      <a16:colId xmlns:a16="http://schemas.microsoft.com/office/drawing/2014/main" val="3989424744"/>
                    </a:ext>
                  </a:extLst>
                </a:gridCol>
              </a:tblGrid>
              <a:tr h="339949">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28*</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126</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54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1831263"/>
                  </a:ext>
                </a:extLst>
              </a:tr>
            </a:tbl>
          </a:graphicData>
        </a:graphic>
      </p:graphicFrame>
      <p:sp>
        <p:nvSpPr>
          <p:cNvPr id="7" name="文本框 6">
            <a:extLst>
              <a:ext uri="{FF2B5EF4-FFF2-40B4-BE49-F238E27FC236}">
                <a16:creationId xmlns:a16="http://schemas.microsoft.com/office/drawing/2014/main" id="{7E7E0C0F-0A6C-4707-92C7-B0BE4B152C93}"/>
              </a:ext>
            </a:extLst>
          </p:cNvPr>
          <p:cNvSpPr txBox="1"/>
          <p:nvPr/>
        </p:nvSpPr>
        <p:spPr>
          <a:xfrm>
            <a:off x="5659318" y="1655455"/>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sp>
        <p:nvSpPr>
          <p:cNvPr id="6" name="矩形 5">
            <a:extLst>
              <a:ext uri="{FF2B5EF4-FFF2-40B4-BE49-F238E27FC236}">
                <a16:creationId xmlns:a16="http://schemas.microsoft.com/office/drawing/2014/main" id="{B4AA7DEA-F33A-45F9-BB1B-42E4123A8C67}"/>
              </a:ext>
            </a:extLst>
          </p:cNvPr>
          <p:cNvSpPr/>
          <p:nvPr/>
        </p:nvSpPr>
        <p:spPr>
          <a:xfrm>
            <a:off x="3612021" y="4137877"/>
            <a:ext cx="1210588" cy="338554"/>
          </a:xfrm>
          <a:prstGeom prst="rect">
            <a:avLst/>
          </a:prstGeom>
        </p:spPr>
        <p:txBody>
          <a:bodyPr wrap="none">
            <a:spAutoFit/>
          </a:bodyPr>
          <a:lstStyle/>
          <a:p>
            <a:pPr defTabSz="914378">
              <a:defRPr/>
            </a:pPr>
            <a:r>
              <a:rPr lang="zh-CN" altLang="en-US" sz="1600" b="1" dirty="0">
                <a:latin typeface="Manulife JH Sans" panose="020B0503040401060103"/>
                <a:ea typeface="微软雅黑" panose="020B0503020204020204" pitchFamily="34" charset="-122"/>
                <a:cs typeface="Calibri" panose="020F0502020204030204" pitchFamily="34" charset="0"/>
              </a:rPr>
              <a:t>整体解决率</a:t>
            </a:r>
          </a:p>
        </p:txBody>
      </p:sp>
      <p:sp>
        <p:nvSpPr>
          <p:cNvPr id="8" name="矩形 7">
            <a:extLst>
              <a:ext uri="{FF2B5EF4-FFF2-40B4-BE49-F238E27FC236}">
                <a16:creationId xmlns:a16="http://schemas.microsoft.com/office/drawing/2014/main" id="{F4C43A5D-5815-40F2-8FC9-6EB30C876700}"/>
              </a:ext>
            </a:extLst>
          </p:cNvPr>
          <p:cNvSpPr/>
          <p:nvPr/>
        </p:nvSpPr>
        <p:spPr>
          <a:xfrm>
            <a:off x="6976883" y="4134488"/>
            <a:ext cx="2031325" cy="338554"/>
          </a:xfrm>
          <a:prstGeom prst="rect">
            <a:avLst/>
          </a:prstGeom>
        </p:spPr>
        <p:txBody>
          <a:bodyPr wrap="none">
            <a:spAutoFit/>
          </a:bodyPr>
          <a:lstStyle/>
          <a:p>
            <a:pPr defTabSz="914378">
              <a:defRPr/>
            </a:pPr>
            <a:r>
              <a:rPr lang="zh-CN" altLang="en-US" sz="1600" b="1" dirty="0">
                <a:latin typeface="Manulife JH Sans" panose="020B0503040401060103"/>
                <a:ea typeface="微软雅黑" panose="020B0503020204020204" pitchFamily="34" charset="-122"/>
                <a:cs typeface="Calibri" panose="020F0502020204030204" pitchFamily="34" charset="0"/>
              </a:rPr>
              <a:t>不同类型咨询解决率</a:t>
            </a:r>
          </a:p>
        </p:txBody>
      </p:sp>
      <p:graphicFrame>
        <p:nvGraphicFramePr>
          <p:cNvPr id="9" name="图表 8">
            <a:extLst>
              <a:ext uri="{FF2B5EF4-FFF2-40B4-BE49-F238E27FC236}">
                <a16:creationId xmlns:a16="http://schemas.microsoft.com/office/drawing/2014/main" id="{DC0EDD36-983C-47AF-8199-EB9E44705E09}"/>
              </a:ext>
            </a:extLst>
          </p:cNvPr>
          <p:cNvGraphicFramePr/>
          <p:nvPr>
            <p:extLst>
              <p:ext uri="{D42A27DB-BD31-4B8C-83A1-F6EECF244321}">
                <p14:modId xmlns:p14="http://schemas.microsoft.com/office/powerpoint/2010/main" val="4221977462"/>
              </p:ext>
            </p:extLst>
          </p:nvPr>
        </p:nvGraphicFramePr>
        <p:xfrm>
          <a:off x="3272870" y="4406470"/>
          <a:ext cx="1888889" cy="1945760"/>
        </p:xfrm>
        <a:graphic>
          <a:graphicData uri="http://schemas.openxmlformats.org/drawingml/2006/chart">
            <c:chart xmlns:c="http://schemas.openxmlformats.org/drawingml/2006/chart" xmlns:r="http://schemas.openxmlformats.org/officeDocument/2006/relationships" r:id="rId5"/>
          </a:graphicData>
        </a:graphic>
      </p:graphicFrame>
      <p:sp>
        <p:nvSpPr>
          <p:cNvPr id="12" name="矩形 11">
            <a:extLst>
              <a:ext uri="{FF2B5EF4-FFF2-40B4-BE49-F238E27FC236}">
                <a16:creationId xmlns:a16="http://schemas.microsoft.com/office/drawing/2014/main" id="{D50F9F4C-0ED0-44EF-B557-C1AAEC340913}"/>
              </a:ext>
            </a:extLst>
          </p:cNvPr>
          <p:cNvSpPr/>
          <p:nvPr/>
        </p:nvSpPr>
        <p:spPr>
          <a:xfrm>
            <a:off x="4202835" y="6060956"/>
            <a:ext cx="958917" cy="276999"/>
          </a:xfrm>
          <a:prstGeom prst="rect">
            <a:avLst/>
          </a:prstGeom>
        </p:spPr>
        <p:txBody>
          <a:bodyPr wrap="none">
            <a:spAutoFit/>
          </a:bodyPr>
          <a:lstStyle/>
          <a:p>
            <a:pPr algn="ctr"/>
            <a:r>
              <a:rPr lang="zh-CN" altLang="en-US" sz="1200" i="1" dirty="0">
                <a:solidFill>
                  <a:schemeClr val="tx1">
                    <a:lumMod val="65000"/>
                    <a:lumOff val="35000"/>
                  </a:schemeClr>
                </a:solidFill>
                <a:latin typeface="Manulife JH Sans" panose="020B0604020202020204"/>
                <a:ea typeface="微软雅黑" panose="020B0503020204020204" pitchFamily="34" charset="-122"/>
              </a:rPr>
              <a:t>样本量</a:t>
            </a:r>
            <a:r>
              <a:rPr lang="en-US" altLang="zh-CN" sz="1200" i="1" dirty="0">
                <a:solidFill>
                  <a:schemeClr val="tx1">
                    <a:lumMod val="65000"/>
                    <a:lumOff val="35000"/>
                  </a:schemeClr>
                </a:solidFill>
                <a:latin typeface="Manulife JH Sans" panose="020B0604020202020204"/>
                <a:ea typeface="微软雅黑" panose="020B0503020204020204" pitchFamily="34" charset="-122"/>
              </a:rPr>
              <a:t>=216</a:t>
            </a:r>
            <a:endParaRPr lang="zh-CN" altLang="en-US" sz="1200" i="1" dirty="0">
              <a:solidFill>
                <a:schemeClr val="tx1">
                  <a:lumMod val="65000"/>
                  <a:lumOff val="35000"/>
                </a:schemeClr>
              </a:solidFill>
              <a:latin typeface="Manulife JH Sans" panose="020B0604020202020204"/>
              <a:ea typeface="微软雅黑" panose="020B0503020204020204" pitchFamily="34" charset="-122"/>
            </a:endParaRPr>
          </a:p>
        </p:txBody>
      </p:sp>
      <p:graphicFrame>
        <p:nvGraphicFramePr>
          <p:cNvPr id="13" name="表格 7">
            <a:extLst>
              <a:ext uri="{FF2B5EF4-FFF2-40B4-BE49-F238E27FC236}">
                <a16:creationId xmlns:a16="http://schemas.microsoft.com/office/drawing/2014/main" id="{34EF866A-549B-448C-9803-5C2BE36F1D6E}"/>
              </a:ext>
            </a:extLst>
          </p:cNvPr>
          <p:cNvGraphicFramePr>
            <a:graphicFrameLocks noGrp="1"/>
          </p:cNvGraphicFramePr>
          <p:nvPr>
            <p:extLst>
              <p:ext uri="{D42A27DB-BD31-4B8C-83A1-F6EECF244321}">
                <p14:modId xmlns:p14="http://schemas.microsoft.com/office/powerpoint/2010/main" val="457937819"/>
              </p:ext>
            </p:extLst>
          </p:nvPr>
        </p:nvGraphicFramePr>
        <p:xfrm>
          <a:off x="5794375" y="3596369"/>
          <a:ext cx="5622980" cy="563870"/>
        </p:xfrm>
        <a:graphic>
          <a:graphicData uri="http://schemas.openxmlformats.org/drawingml/2006/table">
            <a:tbl>
              <a:tblPr firstRow="1" bandRow="1">
                <a:tableStyleId>{B301B821-A1FF-4177-AEE7-76D212191A09}</a:tableStyleId>
              </a:tblPr>
              <a:tblGrid>
                <a:gridCol w="1405745">
                  <a:extLst>
                    <a:ext uri="{9D8B030D-6E8A-4147-A177-3AD203B41FA5}">
                      <a16:colId xmlns:a16="http://schemas.microsoft.com/office/drawing/2014/main" val="3371104636"/>
                    </a:ext>
                  </a:extLst>
                </a:gridCol>
                <a:gridCol w="1405745">
                  <a:extLst>
                    <a:ext uri="{9D8B030D-6E8A-4147-A177-3AD203B41FA5}">
                      <a16:colId xmlns:a16="http://schemas.microsoft.com/office/drawing/2014/main" val="1735147755"/>
                    </a:ext>
                  </a:extLst>
                </a:gridCol>
                <a:gridCol w="1405745">
                  <a:extLst>
                    <a:ext uri="{9D8B030D-6E8A-4147-A177-3AD203B41FA5}">
                      <a16:colId xmlns:a16="http://schemas.microsoft.com/office/drawing/2014/main" val="3989424744"/>
                    </a:ext>
                  </a:extLst>
                </a:gridCol>
                <a:gridCol w="1405745">
                  <a:extLst>
                    <a:ext uri="{9D8B030D-6E8A-4147-A177-3AD203B41FA5}">
                      <a16:colId xmlns:a16="http://schemas.microsoft.com/office/drawing/2014/main" val="4125940467"/>
                    </a:ext>
                  </a:extLst>
                </a:gridCol>
              </a:tblGrid>
              <a:tr h="563870">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33</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189</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82</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t" latinLnBrk="0" hangingPunct="1"/>
                      <a:r>
                        <a:rPr lang="en-US" altLang="zh-CN" sz="1200" b="0" i="1" kern="1200" dirty="0">
                          <a:solidFill>
                            <a:schemeClr val="bg1">
                              <a:lumMod val="50000"/>
                            </a:schemeClr>
                          </a:solidFill>
                          <a:latin typeface="Manulife JH Sans" panose="020B0604020202020204"/>
                          <a:ea typeface="微软雅黑" panose="020B0503020204020204" pitchFamily="34" charset="-122"/>
                          <a:cs typeface="+mn-cs"/>
                        </a:rPr>
                        <a:t>4*</a:t>
                      </a:r>
                    </a:p>
                  </a:txBody>
                  <a:tcPr marL="9525" marR="9525" marT="9525" marB="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1831263"/>
                  </a:ext>
                </a:extLst>
              </a:tr>
            </a:tbl>
          </a:graphicData>
        </a:graphic>
      </p:graphicFrame>
      <p:sp>
        <p:nvSpPr>
          <p:cNvPr id="14" name="文本框 13">
            <a:extLst>
              <a:ext uri="{FF2B5EF4-FFF2-40B4-BE49-F238E27FC236}">
                <a16:creationId xmlns:a16="http://schemas.microsoft.com/office/drawing/2014/main" id="{6E1EC799-4D5A-41DE-A83F-72D6DDAF1F9C}"/>
              </a:ext>
            </a:extLst>
          </p:cNvPr>
          <p:cNvSpPr txBox="1"/>
          <p:nvPr/>
        </p:nvSpPr>
        <p:spPr>
          <a:xfrm>
            <a:off x="5655374" y="4438089"/>
            <a:ext cx="252625" cy="276999"/>
          </a:xfrm>
          <a:prstGeom prst="rect">
            <a:avLst/>
          </a:prstGeom>
          <a:noFill/>
        </p:spPr>
        <p:txBody>
          <a:bodyPr wrap="square" lIns="0" tIns="0" rIns="0" bIns="0" rtlCol="0">
            <a:spAutoFit/>
          </a:bodyPr>
          <a:lstStyle/>
          <a:p>
            <a:pPr algn="l">
              <a:spcBef>
                <a:spcPts val="600"/>
              </a:spcBef>
            </a:pPr>
            <a:r>
              <a:rPr lang="en-US" altLang="zh-CN" b="1" dirty="0">
                <a:solidFill>
                  <a:schemeClr val="bg1">
                    <a:lumMod val="50000"/>
                  </a:schemeClr>
                </a:solidFill>
                <a:latin typeface="Manulife JH Sans" panose="020B0604020202020204"/>
              </a:rPr>
              <a:t>%</a:t>
            </a:r>
            <a:endParaRPr lang="zh-CN" altLang="en-US" b="1" dirty="0">
              <a:solidFill>
                <a:schemeClr val="bg1">
                  <a:lumMod val="50000"/>
                </a:schemeClr>
              </a:solidFill>
              <a:latin typeface="Manulife JH Sans" panose="020B0604020202020204"/>
            </a:endParaRPr>
          </a:p>
        </p:txBody>
      </p:sp>
      <p:graphicFrame>
        <p:nvGraphicFramePr>
          <p:cNvPr id="31" name="Content Placeholder 15">
            <a:extLst>
              <a:ext uri="{FF2B5EF4-FFF2-40B4-BE49-F238E27FC236}">
                <a16:creationId xmlns:a16="http://schemas.microsoft.com/office/drawing/2014/main" id="{A538E6D9-EFF8-F848-81E4-A8F96118E855}"/>
              </a:ext>
            </a:extLst>
          </p:cNvPr>
          <p:cNvGraphicFramePr>
            <a:graphicFrameLocks/>
          </p:cNvGraphicFramePr>
          <p:nvPr>
            <p:extLst>
              <p:ext uri="{D42A27DB-BD31-4B8C-83A1-F6EECF244321}">
                <p14:modId xmlns:p14="http://schemas.microsoft.com/office/powerpoint/2010/main" val="3025047874"/>
              </p:ext>
            </p:extLst>
          </p:nvPr>
        </p:nvGraphicFramePr>
        <p:xfrm>
          <a:off x="5739416" y="4343606"/>
          <a:ext cx="5797226" cy="17388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3067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ulife layouts">
  <a:themeElements>
    <a:clrScheme name="Manulife JH 2019">
      <a:dk1>
        <a:sysClr val="windowText" lastClr="000000"/>
      </a:dk1>
      <a:lt1>
        <a:sysClr val="window" lastClr="FFFFFF"/>
      </a:lt1>
      <a:dk2>
        <a:srgbClr val="282B3E"/>
      </a:dk2>
      <a:lt2>
        <a:srgbClr val="8E90A2"/>
      </a:lt2>
      <a:accent1>
        <a:srgbClr val="00A758"/>
      </a:accent1>
      <a:accent2>
        <a:srgbClr val="0000C1"/>
      </a:accent2>
      <a:accent3>
        <a:srgbClr val="FF7769"/>
      </a:accent3>
      <a:accent4>
        <a:srgbClr val="361558"/>
      </a:accent4>
      <a:accent5>
        <a:srgbClr val="F49600"/>
      </a:accent5>
      <a:accent6>
        <a:srgbClr val="05B2A7"/>
      </a:accent6>
      <a:hlink>
        <a:srgbClr val="0000C1"/>
      </a:hlink>
      <a:folHlink>
        <a:srgbClr val="0000C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defPPr algn="l">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3363" indent="-233363" algn="l">
          <a:spcBef>
            <a:spcPts val="600"/>
          </a:spcBef>
          <a:buFont typeface="Arial" panose="020B0604020202020204" pitchFamily="34" charset="0"/>
          <a:buChar char="•"/>
          <a:defRPr dirty="0" err="1" smtClean="0"/>
        </a:defPPr>
      </a:lstStyle>
    </a:txDef>
  </a:objectDefaults>
  <a:extraClrSchemeLst/>
  <a:extLst>
    <a:ext uri="{05A4C25C-085E-4340-85A3-A5531E510DB2}">
      <thm15:themeFamily xmlns:thm15="http://schemas.microsoft.com/office/thememl/2012/main" name="1026722 - Corporate PPT Template_16x9_MP 1026722 E_0818_v14" id="{3527DC7A-8C8D-4E9E-9B6E-A1046016BC1D}" vid="{5393119F-6D4A-4296-9D2C-28F94A85A1E8}"/>
    </a:ext>
  </a:extLst>
</a:theme>
</file>

<file path=ppt/theme/theme2.xml><?xml version="1.0" encoding="utf-8"?>
<a:theme xmlns:a="http://schemas.openxmlformats.org/drawingml/2006/main" name="Office Theme">
  <a:themeElements>
    <a:clrScheme name="New Brand Final">
      <a:dk1>
        <a:sysClr val="windowText" lastClr="000000"/>
      </a:dk1>
      <a:lt1>
        <a:sysClr val="window" lastClr="FFFFFF"/>
      </a:lt1>
      <a:dk2>
        <a:srgbClr val="282B3E"/>
      </a:dk2>
      <a:lt2>
        <a:srgbClr val="8E90A2"/>
      </a:lt2>
      <a:accent1>
        <a:srgbClr val="00A758"/>
      </a:accent1>
      <a:accent2>
        <a:srgbClr val="0000C1"/>
      </a:accent2>
      <a:accent3>
        <a:srgbClr val="FF7769"/>
      </a:accent3>
      <a:accent4>
        <a:srgbClr val="361558"/>
      </a:accent4>
      <a:accent5>
        <a:srgbClr val="F49600"/>
      </a:accent5>
      <a:accent6>
        <a:srgbClr val="05B2A7"/>
      </a:accent6>
      <a:hlink>
        <a:srgbClr val="0000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Office Theme">
  <a:themeElements>
    <a:clrScheme name="New Brand Final">
      <a:dk1>
        <a:sysClr val="windowText" lastClr="000000"/>
      </a:dk1>
      <a:lt1>
        <a:sysClr val="window" lastClr="FFFFFF"/>
      </a:lt1>
      <a:dk2>
        <a:srgbClr val="282B3E"/>
      </a:dk2>
      <a:lt2>
        <a:srgbClr val="8E90A2"/>
      </a:lt2>
      <a:accent1>
        <a:srgbClr val="00A758"/>
      </a:accent1>
      <a:accent2>
        <a:srgbClr val="0000C1"/>
      </a:accent2>
      <a:accent3>
        <a:srgbClr val="FF7769"/>
      </a:accent3>
      <a:accent4>
        <a:srgbClr val="361558"/>
      </a:accent4>
      <a:accent5>
        <a:srgbClr val="F49600"/>
      </a:accent5>
      <a:accent6>
        <a:srgbClr val="05B2A7"/>
      </a:accent6>
      <a:hlink>
        <a:srgbClr val="0000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71024</TotalTime>
  <Words>3377</Words>
  <Application>Microsoft Office PowerPoint</Application>
  <PresentationFormat>自定义</PresentationFormat>
  <Paragraphs>524</Paragraphs>
  <Slides>26</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Lato Black</vt:lpstr>
      <vt:lpstr>Manulife JH Sans</vt:lpstr>
      <vt:lpstr>Manulife JH Sans Light</vt:lpstr>
      <vt:lpstr>Noto Sans CJK SC</vt:lpstr>
      <vt:lpstr>Noto Sans CJK SC Light</vt:lpstr>
      <vt:lpstr>Noto Sans CJK SC Regular</vt:lpstr>
      <vt:lpstr>等线</vt:lpstr>
      <vt:lpstr>黑体</vt:lpstr>
      <vt:lpstr>Microsoft YaHei</vt:lpstr>
      <vt:lpstr>Microsoft YaHei</vt:lpstr>
      <vt:lpstr>Arial</vt:lpstr>
      <vt:lpstr>Calibri</vt:lpstr>
      <vt:lpstr>Times New Roman</vt:lpstr>
      <vt:lpstr>Wingdings</vt:lpstr>
      <vt:lpstr>Manulife layouts</vt:lpstr>
      <vt:lpstr>中宏保险TNPS调研                      ——热线 </vt:lpstr>
      <vt:lpstr>目录</vt:lpstr>
      <vt:lpstr>月度小结</vt:lpstr>
      <vt:lpstr>PowerPoint 演示文稿</vt:lpstr>
      <vt:lpstr>针对细分客户群体的重视</vt:lpstr>
      <vt:lpstr>提升单个保单、年缴保费在2.5k以内的客户NPS打分</vt:lpstr>
      <vt:lpstr>代理人及热线坐席的服务态度</vt:lpstr>
      <vt:lpstr>主要发现</vt:lpstr>
      <vt:lpstr>热线解决率表现</vt:lpstr>
      <vt:lpstr>近12个月中宏NPS表现</vt:lpstr>
      <vt:lpstr>中宏NPS表现—性别/年龄</vt:lpstr>
      <vt:lpstr>中宏NPS表现—咨询类别/年缴保费</vt:lpstr>
      <vt:lpstr>中宏NPS表现—购买渠道/保单数量</vt:lpstr>
      <vt:lpstr>中宏NPS表现—联系渠道</vt:lpstr>
      <vt:lpstr>中宏推荐者NPS原因—正面反馈</vt:lpstr>
      <vt:lpstr>中宏中立者NPS原因—负面反馈</vt:lpstr>
      <vt:lpstr>中宏贬损者NPS原因—负面反馈</vt:lpstr>
      <vt:lpstr>近12个月中宏热线满意度表现</vt:lpstr>
      <vt:lpstr>中宏热线满意度表现—性别/年龄</vt:lpstr>
      <vt:lpstr>中宏热线满意度表现—咨询类别/年缴保费</vt:lpstr>
      <vt:lpstr>中宏热线满意度表现—购买渠道/保单数量</vt:lpstr>
      <vt:lpstr>中宏热线满意度表现—联系渠道</vt:lpstr>
      <vt:lpstr>附录</vt:lpstr>
      <vt:lpstr>PowerPoint 演示文稿</vt:lpstr>
      <vt:lpstr>PowerPoint 演示文稿</vt:lpstr>
      <vt:lpstr>PowerPoint 演示文稿</vt:lpstr>
    </vt:vector>
  </TitlesOfParts>
  <Manager/>
  <Company>echosvoice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Andrea Galda</dc:creator>
  <cp:keywords/>
  <dc:description/>
  <cp:lastModifiedBy>Administrator</cp:lastModifiedBy>
  <cp:revision>1454</cp:revision>
  <dcterms:created xsi:type="dcterms:W3CDTF">2015-03-19T18:06:20Z</dcterms:created>
  <dcterms:modified xsi:type="dcterms:W3CDTF">2022-06-26T00:48:20Z</dcterms:modified>
  <cp:category/>
</cp:coreProperties>
</file>