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61" r:id="rId4"/>
    <p:sldId id="262" r:id="rId5"/>
    <p:sldId id="263" r:id="rId6"/>
    <p:sldId id="264" r:id="rId7"/>
    <p:sldId id="260" r:id="rId8"/>
    <p:sldId id="265" r:id="rId9"/>
    <p:sldId id="267" r:id="rId10"/>
    <p:sldId id="283" r:id="rId11"/>
    <p:sldId id="275" r:id="rId12"/>
    <p:sldId id="268" r:id="rId13"/>
    <p:sldId id="270" r:id="rId14"/>
    <p:sldId id="269" r:id="rId15"/>
    <p:sldId id="271" r:id="rId16"/>
    <p:sldId id="281" r:id="rId17"/>
    <p:sldId id="272" r:id="rId18"/>
    <p:sldId id="273" r:id="rId19"/>
    <p:sldId id="277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>
        <p:scale>
          <a:sx n="98" d="100"/>
          <a:sy n="98" d="100"/>
        </p:scale>
        <p:origin x="86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6211-9105-FB45-AD45-0508C797767A}" type="datetimeFigureOut">
              <a:rPr kumimoji="1" lang="ko-KR" altLang="en-US" smtClean="0"/>
              <a:t>2017. 10. 16.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7157A-B6F3-1143-98DE-9D8945745F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304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6CD9-6FF5-4B08-8E1B-77088CEC91D8}" type="datetimeFigureOut">
              <a:rPr lang="ko-KR" altLang="en-US" smtClean="0"/>
              <a:t>2017. 10. 16.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42CC-3847-4B54-BE2C-C5D24D3D8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7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6CD9-6FF5-4B08-8E1B-77088CEC91D8}" type="datetimeFigureOut">
              <a:rPr lang="ko-KR" altLang="en-US" smtClean="0"/>
              <a:t>2017. 10. 16.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42CC-3847-4B54-BE2C-C5D24D3D8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6CD9-6FF5-4B08-8E1B-77088CEC91D8}" type="datetimeFigureOut">
              <a:rPr lang="ko-KR" altLang="en-US" smtClean="0"/>
              <a:t>2017. 10. 16.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42CC-3847-4B54-BE2C-C5D24D3D8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10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6CD9-6FF5-4B08-8E1B-77088CEC91D8}" type="datetimeFigureOut">
              <a:rPr lang="ko-KR" altLang="en-US" smtClean="0"/>
              <a:t>2017. 10. 16.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42CC-3847-4B54-BE2C-C5D24D3D8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0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6CD9-6FF5-4B08-8E1B-77088CEC91D8}" type="datetimeFigureOut">
              <a:rPr lang="ko-KR" altLang="en-US" smtClean="0"/>
              <a:t>2017. 10. 16.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42CC-3847-4B54-BE2C-C5D24D3D8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94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6CD9-6FF5-4B08-8E1B-77088CEC91D8}" type="datetimeFigureOut">
              <a:rPr lang="ko-KR" altLang="en-US" smtClean="0"/>
              <a:t>2017. 10. 16.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42CC-3847-4B54-BE2C-C5D24D3D8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4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6CD9-6FF5-4B08-8E1B-77088CEC91D8}" type="datetimeFigureOut">
              <a:rPr lang="ko-KR" altLang="en-US" smtClean="0"/>
              <a:t>2017. 10. 16.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42CC-3847-4B54-BE2C-C5D24D3D8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7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6CD9-6FF5-4B08-8E1B-77088CEC91D8}" type="datetimeFigureOut">
              <a:rPr lang="ko-KR" altLang="en-US" smtClean="0"/>
              <a:t>2017. 10. 16.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42CC-3847-4B54-BE2C-C5D24D3D8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4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6CD9-6FF5-4B08-8E1B-77088CEC91D8}" type="datetimeFigureOut">
              <a:rPr lang="ko-KR" altLang="en-US" smtClean="0"/>
              <a:t>2017. 10. 16.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42CC-3847-4B54-BE2C-C5D24D3D8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51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6CD9-6FF5-4B08-8E1B-77088CEC91D8}" type="datetimeFigureOut">
              <a:rPr lang="ko-KR" altLang="en-US" smtClean="0"/>
              <a:t>2017. 10. 16.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42CC-3847-4B54-BE2C-C5D24D3D8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33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6CD9-6FF5-4B08-8E1B-77088CEC91D8}" type="datetimeFigureOut">
              <a:rPr lang="ko-KR" altLang="en-US" smtClean="0"/>
              <a:t>2017. 10. 16.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42CC-3847-4B54-BE2C-C5D24D3D8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75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06CD9-6FF5-4B08-8E1B-77088CEC91D8}" type="datetimeFigureOut">
              <a:rPr lang="ko-KR" altLang="en-US" smtClean="0"/>
              <a:t>2017. 10. 16.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542CC-3847-4B54-BE2C-C5D24D3D8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6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lastic.co/kr/products/elasticsearch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pencv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400" dirty="0" smtClean="0"/>
              <a:t>유사 상품 검색</a:t>
            </a:r>
            <a:r>
              <a:rPr kumimoji="1" lang="en-US" altLang="ko-KR" sz="4400" dirty="0" smtClean="0"/>
              <a:t> </a:t>
            </a:r>
            <a:r>
              <a:rPr kumimoji="1" lang="ko-KR" altLang="en-US" sz="4400" dirty="0" smtClean="0"/>
              <a:t>알고리즘</a:t>
            </a:r>
            <a:endParaRPr kumimoji="1"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6412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68" y="209006"/>
            <a:ext cx="6275354" cy="6383240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548640" y="58782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쿼리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380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 smtClean="0"/>
              <a:t>2-1.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차 상품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필터링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예시</a:t>
            </a:r>
            <a:endParaRPr kumimoji="1"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Response </a:t>
            </a:r>
            <a:r>
              <a:rPr kumimoji="1" lang="ko-KR" altLang="en-US" dirty="0" smtClean="0"/>
              <a:t>예시</a:t>
            </a:r>
            <a:r>
              <a:rPr kumimoji="1" lang="en-US" altLang="ko-KR" dirty="0" smtClean="0"/>
              <a:t>:</a:t>
            </a:r>
          </a:p>
          <a:p>
            <a:pPr lvl="1"/>
            <a:r>
              <a:rPr kumimoji="1" lang="en-US" altLang="ko-KR" dirty="0" smtClean="0"/>
              <a:t>_score</a:t>
            </a:r>
            <a:r>
              <a:rPr kumimoji="1" lang="ko-KR" altLang="en-US" dirty="0" smtClean="0"/>
              <a:t>는 텍스트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상품명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유사도</a:t>
            </a:r>
            <a:endParaRPr kumimoji="1" lang="en-US" altLang="ko-KR" dirty="0"/>
          </a:p>
          <a:p>
            <a:pPr lvl="1"/>
            <a:r>
              <a:rPr kumimoji="1" lang="en-US" altLang="ko-KR" dirty="0" smtClean="0"/>
              <a:t>_source</a:t>
            </a:r>
            <a:r>
              <a:rPr kumimoji="1" lang="ko-KR" altLang="en-US" dirty="0" smtClean="0"/>
              <a:t>는 상품정보</a:t>
            </a:r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name:</a:t>
            </a:r>
            <a:r>
              <a:rPr kumimoji="1" lang="ko-KR" altLang="en-US" dirty="0" smtClean="0"/>
              <a:t> 상품명</a:t>
            </a:r>
            <a:endParaRPr kumimoji="1" lang="en-US" altLang="ko-KR" dirty="0" smtClean="0"/>
          </a:p>
          <a:p>
            <a:pPr lvl="1"/>
            <a:r>
              <a:rPr kumimoji="1" lang="en-US" altLang="ko-KR" dirty="0" err="1" smtClean="0"/>
              <a:t>sprice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상품가격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img1~2:</a:t>
            </a:r>
            <a:r>
              <a:rPr kumimoji="1" lang="ko-KR" altLang="en-US" dirty="0" smtClean="0"/>
              <a:t> 상품이미지 </a:t>
            </a:r>
            <a:r>
              <a:rPr kumimoji="1" lang="en-US" altLang="ko-KR" dirty="0" err="1" smtClean="0"/>
              <a:t>url</a:t>
            </a:r>
            <a:endParaRPr kumimoji="1" lang="en-US" altLang="ko-KR" dirty="0"/>
          </a:p>
          <a:p>
            <a:pPr lvl="1"/>
            <a:r>
              <a:rPr kumimoji="1" lang="en-US" altLang="ko-KR" dirty="0" smtClean="0"/>
              <a:t>keyword1~5:</a:t>
            </a:r>
            <a:r>
              <a:rPr kumimoji="1" lang="ko-KR" altLang="en-US" dirty="0" smtClean="0"/>
              <a:t> 상품키워드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cate1~4: </a:t>
            </a:r>
            <a:r>
              <a:rPr kumimoji="1" lang="ko-KR" altLang="en-US" dirty="0" smtClean="0"/>
              <a:t>상품카테고리</a:t>
            </a:r>
            <a:endParaRPr kumimoji="1"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58303"/>
            <a:ext cx="6002399" cy="451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15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 smtClean="0"/>
              <a:t>2-2.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차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상품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필터링</a:t>
            </a:r>
            <a:endParaRPr kumimoji="1"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차 상품 필터링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텍스트 기반 필터링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을 거친 상품들에 대해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가격유사도를 고려</a:t>
            </a:r>
            <a:endParaRPr kumimoji="1" lang="en-US" altLang="ko-KR" dirty="0" smtClean="0"/>
          </a:p>
          <a:p>
            <a:r>
              <a:rPr kumimoji="1" lang="ko-KR" altLang="en-US" dirty="0" smtClean="0"/>
              <a:t>유사도 함수로 어떤것이 좋을까</a:t>
            </a:r>
            <a:r>
              <a:rPr kumimoji="1" lang="en-US" altLang="ko-KR" dirty="0" smtClean="0"/>
              <a:t>?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비슷한 상품 군의 가격이 정규분포를 형성하고 있음을 확인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9745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 smtClean="0"/>
              <a:t>2-2.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차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상품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필터링</a:t>
            </a:r>
            <a:endParaRPr kumimoji="1"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정규분포의 </a:t>
            </a:r>
            <a:r>
              <a:rPr kumimoji="1" lang="en-US" altLang="ko-KR" dirty="0" smtClean="0"/>
              <a:t>density function</a:t>
            </a:r>
            <a:r>
              <a:rPr kumimoji="1" lang="ko-KR" altLang="en-US" dirty="0" smtClean="0"/>
              <a:t>을 가격유사도로 결정</a:t>
            </a:r>
            <a:endParaRPr kumimoji="1" lang="en-US" altLang="ko-KR" dirty="0"/>
          </a:p>
          <a:p>
            <a:r>
              <a:rPr kumimoji="1" lang="ko-KR" altLang="en-US" dirty="0" smtClean="0"/>
              <a:t>장점</a:t>
            </a:r>
            <a:r>
              <a:rPr kumimoji="1" lang="en-US" altLang="ko-KR" dirty="0" smtClean="0"/>
              <a:t>: </a:t>
            </a:r>
            <a:r>
              <a:rPr kumimoji="1" lang="ko-KR" altLang="en-US" dirty="0" smtClean="0"/>
              <a:t>검색가격 </a:t>
            </a:r>
            <a:r>
              <a:rPr kumimoji="1" lang="en-US" altLang="ko-KR" dirty="0" smtClean="0"/>
              <a:t>v</a:t>
            </a:r>
            <a:r>
              <a:rPr kumimoji="1" lang="ko-KR" altLang="en-US" dirty="0" smtClean="0"/>
              <a:t>도 정확하다고 할 수 없으므로 어느정도의 오차 안에서는 높은 유사도를 주고 일정 이상 벗어날때 확 줄어든 유사도를 주는 특성</a:t>
            </a:r>
            <a:endParaRPr kumimoji="1"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295" y="3542487"/>
            <a:ext cx="5427768" cy="263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1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 smtClean="0"/>
              <a:t>2-2.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차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상품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필터링</a:t>
            </a:r>
            <a:endParaRPr kumimoji="1" lang="ko-KR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ko-KR" altLang="en-US" dirty="0" smtClean="0"/>
                  <a:t>정규분포는 평균과 분산에 따라 모양이 결정된다</a:t>
                </a:r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kumimoji="1" lang="ko-KR" altLang="en-US" dirty="0" smtClean="0"/>
                  <a:t>가격유사도로 사용할 정규분포 평균</a:t>
                </a:r>
                <a:r>
                  <a:rPr kumimoji="1" lang="en-US" altLang="ko-KR" dirty="0" smtClean="0"/>
                  <a:t>,</a:t>
                </a:r>
                <a:r>
                  <a:rPr kumimoji="1" lang="ko-KR" altLang="en-US" dirty="0" smtClean="0"/>
                  <a:t> 분산은 어떻게 정할까</a:t>
                </a:r>
                <a:r>
                  <a:rPr kumimoji="1" lang="en-US" altLang="ko-KR" dirty="0" smtClean="0"/>
                  <a:t>?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ko-KR" altLang="en-US" dirty="0" smtClean="0"/>
                  <a:t>평균</a:t>
                </a:r>
                <a:r>
                  <a:rPr kumimoji="1" lang="en-US" altLang="ko-KR" dirty="0" smtClean="0"/>
                  <a:t>:</a:t>
                </a:r>
                <a:r>
                  <a:rPr kumimoji="1" lang="ko-KR" altLang="en-US" dirty="0" smtClean="0"/>
                  <a:t> 검색 가격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𝑣</m:t>
                    </m:r>
                  </m:oMath>
                </a14:m>
                <a:endParaRPr kumimoji="1"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kumimoji="1" lang="ko-KR" altLang="en-US" dirty="0" smtClean="0"/>
                  <a:t>분산</a:t>
                </a:r>
                <a:r>
                  <a:rPr kumimoji="1" lang="en-US" altLang="ko-KR" dirty="0" smtClean="0"/>
                  <a:t>: 1</a:t>
                </a:r>
                <a:r>
                  <a:rPr kumimoji="1" lang="ko-KR" altLang="en-US" dirty="0" smtClean="0"/>
                  <a:t>차 필터링된 상품들의 가격이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 i="1" smtClean="0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ko-KR" dirty="0" smtClean="0"/>
                  <a:t>,</a:t>
                </a:r>
                <a:br>
                  <a:rPr kumimoji="1" lang="en-US" altLang="ko-KR" dirty="0" smtClean="0"/>
                </a:br>
                <a:r>
                  <a:rPr kumimoji="1" lang="ko-KR" altLang="en-US" dirty="0" smtClean="0"/>
                  <a:t>텍스트유사도</a:t>
                </a:r>
                <a:r>
                  <a:rPr kumimoji="1" lang="en-US" altLang="ko-KR" dirty="0" smtClean="0"/>
                  <a:t> _score</a:t>
                </a:r>
                <a:r>
                  <a:rPr kumimoji="1" lang="ko-KR" altLang="en-US" dirty="0" smtClean="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ko-KR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ko-KR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ko-KR" altLang="en-US" dirty="0" smtClean="0"/>
                  <a:t>이라고 했을때</a:t>
                </a:r>
                <a:endParaRPr kumimoji="1" lang="en-US" altLang="ko-KR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l-GR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σ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0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is-IS" altLang="ko-KR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𝑣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1" lang="en-US" altLang="ko-KR" b="0" i="1" smtClean="0">
                          <a:latin typeface="Cambria Math" charset="0"/>
                        </a:rPr>
                        <m:t>          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l-GR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σ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kumimoji="1" lang="is-IS" altLang="ko-KR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ko-KR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kumimoji="1" lang="is-IS" altLang="ko-KR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kumimoji="1" lang="en-US" altLang="ko-KR" i="1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텍스트 상자 4"/>
          <p:cNvSpPr txBox="1"/>
          <p:nvPr/>
        </p:nvSpPr>
        <p:spPr>
          <a:xfrm>
            <a:off x="9117876" y="5434148"/>
            <a:ext cx="245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두 식 모두 사용 가능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12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 smtClean="0"/>
              <a:t>2-2.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차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상품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필터링</a:t>
            </a:r>
            <a:endParaRPr kumimoji="1" lang="ko-KR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kumimoji="1" lang="ko-KR" altLang="en-US" dirty="0" smtClean="0"/>
                  <a:t>개념적으로 </a:t>
                </a:r>
                <a:r>
                  <a:rPr kumimoji="1" lang="en-US" altLang="ko-KR" dirty="0" smtClean="0"/>
                  <a:t>density function</a:t>
                </a:r>
                <a:r>
                  <a:rPr kumimoji="1" lang="ko-KR" altLang="en-US" dirty="0" smtClean="0"/>
                  <a:t>의 값은 확률을 의미하므로</a:t>
                </a:r>
                <a:r>
                  <a:rPr kumimoji="1" lang="en-US" altLang="ko-KR" dirty="0" smtClean="0"/>
                  <a:t>,</a:t>
                </a:r>
                <a:r>
                  <a:rPr kumimoji="1" lang="en-US" altLang="ko-KR" dirty="0"/>
                  <a:t/>
                </a:r>
                <a:br>
                  <a:rPr kumimoji="1" lang="en-US" altLang="ko-KR" dirty="0"/>
                </a:br>
                <a:r>
                  <a:rPr kumimoji="1" lang="en-US" altLang="ko-KR" dirty="0" smtClean="0"/>
                  <a:t>1</a:t>
                </a:r>
                <a:r>
                  <a:rPr kumimoji="1" lang="ko-KR" altLang="en-US" dirty="0" smtClean="0"/>
                  <a:t>차 필터링을 통해 유사 상품들의 분포를 파악하고</a:t>
                </a:r>
                <a:r>
                  <a:rPr kumimoji="1" lang="en-US" altLang="ko-KR" dirty="0" smtClean="0"/>
                  <a:t>, </a:t>
                </a:r>
                <a:r>
                  <a:rPr kumimoji="1" lang="ko-KR" altLang="en-US" b="1" dirty="0" smtClean="0"/>
                  <a:t>그 가격이 나타날 확률</a:t>
                </a:r>
                <a:r>
                  <a:rPr kumimoji="1" lang="ko-KR" altLang="en-US" dirty="0" smtClean="0"/>
                  <a:t>을 가격 유사도로 정한 것</a:t>
                </a:r>
                <a:endParaRPr kumimoji="1" lang="en-US" altLang="ko-KR" dirty="0" smtClean="0"/>
              </a:p>
              <a:p>
                <a:pPr>
                  <a:lnSpc>
                    <a:spcPct val="110000"/>
                  </a:lnSpc>
                </a:pPr>
                <a:endParaRPr kumimoji="1"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kumimoji="1" lang="ko-KR" altLang="en-US" dirty="0" smtClean="0"/>
                  <a:t>상품명 유사도</a:t>
                </a:r>
                <a:r>
                  <a:rPr kumimoji="1" lang="en-US" altLang="ko-KR" dirty="0" smtClean="0"/>
                  <a:t>(_score)</a:t>
                </a:r>
                <a:r>
                  <a:rPr kumimoji="1" lang="ko-KR" altLang="en-US" dirty="0" smtClean="0"/>
                  <a:t>와 가격 유사도를 곱한 것이 </a:t>
                </a:r>
                <a:r>
                  <a:rPr kumimoji="1" lang="en-US" altLang="ko-KR" dirty="0" smtClean="0"/>
                  <a:t>2</a:t>
                </a:r>
                <a:r>
                  <a:rPr kumimoji="1" lang="ko-KR" altLang="en-US" dirty="0" smtClean="0"/>
                  <a:t>차 필터링에 사용되는 점수</a:t>
                </a:r>
                <a:r>
                  <a:rPr kumimoji="1" lang="en-US" altLang="ko-KR" dirty="0" smtClean="0"/>
                  <a:t/>
                </a:r>
                <a:br>
                  <a:rPr kumimoji="1" lang="en-US" altLang="ko-KR" dirty="0" smtClean="0"/>
                </a:br>
                <a14:m>
                  <m:oMath xmlns:m="http://schemas.openxmlformats.org/officeDocument/2006/math">
                    <m:r>
                      <a:rPr kumimoji="1" lang="en-US" altLang="ko-KR" b="0" i="0" smtClean="0">
                        <a:latin typeface="Cambria Math" charset="0"/>
                      </a:rPr>
                      <m:t>_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𝑠𝑐𝑜𝑟𝑒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  ∗</m:t>
                    </m:r>
                    <m:f>
                      <m:fPr>
                        <m:ctrlPr>
                          <a:rPr kumimoji="1" lang="mr-IN" altLang="ko-KR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ko-KR" b="0" i="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mr-IN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kumimoji="1" lang="mr-IN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kumimoji="1" lang="en-US" altLang="ko-KR" dirty="0"/>
              </a:p>
              <a:p>
                <a:pPr>
                  <a:lnSpc>
                    <a:spcPct val="110000"/>
                  </a:lnSpc>
                </a:pPr>
                <a:endParaRPr kumimoji="1"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407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 smtClean="0"/>
              <a:t>2-2.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차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상품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필터링</a:t>
            </a:r>
            <a:endParaRPr kumimoji="1"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ko-KR" altLang="en-US" dirty="0" smtClean="0"/>
              <a:t>최종적으로 </a:t>
            </a:r>
            <a:r>
              <a:rPr kumimoji="1" lang="en-US" altLang="ko-KR" dirty="0" smtClean="0"/>
              <a:t>n</a:t>
            </a:r>
            <a:r>
              <a:rPr kumimoji="1" lang="ko-KR" altLang="en-US" dirty="0" smtClean="0"/>
              <a:t>개의 상품을 남김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31244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 smtClean="0"/>
              <a:t>2-3.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상품 이미지를 이용한 최종 검색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예정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차 필터링을 거쳐 나온 상품들에 대해 이미지 유사도를 적용</a:t>
            </a:r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현재 두가지 방법 정도를 시도해보고 있는 상황</a:t>
            </a:r>
            <a:endParaRPr kumimoji="1" lang="en-US" altLang="ko-KR" dirty="0" smtClean="0"/>
          </a:p>
          <a:p>
            <a:pPr lvl="1"/>
            <a:r>
              <a:rPr kumimoji="1" lang="en-US" altLang="ko-KR" dirty="0" err="1" smtClean="0"/>
              <a:t>OpenCV</a:t>
            </a:r>
            <a:r>
              <a:rPr kumimoji="1" lang="ko-KR" altLang="en-US" dirty="0" smtClean="0"/>
              <a:t>를 이용한 이미지 비교</a:t>
            </a:r>
            <a:endParaRPr kumimoji="1" lang="en-US" altLang="ko-KR" dirty="0"/>
          </a:p>
          <a:p>
            <a:pPr lvl="1"/>
            <a:r>
              <a:rPr kumimoji="1" lang="ko-KR" altLang="en-US" dirty="0" smtClean="0"/>
              <a:t>딥러닝을 이용한 상품 인식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8553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 smtClean="0"/>
              <a:t>2-3.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상품 이미지를 이용한 최종 검색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예정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err="1" smtClean="0"/>
              <a:t>OpenCV</a:t>
            </a:r>
            <a:r>
              <a:rPr kumimoji="1" lang="ko-KR" altLang="en-US" dirty="0" smtClean="0"/>
              <a:t>를 이용한 이미지 비교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대중적으로 사용되는 방법은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SIFT</a:t>
            </a:r>
            <a:r>
              <a:rPr kumimoji="1" lang="ko-KR" altLang="en-US" dirty="0" smtClean="0"/>
              <a:t> 등 특징점을 추출하여 비교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하는 방법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우측 그림 참고</a:t>
            </a:r>
            <a:r>
              <a:rPr kumimoji="1" lang="en-US" altLang="ko-KR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597" y="1825625"/>
            <a:ext cx="4504203" cy="223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7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 smtClean="0"/>
              <a:t>2-3.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상품 이미지를 이용한 최종 검색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예정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err="1" smtClean="0"/>
              <a:t>OpenCV</a:t>
            </a:r>
            <a:r>
              <a:rPr kumimoji="1" lang="ko-KR" altLang="en-US" dirty="0" smtClean="0"/>
              <a:t>를 사용시 현재의 한계점</a:t>
            </a:r>
            <a:endParaRPr kumimoji="1" lang="en-US" altLang="ko-KR" dirty="0"/>
          </a:p>
          <a:p>
            <a:pPr lvl="1"/>
            <a:r>
              <a:rPr kumimoji="1" lang="en-US" altLang="ko-KR" dirty="0" err="1" smtClean="0"/>
              <a:t>OpenCV</a:t>
            </a:r>
            <a:r>
              <a:rPr kumimoji="1" lang="ko-KR" altLang="en-US" dirty="0" smtClean="0"/>
              <a:t>의 경우 같은 상품이다 하더라도 색깔이 다르거나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다른 각도에서 찍거나 할 경우 두 이미지를 다르게 인식하는 경향이 많음</a:t>
            </a:r>
            <a:endParaRPr kumimoji="1" lang="en-US" altLang="ko-KR" dirty="0" smtClean="0"/>
          </a:p>
          <a:p>
            <a:pPr lvl="2"/>
            <a:r>
              <a:rPr kumimoji="1" lang="en-US" altLang="ko-KR" dirty="0" err="1" smtClean="0"/>
              <a:t>OpenCV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Feature Extraction(</a:t>
            </a:r>
            <a:r>
              <a:rPr kumimoji="1" lang="ko-KR" altLang="en-US" dirty="0" smtClean="0"/>
              <a:t>특징점 추출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은 용도 자체가 어떤 물체가 회전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평행이동 등 단순한 이동 했을때 같다고 인식하기 위함이어서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또한 이미지 안에 있는 사물을 인식하기는 어렵기 때문에 어떤게 상품인지 잘 모른다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예를 들어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모델이 모자를 쓰고 있을 경우 모델의 신체를 제외하기 어려움</a:t>
            </a:r>
            <a:endParaRPr kumimoji="1" lang="en-US" altLang="ko-KR" dirty="0" smtClean="0"/>
          </a:p>
          <a:p>
            <a:r>
              <a:rPr kumimoji="1" lang="ko-KR" altLang="en-US" dirty="0" smtClean="0"/>
              <a:t>시도중인 해결방법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윤곽선을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따낸 후 </a:t>
            </a:r>
            <a:r>
              <a:rPr kumimoji="1" lang="en-US" altLang="ko-KR" dirty="0" smtClean="0"/>
              <a:t>Shape</a:t>
            </a:r>
            <a:r>
              <a:rPr kumimoji="1" lang="ko-KR" altLang="en-US" dirty="0" smtClean="0"/>
              <a:t>간의 유사도를 측정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딥러닝을 이용하여 이미지에서 상품이 해당하는 영역만을 추출</a:t>
            </a:r>
            <a:endParaRPr kumimoji="1" lang="en-US" altLang="ko-KR" dirty="0"/>
          </a:p>
          <a:p>
            <a:pPr lvl="2"/>
            <a:r>
              <a:rPr kumimoji="1" lang="ko-KR" altLang="en-US" dirty="0" smtClean="0"/>
              <a:t>배경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모델 등 상품 외 영역의 영향을 줄여 정확한 비교를 할 수 있도록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048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3585107" y="2117686"/>
            <a:ext cx="4377431" cy="3067631"/>
            <a:chOff x="1043609" y="1340768"/>
            <a:chExt cx="6211610" cy="2947962"/>
          </a:xfrm>
        </p:grpSpPr>
        <p:grpSp>
          <p:nvGrpSpPr>
            <p:cNvPr id="30" name="그룹 29"/>
            <p:cNvGrpSpPr/>
            <p:nvPr/>
          </p:nvGrpSpPr>
          <p:grpSpPr>
            <a:xfrm>
              <a:off x="1043609" y="1340768"/>
              <a:ext cx="6211610" cy="2947962"/>
              <a:chOff x="2194204" y="825817"/>
              <a:chExt cx="6211610" cy="2947962"/>
            </a:xfrm>
          </p:grpSpPr>
          <p:sp>
            <p:nvSpPr>
              <p:cNvPr id="32" name="AutoShape 5"/>
              <p:cNvSpPr>
                <a:spLocks noChangeArrowheads="1"/>
              </p:cNvSpPr>
              <p:nvPr/>
            </p:nvSpPr>
            <p:spPr bwMode="auto">
              <a:xfrm>
                <a:off x="4757945" y="825817"/>
                <a:ext cx="1085828" cy="378605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1200" b="1" dirty="0">
                    <a:latin typeface="맑은 고딕" pitchFamily="50" charset="-127"/>
                    <a:ea typeface="맑은 고딕" pitchFamily="50" charset="-127"/>
                  </a:rPr>
                  <a:t>시작</a:t>
                </a:r>
              </a:p>
            </p:txBody>
          </p:sp>
          <p:sp>
            <p:nvSpPr>
              <p:cNvPr id="33" name="AutoShape 6"/>
              <p:cNvSpPr>
                <a:spLocks noChangeArrowheads="1"/>
              </p:cNvSpPr>
              <p:nvPr/>
            </p:nvSpPr>
            <p:spPr bwMode="auto">
              <a:xfrm>
                <a:off x="2194204" y="1543297"/>
                <a:ext cx="6211610" cy="402731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1200" b="1" dirty="0" smtClean="0">
                    <a:latin typeface="맑은 고딕" pitchFamily="50" charset="-127"/>
                    <a:ea typeface="맑은 고딕" pitchFamily="50" charset="-127"/>
                  </a:rPr>
                  <a:t>판매자 및 오픈마켓 공급자로부터 데이터 수집</a:t>
                </a:r>
                <a:endParaRPr lang="ko-KR" altLang="en-US" sz="12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4" name="직선 화살표 연결선 33"/>
              <p:cNvCxnSpPr/>
              <p:nvPr/>
            </p:nvCxnSpPr>
            <p:spPr>
              <a:xfrm>
                <a:off x="5300859" y="1204913"/>
                <a:ext cx="0" cy="3238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AutoShape 6"/>
              <p:cNvSpPr>
                <a:spLocks noChangeArrowheads="1"/>
              </p:cNvSpPr>
              <p:nvPr/>
            </p:nvSpPr>
            <p:spPr bwMode="auto">
              <a:xfrm>
                <a:off x="2194204" y="2155508"/>
                <a:ext cx="6211609" cy="402731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200" b="1" dirty="0" smtClean="0">
                    <a:latin typeface="맑은 고딕" pitchFamily="50" charset="-127"/>
                    <a:ea typeface="맑은 고딕" pitchFamily="50" charset="-127"/>
                  </a:rPr>
                  <a:t>Elastic Search</a:t>
                </a:r>
                <a:r>
                  <a:rPr lang="ko-KR" altLang="en-US" sz="1200" b="1" dirty="0" smtClean="0">
                    <a:latin typeface="맑은 고딕" pitchFamily="50" charset="-127"/>
                    <a:ea typeface="맑은 고딕" pitchFamily="50" charset="-127"/>
                  </a:rPr>
                  <a:t>를 이용한 상품명 및 키워드 분석</a:t>
                </a:r>
                <a:endParaRPr lang="ko-KR" altLang="en-US" sz="12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6" name="AutoShape 6"/>
              <p:cNvSpPr>
                <a:spLocks noChangeArrowheads="1"/>
              </p:cNvSpPr>
              <p:nvPr/>
            </p:nvSpPr>
            <p:spPr bwMode="auto">
              <a:xfrm>
                <a:off x="2194204" y="2778373"/>
                <a:ext cx="6211609" cy="396667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200" b="1" dirty="0" err="1" smtClean="0">
                    <a:latin typeface="맑은 고딕" pitchFamily="50" charset="-127"/>
                    <a:ea typeface="맑은 고딕" pitchFamily="50" charset="-127"/>
                  </a:rPr>
                  <a:t>OpenCV</a:t>
                </a:r>
                <a:r>
                  <a:rPr lang="en-US" altLang="ko-KR" sz="1200" b="1" dirty="0" smtClean="0">
                    <a:latin typeface="맑은 고딕" pitchFamily="50" charset="-127"/>
                    <a:ea typeface="맑은 고딕" pitchFamily="50" charset="-127"/>
                  </a:rPr>
                  <a:t> + </a:t>
                </a:r>
                <a:r>
                  <a:rPr lang="ko-KR" altLang="en-US" sz="1200" b="1" dirty="0" smtClean="0">
                    <a:latin typeface="맑은 고딕" pitchFamily="50" charset="-127"/>
                    <a:ea typeface="맑은 고딕" pitchFamily="50" charset="-127"/>
                  </a:rPr>
                  <a:t>딥 러닝을 이용한 상품 이미지 분석</a:t>
                </a:r>
                <a:r>
                  <a:rPr lang="en-US" altLang="ko-KR" sz="1200" b="1" dirty="0" smtClean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sz="1200" b="1" dirty="0" smtClean="0">
                    <a:latin typeface="맑은 고딕" pitchFamily="50" charset="-127"/>
                    <a:ea typeface="맑은 고딕" pitchFamily="50" charset="-127"/>
                  </a:rPr>
                  <a:t>예정</a:t>
                </a:r>
                <a:r>
                  <a:rPr lang="en-US" altLang="ko-KR" sz="1200" b="1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  <a:endParaRPr lang="ko-KR" altLang="en-US" sz="12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7" name="직선 화살표 연결선 36"/>
              <p:cNvCxnSpPr/>
              <p:nvPr/>
            </p:nvCxnSpPr>
            <p:spPr>
              <a:xfrm>
                <a:off x="5300859" y="1939690"/>
                <a:ext cx="0" cy="2211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/>
              <p:cNvCxnSpPr/>
              <p:nvPr/>
            </p:nvCxnSpPr>
            <p:spPr>
              <a:xfrm>
                <a:off x="5300859" y="2557929"/>
                <a:ext cx="0" cy="2010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AutoShape 5"/>
              <p:cNvSpPr>
                <a:spLocks noChangeArrowheads="1"/>
              </p:cNvSpPr>
              <p:nvPr/>
            </p:nvSpPr>
            <p:spPr bwMode="auto">
              <a:xfrm>
                <a:off x="4752452" y="3395174"/>
                <a:ext cx="1085828" cy="378605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1200" b="1" dirty="0" smtClean="0">
                    <a:latin typeface="맑은 고딕" pitchFamily="50" charset="-127"/>
                    <a:ea typeface="맑은 고딕" pitchFamily="50" charset="-127"/>
                  </a:rPr>
                  <a:t>종료</a:t>
                </a:r>
                <a:endParaRPr lang="ko-KR" altLang="en-US" sz="12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31" name="직선 화살표 연결선 30"/>
            <p:cNvCxnSpPr/>
            <p:nvPr/>
          </p:nvCxnSpPr>
          <p:spPr>
            <a:xfrm>
              <a:off x="4150220" y="3700917"/>
              <a:ext cx="0" cy="2010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4957263" y="1376560"/>
            <a:ext cx="1626573" cy="4255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1. </a:t>
            </a:r>
            <a:r>
              <a:rPr kumimoji="1" lang="ko-KR" altLang="en-US" dirty="0" smtClean="0">
                <a:solidFill>
                  <a:schemeClr val="tx1"/>
                </a:solidFill>
              </a:rPr>
              <a:t>전처리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183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 smtClean="0"/>
              <a:t>2-3.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상품 이미지를 이용한 최종 검색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예정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딥러닝을 </a:t>
            </a:r>
            <a:r>
              <a:rPr kumimoji="1" lang="ko-KR" altLang="en-US" dirty="0"/>
              <a:t>사용시 현재의 한계점</a:t>
            </a:r>
            <a:endParaRPr kumimoji="1" lang="en-US" altLang="ko-KR" dirty="0"/>
          </a:p>
          <a:p>
            <a:pPr lvl="1"/>
            <a:r>
              <a:rPr kumimoji="1" lang="ko-KR" altLang="en-US" dirty="0" smtClean="0"/>
              <a:t>딥러닝의 경우 물체를 잘 인식하고 융통성은 높으나 디테일함이 부족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이미지 인식에는 딥러닝 모델중 </a:t>
            </a:r>
            <a:r>
              <a:rPr kumimoji="1" lang="en-US" altLang="ko-KR" dirty="0" smtClean="0"/>
              <a:t>Classifier(</a:t>
            </a:r>
            <a:r>
              <a:rPr kumimoji="1" lang="ko-KR" altLang="en-US" dirty="0" smtClean="0"/>
              <a:t>분류기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가 사용되는데</a:t>
            </a:r>
            <a:r>
              <a:rPr kumimoji="1" lang="en-US" altLang="ko-KR" dirty="0" smtClean="0"/>
              <a:t>,</a:t>
            </a:r>
            <a:br>
              <a:rPr kumimoji="1" lang="en-US" altLang="ko-KR" dirty="0" smtClean="0"/>
            </a:br>
            <a:r>
              <a:rPr kumimoji="1" lang="ko-KR" altLang="en-US" dirty="0" smtClean="0"/>
              <a:t>최신 기술도 전체 상품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몇십만건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을 분류하지는 못함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예를 들어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이미지에 대해 신발이다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자켓이다 정도는 잘 인식하지만 같은 신발끼리는 잘 구별해내지 못함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신발 내에서 디테일하게 구분하려면 자켓 등 다른 분야를 포기해야함</a:t>
            </a:r>
            <a:endParaRPr kumimoji="1" lang="en-US" altLang="ko-KR" dirty="0" smtClean="0"/>
          </a:p>
          <a:p>
            <a:r>
              <a:rPr kumimoji="1" lang="ko-KR" altLang="en-US" dirty="0"/>
              <a:t>시도중인 해결방법</a:t>
            </a:r>
            <a:endParaRPr kumimoji="1" lang="en-US" altLang="ko-KR" dirty="0"/>
          </a:p>
          <a:p>
            <a:pPr lvl="1"/>
            <a:r>
              <a:rPr kumimoji="1" lang="ko-KR" altLang="en-US" dirty="0" smtClean="0"/>
              <a:t>카테고리 별로 다른 </a:t>
            </a:r>
            <a:r>
              <a:rPr kumimoji="1" lang="en-US" altLang="ko-KR" dirty="0" smtClean="0"/>
              <a:t>Classifier</a:t>
            </a:r>
            <a:r>
              <a:rPr kumimoji="1" lang="ko-KR" altLang="en-US" dirty="0" smtClean="0"/>
              <a:t>를 사용</a:t>
            </a:r>
            <a:endParaRPr kumimoji="1" lang="en-US" altLang="ko-KR" dirty="0"/>
          </a:p>
          <a:p>
            <a:pPr lvl="2"/>
            <a:r>
              <a:rPr kumimoji="1" lang="ko-KR" altLang="en-US" dirty="0" smtClean="0"/>
              <a:t>좁은 범위에서 디테일을 잘 잡아내는 분류기를 많이 사용하여 전체를 커버</a:t>
            </a:r>
            <a:endParaRPr kumimoji="1" lang="en-US" altLang="ko-KR" dirty="0" smtClean="0"/>
          </a:p>
          <a:p>
            <a:pPr lvl="2"/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8884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 smtClean="0"/>
              <a:t>1-1.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판매자 및 오픈마켓 공급자로부터 데이터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수집</a:t>
            </a:r>
            <a:endParaRPr kumimoji="1"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수집하는 항목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상품명</a:t>
            </a:r>
            <a:endParaRPr kumimoji="1" lang="en-US" altLang="ko-KR" dirty="0"/>
          </a:p>
          <a:p>
            <a:pPr lvl="1"/>
            <a:r>
              <a:rPr kumimoji="1" lang="ko-KR" altLang="en-US" dirty="0" smtClean="0"/>
              <a:t>판매가</a:t>
            </a:r>
            <a:endParaRPr kumimoji="1" lang="en-US" altLang="ko-KR" dirty="0"/>
          </a:p>
          <a:p>
            <a:pPr lvl="1"/>
            <a:r>
              <a:rPr kumimoji="1" lang="ko-KR" altLang="en-US" dirty="0" smtClean="0"/>
              <a:t>카테고리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최대 </a:t>
            </a: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개</a:t>
            </a:r>
            <a:r>
              <a:rPr kumimoji="1" lang="en-US" altLang="ko-KR" dirty="0" smtClean="0"/>
              <a:t>)</a:t>
            </a:r>
          </a:p>
          <a:p>
            <a:pPr lvl="1"/>
            <a:r>
              <a:rPr kumimoji="1" lang="ko-KR" altLang="en-US" dirty="0" smtClean="0"/>
              <a:t>키워드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최대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개</a:t>
            </a:r>
            <a:r>
              <a:rPr kumimoji="1" lang="en-US" altLang="ko-KR" dirty="0" smtClean="0"/>
              <a:t>)</a:t>
            </a:r>
          </a:p>
          <a:p>
            <a:pPr lvl="1"/>
            <a:r>
              <a:rPr kumimoji="1" lang="ko-KR" altLang="en-US" dirty="0" smtClean="0"/>
              <a:t>상품 이미지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4463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예시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상품명</a:t>
            </a:r>
            <a:r>
              <a:rPr kumimoji="1" lang="en-US" altLang="ko-KR" dirty="0"/>
              <a:t>:</a:t>
            </a:r>
            <a:r>
              <a:rPr kumimoji="1" lang="ko-KR" altLang="en-US" dirty="0"/>
              <a:t> 아디다스 리스펀스 반바지</a:t>
            </a:r>
            <a:r>
              <a:rPr kumimoji="1" lang="en-US" altLang="ko-KR" dirty="0"/>
              <a:t>(S15709)</a:t>
            </a:r>
            <a:r>
              <a:rPr kumimoji="1" lang="ko-KR" altLang="en-US" dirty="0"/>
              <a:t> 트레이닝숏팬츠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판매가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128980</a:t>
            </a:r>
            <a:r>
              <a:rPr kumimoji="1" lang="ko-KR" altLang="en-US" dirty="0"/>
              <a:t>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카테고리</a:t>
            </a:r>
            <a:r>
              <a:rPr kumimoji="1" lang="en-US" altLang="ko-KR" dirty="0"/>
              <a:t>:</a:t>
            </a:r>
            <a:r>
              <a:rPr kumimoji="1" lang="ko-KR" altLang="en-US" dirty="0"/>
              <a:t> 남성의류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스포츠의류</a:t>
            </a:r>
            <a:r>
              <a:rPr kumimoji="1" lang="en-US" altLang="ko-KR" dirty="0"/>
              <a:t>/</a:t>
            </a:r>
            <a:r>
              <a:rPr kumimoji="1" lang="ko-KR" altLang="en-US" dirty="0"/>
              <a:t>트레이닝복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트레이닝복하의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키워드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아디다스숏팬츠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트레이닝숏팬츠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운동복반바지</a:t>
            </a:r>
            <a:r>
              <a:rPr kumimoji="1" lang="en-US" altLang="ko-KR" dirty="0"/>
              <a:t>, </a:t>
            </a:r>
            <a:r>
              <a:rPr kumimoji="1" lang="ko-KR" altLang="en-US" dirty="0"/>
              <a:t>남자반바지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상품 이미지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936" y="4001294"/>
            <a:ext cx="2570480" cy="2570480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dirty="0" smtClean="0"/>
              <a:t>1-1.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판매자 및 오픈마켓 공급자로부터 데이터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수집</a:t>
            </a: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7110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 smtClean="0"/>
              <a:t>1-2. 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Elastic Search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를 이용한 상품명 및 키워드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분석</a:t>
            </a:r>
            <a:endParaRPr kumimoji="1"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Elastic Search</a:t>
            </a:r>
            <a:r>
              <a:rPr kumimoji="1" lang="ko-KR" altLang="en-US" dirty="0" smtClean="0"/>
              <a:t>란</a:t>
            </a:r>
            <a:r>
              <a:rPr kumimoji="1" lang="en-US" altLang="ko-KR" dirty="0" smtClean="0"/>
              <a:t>?</a:t>
            </a:r>
          </a:p>
          <a:p>
            <a:pPr lvl="1"/>
            <a:r>
              <a:rPr kumimoji="1" lang="ko-KR" altLang="en-US" dirty="0" smtClean="0"/>
              <a:t>공식 사이트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>
                <a:hlinkClick r:id="rId2"/>
              </a:rPr>
              <a:t>https://</a:t>
            </a:r>
            <a:r>
              <a:rPr kumimoji="1" lang="en-US" altLang="ko-KR" dirty="0" smtClean="0">
                <a:hlinkClick r:id="rId2"/>
              </a:rPr>
              <a:t>www.elastic.co/kr/products/elasticsearch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Lucene </a:t>
            </a:r>
            <a:r>
              <a:rPr kumimoji="1" lang="ko-KR" altLang="en-US" dirty="0" smtClean="0"/>
              <a:t>기반 검색 엔진</a:t>
            </a:r>
            <a:endParaRPr kumimoji="1" lang="en-US" altLang="ko-KR" dirty="0"/>
          </a:p>
          <a:p>
            <a:pPr lvl="1"/>
            <a:r>
              <a:rPr kumimoji="1" lang="ko-KR" altLang="en-US" dirty="0" smtClean="0"/>
              <a:t>각종 텍스트 유사도 척도 탑재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상품 데이터를 </a:t>
            </a:r>
            <a:r>
              <a:rPr kumimoji="1" lang="en-US" altLang="ko-KR" dirty="0" smtClean="0"/>
              <a:t>Elastic Search</a:t>
            </a:r>
            <a:r>
              <a:rPr kumimoji="1" lang="ko-KR" altLang="en-US" dirty="0" smtClean="0"/>
              <a:t>에 미리 업로드하여 색인 등이 만들어지도록 함</a:t>
            </a:r>
            <a:endParaRPr kumimoji="1" lang="en-US" altLang="ko-KR" dirty="0" smtClean="0"/>
          </a:p>
          <a:p>
            <a:pPr lvl="1"/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6947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 smtClean="0"/>
              <a:t>1-3. </a:t>
            </a:r>
            <a:r>
              <a:rPr lang="en-US" altLang="ko-KR" sz="3200" dirty="0" err="1">
                <a:latin typeface="맑은 고딕" pitchFamily="50" charset="-127"/>
                <a:ea typeface="맑은 고딕" pitchFamily="50" charset="-127"/>
              </a:rPr>
              <a:t>OpenCV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 +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딥 러닝을 이용한 상품 이미지 분석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예정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err="1" smtClean="0"/>
              <a:t>OpenCV</a:t>
            </a:r>
            <a:r>
              <a:rPr kumimoji="1" lang="ko-KR" altLang="en-US" dirty="0" smtClean="0"/>
              <a:t>란</a:t>
            </a:r>
            <a:r>
              <a:rPr kumimoji="1" lang="en-US" altLang="ko-KR" dirty="0" smtClean="0"/>
              <a:t>?</a:t>
            </a:r>
          </a:p>
          <a:p>
            <a:pPr lvl="1"/>
            <a:r>
              <a:rPr kumimoji="1" lang="ko-KR" altLang="en-US" dirty="0" smtClean="0"/>
              <a:t>공식 사이트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>
                <a:hlinkClick r:id="rId2"/>
              </a:rPr>
              <a:t>https://opencv.org</a:t>
            </a:r>
            <a:r>
              <a:rPr kumimoji="1" lang="en-US" altLang="ko-KR" dirty="0" smtClean="0">
                <a:hlinkClick r:id="rId2"/>
              </a:rPr>
              <a:t>/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이미지 처리에 유용한 오픈소스 라이브러리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이미지 비교를 위한 </a:t>
            </a:r>
            <a:r>
              <a:rPr kumimoji="1" lang="en-US" altLang="ko-KR" dirty="0" smtClean="0"/>
              <a:t>Feature Extraction</a:t>
            </a:r>
            <a:r>
              <a:rPr kumimoji="1" lang="ko-KR" altLang="en-US" dirty="0" smtClean="0"/>
              <a:t> 등에 사용된다</a:t>
            </a:r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이미지를 수집 한후 각종 요소들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특징점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윤곽선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Color histogram)</a:t>
            </a:r>
            <a:r>
              <a:rPr kumimoji="1" lang="ko-KR" altLang="en-US" dirty="0" smtClean="0"/>
              <a:t> 등을 미리 계산해놓는다</a:t>
            </a:r>
            <a:endParaRPr kumimoji="1" lang="en-US" altLang="ko-KR" dirty="0" smtClean="0"/>
          </a:p>
          <a:p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9837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53545" y="1376560"/>
            <a:ext cx="1626573" cy="4255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2. </a:t>
            </a:r>
            <a:r>
              <a:rPr kumimoji="1" lang="ko-KR" altLang="en-US" dirty="0" smtClean="0">
                <a:solidFill>
                  <a:schemeClr val="tx1"/>
                </a:solidFill>
              </a:rPr>
              <a:t>검색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578115" y="2118196"/>
            <a:ext cx="4377431" cy="3067119"/>
            <a:chOff x="1043609" y="1341259"/>
            <a:chExt cx="6211610" cy="2947471"/>
          </a:xfrm>
        </p:grpSpPr>
        <p:grpSp>
          <p:nvGrpSpPr>
            <p:cNvPr id="6" name="그룹 5"/>
            <p:cNvGrpSpPr/>
            <p:nvPr/>
          </p:nvGrpSpPr>
          <p:grpSpPr>
            <a:xfrm>
              <a:off x="1043609" y="1341259"/>
              <a:ext cx="6211610" cy="2947471"/>
              <a:chOff x="2194204" y="826308"/>
              <a:chExt cx="6211610" cy="2947471"/>
            </a:xfrm>
          </p:grpSpPr>
          <p:sp>
            <p:nvSpPr>
              <p:cNvPr id="8" name="AutoShape 5"/>
              <p:cNvSpPr>
                <a:spLocks noChangeArrowheads="1"/>
              </p:cNvSpPr>
              <p:nvPr/>
            </p:nvSpPr>
            <p:spPr bwMode="auto">
              <a:xfrm>
                <a:off x="2439228" y="826308"/>
                <a:ext cx="5712272" cy="378605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1200" b="1" dirty="0" smtClean="0">
                    <a:latin typeface="맑은 고딕" pitchFamily="50" charset="-127"/>
                    <a:ea typeface="맑은 고딕" pitchFamily="50" charset="-127"/>
                  </a:rPr>
                  <a:t>입력 </a:t>
                </a:r>
                <a:r>
                  <a:rPr lang="en-US" altLang="ko-KR" sz="1200" b="1" dirty="0" smtClean="0">
                    <a:latin typeface="맑은 고딕" pitchFamily="50" charset="-127"/>
                    <a:ea typeface="맑은 고딕" pitchFamily="50" charset="-127"/>
                  </a:rPr>
                  <a:t>=</a:t>
                </a:r>
                <a:r>
                  <a:rPr lang="ko-KR" altLang="en-US" sz="1200" b="1" dirty="0" smtClean="0">
                    <a:latin typeface="맑은 고딕" pitchFamily="50" charset="-127"/>
                    <a:ea typeface="맑은 고딕" pitchFamily="50" charset="-127"/>
                  </a:rPr>
                  <a:t> 상품명</a:t>
                </a:r>
                <a:r>
                  <a:rPr lang="en-US" altLang="ko-KR" sz="1200" b="1" dirty="0" smtClean="0">
                    <a:latin typeface="맑은 고딕" pitchFamily="50" charset="-127"/>
                    <a:ea typeface="맑은 고딕" pitchFamily="50" charset="-127"/>
                  </a:rPr>
                  <a:t>,</a:t>
                </a:r>
                <a:r>
                  <a:rPr lang="ko-KR" altLang="en-US" sz="1200" b="1" dirty="0" smtClean="0">
                    <a:latin typeface="맑은 고딕" pitchFamily="50" charset="-127"/>
                    <a:ea typeface="맑은 고딕" pitchFamily="50" charset="-127"/>
                  </a:rPr>
                  <a:t> 키워드</a:t>
                </a:r>
                <a:r>
                  <a:rPr lang="en-US" altLang="ko-KR" sz="1200" b="1" dirty="0" smtClean="0">
                    <a:latin typeface="맑은 고딕" pitchFamily="50" charset="-127"/>
                    <a:ea typeface="맑은 고딕" pitchFamily="50" charset="-127"/>
                  </a:rPr>
                  <a:t>,</a:t>
                </a:r>
                <a:r>
                  <a:rPr lang="ko-KR" altLang="en-US" sz="1200" b="1" dirty="0" smtClean="0">
                    <a:latin typeface="맑은 고딕" pitchFamily="50" charset="-127"/>
                    <a:ea typeface="맑은 고딕" pitchFamily="50" charset="-127"/>
                  </a:rPr>
                  <a:t> 가격</a:t>
                </a:r>
                <a:r>
                  <a:rPr lang="en-US" altLang="ko-KR" sz="1200" b="1" dirty="0" smtClean="0">
                    <a:latin typeface="맑은 고딕" pitchFamily="50" charset="-127"/>
                    <a:ea typeface="맑은 고딕" pitchFamily="50" charset="-127"/>
                  </a:rPr>
                  <a:t>,</a:t>
                </a:r>
                <a:r>
                  <a:rPr lang="ko-KR" altLang="en-US" sz="1200" b="1" dirty="0" smtClean="0">
                    <a:latin typeface="맑은 고딕" pitchFamily="50" charset="-127"/>
                    <a:ea typeface="맑은 고딕" pitchFamily="50" charset="-127"/>
                  </a:rPr>
                  <a:t> 카테고리</a:t>
                </a:r>
                <a:r>
                  <a:rPr lang="en-US" altLang="ko-KR" sz="1200" b="1" dirty="0" smtClean="0">
                    <a:latin typeface="맑은 고딕" pitchFamily="50" charset="-127"/>
                    <a:ea typeface="맑은 고딕" pitchFamily="50" charset="-127"/>
                  </a:rPr>
                  <a:t>,</a:t>
                </a:r>
                <a:r>
                  <a:rPr lang="ko-KR" altLang="en-US" sz="1200" b="1" dirty="0" smtClean="0">
                    <a:latin typeface="맑은 고딕" pitchFamily="50" charset="-127"/>
                    <a:ea typeface="맑은 고딕" pitchFamily="50" charset="-127"/>
                  </a:rPr>
                  <a:t> 이미지</a:t>
                </a:r>
                <a:endParaRPr lang="ko-KR" altLang="en-US" sz="12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" name="AutoShape 6"/>
              <p:cNvSpPr>
                <a:spLocks noChangeArrowheads="1"/>
              </p:cNvSpPr>
              <p:nvPr/>
            </p:nvSpPr>
            <p:spPr bwMode="auto">
              <a:xfrm>
                <a:off x="2194204" y="1543297"/>
                <a:ext cx="6211610" cy="402731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200" b="1" dirty="0" smtClean="0"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lang="ko-KR" altLang="en-US" sz="1200" b="1" dirty="0" smtClean="0">
                    <a:latin typeface="맑은 고딕" pitchFamily="50" charset="-127"/>
                    <a:ea typeface="맑은 고딕" pitchFamily="50" charset="-127"/>
                  </a:rPr>
                  <a:t>차 상품 필터링</a:t>
                </a:r>
                <a:endParaRPr lang="ko-KR" altLang="en-US" sz="12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0" name="직선 화살표 연결선 9"/>
              <p:cNvCxnSpPr/>
              <p:nvPr/>
            </p:nvCxnSpPr>
            <p:spPr>
              <a:xfrm>
                <a:off x="5300859" y="1204913"/>
                <a:ext cx="0" cy="3238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utoShape 6"/>
              <p:cNvSpPr>
                <a:spLocks noChangeArrowheads="1"/>
              </p:cNvSpPr>
              <p:nvPr/>
            </p:nvSpPr>
            <p:spPr bwMode="auto">
              <a:xfrm>
                <a:off x="2194204" y="2155508"/>
                <a:ext cx="6211609" cy="402731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200" b="1" dirty="0" smtClean="0"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lang="ko-KR" altLang="en-US" sz="1200" b="1" dirty="0" smtClean="0">
                    <a:latin typeface="맑은 고딕" pitchFamily="50" charset="-127"/>
                    <a:ea typeface="맑은 고딕" pitchFamily="50" charset="-127"/>
                  </a:rPr>
                  <a:t>차 상품 필터링</a:t>
                </a:r>
                <a:endParaRPr lang="ko-KR" altLang="en-US" sz="12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AutoShape 6"/>
              <p:cNvSpPr>
                <a:spLocks noChangeArrowheads="1"/>
              </p:cNvSpPr>
              <p:nvPr/>
            </p:nvSpPr>
            <p:spPr bwMode="auto">
              <a:xfrm>
                <a:off x="2194204" y="2778373"/>
                <a:ext cx="6211609" cy="396667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1200" b="1" dirty="0" smtClean="0">
                    <a:latin typeface="맑은 고딕" pitchFamily="50" charset="-127"/>
                    <a:ea typeface="맑은 고딕" pitchFamily="50" charset="-127"/>
                  </a:rPr>
                  <a:t>상품 이미지를</a:t>
                </a:r>
                <a:r>
                  <a:rPr lang="ko-KR" altLang="en-US" sz="1200" b="1" dirty="0" smtClean="0">
                    <a:latin typeface="맑은 고딕" pitchFamily="50" charset="-127"/>
                    <a:ea typeface="맑은 고딕" pitchFamily="50" charset="-127"/>
                  </a:rPr>
                  <a:t> 이용한 최종</a:t>
                </a:r>
                <a:r>
                  <a:rPr lang="ko-KR" altLang="en-US" sz="1200" b="1" dirty="0" smtClean="0">
                    <a:latin typeface="맑은 고딕" pitchFamily="50" charset="-127"/>
                    <a:ea typeface="맑은 고딕" pitchFamily="50" charset="-127"/>
                  </a:rPr>
                  <a:t> 검색</a:t>
                </a:r>
                <a:r>
                  <a:rPr lang="en-US" altLang="ko-KR" sz="1200" b="1" dirty="0" smtClean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sz="1200" b="1" dirty="0" smtClean="0">
                    <a:latin typeface="맑은 고딕" pitchFamily="50" charset="-127"/>
                    <a:ea typeface="맑은 고딕" pitchFamily="50" charset="-127"/>
                  </a:rPr>
                  <a:t>예정</a:t>
                </a:r>
                <a:r>
                  <a:rPr lang="en-US" altLang="ko-KR" sz="1200" b="1" dirty="0" smtClean="0">
                    <a:latin typeface="맑은 고딕" pitchFamily="50" charset="-127"/>
                    <a:ea typeface="맑은 고딕" pitchFamily="50" charset="-127"/>
                  </a:rPr>
                  <a:t>)</a:t>
                </a:r>
                <a:endParaRPr lang="ko-KR" altLang="en-US" sz="12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3" name="직선 화살표 연결선 12"/>
              <p:cNvCxnSpPr/>
              <p:nvPr/>
            </p:nvCxnSpPr>
            <p:spPr>
              <a:xfrm>
                <a:off x="5300859" y="1939690"/>
                <a:ext cx="0" cy="2211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/>
              <p:nvPr/>
            </p:nvCxnSpPr>
            <p:spPr>
              <a:xfrm>
                <a:off x="5300859" y="2557929"/>
                <a:ext cx="0" cy="2010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AutoShape 5"/>
              <p:cNvSpPr>
                <a:spLocks noChangeArrowheads="1"/>
              </p:cNvSpPr>
              <p:nvPr/>
            </p:nvSpPr>
            <p:spPr bwMode="auto">
              <a:xfrm>
                <a:off x="4571780" y="3395174"/>
                <a:ext cx="1447165" cy="378605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1200" b="1" smtClean="0">
                    <a:latin typeface="맑은 고딕" pitchFamily="50" charset="-127"/>
                    <a:ea typeface="맑은 고딕" pitchFamily="50" charset="-127"/>
                  </a:rPr>
                  <a:t>결과 반환</a:t>
                </a:r>
                <a:endParaRPr lang="ko-KR" altLang="en-US" sz="12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7" name="직선 화살표 연결선 6"/>
            <p:cNvCxnSpPr/>
            <p:nvPr/>
          </p:nvCxnSpPr>
          <p:spPr>
            <a:xfrm>
              <a:off x="4150220" y="3700917"/>
              <a:ext cx="0" cy="2010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466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 smtClean="0"/>
              <a:t>2-1.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차 상품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필터링</a:t>
            </a:r>
            <a:endParaRPr kumimoji="1"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검색하고자 하는 상품명을 </a:t>
            </a:r>
            <a:r>
              <a:rPr kumimoji="1" lang="en-US" altLang="ko-KR" dirty="0" smtClean="0"/>
              <a:t>s, </a:t>
            </a:r>
            <a:r>
              <a:rPr kumimoji="1" lang="ko-KR" altLang="en-US" dirty="0" smtClean="0"/>
              <a:t>가격을 </a:t>
            </a:r>
            <a:r>
              <a:rPr kumimoji="1" lang="en-US" altLang="ko-KR" dirty="0" smtClean="0"/>
              <a:t>v</a:t>
            </a:r>
            <a:r>
              <a:rPr kumimoji="1" lang="ko-KR" altLang="en-US" dirty="0" smtClean="0"/>
              <a:t>라고 하자 </a:t>
            </a:r>
            <a:endParaRPr kumimoji="1" lang="en-US" altLang="ko-KR" dirty="0" smtClean="0"/>
          </a:p>
          <a:p>
            <a:r>
              <a:rPr kumimoji="1" lang="en-US" altLang="ko-KR" dirty="0" smtClean="0"/>
              <a:t>Elastic Search</a:t>
            </a:r>
            <a:r>
              <a:rPr kumimoji="1" lang="ko-KR" altLang="en-US" dirty="0" smtClean="0"/>
              <a:t>에 쿼리를 날려서</a:t>
            </a:r>
            <a:r>
              <a:rPr kumimoji="1" lang="en-US" altLang="ko-KR" dirty="0" smtClean="0"/>
              <a:t>,</a:t>
            </a:r>
          </a:p>
          <a:p>
            <a:pPr lvl="1"/>
            <a:r>
              <a:rPr kumimoji="1" lang="ko-KR" altLang="en-US" dirty="0" smtClean="0"/>
              <a:t>상품명이 </a:t>
            </a:r>
            <a:r>
              <a:rPr kumimoji="1" lang="en-US" altLang="ko-KR" dirty="0" smtClean="0"/>
              <a:t>s</a:t>
            </a:r>
            <a:r>
              <a:rPr kumimoji="1" lang="ko-KR" altLang="en-US" dirty="0" smtClean="0"/>
              <a:t>와 유사하면서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가격이 </a:t>
            </a:r>
            <a:r>
              <a:rPr kumimoji="1" lang="en-US" altLang="ko-KR" dirty="0" smtClean="0"/>
              <a:t>0.2v 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1.8v </a:t>
            </a:r>
            <a:r>
              <a:rPr kumimoji="1" lang="ko-KR" altLang="en-US" dirty="0" smtClean="0"/>
              <a:t>사이인 상품만을 얻어옴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필터된 상품들에 대해 상품명 유사도 </a:t>
            </a:r>
            <a:r>
              <a:rPr kumimoji="1" lang="en-US" altLang="ko-KR" dirty="0" smtClean="0"/>
              <a:t>_score</a:t>
            </a:r>
            <a:r>
              <a:rPr kumimoji="1" lang="ko-KR" altLang="en-US" dirty="0" smtClean="0"/>
              <a:t>가 얻어짐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( _score</a:t>
            </a:r>
            <a:r>
              <a:rPr kumimoji="1" lang="ko-KR" altLang="en-US" dirty="0" smtClean="0"/>
              <a:t>는 </a:t>
            </a:r>
            <a:r>
              <a:rPr kumimoji="1" lang="en-US" altLang="ko-KR" dirty="0" smtClean="0"/>
              <a:t>elastic search</a:t>
            </a:r>
            <a:r>
              <a:rPr kumimoji="1" lang="ko-KR" altLang="en-US" dirty="0" smtClean="0"/>
              <a:t>에 의해 반환된 점수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511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 smtClean="0"/>
              <a:t>2-1.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차 상품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필터링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예시</a:t>
            </a:r>
            <a:endParaRPr kumimoji="1"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s = “</a:t>
            </a:r>
            <a:r>
              <a:rPr kumimoji="1" lang="ko-KR" altLang="en-US" dirty="0"/>
              <a:t>미카 뽀로로 미니 고속 기차 </a:t>
            </a:r>
            <a:r>
              <a:rPr kumimoji="1" lang="en-US" altLang="ko-KR" dirty="0"/>
              <a:t>/ </a:t>
            </a:r>
            <a:r>
              <a:rPr kumimoji="1" lang="ko-KR" altLang="en-US" dirty="0"/>
              <a:t>미니카 장난감자동차</a:t>
            </a:r>
            <a:r>
              <a:rPr kumimoji="1" lang="en-US" altLang="ko-KR" dirty="0" smtClean="0"/>
              <a:t>”</a:t>
            </a:r>
          </a:p>
          <a:p>
            <a:r>
              <a:rPr kumimoji="1" lang="en-US" altLang="ko-KR" dirty="0" smtClean="0"/>
              <a:t>v </a:t>
            </a:r>
            <a:r>
              <a:rPr kumimoji="1" lang="en-US" altLang="ko-KR" dirty="0"/>
              <a:t>= </a:t>
            </a:r>
            <a:r>
              <a:rPr kumimoji="1" lang="en-US" altLang="ko-KR" dirty="0" smtClean="0"/>
              <a:t>5950</a:t>
            </a:r>
            <a:r>
              <a:rPr kumimoji="1" lang="ko-KR" altLang="en-US" dirty="0" smtClean="0"/>
              <a:t>원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8447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681</Words>
  <Application>Microsoft Macintosh PowerPoint</Application>
  <PresentationFormat>와이드스크린</PresentationFormat>
  <Paragraphs>110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Cambria Math</vt:lpstr>
      <vt:lpstr>Mangal</vt:lpstr>
      <vt:lpstr>Arial</vt:lpstr>
      <vt:lpstr>Office 테마</vt:lpstr>
      <vt:lpstr>유사 상품 검색 알고리즘</vt:lpstr>
      <vt:lpstr>PowerPoint 프레젠테이션</vt:lpstr>
      <vt:lpstr>1-1. 판매자 및 오픈마켓 공급자로부터 데이터 수집</vt:lpstr>
      <vt:lpstr>1-1. 판매자 및 오픈마켓 공급자로부터 데이터 수집</vt:lpstr>
      <vt:lpstr>1-2. Elastic Search를 이용한 상품명 및 키워드 분석</vt:lpstr>
      <vt:lpstr>1-3. OpenCV + 딥 러닝을 이용한 상품 이미지 분석(예정)</vt:lpstr>
      <vt:lpstr>PowerPoint 프레젠테이션</vt:lpstr>
      <vt:lpstr>2-1. 1차 상품 필터링</vt:lpstr>
      <vt:lpstr>2-1. 1차 상품 필터링- 예시</vt:lpstr>
      <vt:lpstr>PowerPoint 프레젠테이션</vt:lpstr>
      <vt:lpstr>2-1. 1차 상품 필터링- 예시</vt:lpstr>
      <vt:lpstr>2-2. 2차 상품 필터링</vt:lpstr>
      <vt:lpstr>2-2. 2차 상품 필터링</vt:lpstr>
      <vt:lpstr>2-2. 2차 상품 필터링</vt:lpstr>
      <vt:lpstr>2-2. 2차 상품 필터링</vt:lpstr>
      <vt:lpstr>2-2. 2차 상품 필터링</vt:lpstr>
      <vt:lpstr>2-3. 상품 이미지를 이용한 최종 검색(예정)</vt:lpstr>
      <vt:lpstr>2-3. 상품 이미지를 이용한 최종 검색(예정)</vt:lpstr>
      <vt:lpstr>2-3. 상품 이미지를 이용한 최종 검색(예정)</vt:lpstr>
      <vt:lpstr>2-3. 상품 이미지를 이용한 최종 검색(예정)</vt:lpstr>
    </vt:vector>
  </TitlesOfParts>
  <Company>Microsoft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Microsoft Office 사용자</cp:lastModifiedBy>
  <cp:revision>180</cp:revision>
  <dcterms:created xsi:type="dcterms:W3CDTF">2017-10-11T00:32:01Z</dcterms:created>
  <dcterms:modified xsi:type="dcterms:W3CDTF">2017-10-17T08:35:51Z</dcterms:modified>
</cp:coreProperties>
</file>