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2" r:id="rId2"/>
    <p:sldId id="274" r:id="rId3"/>
    <p:sldId id="282" r:id="rId4"/>
    <p:sldId id="272" r:id="rId5"/>
    <p:sldId id="341" r:id="rId6"/>
    <p:sldId id="352" r:id="rId7"/>
    <p:sldId id="339" r:id="rId8"/>
    <p:sldId id="340" r:id="rId9"/>
    <p:sldId id="273" r:id="rId10"/>
    <p:sldId id="317" r:id="rId11"/>
    <p:sldId id="346" r:id="rId12"/>
    <p:sldId id="321" r:id="rId13"/>
    <p:sldId id="350" r:id="rId14"/>
    <p:sldId id="343" r:id="rId15"/>
    <p:sldId id="353" r:id="rId16"/>
    <p:sldId id="354" r:id="rId17"/>
    <p:sldId id="337" r:id="rId18"/>
    <p:sldId id="355" r:id="rId19"/>
    <p:sldId id="356" r:id="rId20"/>
    <p:sldId id="357" r:id="rId21"/>
    <p:sldId id="358" r:id="rId22"/>
    <p:sldId id="33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1" r:id="rId33"/>
    <p:sldId id="325" r:id="rId34"/>
    <p:sldId id="327" r:id="rId35"/>
    <p:sldId id="368" r:id="rId36"/>
    <p:sldId id="369" r:id="rId37"/>
    <p:sldId id="370" r:id="rId38"/>
    <p:sldId id="307" r:id="rId39"/>
    <p:sldId id="347" r:id="rId40"/>
    <p:sldId id="348" r:id="rId41"/>
    <p:sldId id="33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E5B4C"/>
    <a:srgbClr val="37A76F"/>
    <a:srgbClr val="791725"/>
    <a:srgbClr val="00425A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7410" autoAdjust="0"/>
  </p:normalViewPr>
  <p:slideViewPr>
    <p:cSldViewPr snapToGrid="0">
      <p:cViewPr varScale="1">
        <p:scale>
          <a:sx n="62" d="100"/>
          <a:sy n="62" d="100"/>
        </p:scale>
        <p:origin x="1260" y="7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核心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步骤：添加数据源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选择要抽取得字段信息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补充参数变量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表输入：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log_id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为过滤参数，请注意“勾选替换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中的变量“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版本，注意自动解析字段类型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文本文件输入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：注意过滤条件选择，注意自动解析字段类型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3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表输出：类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Insert into</a:t>
            </a: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，可以指定数据库字段及流映射关系，加之指定分区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Cube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输出：类缓存，预计算结果供下次查询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更新组件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 注意跳过查询，以及忽略查询失败选项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更新：效率相对比表输出低一些，注意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是否更新选项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3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转换、应用等：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0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存储过程：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参数绑定：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：引用传参，数字型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，字符型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’${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、？：引用传参，按选择参数列表字段顺序匹配参数；按流字段顺序匹配参数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、？：引用传参，按流字段顺序匹配参数，默认一般需要勾选替换变量选项，参数应用才会生效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、两个表输入控件实现转换内循环逻辑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0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接合实现外循环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过滤传参，实现全量历史和增量数据清洗逻辑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接合实现双重循环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生命周期过滤，实现历史数据清理逻辑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资源库：建议采用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、文件存储：本地目录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kjb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、文件资源库存储：当前所有示例均采用文件资源库形式存储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、数据库资源库存储：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6.x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7.x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版本代码，存在表锁情况（在同时后台执行作业和更新作业，存在资源竞争）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Pentaho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Repository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：企业版本专属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3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8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8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、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java 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请参考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kettle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中文网：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http://www.kettle.net.cn/1414.html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6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用户进入目录</a:t>
            </a:r>
            <a:r>
              <a:rPr lang="en-US" altLang="zh-CN" dirty="0" smtClean="0"/>
              <a:t>/opt/kettle/</a:t>
            </a:r>
            <a:r>
              <a:rPr lang="en-US" altLang="zh-CN" dirty="0" err="1" smtClean="0"/>
              <a:t>ktlsh</a:t>
            </a:r>
            <a:r>
              <a:rPr lang="zh-CN" altLang="zh-CN" dirty="0" smtClean="0"/>
              <a:t>，编写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脚本，写入以下内容：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ROOT_TOPDIR=/opt/kettle</a:t>
            </a:r>
            <a:endParaRPr lang="zh-CN" altLang="zh-CN" dirty="0" smtClean="0"/>
          </a:p>
          <a:p>
            <a:r>
              <a:rPr lang="en-US" altLang="zh-CN" dirty="0" smtClean="0"/>
              <a:t>export ROOT_TOPDIR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date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/java/jre1.7.0_45</a:t>
            </a:r>
            <a:endParaRPr lang="zh-CN" altLang="zh-CN" dirty="0" smtClean="0"/>
          </a:p>
          <a:p>
            <a:r>
              <a:rPr lang="en-US" altLang="zh-CN" dirty="0" smtClean="0"/>
              <a:t>PATH=$JAVA_HOME/bin:$PATH</a:t>
            </a:r>
            <a:endParaRPr lang="zh-CN" altLang="zh-CN" dirty="0" smtClean="0"/>
          </a:p>
          <a:p>
            <a:r>
              <a:rPr lang="en-US" altLang="zh-CN" dirty="0" smtClean="0"/>
              <a:t>CLASSPATH=.:$JAVA_HOME/lib/dt.jar:$JAVA_HOME/lib/tools.jar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JAVA_HOME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$ROOT_TOPDIR/data-integration/kitchen.sh -file=$ROOT_TOPDIR/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/Job01.kjb 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b="1" dirty="0" smtClean="0"/>
              <a:t>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/log01</a:t>
            </a:r>
            <a:r>
              <a:rPr lang="zh-CN" altLang="zh-CN" dirty="0" smtClean="0"/>
              <a:t>为打印日志的存储位置</a:t>
            </a:r>
          </a:p>
          <a:p>
            <a:r>
              <a:rPr lang="en-US" altLang="zh-CN" b="1" dirty="0" smtClean="0"/>
              <a:t>kitchen.sh -file=$ROOT_TOPDIR/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/Job01.kjb</a:t>
            </a:r>
            <a:r>
              <a:rPr lang="zh-CN" altLang="zh-CN" dirty="0" smtClean="0"/>
              <a:t>为调用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b="1" dirty="0" smtClean="0"/>
              <a:t>kitchen.sh</a:t>
            </a:r>
            <a:r>
              <a:rPr lang="zh-CN" altLang="zh-CN" dirty="0" smtClean="0"/>
              <a:t>命令执行任务</a:t>
            </a:r>
            <a:r>
              <a:rPr lang="en-US" altLang="zh-CN" dirty="0" smtClean="0"/>
              <a:t>Job01.kjb</a:t>
            </a:r>
            <a:r>
              <a:rPr lang="zh-CN" altLang="zh-CN" dirty="0" smtClean="0"/>
              <a:t>，此处的任务</a:t>
            </a:r>
            <a:r>
              <a:rPr lang="en-US" altLang="zh-CN" dirty="0" smtClean="0"/>
              <a:t>‘START’</a:t>
            </a:r>
            <a:r>
              <a:rPr lang="zh-CN" altLang="zh-CN" dirty="0" smtClean="0"/>
              <a:t>中不设置任何周期</a:t>
            </a:r>
          </a:p>
          <a:p>
            <a:r>
              <a:rPr lang="en-US" altLang="zh-CN" b="1" dirty="0" smtClean="0"/>
              <a:t>JAVA_HOME=/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/java/jre1.7.0_45</a:t>
            </a:r>
            <a:r>
              <a:rPr lang="zh-CN" altLang="zh-CN" dirty="0" smtClean="0"/>
              <a:t>此处需要说明的是，虽然之前已经配置好了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环境，但是</a:t>
            </a:r>
            <a:r>
              <a:rPr lang="en-US" altLang="zh-CN" dirty="0" err="1" smtClean="0"/>
              <a:t>crontab</a:t>
            </a:r>
            <a:r>
              <a:rPr lang="zh-CN" altLang="zh-CN" dirty="0" smtClean="0"/>
              <a:t>命令不属于任何用户，调用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dirty="0" smtClean="0"/>
              <a:t>kitchen.sh</a:t>
            </a:r>
            <a:r>
              <a:rPr lang="zh-CN" altLang="zh-CN" dirty="0" smtClean="0"/>
              <a:t>命令时，它依然找不到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环境，所以在调用时必须指定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环境，否则</a:t>
            </a:r>
            <a:r>
              <a:rPr lang="en-US" altLang="zh-CN" dirty="0" err="1" smtClean="0"/>
              <a:t>sh</a:t>
            </a:r>
            <a:r>
              <a:rPr lang="zh-CN" altLang="zh-CN" dirty="0" smtClean="0"/>
              <a:t>脚本无法运行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保存退出！</a:t>
            </a:r>
          </a:p>
          <a:p>
            <a:r>
              <a:rPr lang="zh-CN" altLang="zh-CN" dirty="0" smtClean="0"/>
              <a:t>然后为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脚本赋予执行权限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Get_86.sh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、定义错误处理，捕获到错误数据行，保存到统一数据库和日志，建立自动和手动补偿机制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、修改日志输出级别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、单组件多线程执行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，数据流转过程中数据存储在内存中，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和内存资源占用较高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1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Ogg</a:t>
            </a:r>
            <a:r>
              <a:rPr lang="en-US" altLang="zh-CN" baseline="0" dirty="0" smtClean="0"/>
              <a:t> for oracle to 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https://blog.csdn.net/zhengwei125/article/details/46602977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7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http://wiki.pentaho.com/display/EAI/Apache+Kafka+Producer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0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start:</a:t>
            </a:r>
            <a:r>
              <a:rPr lang="zh-CN" altLang="en-US" dirty="0" smtClean="0"/>
              <a:t>小而全功能的定时调度器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、转换：调用</a:t>
            </a:r>
            <a:r>
              <a:rPr lang="en-US" altLang="zh-CN" dirty="0" err="1" smtClean="0"/>
              <a:t>ktr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、作业：调用</a:t>
            </a:r>
            <a:r>
              <a:rPr lang="en-US" altLang="zh-CN" dirty="0" err="1" smtClean="0"/>
              <a:t>kjb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SQL:</a:t>
            </a:r>
            <a:r>
              <a:rPr lang="zh-CN" altLang="en-US" dirty="0" smtClean="0"/>
              <a:t>你要执行的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，比如：执行成功或失败记录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email</a:t>
            </a:r>
            <a:r>
              <a:rPr lang="zh-CN" altLang="en-US" baseline="0" dirty="0" smtClean="0"/>
              <a:t>：发送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比如：</a:t>
            </a:r>
            <a:r>
              <a:rPr lang="en-US" altLang="zh-CN" baseline="0" dirty="0" err="1" smtClean="0"/>
              <a:t>etl</a:t>
            </a:r>
            <a:r>
              <a:rPr lang="zh-CN" altLang="en-US" baseline="0" dirty="0" smtClean="0"/>
              <a:t>成功或失败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详情邮件配置信息，见具体组件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DUMMY:</a:t>
            </a:r>
            <a:r>
              <a:rPr lang="zh-CN" altLang="en-US" baseline="0" dirty="0" smtClean="0"/>
              <a:t>失败分支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、成功：成功分支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检查资源库连接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导出资源库，以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文件形式输出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方便资源库作业和转换迁移备份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导出资源库，可以根据需求选择导出类型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比如：导出一个目录等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tuiqiao/CBoa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ee.com/search?utf8=%E2%9C%93&amp;q=xxl-job&amp;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search?utf8=%E2%9C%93&amp;q=kettle&amp;type" TargetMode="External"/><Relationship Id="rId5" Type="http://schemas.openxmlformats.org/officeDocument/2006/relationships/hyperlink" Target="https://github.com/pentaho/pentaho-platform" TargetMode="External"/><Relationship Id="rId4" Type="http://schemas.openxmlformats.org/officeDocument/2006/relationships/hyperlink" Target="https://ask.hellobi.com/blog/TASKCT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62.jpe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82368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Kettle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快速构建基础数据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仓库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平台         入门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6679770" y="3766860"/>
            <a:ext cx="36805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微</a:t>
            </a:r>
            <a:r>
              <a:rPr lang="zh-CN" altLang="en-US" sz="2000" dirty="0" smtClean="0">
                <a:cs typeface="Arial" panose="020B0604020202020204" pitchFamily="34" charset="0"/>
              </a:rPr>
              <a:t>信公众号“游走在数据之间”</a:t>
            </a:r>
            <a:endParaRPr lang="en-US" altLang="zh-CN" sz="2000" cap="all" dirty="0"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2000" dirty="0" err="1" smtClean="0">
                <a:cs typeface="Arial" panose="020B0604020202020204" pitchFamily="34" charset="0"/>
              </a:rPr>
              <a:t>Agile.Q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="" xmlns:a16="http://schemas.microsoft.com/office/drawing/2014/main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4517060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2019.01.16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945" y="4255964"/>
            <a:ext cx="3009524" cy="1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995">
        <p14:doors dir="vert"/>
      </p:transition>
    </mc:Choice>
    <mc:Fallback xmlns="">
      <p:transition spd="slow" advTm="29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/>
              <a:t>软硬件要求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7430"/>
              </p:ext>
            </p:extLst>
          </p:nvPr>
        </p:nvGraphicFramePr>
        <p:xfrm>
          <a:off x="291818" y="1294321"/>
          <a:ext cx="5761356" cy="594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80678"/>
                <a:gridCol w="2880678"/>
              </a:tblGrid>
              <a:tr h="188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 </a:t>
                      </a:r>
                      <a:r>
                        <a:rPr lang="zh-CN" sz="1200" kern="100" dirty="0">
                          <a:effectLst/>
                        </a:rPr>
                        <a:t>操作系统平台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Red Hat Enterprise Linux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6.5</a:t>
                      </a:r>
                      <a:r>
                        <a:rPr lang="zh-CN" altLang="zh-CN" sz="1050" kern="100" dirty="0" smtClean="0">
                          <a:effectLst/>
                        </a:rPr>
                        <a:t>及以上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2388"/>
              </p:ext>
            </p:extLst>
          </p:nvPr>
        </p:nvGraphicFramePr>
        <p:xfrm>
          <a:off x="260744" y="2269535"/>
          <a:ext cx="5875020" cy="1074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4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2" y="924989"/>
            <a:ext cx="36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操作系统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3182" y="191157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Dev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硬件要求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1228" y="1900203"/>
            <a:ext cx="20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Stg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97493"/>
              </p:ext>
            </p:extLst>
          </p:nvPr>
        </p:nvGraphicFramePr>
        <p:xfrm>
          <a:off x="6316980" y="2269535"/>
          <a:ext cx="5875020" cy="1371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SAS, 200 GB+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千兆网卡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8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服务器总计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182" y="4163229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Prd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1847"/>
              </p:ext>
            </p:extLst>
          </p:nvPr>
        </p:nvGraphicFramePr>
        <p:xfrm>
          <a:off x="283335" y="4532561"/>
          <a:ext cx="5837556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2926"/>
                <a:gridCol w="972926"/>
                <a:gridCol w="972926"/>
                <a:gridCol w="972926"/>
                <a:gridCol w="972926"/>
                <a:gridCol w="972926"/>
              </a:tblGrid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SAS,1T</a:t>
                      </a:r>
                      <a:endParaRPr lang="zh-CN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16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</a:t>
                      </a:r>
                      <a:r>
                        <a:rPr lang="en-US" altLang="zh-CN" sz="1050" kern="100" dirty="0" smtClean="0">
                          <a:effectLst/>
                        </a:rPr>
                        <a:t>AS,1T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</a:rPr>
                        <a:t>&amp;</a:t>
                      </a:r>
                      <a:r>
                        <a:rPr lang="zh-CN" altLang="en-US" sz="1200" kern="100" dirty="0" smtClean="0">
                          <a:effectLst/>
                        </a:rPr>
                        <a:t>管理平台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SAS,1T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96000" y="4532561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生产环境中的</a:t>
            </a:r>
            <a:r>
              <a:rPr lang="en-US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管理平台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可以部署和运行在同服务器上，如对性能和可靠性有更高的要求，应尽可能分开部署。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生产环境强烈推荐使用更高的配置。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硬盘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大小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建议</a:t>
            </a: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至少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1T</a:t>
            </a: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推荐组合：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Kettle6.X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jdk1.7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kettle7.X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jdk1.8</a:t>
            </a:r>
            <a:endParaRPr lang="zh-CN" altLang="zh-CN" sz="1600" kern="100" dirty="0">
              <a:solidFill>
                <a:srgbClr val="3E3E3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039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常用核心组件</a:t>
            </a:r>
            <a:endParaRPr lang="en-US" altLang="zh-CN" sz="5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</a:t>
            </a:r>
            <a:r>
              <a:rPr lang="zh-CN" altLang="en-US" sz="3600" b="1" dirty="0" smtClean="0"/>
              <a:t>个重点</a:t>
            </a:r>
            <a:endParaRPr lang="zh-CN" altLang="en-US" sz="3600" b="1" dirty="0"/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effectLst/>
              </a:rPr>
              <a:t>作业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转换常用核心组件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solidFill>
                  <a:schemeClr val="bg1"/>
                </a:solidFill>
              </a:rPr>
              <a:t>参数绑定、</a:t>
            </a:r>
            <a:r>
              <a:rPr lang="zh-CN" altLang="en-US" dirty="0">
                <a:solidFill>
                  <a:schemeClr val="bg1"/>
                </a:solidFill>
              </a:rPr>
              <a:t>循环控制、存储资源、运行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2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Kettle-&gt;</a:t>
            </a:r>
            <a:r>
              <a:rPr lang="zh-CN" altLang="en-US" sz="3600" b="1" dirty="0" smtClean="0"/>
              <a:t>作业</a:t>
            </a:r>
            <a:r>
              <a:rPr lang="en-US" altLang="zh-CN" sz="3600" b="1" dirty="0"/>
              <a:t>Job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kjb</a:t>
            </a:r>
            <a:endParaRPr lang="zh-CN" altLang="en-US" sz="3600" b="1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通用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Start</a:t>
            </a:r>
            <a:r>
              <a:rPr lang="zh-CN" altLang="en-US" sz="1600" b="1" dirty="0"/>
              <a:t>、作业、转换、</a:t>
            </a:r>
            <a:r>
              <a:rPr lang="en-US" altLang="zh-CN" sz="1600" b="1" dirty="0"/>
              <a:t>DUMMY</a:t>
            </a:r>
            <a:r>
              <a:rPr lang="zh-CN" altLang="en-US" sz="1600" b="1" dirty="0"/>
              <a:t>、成功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发送邮件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Shell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JS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导出资源库到文件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通用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5" y="2693784"/>
            <a:ext cx="3234823" cy="2421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8" y="85373"/>
            <a:ext cx="3647619" cy="28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8579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21" y="2962899"/>
            <a:ext cx="6561905" cy="2152381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 flipH="1">
            <a:off x="5324168" y="2410126"/>
            <a:ext cx="309716" cy="1214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56238" y="3793022"/>
            <a:ext cx="847052" cy="2627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09" y="4890068"/>
            <a:ext cx="4657143" cy="387619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7387209" y="4514760"/>
            <a:ext cx="252196" cy="77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8632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22" y="334058"/>
            <a:ext cx="4047619" cy="6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60" y="1051047"/>
            <a:ext cx="7085714" cy="31523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518"/>
              </p:ext>
            </p:extLst>
          </p:nvPr>
        </p:nvGraphicFramePr>
        <p:xfrm>
          <a:off x="2028685" y="5215984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包装程序外壳对象" showAsIcon="1" r:id="rId7" imgW="3569400" imgH="711360" progId="Package">
                  <p:embed/>
                </p:oleObj>
              </mc:Choice>
              <mc:Fallback>
                <p:oleObj name="包装程序外壳对象" showAsIcon="1" r:id="rId7" imgW="3569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5" y="5215984"/>
                        <a:ext cx="356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3673327" y="3687097"/>
            <a:ext cx="249744" cy="152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53316" y="3156155"/>
            <a:ext cx="1166758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Kettle-</a:t>
            </a:r>
            <a:r>
              <a:rPr lang="en-US" altLang="zh-CN" sz="3600" b="1" dirty="0" smtClean="0"/>
              <a:t>&gt;</a:t>
            </a:r>
            <a:r>
              <a:rPr lang="zh-CN" altLang="en-US" sz="3600" b="1" dirty="0" smtClean="0"/>
              <a:t>转换</a:t>
            </a:r>
            <a:r>
              <a:rPr lang="en-US" altLang="zh-CN" sz="3600" b="1" dirty="0"/>
              <a:t>Trans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ktr</a:t>
            </a:r>
            <a:endParaRPr lang="zh-CN" altLang="en-US" sz="3600" b="1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387706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7522009">
            <a:off x="3767021" y="2870027"/>
            <a:ext cx="1169435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7589062">
            <a:off x="5070670" y="2721004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20159634">
            <a:off x="3298106" y="4974271"/>
            <a:ext cx="2248178" cy="104048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6915348">
            <a:off x="3862197" y="3694219"/>
            <a:ext cx="882550" cy="226076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833" y="1077347"/>
            <a:ext cx="3120538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脚本</a:t>
            </a:r>
            <a:r>
              <a:rPr lang="zh-CN" altLang="en-US" sz="1400" dirty="0"/>
              <a:t>：（</a:t>
            </a:r>
            <a:r>
              <a:rPr lang="en-US" altLang="zh-CN" sz="1400" dirty="0"/>
              <a:t>Java</a:t>
            </a:r>
            <a:r>
              <a:rPr lang="zh-CN" altLang="en-US" sz="1400" dirty="0"/>
              <a:t>代码、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代码、执行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脚本、正则表达式等）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606" y="3289461"/>
            <a:ext cx="2995613" cy="5847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转换</a:t>
            </a:r>
            <a:r>
              <a:rPr lang="zh-CN" altLang="en-US" sz="1400" dirty="0"/>
              <a:t>：（值映射、字段选择、排序记录等）</a:t>
            </a:r>
            <a:endParaRPr lang="zh-CN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1521444" y="2119129"/>
            <a:ext cx="3111929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应用</a:t>
            </a:r>
            <a:r>
              <a:rPr lang="zh-CN" altLang="en-US" sz="1400" dirty="0"/>
              <a:t>：（写日志、发送邮件、延迟行等）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0943362">
            <a:off x="5120754" y="2041240"/>
            <a:ext cx="821858" cy="247361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9294100">
            <a:off x="4456106" y="2327634"/>
            <a:ext cx="1033041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474" y="4147095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输出</a:t>
            </a:r>
            <a:r>
              <a:rPr lang="zh-CN" altLang="en-US" sz="1400" dirty="0"/>
              <a:t>：（表输出、删除、更新、插入</a:t>
            </a:r>
            <a:r>
              <a:rPr lang="en-US" altLang="zh-CN" sz="1400" dirty="0"/>
              <a:t>/</a:t>
            </a:r>
            <a:r>
              <a:rPr lang="zh-CN" altLang="en-US" sz="1400" dirty="0"/>
              <a:t>更新、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输出、文本文件输出、</a:t>
            </a:r>
            <a:r>
              <a:rPr lang="en-US" altLang="zh-CN" sz="1400" dirty="0"/>
              <a:t>Cube</a:t>
            </a:r>
            <a:r>
              <a:rPr lang="zh-CN" altLang="en-US" sz="1400" dirty="0"/>
              <a:t>输出、</a:t>
            </a:r>
            <a:r>
              <a:rPr lang="en-US" altLang="zh-CN" sz="1400" dirty="0"/>
              <a:t>Kafka Producer</a:t>
            </a:r>
            <a:r>
              <a:rPr lang="zh-CN" altLang="en-US" sz="1400" dirty="0"/>
              <a:t>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05" y="5481944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zh-CN" altLang="en-US" sz="1400" dirty="0" smtClean="0"/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/>
              <a:t>表输入、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输入、文本文件输入、</a:t>
            </a:r>
            <a:r>
              <a:rPr lang="en-US" altLang="zh-CN" sz="1400" dirty="0"/>
              <a:t>Kafka Consumer</a:t>
            </a:r>
            <a:r>
              <a:rPr lang="zh-CN" altLang="en-US" sz="1400" dirty="0"/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478" y="5022501"/>
            <a:ext cx="77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21" name="矩形 20"/>
          <p:cNvSpPr/>
          <p:nvPr/>
        </p:nvSpPr>
        <p:spPr>
          <a:xfrm>
            <a:off x="3354570" y="933877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流程</a:t>
            </a:r>
            <a:r>
              <a:rPr lang="zh-CN" altLang="en-US" sz="1400" dirty="0"/>
              <a:t>：（</a:t>
            </a:r>
            <a:r>
              <a:rPr lang="en-US" altLang="zh-CN" sz="1400" dirty="0"/>
              <a:t>Switch/Case</a:t>
            </a:r>
            <a:r>
              <a:rPr lang="zh-CN" altLang="en-US" sz="1400" dirty="0"/>
              <a:t>、调用转换、调用作业、中止、空操作、过滤记录、阻塞数据）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23" name="Freeform 7"/>
          <p:cNvSpPr>
            <a:spLocks/>
          </p:cNvSpPr>
          <p:nvPr/>
        </p:nvSpPr>
        <p:spPr bwMode="auto">
          <a:xfrm rot="18854147">
            <a:off x="5633504" y="3125462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35097" y="2163645"/>
            <a:ext cx="3801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查询</a:t>
            </a:r>
            <a:r>
              <a:rPr lang="zh-CN" altLang="en-US" sz="1400" dirty="0"/>
              <a:t>：（</a:t>
            </a:r>
            <a:r>
              <a:rPr lang="en-US" altLang="zh-CN" sz="1400" dirty="0"/>
              <a:t>Http Post</a:t>
            </a:r>
            <a:r>
              <a:rPr lang="zh-CN" altLang="en-US" sz="1400" dirty="0"/>
              <a:t>、</a:t>
            </a:r>
            <a:r>
              <a:rPr lang="en-US" altLang="zh-CN" sz="1400" dirty="0"/>
              <a:t>Http Client</a:t>
            </a:r>
            <a:r>
              <a:rPr lang="zh-CN" altLang="en-US" sz="1400" dirty="0"/>
              <a:t>、</a:t>
            </a:r>
            <a:r>
              <a:rPr lang="en-US" altLang="zh-CN" sz="1400" dirty="0"/>
              <a:t>Rest Client</a:t>
            </a:r>
            <a:r>
              <a:rPr lang="zh-CN" altLang="en-US" sz="1400" dirty="0"/>
              <a:t>、数据库查询、数据库连接、调用</a:t>
            </a:r>
            <a:r>
              <a:rPr lang="en-US" altLang="zh-CN" sz="1400" dirty="0"/>
              <a:t>DB</a:t>
            </a:r>
            <a:r>
              <a:rPr lang="zh-CN" altLang="en-US" sz="1400" dirty="0"/>
              <a:t>存储过程）</a:t>
            </a: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20115156">
            <a:off x="6228992" y="3574388"/>
            <a:ext cx="2609628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6848" y="3183051"/>
            <a:ext cx="3607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连接</a:t>
            </a:r>
            <a:r>
              <a:rPr lang="zh-CN" altLang="en-US" sz="1400" dirty="0"/>
              <a:t>：（记录集连接、排序合并、合并记录）</a:t>
            </a: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21321176">
            <a:off x="6694034" y="4098763"/>
            <a:ext cx="2506793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54634">
            <a:off x="6671365" y="4716930"/>
            <a:ext cx="2541927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15525" y="406842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统计</a:t>
            </a:r>
            <a:r>
              <a:rPr lang="zh-CN" altLang="en-US" sz="1400" dirty="0" smtClean="0"/>
              <a:t>：（分组、在内存中分组）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9315525" y="4948086"/>
            <a:ext cx="3098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BigData</a:t>
            </a:r>
            <a:r>
              <a:rPr lang="zh-CN" altLang="en-US" sz="1400" dirty="0"/>
              <a:t>：（Hbase、Hadoop、Hive）</a:t>
            </a:r>
          </a:p>
        </p:txBody>
      </p:sp>
      <p:sp>
        <p:nvSpPr>
          <p:cNvPr id="28" name="矩形 27"/>
          <p:cNvSpPr/>
          <p:nvPr/>
        </p:nvSpPr>
        <p:spPr>
          <a:xfrm>
            <a:off x="7611772" y="5909677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作业</a:t>
            </a:r>
            <a:r>
              <a:rPr lang="zh-CN" altLang="en-US" sz="1400" dirty="0"/>
              <a:t>：（复制记录到结果、从结果中获取记录、设置变量）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2349170">
            <a:off x="6355705" y="5221778"/>
            <a:ext cx="1570047" cy="72142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  <p:bldP spid="21" grpId="0"/>
      <p:bldP spid="23" grpId="0" animBg="1"/>
      <p:bldP spid="5" grpId="0"/>
      <p:bldP spid="24" grpId="0" animBg="1"/>
      <p:bldP spid="11" grpId="0"/>
      <p:bldP spid="25" grpId="0" animBg="1"/>
      <p:bldP spid="26" grpId="0" animBg="1"/>
      <p:bldP spid="16" grpId="0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输入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0" y="924989"/>
            <a:ext cx="7742857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90" y="858000"/>
            <a:ext cx="5476190" cy="6000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226548" y="2575715"/>
            <a:ext cx="3033223" cy="23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8" y="4458322"/>
            <a:ext cx="3242271" cy="2383914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 rot="10800000">
            <a:off x="1017638" y="3263729"/>
            <a:ext cx="501446" cy="11885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输</a:t>
            </a:r>
            <a:r>
              <a:rPr lang="zh-CN" altLang="en-US" sz="3600" dirty="0"/>
              <a:t>出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" y="828267"/>
            <a:ext cx="3885714" cy="2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9350"/>
            <a:ext cx="4819048" cy="69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24" y="334058"/>
            <a:ext cx="4504762" cy="61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048000" y="2090171"/>
            <a:ext cx="167148" cy="112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4400" y="2654760"/>
            <a:ext cx="4925961" cy="1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ELT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309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架构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的核心架构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软硬件要求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操作系统、硬件资源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739D135A-D296-4BD8-93CD-1B2B284A1507}"/>
              </a:ext>
            </a:extLst>
          </p:cNvPr>
          <p:cNvSpPr/>
          <p:nvPr/>
        </p:nvSpPr>
        <p:spPr>
          <a:xfrm>
            <a:off x="7543075" y="3575036"/>
            <a:ext cx="3904342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Kettle</a:t>
            </a:r>
            <a:r>
              <a:rPr lang="zh-CN" altLang="en-US" sz="3200" dirty="0" smtClean="0">
                <a:solidFill>
                  <a:schemeClr val="bg1"/>
                </a:solidFill>
              </a:rPr>
              <a:t>常用核心组件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、核心组件的介绍与使用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  <a:r>
              <a:rPr lang="zh-CN" altLang="en-US" sz="1400" dirty="0" smtClean="0">
                <a:solidFill>
                  <a:schemeClr val="bg1"/>
                </a:solidFill>
              </a:rPr>
              <a:t>、循环控制、存储资源、运行调度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应用案例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、全量</a:t>
            </a:r>
            <a:r>
              <a:rPr lang="en-US" altLang="zh-CN" sz="1400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dirty="0" smtClean="0">
                <a:solidFill>
                  <a:schemeClr val="bg1"/>
                </a:solidFill>
              </a:rPr>
              <a:t>增量清洗实现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、通用</a:t>
            </a:r>
            <a:r>
              <a:rPr lang="en-US" altLang="zh-CN" sz="1400" dirty="0">
                <a:solidFill>
                  <a:schemeClr val="bg1"/>
                </a:solidFill>
              </a:rPr>
              <a:t>ETL</a:t>
            </a:r>
            <a:r>
              <a:rPr lang="zh-CN" altLang="en-US" sz="1400" dirty="0">
                <a:solidFill>
                  <a:schemeClr val="bg1"/>
                </a:solidFill>
              </a:rPr>
              <a:t>监控邮件告警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9792FF52-0410-4016-BD5B-4019F33BD44F}"/>
              </a:ext>
            </a:extLst>
          </p:cNvPr>
          <p:cNvSpPr/>
          <p:nvPr/>
        </p:nvSpPr>
        <p:spPr>
          <a:xfrm>
            <a:off x="7785462" y="5157370"/>
            <a:ext cx="3319761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Kettle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作为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Etl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生命周期中关键节点的总结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">
        <p14:gallery dir="l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转换、应用等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" y="1720840"/>
            <a:ext cx="101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存储</a:t>
            </a:r>
            <a:r>
              <a:rPr lang="zh-CN" altLang="en-US" sz="3600" dirty="0" smtClean="0"/>
              <a:t>过程调用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36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006</a:t>
            </a:r>
            <a:r>
              <a:rPr lang="zh-CN" altLang="en-US" dirty="0"/>
              <a:t>：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表数据清理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1" y="1517715"/>
            <a:ext cx="5085714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2" y="4126723"/>
            <a:ext cx="3000000" cy="137142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486549" y="2905431"/>
            <a:ext cx="398206" cy="180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317" y="5346838"/>
            <a:ext cx="24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获取待清理的表清单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82" y="4052302"/>
            <a:ext cx="4038095" cy="143809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3004274" y="2786322"/>
            <a:ext cx="273573" cy="191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402" y="193133"/>
            <a:ext cx="4257143" cy="4123809"/>
          </a:xfrm>
          <a:prstGeom prst="rect">
            <a:avLst/>
          </a:prstGeom>
        </p:spPr>
      </p:pic>
      <p:sp>
        <p:nvSpPr>
          <p:cNvPr id="16" name="直角上箭头 15"/>
          <p:cNvSpPr/>
          <p:nvPr/>
        </p:nvSpPr>
        <p:spPr>
          <a:xfrm rot="10800000">
            <a:off x="4570656" y="4094050"/>
            <a:ext cx="1442398" cy="4160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796" y="4126723"/>
            <a:ext cx="2723809" cy="2857143"/>
          </a:xfrm>
          <a:prstGeom prst="rect">
            <a:avLst/>
          </a:prstGeom>
        </p:spPr>
      </p:pic>
      <p:sp>
        <p:nvSpPr>
          <p:cNvPr id="18" name="直角上箭头 17"/>
          <p:cNvSpPr/>
          <p:nvPr/>
        </p:nvSpPr>
        <p:spPr>
          <a:xfrm rot="10800000" flipV="1">
            <a:off x="3553316" y="5490397"/>
            <a:ext cx="4974479" cy="6959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核心实现</a:t>
            </a:r>
            <a:endParaRPr lang="zh-CN" altLang="en-US" sz="3600" b="1" dirty="0"/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29427" y="2288186"/>
            <a:ext cx="1754566" cy="6832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/>
              <a:t>使用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？引用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15497" y="3473976"/>
            <a:ext cx="1789934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9523" y="4688242"/>
            <a:ext cx="2712192" cy="12003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任务</a:t>
            </a:r>
            <a:r>
              <a:rPr lang="zh-CN" altLang="en-US" sz="1400" dirty="0" smtClean="0"/>
              <a:t>计划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kettle Job</a:t>
            </a:r>
            <a:r>
              <a:rPr lang="zh-CN" altLang="en-US" sz="1400" dirty="0" smtClean="0"/>
              <a:t>自身集成功能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利用开源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azkaban</a:t>
            </a:r>
            <a:r>
              <a:rPr lang="zh-CN" altLang="en-US" sz="1400" dirty="0"/>
              <a:t>等、商用</a:t>
            </a:r>
            <a:r>
              <a:rPr lang="en-US" altLang="zh-CN" sz="1400" dirty="0" err="1"/>
              <a:t>TaskCTL</a:t>
            </a:r>
            <a:r>
              <a:rPr lang="zh-CN" altLang="en-US" sz="1400" dirty="0"/>
              <a:t>、自研</a:t>
            </a:r>
            <a:r>
              <a:rPr lang="en-US" altLang="zh-CN" sz="1400" dirty="0"/>
              <a:t>ETL</a:t>
            </a:r>
            <a:r>
              <a:rPr lang="zh-CN" altLang="en-US" sz="1400" dirty="0"/>
              <a:t>调度管理平台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379716"/>
            <a:ext cx="3593462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、文件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、文件资源库（推荐）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/>
              <a:t>、数据库资源库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1825" y="2352819"/>
            <a:ext cx="358595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、转换</a:t>
            </a:r>
            <a:r>
              <a:rPr lang="zh-CN" altLang="en-US" sz="1400" dirty="0"/>
              <a:t>内控制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zh-CN" altLang="en-US" sz="1400" dirty="0"/>
              <a:t>作业和转换结合控制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命令行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命令行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Java API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856" y="3249700"/>
            <a:ext cx="1090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Kettle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368" y="2429630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251" y="2460667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循环控制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35736" y="346537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转换存储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36192" y="452425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转换运行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8433" y="4569114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转换调度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358" y="3650494"/>
            <a:ext cx="8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其他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7771" y="2540864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5" y="4780090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>
            <a:off x="5967771" y="2725530"/>
            <a:ext cx="352079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8213" y="3152214"/>
            <a:ext cx="119503" cy="2399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014993" y="4266368"/>
            <a:ext cx="148238" cy="2408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96519" y="4910717"/>
            <a:ext cx="42333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086126" y="4252186"/>
            <a:ext cx="120461" cy="21427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参数绑定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000" y="6334633"/>
            <a:ext cx="32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smtClean="0"/>
              <a:t>005</a:t>
            </a:r>
            <a:r>
              <a:rPr lang="zh-CN" altLang="en-US" dirty="0" smtClean="0"/>
              <a:t>，解析参数绑定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06" y="76706"/>
            <a:ext cx="9780952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6" y="797840"/>
            <a:ext cx="4161905" cy="5028571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4416538" y="1220396"/>
            <a:ext cx="1646453" cy="28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21" y="1465870"/>
            <a:ext cx="5866667" cy="5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16040" y="2194559"/>
            <a:ext cx="1120804" cy="22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" y="2803115"/>
            <a:ext cx="4419048" cy="47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23" y="201792"/>
            <a:ext cx="6733333" cy="30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376" y="334058"/>
            <a:ext cx="6348624" cy="66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内循环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 smtClean="0">
                <a:solidFill>
                  <a:srgbClr val="FF0000"/>
                </a:solidFill>
              </a:rPr>
              <a:t>001-etlBatchAddData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049568" y="1491194"/>
            <a:ext cx="4500836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76570" y="1159816"/>
            <a:ext cx="147484" cy="166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3" y="1059744"/>
            <a:ext cx="9923809" cy="30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外</a:t>
            </a:r>
            <a:r>
              <a:rPr lang="zh-CN" altLang="en-US" sz="3600" dirty="0" smtClean="0"/>
              <a:t>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005- CYCLE_VIP_MAIN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4" y="1156838"/>
            <a:ext cx="5400000" cy="1866667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03588" y="2544096"/>
            <a:ext cx="186362" cy="1194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000" y="3560021"/>
            <a:ext cx="2600000" cy="130476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262284" y="2713703"/>
            <a:ext cx="234485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02" y="3802927"/>
            <a:ext cx="2838095" cy="1419048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3408997" y="2037647"/>
            <a:ext cx="2225040" cy="182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" y="768554"/>
            <a:ext cx="5961905" cy="2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7350" y="2886023"/>
            <a:ext cx="7933333" cy="3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双重循环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743" y="6488668"/>
            <a:ext cx="39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006-exe_prc_cdc_clear_main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35" y="807848"/>
            <a:ext cx="7114286" cy="3857143"/>
          </a:xfrm>
          <a:prstGeom prst="rect">
            <a:avLst/>
          </a:prstGeom>
        </p:spPr>
      </p:pic>
      <p:sp>
        <p:nvSpPr>
          <p:cNvPr id="13" name="直角上箭头 12"/>
          <p:cNvSpPr/>
          <p:nvPr/>
        </p:nvSpPr>
        <p:spPr>
          <a:xfrm rot="10800000">
            <a:off x="2264897" y="1077409"/>
            <a:ext cx="3680837" cy="7026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16299" y="2281601"/>
            <a:ext cx="213359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存储类型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924989"/>
            <a:ext cx="6342857" cy="4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93" y="4543244"/>
            <a:ext cx="5209524" cy="2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19" y="-188505"/>
            <a:ext cx="7704762" cy="47142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721182" y="714375"/>
            <a:ext cx="4218718" cy="2760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1320" y="3685334"/>
            <a:ext cx="4354959" cy="1867434"/>
          </a:xfrm>
          <a:prstGeom prst="straightConnector1">
            <a:avLst/>
          </a:prstGeom>
          <a:ln>
            <a:solidFill>
              <a:srgbClr val="FF9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547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>
                <a:solidFill>
                  <a:srgbClr val="393939"/>
                </a:solidFill>
                <a:latin typeface="-apple-system"/>
              </a:rPr>
              <a:t>文件</a:t>
            </a:r>
            <a:r>
              <a:rPr lang="zh-CN" altLang="en-US" sz="3600" dirty="0" smtClean="0">
                <a:solidFill>
                  <a:srgbClr val="393939"/>
                </a:solidFill>
                <a:latin typeface="-apple-system"/>
              </a:rPr>
              <a:t>调用</a:t>
            </a:r>
            <a:endParaRPr lang="zh-CN" altLang="en-US" sz="3600" dirty="0">
              <a:solidFill>
                <a:srgbClr val="393939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419" y="-5896630"/>
            <a:ext cx="10884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-apple-system"/>
              </a:rPr>
              <a:t>文件调用</a:t>
            </a: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kettle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文件形式调用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./pan.sh –file=/opt/kettle/repo/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tf_evt_cps_stl_order_all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、作业调度：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./kitchen.sh -file=/opt/kettle/repo/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mycat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MYCAT_VIP_MAIN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.kjb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93939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393939"/>
                </a:solidFill>
                <a:latin typeface="-apple-system"/>
              </a:rPr>
            </a:br>
            <a:endParaRPr lang="en-US" altLang="zh-CN" dirty="0">
              <a:solidFill>
                <a:srgbClr val="393939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2" y="1080465"/>
            <a:ext cx="10825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kettle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en-US" altLang="zh-CN" dirty="0" smtClean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lang="en-US" altLang="zh-CN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KETTLE_HOME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pan.bat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–file=d:\minjie.qu\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004-output.ktr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1F497D"/>
                </a:solidFill>
                <a:latin typeface="-apple-system"/>
              </a:rPr>
              <a:t>、作业调度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kitchen.bat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-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file=d:\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demo\demo-20190116\2019\001-simple-job.kjb</a:t>
            </a:r>
            <a:endParaRPr lang="en-US" altLang="zh-CN" dirty="0">
              <a:solidFill>
                <a:srgbClr val="1F497D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972" y="2280794"/>
            <a:ext cx="11956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/ref 资料库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user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pass 用户密码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job 要启动的作业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dir 目录（不要忘了/前缀）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file 要启动的文件名（转换文件）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level 日志级别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logfile 要写入的日志文件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listdir 列出资料库的目录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listjobs 列出指定目录下的作业 </a:t>
            </a:r>
            <a:endParaRPr lang="en-US" altLang="zh-CN" dirty="0" smtClean="0"/>
          </a:p>
          <a:p>
            <a:r>
              <a:rPr lang="zh-CN" altLang="en-US" dirty="0"/>
              <a:t>/param 设置参数，参数格式为=,例如 -param.foo=bar 或者 /name:value </a:t>
            </a:r>
            <a:endParaRPr lang="en-US" altLang="zh-CN" dirty="0"/>
          </a:p>
          <a:p>
            <a:r>
              <a:rPr lang="zh-CN" altLang="en-US" dirty="0"/>
              <a:t>/export 把作业依赖的所有资源导出到一个zip文件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listrep 列出可用资料库 /expref 将资料库里所有对象导出到xml文件 /noref 不要将日志写到资料库中 /safemode 安全模式下运行，有额外检查 /version 显示转换的版本，校订和创建日期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listparam 列出转换里已经设置好的参数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maxloglines 内存中保存日志的最大日志行数 /maxlogtimeout 内存中保存日志的最长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3939"/>
                </a:solidFill>
              </a:rPr>
              <a:t>文件</a:t>
            </a:r>
            <a:r>
              <a:rPr lang="zh-CN" altLang="en-US" dirty="0">
                <a:solidFill>
                  <a:srgbClr val="393939"/>
                </a:solidFill>
              </a:rPr>
              <a:t>资源库和数据库资源库调用脚本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1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 err="1">
                <a:solidFill>
                  <a:srgbClr val="393939"/>
                </a:solidFill>
              </a:rPr>
              <a:t>linux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./kitchen.sh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-job=MYCAT_VIP_MAIN -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tf_evt_cps_stl_order_all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param:beginTime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&amp;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/>
            </a:r>
            <a:br>
              <a:rPr lang="en-US" altLang="zh-CN" dirty="0">
                <a:solidFill>
                  <a:srgbClr val="393939"/>
                </a:solidFill>
              </a:rPr>
            </a:br>
            <a:r>
              <a:rPr lang="en-US" altLang="zh-CN" dirty="0" err="1" smtClean="0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./pan.sh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/pub -trans=</a:t>
            </a:r>
            <a:r>
              <a:rPr lang="en-US" altLang="zh-CN" dirty="0" err="1">
                <a:solidFill>
                  <a:srgbClr val="393939"/>
                </a:solidFill>
              </a:rPr>
              <a:t>tp_p_rmca_mo_rule_all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param:beginTime</a:t>
            </a:r>
            <a:r>
              <a:rPr lang="en-US" altLang="zh-CN" dirty="0">
                <a:solidFill>
                  <a:srgbClr val="393939"/>
                </a:solidFill>
              </a:rPr>
              <a:t>=2016-08-01 -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/xxxx.log</a:t>
            </a:r>
            <a:r>
              <a:rPr lang="en-US" altLang="zh-CN" dirty="0">
                <a:solidFill>
                  <a:srgbClr val="393939"/>
                </a:solidFill>
              </a:rPr>
              <a:t> &amp;</a:t>
            </a: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>2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>
                <a:solidFill>
                  <a:srgbClr val="393939"/>
                </a:solidFill>
              </a:rPr>
              <a:t>windows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Kitchen.bat /</a:t>
            </a:r>
            <a:r>
              <a:rPr lang="en-US" altLang="zh-CN" dirty="0" err="1">
                <a:solidFill>
                  <a:srgbClr val="393939"/>
                </a:solidFill>
              </a:rPr>
              <a:t>rep:admin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user:admin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pass:admin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:/</a:t>
            </a:r>
            <a:r>
              <a:rPr lang="en-US" altLang="zh-CN" dirty="0" err="1">
                <a:solidFill>
                  <a:srgbClr val="393939"/>
                </a:solidFill>
              </a:rPr>
              <a:t>ubp</a:t>
            </a:r>
            <a:r>
              <a:rPr lang="en-US" altLang="zh-CN" dirty="0">
                <a:solidFill>
                  <a:srgbClr val="393939"/>
                </a:solidFill>
              </a:rPr>
              <a:t>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job:MYCAT_VIP_MAIN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tf_evt_cps_txn_ctl_all</a:t>
            </a:r>
            <a:r>
              <a:rPr lang="en-US" altLang="zh-CN" dirty="0">
                <a:solidFill>
                  <a:srgbClr val="393939"/>
                </a:solidFill>
              </a:rPr>
              <a:t>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beginTime</a:t>
            </a:r>
            <a:r>
              <a:rPr lang="en-US" altLang="zh-CN" dirty="0">
                <a:solidFill>
                  <a:srgbClr val="393939"/>
                </a:solidFill>
              </a:rPr>
              <a:t>=2016-08-01"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endTime</a:t>
            </a:r>
            <a:r>
              <a:rPr lang="en-US" altLang="zh-CN" dirty="0">
                <a:solidFill>
                  <a:srgbClr val="393939"/>
                </a:solidFill>
              </a:rPr>
              <a:t>=2016-10-01" /</a:t>
            </a:r>
            <a:r>
              <a:rPr lang="en-US" altLang="zh-CN" dirty="0" err="1">
                <a:solidFill>
                  <a:srgbClr val="393939"/>
                </a:solidFill>
              </a:rPr>
              <a:t>logfile</a:t>
            </a:r>
            <a:r>
              <a:rPr lang="en-US" altLang="zh-CN" dirty="0">
                <a:solidFill>
                  <a:srgbClr val="393939"/>
                </a:solidFill>
              </a:rPr>
              <a:t>=d:/</a:t>
            </a:r>
            <a:r>
              <a:rPr lang="en-US" altLang="zh-CN" dirty="0" smtClean="0">
                <a:solidFill>
                  <a:srgbClr val="393939"/>
                </a:solidFill>
              </a:rPr>
              <a:t>opt/log/app-ods-etl/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endParaRPr lang="en-US" altLang="zh-CN" dirty="0">
              <a:solidFill>
                <a:srgbClr val="393939"/>
              </a:solidFill>
            </a:endParaRP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smtClean="0">
                <a:solidFill>
                  <a:srgbClr val="393939"/>
                </a:solidFill>
              </a:rPr>
              <a:t>Pan.bat /</a:t>
            </a:r>
            <a:r>
              <a:rPr lang="en-US" altLang="zh-CN" dirty="0" err="1" smtClean="0">
                <a:solidFill>
                  <a:srgbClr val="393939"/>
                </a:solidFill>
              </a:rPr>
              <a:t>rep:admin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user:admin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pass:admin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dir</a:t>
            </a:r>
            <a:r>
              <a:rPr lang="en-US" altLang="zh-CN" dirty="0" smtClean="0">
                <a:solidFill>
                  <a:srgbClr val="393939"/>
                </a:solidFill>
              </a:rPr>
              <a:t>:/</a:t>
            </a:r>
            <a:r>
              <a:rPr lang="en-US" altLang="zh-CN" dirty="0" err="1" smtClean="0">
                <a:solidFill>
                  <a:srgbClr val="393939"/>
                </a:solidFill>
              </a:rPr>
              <a:t>ubp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</a:rPr>
              <a:t>mycat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trans:</a:t>
            </a:r>
            <a:r>
              <a:rPr lang="en-US" altLang="zh-CN" dirty="0" err="1" smtClean="0">
                <a:solidFill>
                  <a:srgbClr val="0000FF"/>
                </a:solidFill>
              </a:rPr>
              <a:t>"clone</a:t>
            </a:r>
            <a:r>
              <a:rPr lang="en-US" altLang="zh-CN" dirty="0" smtClean="0">
                <a:solidFill>
                  <a:srgbClr val="0000FF"/>
                </a:solidFill>
              </a:rPr>
              <a:t> row"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b="1" dirty="0" err="1" smtClean="0">
                <a:solidFill>
                  <a:srgbClr val="006699"/>
                </a:solidFill>
              </a:rPr>
              <a:t>level</a:t>
            </a:r>
            <a:r>
              <a:rPr lang="en-US" altLang="zh-CN" dirty="0" err="1" smtClean="0">
                <a:solidFill>
                  <a:srgbClr val="393939"/>
                </a:solidFill>
              </a:rPr>
              <a:t>:Basic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=2016-08-01"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endTime</a:t>
            </a:r>
            <a:r>
              <a:rPr lang="en-US" altLang="zh-CN" dirty="0" smtClean="0">
                <a:solidFill>
                  <a:srgbClr val="393939"/>
                </a:solidFill>
              </a:rPr>
              <a:t>=2016-10-01" &gt;&gt;</a:t>
            </a:r>
            <a:r>
              <a:rPr lang="en-US" altLang="zh-CN" dirty="0" smtClean="0">
                <a:solidFill>
                  <a:srgbClr val="0000FF"/>
                </a:solidFill>
              </a:rPr>
              <a:t>"C:\Documents and Settings\Administrator\</a:t>
            </a:r>
            <a:r>
              <a:rPr lang="zh-CN" altLang="en-US" dirty="0" smtClean="0">
                <a:solidFill>
                  <a:srgbClr val="0000FF"/>
                </a:solidFill>
              </a:rPr>
              <a:t>桌面</a:t>
            </a:r>
            <a:r>
              <a:rPr lang="en-US" altLang="zh-CN" dirty="0" smtClean="0">
                <a:solidFill>
                  <a:srgbClr val="0000FF"/>
                </a:solidFill>
              </a:rPr>
              <a:t>\kettle\pan.log"</a:t>
            </a:r>
            <a:r>
              <a:rPr lang="en-US" altLang="zh-CN" dirty="0" smtClean="0">
                <a:solidFill>
                  <a:srgbClr val="393939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1">
        <p14:doors dir="vert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调度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批处理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windows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指定任务计划：</a:t>
            </a:r>
            <a:endParaRPr lang="zh-CN" altLang="en-US" sz="2400" b="1" dirty="0"/>
          </a:p>
          <a:p>
            <a:r>
              <a:rPr lang="en-US" altLang="zh-CN" dirty="0"/>
              <a:t>d:</a:t>
            </a:r>
          </a:p>
          <a:p>
            <a:r>
              <a:rPr lang="en-US" altLang="zh-CN" dirty="0"/>
              <a:t>cd D:\opt\oracle\kettle\data-integration</a:t>
            </a:r>
          </a:p>
          <a:p>
            <a:r>
              <a:rPr lang="en-US" altLang="zh-CN" dirty="0"/>
              <a:t>set </a:t>
            </a:r>
            <a:r>
              <a:rPr lang="en-US" altLang="zh-CN" dirty="0" err="1"/>
              <a:t>now_time</a:t>
            </a:r>
            <a:r>
              <a:rPr lang="en-US" altLang="zh-CN" dirty="0"/>
              <a:t>=%date:~0,4%%date:~5,2%%date:~8,2%</a:t>
            </a:r>
          </a:p>
          <a:p>
            <a:r>
              <a:rPr lang="en-US" altLang="zh-CN" dirty="0"/>
              <a:t>kitchen.bat -rep </a:t>
            </a:r>
            <a:r>
              <a:rPr lang="en-US" altLang="zh-CN" dirty="0" smtClean="0"/>
              <a:t>kettle-20190116</a:t>
            </a:r>
            <a:r>
              <a:rPr lang="en-US" altLang="zh-CN" dirty="0"/>
              <a:t> -user admin -</a:t>
            </a:r>
            <a:r>
              <a:rPr lang="en-US" altLang="zh-CN" dirty="0" err="1"/>
              <a:t>dir</a:t>
            </a:r>
            <a:r>
              <a:rPr lang="en-US" altLang="zh-CN" dirty="0"/>
              <a:t> </a:t>
            </a:r>
            <a:r>
              <a:rPr lang="en-US" altLang="zh-CN" dirty="0" smtClean="0"/>
              <a:t>/2019</a:t>
            </a:r>
            <a:r>
              <a:rPr lang="en-US" altLang="zh-CN" dirty="0"/>
              <a:t> -job= 006-exe_prc_cdc_clear_main  -</a:t>
            </a:r>
            <a:r>
              <a:rPr lang="en-US" altLang="zh-CN" dirty="0" err="1"/>
              <a:t>param</a:t>
            </a:r>
            <a:r>
              <a:rPr lang="en-US" altLang="zh-CN" dirty="0" smtClean="0"/>
              <a:t>:“</a:t>
            </a:r>
            <a:r>
              <a:rPr lang="en-US" altLang="zh-CN" dirty="0" err="1" smtClean="0"/>
              <a:t>copy_user</a:t>
            </a:r>
            <a:r>
              <a:rPr lang="en-US" altLang="zh-CN" dirty="0" smtClean="0"/>
              <a:t>=agile.q@qq.com</a:t>
            </a:r>
            <a:r>
              <a:rPr lang="en-US" altLang="zh-CN" dirty="0"/>
              <a:t>" </a:t>
            </a:r>
            <a:r>
              <a:rPr lang="en-US" altLang="zh-CN" dirty="0" smtClean="0"/>
              <a:t>&gt;&gt;/kettle-20190116/2019/monitor_006_%</a:t>
            </a:r>
            <a:r>
              <a:rPr lang="en-US" altLang="zh-CN" dirty="0"/>
              <a:t>now_time%.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Linux </a:t>
            </a:r>
            <a:r>
              <a:rPr lang="en-US" altLang="zh-CN" sz="2400" b="1" dirty="0" err="1" smtClean="0"/>
              <a:t>crontab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b="1" dirty="0"/>
              <a:t>JAVA_HOME=/</a:t>
            </a:r>
            <a:r>
              <a:rPr lang="en-US" altLang="zh-CN" b="1" dirty="0" err="1"/>
              <a:t>usr</a:t>
            </a:r>
            <a:r>
              <a:rPr lang="en-US" altLang="zh-CN" b="1" dirty="0"/>
              <a:t>/java/jre1.7.0_45</a:t>
            </a:r>
            <a:r>
              <a:rPr lang="zh-CN" altLang="zh-CN" dirty="0"/>
              <a:t>此处需要说明的是，虽然之前已经配置好了</a:t>
            </a:r>
            <a:r>
              <a:rPr lang="en-US" altLang="zh-CN" dirty="0"/>
              <a:t>java</a:t>
            </a:r>
            <a:r>
              <a:rPr lang="zh-CN" altLang="zh-CN" dirty="0"/>
              <a:t>环境，但是</a:t>
            </a:r>
            <a:r>
              <a:rPr lang="en-US" altLang="zh-CN" dirty="0" err="1"/>
              <a:t>crontab</a:t>
            </a:r>
            <a:r>
              <a:rPr lang="zh-CN" altLang="zh-CN" dirty="0"/>
              <a:t>命令不属于任何用户，调用</a:t>
            </a:r>
            <a:r>
              <a:rPr lang="en-US" altLang="zh-CN" dirty="0"/>
              <a:t>kettle</a:t>
            </a:r>
            <a:r>
              <a:rPr lang="zh-CN" altLang="zh-CN" dirty="0"/>
              <a:t>自身的</a:t>
            </a:r>
            <a:r>
              <a:rPr lang="en-US" altLang="zh-CN" dirty="0"/>
              <a:t>kitchen.sh</a:t>
            </a:r>
            <a:r>
              <a:rPr lang="zh-CN" altLang="zh-CN" dirty="0"/>
              <a:t>命令时，它依然找不到</a:t>
            </a:r>
            <a:r>
              <a:rPr lang="en-US" altLang="zh-CN" dirty="0"/>
              <a:t>java</a:t>
            </a:r>
            <a:r>
              <a:rPr lang="zh-CN" altLang="zh-CN" dirty="0"/>
              <a:t>环境，所以在调用时必须指定</a:t>
            </a:r>
            <a:r>
              <a:rPr lang="en-US" altLang="zh-CN" dirty="0"/>
              <a:t>java</a:t>
            </a:r>
            <a:r>
              <a:rPr lang="zh-CN" altLang="zh-CN" dirty="0"/>
              <a:t>环境，否则</a:t>
            </a:r>
            <a:r>
              <a:rPr lang="en-US" altLang="zh-CN" dirty="0" err="1"/>
              <a:t>sh</a:t>
            </a:r>
            <a:r>
              <a:rPr lang="zh-CN" altLang="zh-CN" dirty="0"/>
              <a:t>脚本无法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TASKCTL</a:t>
            </a:r>
            <a:r>
              <a:rPr lang="zh-CN" altLang="en-US" sz="2400" b="1" dirty="0" smtClean="0"/>
              <a:t>模式调度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参见官方论坛：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ask.hellobi.com/blog/TASKCTL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github.com/pentaho/pentaho-platform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https://gitee.com/search?utf8=%E2%9C%93&amp;q=kettle&amp;type</a:t>
            </a:r>
            <a:r>
              <a:rPr lang="en-US" altLang="zh-CN" dirty="0" smtClean="0"/>
              <a:t>=</a:t>
            </a:r>
          </a:p>
          <a:p>
            <a:r>
              <a:rPr lang="en-US" altLang="zh-CN" dirty="0">
                <a:hlinkClick r:id="rId7"/>
              </a:rPr>
              <a:t>https://gitee.com/search?utf8=%E2%9C%93&amp;q=xxl-job&amp;type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gitee.com/tuiqiao/CBoard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SqlPad</a:t>
            </a:r>
            <a:r>
              <a:rPr lang="zh-CN" altLang="en-US" dirty="0" smtClean="0"/>
              <a:t>、</a:t>
            </a:r>
            <a:r>
              <a:rPr lang="en-US" altLang="zh-CN" dirty="0"/>
              <a:t>https://github.com/rickbergfalk/sqlpad</a:t>
            </a:r>
          </a:p>
          <a:p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错误处理和补偿机制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47" y="1227228"/>
            <a:ext cx="6990476" cy="30761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1725561" y="2654710"/>
            <a:ext cx="5189868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34" y="4007691"/>
            <a:ext cx="7914286" cy="6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933" y="1227228"/>
            <a:ext cx="5723809" cy="3895238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468761" y="2271252"/>
            <a:ext cx="398207" cy="184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性能调优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05" y="1676619"/>
            <a:ext cx="949366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应用案例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3517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增量清洗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6" y="3045758"/>
            <a:ext cx="1307518" cy="917689"/>
            <a:chOff x="5747657" y="2305619"/>
            <a:chExt cx="1379022" cy="967874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6939789" y="2999473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应用场景</a:t>
            </a:r>
            <a:endParaRPr lang="zh-CN" altLang="en-US" sz="3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467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邮件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ETL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监控告警和报表生成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2942D451-C7F3-451F-97D4-853B53D23F0D}"/>
              </a:ext>
            </a:extLst>
          </p:cNvPr>
          <p:cNvSpPr txBox="1"/>
          <p:nvPr/>
        </p:nvSpPr>
        <p:spPr>
          <a:xfrm>
            <a:off x="7290306" y="3033943"/>
            <a:ext cx="450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542700" y="3190936"/>
            <a:ext cx="177200" cy="25981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通用基础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清洗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1622323"/>
            <a:ext cx="1628571" cy="13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1253613"/>
            <a:ext cx="18002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基础表模型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3755" y="6217445"/>
            <a:ext cx="385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完整示例参见：005</a:t>
            </a:r>
            <a:r>
              <a:rPr lang="zh-CN" altLang="en-US" dirty="0"/>
              <a:t>-CYCLE_VIP_MAIN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74" y="1622323"/>
            <a:ext cx="6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50963"/>
            <a:ext cx="6270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8475" y="2523151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1" name="Picture 40" descr="AppLogos_ba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446463"/>
            <a:ext cx="795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375" y="2513627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0419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173038" y="5434013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个认证的数据源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7601" y="24491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6" name="Picture 39" descr="GG_Solution_Overview_chart_wMDM"/>
          <p:cNvPicPr>
            <a:picLocks noChangeAspect="1" noChangeArrowheads="1"/>
          </p:cNvPicPr>
          <p:nvPr/>
        </p:nvPicPr>
        <p:blipFill>
          <a:blip r:embed="rId9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348163"/>
            <a:ext cx="68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0" descr="AppLogos_bad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373438"/>
            <a:ext cx="814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0001" y="26015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15374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8" descr="CUBE_graynodata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98613"/>
            <a:ext cx="698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64"/>
          <p:cNvCxnSpPr>
            <a:cxnSpLocks noChangeShapeType="1"/>
          </p:cNvCxnSpPr>
          <p:nvPr/>
        </p:nvCxnSpPr>
        <p:spPr bwMode="auto">
          <a:xfrm rot="10800000">
            <a:off x="1341438" y="2719388"/>
            <a:ext cx="1587" cy="457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996126" y="1884324"/>
            <a:ext cx="3015352" cy="402431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任意遗留系统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弹性架构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高性能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ETL/ELT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快速，简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单开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</a:t>
            </a:r>
            <a:r>
              <a:rPr lang="en-US" altLang="zh-CN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知识模块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针对任何特性数据的</a:t>
            </a:r>
            <a:endParaRPr lang="en-US" altLang="zh-CN" sz="1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剖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清洗 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&amp; 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FF0000"/>
              </a:buClr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Cloud 53"/>
          <p:cNvSpPr/>
          <p:nvPr/>
        </p:nvSpPr>
        <p:spPr bwMode="auto">
          <a:xfrm>
            <a:off x="4660900" y="5050555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Cloud 54"/>
          <p:cNvSpPr/>
          <p:nvPr/>
        </p:nvSpPr>
        <p:spPr bwMode="auto">
          <a:xfrm>
            <a:off x="379413" y="4940300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2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9129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25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9354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73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541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8621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2019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84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452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90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Flowchart: Process 37"/>
          <p:cNvSpPr/>
          <p:nvPr/>
        </p:nvSpPr>
        <p:spPr bwMode="auto">
          <a:xfrm>
            <a:off x="1680731" y="1514901"/>
            <a:ext cx="2750597" cy="418023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lowchart: Process 38"/>
          <p:cNvSpPr/>
          <p:nvPr/>
        </p:nvSpPr>
        <p:spPr bwMode="auto">
          <a:xfrm>
            <a:off x="1833535" y="1705971"/>
            <a:ext cx="2410919" cy="117621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GoldenGate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buClr>
                <a:srgbClr val="FD0000"/>
              </a:buClr>
            </a:pPr>
            <a:r>
              <a:rPr lang="zh-CN" altLang="en-US" sz="16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实时数据复制</a:t>
            </a:r>
            <a:endParaRPr lang="en-US" sz="16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lowchart: Process 39"/>
          <p:cNvSpPr/>
          <p:nvPr/>
        </p:nvSpPr>
        <p:spPr bwMode="auto">
          <a:xfrm>
            <a:off x="1835122" y="3023790"/>
            <a:ext cx="2436627" cy="1179720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Data Integrator</a:t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普适的数据访问</a:t>
            </a:r>
            <a: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据转换</a:t>
            </a:r>
            <a:endParaRPr lang="en-US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lowchart: Process 40"/>
          <p:cNvSpPr/>
          <p:nvPr/>
        </p:nvSpPr>
        <p:spPr bwMode="auto">
          <a:xfrm>
            <a:off x="1821473" y="4323474"/>
            <a:ext cx="2450275" cy="119022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Enterprise Data Quality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企业可信赖的数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buClr>
                <a:srgbClr val="667263"/>
              </a:buClr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pic>
        <p:nvPicPr>
          <p:cNvPr id="4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76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1796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81401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01613" y="2084388"/>
            <a:ext cx="1298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遗留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b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数据集市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1463" y="3094038"/>
            <a:ext cx="11604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0070"/>
              </p:ext>
            </p:extLst>
          </p:nvPr>
        </p:nvGraphicFramePr>
        <p:xfrm>
          <a:off x="555625" y="425291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Photo Editor Photo" r:id="rId13" imgW="1638529" imgH="2114845" progId="">
                  <p:embed/>
                </p:oleObj>
              </mc:Choice>
              <mc:Fallback>
                <p:oleObj name="Photo Editor Photo" r:id="rId13" imgW="1638529" imgH="211484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252913"/>
                        <a:ext cx="542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39713" y="4676775"/>
            <a:ext cx="12938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平面文件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4808940" y="2278063"/>
            <a:ext cx="540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920422" y="3148013"/>
            <a:ext cx="466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ODS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67250" y="4676775"/>
            <a:ext cx="965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 Service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和事件服务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612189" y="5544181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据目标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67897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48330" y="384271"/>
            <a:ext cx="7581900" cy="538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 defTabSz="457200">
              <a:buClr>
                <a:schemeClr val="accent1"/>
              </a:buClr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Oracle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GoldenGate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工作原理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8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模块化架构</a:t>
            </a:r>
            <a:endParaRPr lang="en-US" altLang="zh-CN" sz="1800" b="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05338"/>
            <a:ext cx="779463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6238" y="4364038"/>
            <a:ext cx="779462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4591050"/>
            <a:ext cx="779463" cy="88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7" name="组合 55"/>
          <p:cNvGrpSpPr/>
          <p:nvPr/>
        </p:nvGrpSpPr>
        <p:grpSpPr>
          <a:xfrm>
            <a:off x="1222375" y="4959350"/>
            <a:ext cx="6604000" cy="1117600"/>
            <a:chOff x="1222375" y="4959350"/>
            <a:chExt cx="6604000" cy="1117600"/>
          </a:xfrm>
        </p:grpSpPr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 flipH="1">
              <a:off x="71262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4627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341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6055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flipH="1">
              <a:off x="55784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 flipH="1">
              <a:off x="27701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1066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1780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2494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 flipH="1">
              <a:off x="12223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125788" y="5718175"/>
              <a:ext cx="3024187" cy="1588"/>
            </a:xfrm>
            <a:prstGeom prst="line">
              <a:avLst/>
            </a:prstGeom>
            <a:noFill/>
            <a:ln w="28440">
              <a:solidFill>
                <a:srgbClr val="80808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789363" y="5711825"/>
              <a:ext cx="16525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双向</a:t>
              </a:r>
            </a:p>
          </p:txBody>
        </p:sp>
      </p:grpSp>
      <p:grpSp>
        <p:nvGrpSpPr>
          <p:cNvPr id="70" name="组合 51"/>
          <p:cNvGrpSpPr/>
          <p:nvPr/>
        </p:nvGrpSpPr>
        <p:grpSpPr>
          <a:xfrm>
            <a:off x="1887537" y="1516063"/>
            <a:ext cx="5010803" cy="3255962"/>
            <a:chOff x="1887537" y="1516063"/>
            <a:chExt cx="5010803" cy="3255962"/>
          </a:xfrm>
        </p:grpSpPr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130425" y="42910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201863" y="43624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274888" y="4435475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092325" y="3994150"/>
              <a:ext cx="574675" cy="309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887537" y="1516063"/>
              <a:ext cx="5010803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准备数据，使数据排入队列以备路由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382838" y="1865313"/>
              <a:ext cx="1587" cy="21828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52"/>
          <p:cNvGrpSpPr/>
          <p:nvPr/>
        </p:nvGrpSpPr>
        <p:grpSpPr>
          <a:xfrm>
            <a:off x="2747963" y="1923957"/>
            <a:ext cx="4878387" cy="2808381"/>
            <a:chOff x="2747963" y="1923957"/>
            <a:chExt cx="4878387" cy="2808381"/>
          </a:xfrm>
        </p:grpSpPr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841625" y="4425950"/>
              <a:ext cx="700088" cy="306388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2774950" y="4138613"/>
              <a:ext cx="7112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747963" y="1923957"/>
              <a:ext cx="4878387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分发数据以便路由到目标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 </a:t>
              </a: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3138488" y="2271713"/>
              <a:ext cx="1587" cy="17764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54"/>
          <p:cNvGrpSpPr/>
          <p:nvPr/>
        </p:nvGrpSpPr>
        <p:grpSpPr>
          <a:xfrm>
            <a:off x="6107579" y="2836956"/>
            <a:ext cx="2969185" cy="1896969"/>
            <a:chOff x="6107579" y="2836956"/>
            <a:chExt cx="2969185" cy="1896969"/>
          </a:xfrm>
        </p:grpSpPr>
        <p:sp>
          <p:nvSpPr>
            <p:cNvPr id="83" name="AutoShape 18"/>
            <p:cNvSpPr>
              <a:spLocks noChangeArrowheads="1"/>
            </p:cNvSpPr>
            <p:nvPr/>
          </p:nvSpPr>
          <p:spPr bwMode="auto">
            <a:xfrm>
              <a:off x="7126288" y="44275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7059613" y="4138613"/>
              <a:ext cx="9144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6107579" y="2836956"/>
              <a:ext cx="2969185" cy="565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交付：保证事务数据完整，根据需要转换数据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7529513" y="3419475"/>
              <a:ext cx="1587" cy="628650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56"/>
          <p:cNvGrpSpPr/>
          <p:nvPr/>
        </p:nvGrpSpPr>
        <p:grpSpPr>
          <a:xfrm>
            <a:off x="2538598" y="2425888"/>
            <a:ext cx="6134749" cy="3150161"/>
            <a:chOff x="2538598" y="2425888"/>
            <a:chExt cx="6134749" cy="3150161"/>
          </a:xfrm>
        </p:grpSpPr>
        <p:grpSp>
          <p:nvGrpSpPr>
            <p:cNvPr id="88" name="组合 53"/>
            <p:cNvGrpSpPr/>
            <p:nvPr/>
          </p:nvGrpSpPr>
          <p:grpSpPr>
            <a:xfrm>
              <a:off x="2538598" y="2425888"/>
              <a:ext cx="6134749" cy="3150161"/>
              <a:chOff x="2592388" y="2479674"/>
              <a:chExt cx="6134749" cy="3150161"/>
            </a:xfrm>
          </p:grpSpPr>
          <p:pic>
            <p:nvPicPr>
              <p:cNvPr id="90" name="Picture 7" descr="clou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94847" y="4105835"/>
                <a:ext cx="1981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6462713" y="4275138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6534150" y="4346575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6605588" y="4419600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4" name="AutoShape 17"/>
              <p:cNvSpPr>
                <a:spLocks noChangeArrowheads="1"/>
              </p:cNvSpPr>
              <p:nvPr/>
            </p:nvSpPr>
            <p:spPr bwMode="auto">
              <a:xfrm>
                <a:off x="5614988" y="4427538"/>
                <a:ext cx="700087" cy="306387"/>
              </a:xfrm>
              <a:prstGeom prst="rightArrow">
                <a:avLst>
                  <a:gd name="adj1" fmla="val 56472"/>
                  <a:gd name="adj2" fmla="val 69427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5" name="Text Box 36"/>
              <p:cNvSpPr txBox="1">
                <a:spLocks noChangeArrowheads="1"/>
              </p:cNvSpPr>
              <p:nvPr/>
            </p:nvSpPr>
            <p:spPr bwMode="auto">
              <a:xfrm>
                <a:off x="6446838" y="3994150"/>
                <a:ext cx="574675" cy="3095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 algn="ctr"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队列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4267570" y="2479674"/>
                <a:ext cx="4459567" cy="3173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/>
              <a:lstStyle/>
              <a:p>
                <a:pPr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路由：压缩、加密数据以便路由到目标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。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67325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Line 49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4138612" cy="1588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Line 50"/>
              <p:cNvSpPr>
                <a:spLocks noChangeShapeType="1"/>
              </p:cNvSpPr>
              <p:nvPr/>
            </p:nvSpPr>
            <p:spPr bwMode="auto">
              <a:xfrm flipV="1">
                <a:off x="4591050" y="2832100"/>
                <a:ext cx="1588" cy="792163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4016375" y="4378325"/>
              <a:ext cx="1106488" cy="90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LAN/WAN</a:t>
              </a:r>
              <a:b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</a:b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Internet</a:t>
              </a:r>
            </a:p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TCP/IP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913887" y="5455315"/>
            <a:ext cx="20412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目标Oracle和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、以及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OGG for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BigData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8" y="5497225"/>
            <a:ext cx="207934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源Oracle和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待执行计划</a:t>
            </a:r>
            <a:endParaRPr lang="zh-CN" altLang="en-US" sz="3600" b="1" dirty="0"/>
          </a:p>
        </p:txBody>
      </p:sp>
      <p:sp>
        <p:nvSpPr>
          <p:cNvPr id="24" name="任意多边形 23"/>
          <p:cNvSpPr/>
          <p:nvPr/>
        </p:nvSpPr>
        <p:spPr>
          <a:xfrm>
            <a:off x="2729971" y="4344836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试点上线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058630" y="2424439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性能</a:t>
            </a:r>
            <a:r>
              <a:rPr lang="en-US" altLang="zh-CN" sz="2500" dirty="0" smtClean="0"/>
              <a:t>POC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02094" y="413054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功能</a:t>
            </a:r>
            <a:r>
              <a:rPr lang="en-US" altLang="zh-CN" sz="2500" dirty="0" smtClean="0"/>
              <a:t>POC</a:t>
            </a:r>
            <a:endParaRPr lang="zh-CN" altLang="en-US" sz="2500" dirty="0"/>
          </a:p>
        </p:txBody>
      </p:sp>
      <p:sp>
        <p:nvSpPr>
          <p:cNvPr id="29" name="环形箭头 28"/>
          <p:cNvSpPr/>
          <p:nvPr/>
        </p:nvSpPr>
        <p:spPr>
          <a:xfrm>
            <a:off x="564521" y="3051445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93468" y="4417651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910" y="3728841"/>
            <a:ext cx="421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通过功能和性能测试报告来评估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架构整体选型，确认部署方案、数据迁移方案、监控方案以及明确各环境软硬件资源配置规划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2780" y="4417651"/>
            <a:ext cx="44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根据各环境软硬件配置规划，进行采购预算申请，待硬件到货后，进行上架相关操作，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集群，备份迁移试点场景相关业务表历史数据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27081" y="5085858"/>
            <a:ext cx="4241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试点场景计划排期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基础数据模型清洗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831366" y="1511141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架构</a:t>
            </a:r>
            <a:r>
              <a:rPr lang="zh-CN" altLang="en-US" sz="2500" dirty="0" smtClean="0"/>
              <a:t>评审</a:t>
            </a:r>
            <a:endParaRPr lang="zh-CN" altLang="en-US" sz="2500" dirty="0"/>
          </a:p>
        </p:txBody>
      </p:sp>
      <p:sp>
        <p:nvSpPr>
          <p:cNvPr id="32" name="环形箭头 31"/>
          <p:cNvSpPr/>
          <p:nvPr/>
        </p:nvSpPr>
        <p:spPr>
          <a:xfrm rot="2845530">
            <a:off x="1697833" y="1878141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任意多边形 32"/>
          <p:cNvSpPr/>
          <p:nvPr/>
        </p:nvSpPr>
        <p:spPr>
          <a:xfrm>
            <a:off x="4533530" y="2679446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采购</a:t>
            </a:r>
            <a:r>
              <a:rPr lang="en-US" altLang="zh-CN" sz="2500" dirty="0" smtClean="0"/>
              <a:t>&amp;</a:t>
            </a:r>
            <a:r>
              <a:rPr lang="zh-CN" altLang="en-US" sz="2500" dirty="0" smtClean="0"/>
              <a:t>上架</a:t>
            </a:r>
            <a:endParaRPr lang="zh-CN" altLang="en-US" sz="2500" dirty="0"/>
          </a:p>
        </p:txBody>
      </p:sp>
      <p:sp>
        <p:nvSpPr>
          <p:cNvPr id="34" name="环形箭头 33"/>
          <p:cNvSpPr/>
          <p:nvPr/>
        </p:nvSpPr>
        <p:spPr>
          <a:xfrm rot="6412810">
            <a:off x="3353169" y="2074047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环形箭头 34"/>
          <p:cNvSpPr/>
          <p:nvPr/>
        </p:nvSpPr>
        <p:spPr>
          <a:xfrm rot="11252029">
            <a:off x="3512056" y="3368898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矩形 35"/>
          <p:cNvSpPr/>
          <p:nvPr/>
        </p:nvSpPr>
        <p:spPr>
          <a:xfrm>
            <a:off x="6763657" y="3104632"/>
            <a:ext cx="638628" cy="4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6240" y="2452740"/>
            <a:ext cx="638629" cy="466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27080" y="3180853"/>
            <a:ext cx="4241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待性能测试组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&amp;DBA&amp;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研发配合完成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19703" y="2345762"/>
            <a:ext cx="424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环境已搭建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节点），功能性测试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聚合支付业务场景测试已覆盖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L 形 39"/>
          <p:cNvSpPr>
            <a:spLocks noChangeAspect="1"/>
          </p:cNvSpPr>
          <p:nvPr/>
        </p:nvSpPr>
        <p:spPr>
          <a:xfrm rot="17700086">
            <a:off x="6937216" y="317852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L 形 40"/>
          <p:cNvSpPr>
            <a:spLocks noChangeAspect="1"/>
          </p:cNvSpPr>
          <p:nvPr/>
        </p:nvSpPr>
        <p:spPr>
          <a:xfrm rot="17700086">
            <a:off x="6937217" y="2557656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概念解析</a:t>
            </a:r>
            <a:endParaRPr lang="zh-CN" altLang="en-US" sz="3600" b="1" dirty="0"/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23698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ELT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ELT</a:t>
            </a:r>
            <a:r>
              <a:rPr lang="zh-CN" altLang="en-US" sz="1400" dirty="0"/>
              <a:t>架构中，</a:t>
            </a:r>
            <a:r>
              <a:rPr lang="en-US" altLang="zh-CN" sz="1400" dirty="0"/>
              <a:t>ELT</a:t>
            </a:r>
            <a:r>
              <a:rPr lang="zh-CN" altLang="en-US" sz="1400" dirty="0"/>
              <a:t>只负责提供图形化的界面来设计业务规则，数据的整个加工过程都在目标和源的数据库之间流动，</a:t>
            </a:r>
            <a:r>
              <a:rPr lang="en-US" altLang="zh-CN" sz="1400" dirty="0"/>
              <a:t>ELT</a:t>
            </a:r>
            <a:r>
              <a:rPr lang="zh-CN" altLang="en-US" sz="1400" dirty="0"/>
              <a:t>协调相关的数据库系统来执行相关的应用，数据加工过程既可以在源数据库端执行，也可以在目标数据仓库端执行（主要取决于系统的架构设计和数据属性）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数据库厂商</a:t>
            </a:r>
            <a:r>
              <a:rPr lang="zh-CN" altLang="en-US" sz="1400" dirty="0" smtClean="0"/>
              <a:t>都</a:t>
            </a:r>
            <a:r>
              <a:rPr lang="zh-CN" altLang="en-US" sz="1400" dirty="0"/>
              <a:t>极力宣传</a:t>
            </a:r>
            <a:r>
              <a:rPr lang="en-US" altLang="zh-CN" sz="1400" dirty="0"/>
              <a:t>ELT</a:t>
            </a:r>
            <a:r>
              <a:rPr lang="zh-CN" altLang="en-US" sz="1400" dirty="0"/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1369" y="4566627"/>
            <a:ext cx="3404015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ETL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zh-CN" altLang="en-US" sz="1400" dirty="0" smtClean="0"/>
              <a:t>英文 </a:t>
            </a:r>
            <a:r>
              <a:rPr lang="en-US" altLang="zh-CN" sz="1400" dirty="0"/>
              <a:t>Extract-Transform-Load </a:t>
            </a:r>
            <a:r>
              <a:rPr lang="zh-CN" altLang="en-US" sz="1400" dirty="0"/>
              <a:t>的缩写，用来描述将数据从来源端经过抽取（</a:t>
            </a:r>
            <a:r>
              <a:rPr lang="en-US" altLang="zh-CN" sz="1400" dirty="0"/>
              <a:t>extract</a:t>
            </a:r>
            <a:r>
              <a:rPr lang="zh-CN" altLang="en-US" sz="1400" dirty="0"/>
              <a:t>）、转换（</a:t>
            </a:r>
            <a:r>
              <a:rPr lang="en-US" altLang="zh-CN" sz="1400" dirty="0"/>
              <a:t>transform</a:t>
            </a:r>
            <a:r>
              <a:rPr lang="zh-CN" altLang="en-US" sz="1400" dirty="0"/>
              <a:t>）、加载（</a:t>
            </a:r>
            <a:r>
              <a:rPr lang="en-US" altLang="zh-CN" sz="1400" dirty="0"/>
              <a:t>load</a:t>
            </a:r>
            <a:r>
              <a:rPr lang="zh-CN" altLang="en-US" sz="1400" dirty="0"/>
              <a:t>）至目的端的过程。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="" xmlns:a16="http://schemas.microsoft.com/office/drawing/2014/main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9">
        <p14:gallery dir="l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3937" y="2053820"/>
            <a:ext cx="1955737" cy="90943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执行引擎集群模式构建 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142" y="4161280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其他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7826" y="2172865"/>
            <a:ext cx="2859048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构建多节点执行引擎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6718" y="2026118"/>
            <a:ext cx="3015816" cy="117258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Quartz+Zk+xxl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构建综合分布式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调度管理运行平台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796" y="4087858"/>
            <a:ext cx="2883876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迁移文件资源库到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分布式文件系统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6888" y="4087858"/>
            <a:ext cx="3171129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自研分布式日志解析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工具或报表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未来展望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639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1026" name="Picture 2" descr="https://images2018.cnblogs.com/blog/900643/201804/900643-20180413165110206-784020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30073"/>
            <a:ext cx="9686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3690" y="47555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可以分担数据库系统的负载（采用单独的硬件服务器）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EL-T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架构可以实现更为复杂的数据转化逻辑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采用单独的硬件服务器。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与底层的数据库数据存储无关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3550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050" name="Picture 2" descr="https://images2018.cnblogs.com/blog/900643/201804/900643-20180413170934708-20745532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" y="924989"/>
            <a:ext cx="99250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9187" y="33602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dblink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主要通过数据库引擎来实现系统的可扩展性（尤其是当数据加工过程在晚上时，可以充分利用数据库引擎的资源）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可以保持所有的数据始终在数据库当中，避免数据的加载和导出，从而保证效率，提高系统的可监控性。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可以根据数据的分布情况进行并行处理优化，并可以利用数据库的固有功能优化磁盘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的可扩展性取决于数据库引擎和其硬件服务器的可扩展性。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通过对相关数据库进行性能调优，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过程获得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倍的效率提升一般不是特别困难。</a:t>
            </a:r>
          </a:p>
        </p:txBody>
      </p:sp>
    </p:spTree>
    <p:extLst>
      <p:ext uri="{BB962C8B-B14F-4D97-AF65-F5344CB8AC3E}">
        <p14:creationId xmlns:p14="http://schemas.microsoft.com/office/powerpoint/2010/main" val="24609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2691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架构</a:t>
            </a:r>
            <a:endParaRPr lang="zh-CN" altLang="en-US" sz="54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7">
        <p14:doors dir="vert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E5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50887" y="2746647"/>
            <a:ext cx="7908756" cy="2216102"/>
            <a:chOff x="2267997" y="2896566"/>
            <a:chExt cx="834229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67997" y="4957047"/>
              <a:ext cx="35846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one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39800" y="2896566"/>
              <a:ext cx="363065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two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7786" y="4957046"/>
              <a:ext cx="50760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three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19252" y="2896566"/>
              <a:ext cx="39079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four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277" y="4957046"/>
              <a:ext cx="341017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five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6450" y="3146312"/>
            <a:ext cx="1298382" cy="1320306"/>
            <a:chOff x="1101935" y="1054869"/>
            <a:chExt cx="1369556" cy="1392682"/>
          </a:xfrm>
        </p:grpSpPr>
        <p:sp>
          <p:nvSpPr>
            <p:cNvPr id="4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70651" y="3146312"/>
            <a:ext cx="1298382" cy="1320306"/>
            <a:chOff x="1101935" y="1054869"/>
            <a:chExt cx="1369556" cy="1392682"/>
          </a:xfrm>
        </p:grpSpPr>
        <p:sp>
          <p:nvSpPr>
            <p:cNvPr id="60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63683" y="3146312"/>
            <a:ext cx="1298382" cy="1320306"/>
            <a:chOff x="1101935" y="1054869"/>
            <a:chExt cx="1369556" cy="1392682"/>
          </a:xfrm>
        </p:grpSpPr>
        <p:sp>
          <p:nvSpPr>
            <p:cNvPr id="57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24786" y="3092132"/>
            <a:ext cx="1298382" cy="1320306"/>
            <a:chOff x="1101935" y="1054869"/>
            <a:chExt cx="1369556" cy="1392682"/>
          </a:xfrm>
        </p:grpSpPr>
        <p:sp>
          <p:nvSpPr>
            <p:cNvPr id="6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44321" y="3092132"/>
            <a:ext cx="1298382" cy="1320306"/>
            <a:chOff x="1101935" y="1054869"/>
            <a:chExt cx="1369556" cy="1392682"/>
          </a:xfrm>
        </p:grpSpPr>
        <p:sp>
          <p:nvSpPr>
            <p:cNvPr id="7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4" y="1395673"/>
            <a:ext cx="230421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Spoon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32251" y="1823311"/>
            <a:ext cx="2796331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zh-CN" altLang="en-US" sz="1200" dirty="0"/>
              <a:t>允许你通过图形界面来设计</a:t>
            </a:r>
            <a:r>
              <a:rPr lang="en-US" altLang="zh-CN" sz="1200" dirty="0"/>
              <a:t>ETL</a:t>
            </a:r>
            <a:r>
              <a:rPr lang="zh-CN" altLang="en-US" sz="1200" dirty="0"/>
              <a:t>转换过程（</a:t>
            </a:r>
            <a:r>
              <a:rPr lang="en-US" altLang="zh-CN" sz="1200" dirty="0"/>
              <a:t>Transformation</a:t>
            </a:r>
            <a:r>
              <a:rPr lang="zh-CN" altLang="en-US" sz="1200" dirty="0"/>
              <a:t>）</a:t>
            </a:r>
          </a:p>
          <a:p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925650" y="1061561"/>
            <a:ext cx="2736708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Carte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4914003" y="1455112"/>
            <a:ext cx="2808596" cy="127213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200" dirty="0"/>
              <a:t>Carte</a:t>
            </a:r>
            <a:r>
              <a:rPr lang="zh-CN" altLang="en-US" sz="1200" dirty="0"/>
              <a:t>是一个轻量级的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服务，允许远程请求</a:t>
            </a:r>
            <a:r>
              <a:rPr lang="en-US" altLang="zh-CN" sz="1200" dirty="0"/>
              <a:t>HTTP</a:t>
            </a:r>
            <a:r>
              <a:rPr lang="zh-CN" altLang="en-US" sz="1200" dirty="0"/>
              <a:t>进行监控、启动、停止在</a:t>
            </a:r>
            <a:r>
              <a:rPr lang="en-US" altLang="zh-CN" sz="1200" dirty="0"/>
              <a:t>Carte</a:t>
            </a:r>
            <a:r>
              <a:rPr lang="zh-CN" altLang="en-US" sz="1200" dirty="0"/>
              <a:t>服务上运行的</a:t>
            </a:r>
            <a:r>
              <a:rPr lang="en-US" altLang="zh-CN" sz="1200" dirty="0"/>
              <a:t>job</a:t>
            </a:r>
            <a:r>
              <a:rPr lang="zh-CN" altLang="en-US" sz="1200" dirty="0"/>
              <a:t>和</a:t>
            </a:r>
            <a:r>
              <a:rPr lang="en-US" altLang="zh-CN" sz="1200" dirty="0"/>
              <a:t>trans</a:t>
            </a:r>
            <a:r>
              <a:rPr lang="zh-CN" altLang="en-US" sz="1200" dirty="0"/>
              <a:t>。运行</a:t>
            </a:r>
            <a:r>
              <a:rPr lang="en-US" altLang="zh-CN" sz="1200" dirty="0"/>
              <a:t>Carte</a:t>
            </a:r>
            <a:r>
              <a:rPr lang="zh-CN" altLang="en-US" sz="1200" dirty="0"/>
              <a:t>的服务器在</a:t>
            </a:r>
            <a:r>
              <a:rPr lang="en-US" altLang="zh-CN" sz="1200" dirty="0"/>
              <a:t>kettle</a:t>
            </a:r>
            <a:r>
              <a:rPr lang="zh-CN" altLang="en-US" sz="1200" dirty="0"/>
              <a:t>术语里称为</a:t>
            </a:r>
            <a:r>
              <a:rPr lang="en-US" altLang="zh-CN" sz="1200" dirty="0"/>
              <a:t>slave server</a:t>
            </a:r>
            <a:r>
              <a:rPr lang="zh-CN" altLang="en-US" sz="1200" dirty="0"/>
              <a:t>。</a:t>
            </a:r>
            <a:endParaRPr lang="en-GB" altLang="zh-CN" sz="1200" dirty="0"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122403" y="5120446"/>
            <a:ext cx="2488693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en-US" altLang="zh-CN" sz="2000" dirty="0"/>
              <a:t>PAN</a:t>
            </a:r>
          </a:p>
        </p:txBody>
      </p:sp>
      <p:sp>
        <p:nvSpPr>
          <p:cNvPr id="46" name="TextBox 171"/>
          <p:cNvSpPr txBox="1"/>
          <p:nvPr/>
        </p:nvSpPr>
        <p:spPr>
          <a:xfrm>
            <a:off x="3014832" y="5528691"/>
            <a:ext cx="2660422" cy="10289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转换（</a:t>
            </a:r>
            <a:r>
              <a:rPr lang="en-US" altLang="zh-CN" sz="1200" dirty="0" err="1"/>
              <a:t>trasform</a:t>
            </a:r>
            <a:r>
              <a:rPr lang="zh-CN" altLang="en-US" sz="1200" dirty="0"/>
              <a:t>）执行器；允许你批量运行由</a:t>
            </a:r>
            <a:r>
              <a:rPr lang="en-US" altLang="zh-CN" sz="1200" dirty="0"/>
              <a:t>Spoon</a:t>
            </a:r>
            <a:r>
              <a:rPr lang="zh-CN" altLang="en-US" sz="1200" dirty="0"/>
              <a:t>设计的</a:t>
            </a:r>
            <a:r>
              <a:rPr lang="en-US" altLang="zh-CN" sz="1200" dirty="0"/>
              <a:t>ETL</a:t>
            </a:r>
            <a:r>
              <a:rPr lang="zh-CN" altLang="en-US" sz="1200" dirty="0"/>
              <a:t>转换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Pan</a:t>
            </a:r>
            <a:r>
              <a:rPr lang="zh-CN" altLang="en-US" sz="1200" dirty="0"/>
              <a:t>是一个后台执行的程序，没有图形界面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512982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KITHCEN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3070708" cy="7920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作业（</a:t>
            </a:r>
            <a:r>
              <a:rPr lang="en-US" altLang="zh-CN" sz="1200" dirty="0"/>
              <a:t>job</a:t>
            </a:r>
            <a:r>
              <a:rPr lang="zh-CN" altLang="en-US" sz="1200" dirty="0"/>
              <a:t>）执行器；允许你批量使用由</a:t>
            </a:r>
            <a:r>
              <a:rPr lang="en-US" altLang="zh-CN" sz="1200" dirty="0"/>
              <a:t>Chef</a:t>
            </a:r>
            <a:r>
              <a:rPr lang="zh-CN" altLang="en-US" sz="1200" dirty="0"/>
              <a:t>设计的任务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KITCHEN</a:t>
            </a:r>
            <a:r>
              <a:rPr lang="zh-CN" altLang="en-US" sz="1200" dirty="0"/>
              <a:t>也是一个后台运行的程序。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537010" y="1683286"/>
            <a:ext cx="23112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ENCR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核心产品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0" y="3536738"/>
            <a:ext cx="495262" cy="464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5" y="3536738"/>
            <a:ext cx="592199" cy="5659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8" y="3474499"/>
            <a:ext cx="524442" cy="531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3497565"/>
            <a:ext cx="587756" cy="55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8" y="3435154"/>
            <a:ext cx="639729" cy="6292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64" name="TextBox 171"/>
          <p:cNvSpPr txBox="1"/>
          <p:nvPr/>
        </p:nvSpPr>
        <p:spPr>
          <a:xfrm>
            <a:off x="8537010" y="2055991"/>
            <a:ext cx="3499309" cy="3087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用来加密连接数据库密码与集群时使用的密码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">
        <p14:gallery dir="l"/>
      </p:transition>
    </mc:Choice>
    <mc:Fallback xmlns="">
      <p:transition spd="slow" advTm="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1075839" y="3133907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82408">
            <a:off x="2045346" y="4213658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988702" flipV="1">
            <a:off x="3121969" y="320026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9019240" flipH="1">
            <a:off x="4126952" y="427654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7173381" y="2353375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8964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商业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开源社区支持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722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插件架构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可扩展性好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4115" y="5524176"/>
            <a:ext cx="242969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全面的数据访问支持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228" y="5581313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底层基于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Java,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支持跨平台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446729" y="3624717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505972" y="4562419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9723759" y="2760604"/>
            <a:ext cx="2441567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多种方式应用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集成    研发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成本极低，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ETL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开发人员接入方便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圆角矩形 25"/>
          <p:cNvSpPr/>
          <p:nvPr/>
        </p:nvSpPr>
        <p:spPr>
          <a:xfrm rot="18988702" flipV="1">
            <a:off x="5226820" y="328723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5"/>
          <p:cNvSpPr/>
          <p:nvPr/>
        </p:nvSpPr>
        <p:spPr>
          <a:xfrm rot="19019240" flipH="1">
            <a:off x="6231223" y="435085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08869" y="2084607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流式设计方便易用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872" y="5581314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全面优化高效稳定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3597995"/>
            <a:ext cx="801658" cy="734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18" y="4610058"/>
            <a:ext cx="683231" cy="6869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5" y="3383430"/>
            <a:ext cx="771448" cy="74309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94" y="4446802"/>
            <a:ext cx="601984" cy="65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61" y="3383429"/>
            <a:ext cx="735576" cy="7670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24">
        <p14:gallery dir="l"/>
      </p:transition>
    </mc:Choice>
    <mc:Fallback xmlns="">
      <p:transition spd="slow" advTm="1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1"/>
      <p:bldP spid="40" grpId="0"/>
      <p:bldP spid="42" grpId="0" animBg="1"/>
      <p:bldP spid="43" grpId="0" animBg="1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.6|0.4|0"/>
</p:tagLst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2969</Words>
  <Application>Microsoft Office PowerPoint</Application>
  <PresentationFormat>宽屏</PresentationFormat>
  <Paragraphs>490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-apple-system</vt:lpstr>
      <vt:lpstr>微軟正黑體</vt:lpstr>
      <vt:lpstr>等线</vt:lpstr>
      <vt:lpstr>宋体</vt:lpstr>
      <vt:lpstr>微软雅黑</vt:lpstr>
      <vt:lpstr>Arial</vt:lpstr>
      <vt:lpstr>Calibri</vt:lpstr>
      <vt:lpstr>Franklin Gothic Book</vt:lpstr>
      <vt:lpstr>Impact</vt:lpstr>
      <vt:lpstr>Segoe UI</vt:lpstr>
      <vt:lpstr>Segoe UI Emoji</vt:lpstr>
      <vt:lpstr>Symbol</vt:lpstr>
      <vt:lpstr>Times New Roman</vt:lpstr>
      <vt:lpstr>Verdana</vt:lpstr>
      <vt:lpstr>第一PPT，www.1ppt.com</vt:lpstr>
      <vt:lpstr>包装程序外壳对象</vt:lpstr>
      <vt:lpstr>Photo Editor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minjie.qu</dc:creator>
  <cp:lastModifiedBy>曲敏杰|minjie qu</cp:lastModifiedBy>
  <cp:revision>901</cp:revision>
  <dcterms:created xsi:type="dcterms:W3CDTF">2014-03-01T06:31:54Z</dcterms:created>
  <dcterms:modified xsi:type="dcterms:W3CDTF">2021-01-23T14:10:56Z</dcterms:modified>
</cp:coreProperties>
</file>