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92" r:id="rId2"/>
    <p:sldId id="274" r:id="rId3"/>
    <p:sldId id="282" r:id="rId4"/>
    <p:sldId id="272" r:id="rId5"/>
    <p:sldId id="341" r:id="rId6"/>
    <p:sldId id="352" r:id="rId7"/>
    <p:sldId id="339" r:id="rId8"/>
    <p:sldId id="340" r:id="rId9"/>
    <p:sldId id="273" r:id="rId10"/>
    <p:sldId id="317" r:id="rId11"/>
    <p:sldId id="346" r:id="rId12"/>
    <p:sldId id="321" r:id="rId13"/>
    <p:sldId id="350" r:id="rId14"/>
    <p:sldId id="343" r:id="rId15"/>
    <p:sldId id="353" r:id="rId16"/>
    <p:sldId id="354" r:id="rId17"/>
    <p:sldId id="337" r:id="rId18"/>
    <p:sldId id="355" r:id="rId19"/>
    <p:sldId id="356" r:id="rId20"/>
    <p:sldId id="357" r:id="rId21"/>
    <p:sldId id="358" r:id="rId22"/>
    <p:sldId id="336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71" r:id="rId33"/>
    <p:sldId id="325" r:id="rId34"/>
    <p:sldId id="327" r:id="rId35"/>
    <p:sldId id="368" r:id="rId36"/>
    <p:sldId id="369" r:id="rId37"/>
    <p:sldId id="370" r:id="rId38"/>
    <p:sldId id="307" r:id="rId39"/>
    <p:sldId id="347" r:id="rId40"/>
    <p:sldId id="348" r:id="rId41"/>
    <p:sldId id="333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pos="70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00"/>
    <a:srgbClr val="1E5B4C"/>
    <a:srgbClr val="37A76F"/>
    <a:srgbClr val="791725"/>
    <a:srgbClr val="00425A"/>
    <a:srgbClr val="FFB547"/>
    <a:srgbClr val="FFA41D"/>
    <a:srgbClr val="3E3D4F"/>
    <a:srgbClr val="F76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0" autoAdjust="0"/>
    <p:restoredTop sz="87410" autoAdjust="0"/>
  </p:normalViewPr>
  <p:slideViewPr>
    <p:cSldViewPr snapToGrid="0">
      <p:cViewPr varScale="1">
        <p:scale>
          <a:sx n="59" d="100"/>
          <a:sy n="59" d="100"/>
        </p:scale>
        <p:origin x="1148" y="48"/>
      </p:cViewPr>
      <p:guideLst>
        <p:guide orient="horz" pos="2160"/>
        <p:guide pos="3840"/>
        <p:guide pos="665"/>
        <p:guide pos="70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728A9F57-FE1D-478E-A8DC-EA6E6E29E2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6A6ED347-B407-4C13-9D6F-056867A2E4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FD58D-7F29-4AF5-B978-9760DA70608E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101BB9E-EAAA-4FD1-A06F-0DBCD08C8C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76CC0E5-2D58-4A4F-B1EC-8E0367E8FF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CD62C-6790-466A-8BBF-98B2631C6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54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654BA-D776-4004-B621-63C6FC9A374A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868E5-5012-45F8-9BF1-47386CDDA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01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55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输入：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核心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步骤：添加数据源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选择要抽取得字段信息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补充参数变量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表输入：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${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log_id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为过滤参数，请注意“勾选替换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sql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中的变量“</a:t>
            </a:r>
          </a:p>
          <a:p>
            <a:pPr>
              <a:buFont typeface="+mj-lt"/>
              <a:buAutoNum type="arabicPeriod"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Excel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输入：注意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excel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版本，注意自动解析字段类型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4.</a:t>
            </a:r>
            <a:r>
              <a:rPr lang="zh-CN" altLang="en-US" dirty="0" smtClean="0"/>
              <a:t>文本文件输入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：注意过滤条件选择，注意自动解析字段类型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531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输出：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Verdana" panose="020B0604030504040204" pitchFamily="34" charset="0"/>
              </a:rPr>
              <a:t>表输出：类</a:t>
            </a:r>
            <a:r>
              <a:rPr lang="en-US" altLang="zh-CN" dirty="0" smtClean="0">
                <a:solidFill>
                  <a:srgbClr val="FF0000"/>
                </a:solidFill>
                <a:latin typeface="Verdana" panose="020B0604030504040204" pitchFamily="34" charset="0"/>
              </a:rPr>
              <a:t>Insert into</a:t>
            </a:r>
            <a:r>
              <a:rPr lang="zh-CN" altLang="en-US" dirty="0" smtClean="0">
                <a:solidFill>
                  <a:srgbClr val="FF0000"/>
                </a:solidFill>
                <a:latin typeface="Verdana" panose="020B0604030504040204" pitchFamily="34" charset="0"/>
              </a:rPr>
              <a:t>，可以指定数据库字段及流映射关系，加之指定分区</a:t>
            </a:r>
            <a:endParaRPr lang="en-US" altLang="zh-CN" dirty="0" smtClean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Cube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输出：类缓存，预计算结果供下次查询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3.</a:t>
            </a:r>
            <a:r>
              <a:rPr lang="zh-CN" altLang="en-US" dirty="0" smtClean="0"/>
              <a:t>更新组件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： 注意跳过查询，以及忽略查询失败选项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4.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插入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更新：效率相对比表输出低一些，注意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column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是否更新选项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830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转换、应用等：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、跨库库表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join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，可以利用数据库查询或数据库连接，当然也可以两个表输入做记录集连接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Join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（前提表输入需按关联字段排序后再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join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、字段选择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可以筛选所需字段，也可以删除流字段，也可以改变字段的数据类型或数据格式，以及调整字段流顺序等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js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脚本可以加载自定义函数，实现个性化需求。尤其是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脚本，支持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jar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引入方式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、过滤记录和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Switch/Case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，有助于实现流程选择控制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5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、值映射：类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case</a:t>
            </a:r>
            <a:r>
              <a:rPr lang="en-US" altLang="zh-CN" baseline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when</a:t>
            </a:r>
            <a:endParaRPr lang="zh-CN" alt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06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存储过程：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、跨库库表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join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，可以利用数据库查询或数据库连接，当然也可以两个表输入做记录集连接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Join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（前提表输入需按关联字段排序后再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join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、字段选择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可以筛选所需字段，也可以删除流字段，也可以改变字段的数据类型或数据格式，以及调整字段流顺序等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js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脚本可以加载自定义函数，实现个性化需求。尤其是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脚本，支持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jar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引入方式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、过滤记录和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Switch/Case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，有助于实现流程选择控制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5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、值映射：类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case</a:t>
            </a:r>
            <a:r>
              <a:rPr lang="en-US" altLang="zh-CN" baseline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when</a:t>
            </a:r>
            <a:endParaRPr lang="zh-CN" alt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977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参数绑定：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${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参数名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} 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：引用传参，数字型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${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参数名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} 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，字符型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’${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参数名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} ‘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，默认一般需要勾选替换变量选项，参数应用才会生效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、？：引用传参，按选择参数列表字段顺序匹配参数；按流字段顺序匹配参数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20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内循环：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、？：引用传参，按流字段顺序匹配参数，默认一般需要勾选替换变量选项，参数应用才会生效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、两个表输入控件实现转换内循环逻辑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908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外循环：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1kjb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3ktr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接合实现外循环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、根据主键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key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过滤传参，实现全量历史和增量数据清洗逻辑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187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外循环：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1kjb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2ktr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接合实现双重循环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、根据主键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key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过滤传参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生命周期过滤，实现历史数据清理逻辑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671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文件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Or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资源库：建议采用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、文件存储：本地目录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ktr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kjb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、文件资源库存储：当前所有示例均采用文件资源库形式存储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、数据库资源库存储：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6.x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7.x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版本代码，存在表锁情况（在同时后台执行作业和更新作业，存在资源竞争）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Pentaho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 Repository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：企业版本专属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634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583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运行方式：命令行调用参数，必须在执行入口预定义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linux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传参：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: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key=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value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windows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传参：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:”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key=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value”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986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运行方式：命令行调用参数，必须在执行入口预定义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linux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传参：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: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key=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value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windows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传参：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:”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key=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value”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3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、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java 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api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请参考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kettle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中文网：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http://www.kettle.net.cn/1414.html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625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运行方式：命令行调用参数，必须在执行入口预定义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linux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传参：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: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key=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value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windows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传参：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:”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key=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value”</a:t>
            </a:r>
          </a:p>
          <a:p>
            <a:r>
              <a:rPr lang="zh-CN" altLang="zh-CN" dirty="0" smtClean="0"/>
              <a:t>以</a:t>
            </a:r>
            <a:r>
              <a:rPr lang="en-US" altLang="zh-CN" dirty="0" smtClean="0"/>
              <a:t>kettle</a:t>
            </a:r>
            <a:r>
              <a:rPr lang="zh-CN" altLang="zh-CN" dirty="0" smtClean="0"/>
              <a:t>用户进入目录</a:t>
            </a:r>
            <a:r>
              <a:rPr lang="en-US" altLang="zh-CN" dirty="0" smtClean="0"/>
              <a:t>/opt/kettle/</a:t>
            </a:r>
            <a:r>
              <a:rPr lang="en-US" altLang="zh-CN" dirty="0" err="1" smtClean="0"/>
              <a:t>ktlsh</a:t>
            </a:r>
            <a:r>
              <a:rPr lang="zh-CN" altLang="zh-CN" dirty="0" smtClean="0"/>
              <a:t>，编写</a:t>
            </a:r>
            <a:r>
              <a:rPr lang="en-US" altLang="zh-CN" dirty="0" smtClean="0"/>
              <a:t>Get_86.sh</a:t>
            </a:r>
            <a:r>
              <a:rPr lang="zh-CN" altLang="zh-CN" dirty="0" smtClean="0"/>
              <a:t>脚本，写入以下内容：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#!/bin/</a:t>
            </a:r>
            <a:r>
              <a:rPr lang="en-US" altLang="zh-CN" dirty="0" err="1" smtClean="0"/>
              <a:t>sh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ROOT_TOPDIR=/opt/kettle</a:t>
            </a:r>
            <a:endParaRPr lang="zh-CN" altLang="zh-CN" dirty="0" smtClean="0"/>
          </a:p>
          <a:p>
            <a:r>
              <a:rPr lang="en-US" altLang="zh-CN" dirty="0" smtClean="0"/>
              <a:t>export ROOT_TOPDIR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date &gt;&gt; $ROOT_TOPDIR/</a:t>
            </a:r>
            <a:r>
              <a:rPr lang="en-US" altLang="zh-CN" dirty="0" err="1" smtClean="0"/>
              <a:t>ktllog</a:t>
            </a:r>
            <a:r>
              <a:rPr lang="en-US" altLang="zh-CN" dirty="0" smtClean="0"/>
              <a:t>/log01</a:t>
            </a:r>
            <a:endParaRPr lang="zh-CN" altLang="zh-CN" dirty="0" smtClean="0"/>
          </a:p>
          <a:p>
            <a:r>
              <a:rPr lang="en-US" altLang="zh-CN" dirty="0" smtClean="0"/>
              <a:t>echo "-------------------------------------------------------" &gt;&gt; $ROOT_TOPDIR/</a:t>
            </a:r>
            <a:r>
              <a:rPr lang="en-US" altLang="zh-CN" dirty="0" err="1" smtClean="0"/>
              <a:t>ktllog</a:t>
            </a:r>
            <a:r>
              <a:rPr lang="en-US" altLang="zh-CN" dirty="0" smtClean="0"/>
              <a:t>/log01</a:t>
            </a:r>
            <a:endParaRPr lang="zh-CN" altLang="zh-CN" dirty="0" smtClean="0"/>
          </a:p>
          <a:p>
            <a:r>
              <a:rPr lang="en-US" altLang="zh-CN" dirty="0" smtClean="0"/>
              <a:t>JAVA_HOME=/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/java/jre1.7.0_45</a:t>
            </a:r>
            <a:endParaRPr lang="zh-CN" altLang="zh-CN" dirty="0" smtClean="0"/>
          </a:p>
          <a:p>
            <a:r>
              <a:rPr lang="en-US" altLang="zh-CN" dirty="0" smtClean="0"/>
              <a:t>PATH=$JAVA_HOME/bin:$PATH</a:t>
            </a:r>
            <a:endParaRPr lang="zh-CN" altLang="zh-CN" dirty="0" smtClean="0"/>
          </a:p>
          <a:p>
            <a:r>
              <a:rPr lang="en-US" altLang="zh-CN" dirty="0" smtClean="0"/>
              <a:t>CLASSPATH=.:$JAVA_HOME/lib/dt.jar:$JAVA_HOME/lib/tools.jar</a:t>
            </a:r>
            <a:endParaRPr lang="zh-CN" altLang="zh-CN" dirty="0" smtClean="0"/>
          </a:p>
          <a:p>
            <a:r>
              <a:rPr lang="en-US" altLang="zh-CN" dirty="0" smtClean="0"/>
              <a:t>export JAVA_HOME</a:t>
            </a:r>
            <a:endParaRPr lang="zh-CN" altLang="zh-CN" dirty="0" smtClean="0"/>
          </a:p>
          <a:p>
            <a:r>
              <a:rPr lang="en-US" altLang="zh-CN" dirty="0" smtClean="0"/>
              <a:t>export PATH</a:t>
            </a:r>
            <a:endParaRPr lang="zh-CN" altLang="zh-CN" dirty="0" smtClean="0"/>
          </a:p>
          <a:p>
            <a:r>
              <a:rPr lang="en-US" altLang="zh-CN" dirty="0" smtClean="0"/>
              <a:t>export CLASSPATH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$ROOT_TOPDIR/data-integration/kitchen.sh -file=$ROOT_TOPDIR/</a:t>
            </a:r>
            <a:r>
              <a:rPr lang="en-US" altLang="zh-CN" dirty="0" err="1" smtClean="0"/>
              <a:t>ktllog</a:t>
            </a:r>
            <a:r>
              <a:rPr lang="en-US" altLang="zh-CN" dirty="0" smtClean="0"/>
              <a:t>/Job01.kjb  &gt;&gt; $ROOT_TOPDIR/</a:t>
            </a:r>
            <a:r>
              <a:rPr lang="en-US" altLang="zh-CN" dirty="0" err="1" smtClean="0"/>
              <a:t>ktllog</a:t>
            </a:r>
            <a:r>
              <a:rPr lang="en-US" altLang="zh-CN" dirty="0" smtClean="0"/>
              <a:t>/log01</a:t>
            </a:r>
            <a:endParaRPr lang="zh-CN" altLang="zh-CN" dirty="0" smtClean="0"/>
          </a:p>
          <a:p>
            <a:r>
              <a:rPr lang="en-US" altLang="zh-CN" dirty="0" smtClean="0"/>
              <a:t>echo "-------------------------------------------------------" &gt;&gt; $ROOT_TOPDIR/</a:t>
            </a:r>
            <a:r>
              <a:rPr lang="en-US" altLang="zh-CN" dirty="0" err="1" smtClean="0"/>
              <a:t>ktllog</a:t>
            </a:r>
            <a:r>
              <a:rPr lang="en-US" altLang="zh-CN" dirty="0" smtClean="0"/>
              <a:t>/log01</a:t>
            </a:r>
            <a:endParaRPr lang="zh-CN" altLang="zh-CN" dirty="0" smtClean="0"/>
          </a:p>
          <a:p>
            <a:r>
              <a:rPr lang="en-US" altLang="zh-CN" b="1" dirty="0" smtClean="0"/>
              <a:t>$ROOT_TOPDIR/</a:t>
            </a:r>
            <a:r>
              <a:rPr lang="en-US" altLang="zh-CN" b="1" dirty="0" err="1" smtClean="0"/>
              <a:t>ktllog</a:t>
            </a:r>
            <a:r>
              <a:rPr lang="en-US" altLang="zh-CN" b="1" dirty="0" smtClean="0"/>
              <a:t>/log01</a:t>
            </a:r>
            <a:r>
              <a:rPr lang="zh-CN" altLang="zh-CN" dirty="0" smtClean="0"/>
              <a:t>为打印日志的存储位置</a:t>
            </a:r>
          </a:p>
          <a:p>
            <a:r>
              <a:rPr lang="en-US" altLang="zh-CN" b="1" dirty="0" smtClean="0"/>
              <a:t>kitchen.sh -file=$ROOT_TOPDIR/</a:t>
            </a:r>
            <a:r>
              <a:rPr lang="en-US" altLang="zh-CN" b="1" dirty="0" err="1" smtClean="0"/>
              <a:t>ktllog</a:t>
            </a:r>
            <a:r>
              <a:rPr lang="en-US" altLang="zh-CN" b="1" dirty="0" smtClean="0"/>
              <a:t>/Job01.kjb</a:t>
            </a:r>
            <a:r>
              <a:rPr lang="zh-CN" altLang="zh-CN" dirty="0" smtClean="0"/>
              <a:t>为调用</a:t>
            </a:r>
            <a:r>
              <a:rPr lang="en-US" altLang="zh-CN" dirty="0" smtClean="0"/>
              <a:t>kettle</a:t>
            </a:r>
            <a:r>
              <a:rPr lang="zh-CN" altLang="zh-CN" dirty="0" smtClean="0"/>
              <a:t>自身的</a:t>
            </a:r>
            <a:r>
              <a:rPr lang="en-US" altLang="zh-CN" b="1" dirty="0" smtClean="0"/>
              <a:t>kitchen.sh</a:t>
            </a:r>
            <a:r>
              <a:rPr lang="zh-CN" altLang="zh-CN" dirty="0" smtClean="0"/>
              <a:t>命令执行任务</a:t>
            </a:r>
            <a:r>
              <a:rPr lang="en-US" altLang="zh-CN" dirty="0" smtClean="0"/>
              <a:t>Job01.kjb</a:t>
            </a:r>
            <a:r>
              <a:rPr lang="zh-CN" altLang="zh-CN" dirty="0" smtClean="0"/>
              <a:t>，此处的任务</a:t>
            </a:r>
            <a:r>
              <a:rPr lang="en-US" altLang="zh-CN" dirty="0" smtClean="0"/>
              <a:t>‘START’</a:t>
            </a:r>
            <a:r>
              <a:rPr lang="zh-CN" altLang="zh-CN" dirty="0" smtClean="0"/>
              <a:t>中不设置任何周期</a:t>
            </a:r>
          </a:p>
          <a:p>
            <a:r>
              <a:rPr lang="en-US" altLang="zh-CN" b="1" dirty="0" smtClean="0"/>
              <a:t>JAVA_HOME=/</a:t>
            </a:r>
            <a:r>
              <a:rPr lang="en-US" altLang="zh-CN" b="1" dirty="0" err="1" smtClean="0"/>
              <a:t>usr</a:t>
            </a:r>
            <a:r>
              <a:rPr lang="en-US" altLang="zh-CN" b="1" dirty="0" smtClean="0"/>
              <a:t>/java/jre1.7.0_45</a:t>
            </a:r>
            <a:r>
              <a:rPr lang="zh-CN" altLang="zh-CN" dirty="0" smtClean="0"/>
              <a:t>此处需要说明的是，虽然之前已经配置好了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环境，但是</a:t>
            </a:r>
            <a:r>
              <a:rPr lang="en-US" altLang="zh-CN" dirty="0" err="1" smtClean="0"/>
              <a:t>crontab</a:t>
            </a:r>
            <a:r>
              <a:rPr lang="zh-CN" altLang="zh-CN" dirty="0" smtClean="0"/>
              <a:t>命令不属于任何用户，调用</a:t>
            </a:r>
            <a:r>
              <a:rPr lang="en-US" altLang="zh-CN" dirty="0" smtClean="0"/>
              <a:t>kettle</a:t>
            </a:r>
            <a:r>
              <a:rPr lang="zh-CN" altLang="zh-CN" dirty="0" smtClean="0"/>
              <a:t>自身的</a:t>
            </a:r>
            <a:r>
              <a:rPr lang="en-US" altLang="zh-CN" dirty="0" smtClean="0"/>
              <a:t>kitchen.sh</a:t>
            </a:r>
            <a:r>
              <a:rPr lang="zh-CN" altLang="zh-CN" dirty="0" smtClean="0"/>
              <a:t>命令时，它依然找不到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环境，所以在调用时必须指定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环境，否则</a:t>
            </a:r>
            <a:r>
              <a:rPr lang="en-US" altLang="zh-CN" dirty="0" err="1" smtClean="0"/>
              <a:t>sh</a:t>
            </a:r>
            <a:r>
              <a:rPr lang="zh-CN" altLang="zh-CN" dirty="0" smtClean="0"/>
              <a:t>脚本无法运行</a:t>
            </a:r>
            <a:r>
              <a:rPr lang="zh-CN" altLang="en-US" dirty="0" smtClean="0"/>
              <a:t>。</a:t>
            </a:r>
            <a:r>
              <a:rPr lang="zh-CN" altLang="zh-CN" dirty="0" smtClean="0"/>
              <a:t>保存退出！</a:t>
            </a:r>
          </a:p>
          <a:p>
            <a:r>
              <a:rPr lang="zh-CN" altLang="zh-CN" dirty="0" smtClean="0"/>
              <a:t>然后为</a:t>
            </a:r>
            <a:r>
              <a:rPr lang="en-US" altLang="zh-CN" dirty="0" smtClean="0"/>
              <a:t>Get_86.sh</a:t>
            </a:r>
            <a:r>
              <a:rPr lang="zh-CN" altLang="zh-CN" dirty="0" smtClean="0"/>
              <a:t>脚本赋予执行权限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+x Get_86.sh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40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、定义错误处理，捕获到错误数据行，保存到统一数据库和日志，建立自动和手动补偿机制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901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、修改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、修改日志输出级别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、单组件多线程执行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、流式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，数据流转过程中数据存储在内存中，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和内存资源占用较高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539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522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46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0145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Ogg</a:t>
            </a:r>
            <a:r>
              <a:rPr lang="en-US" altLang="zh-CN" baseline="0" dirty="0" smtClean="0"/>
              <a:t> for oracle to </a:t>
            </a:r>
            <a:r>
              <a:rPr lang="en-US" altLang="zh-CN" baseline="0" dirty="0" err="1" smtClean="0"/>
              <a:t>mysql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dirty="0" smtClean="0"/>
              <a:t>https://blog.csdn.net/zhengwei125/article/details/46602977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642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047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0860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4378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31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54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877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http://wiki.pentaho.com/display/EAI/Apache+Kafka+Producer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68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03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通用：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start:</a:t>
            </a:r>
            <a:r>
              <a:rPr lang="zh-CN" altLang="en-US" dirty="0" smtClean="0"/>
              <a:t>小而全功能的定时调度器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、转换：调用</a:t>
            </a:r>
            <a:r>
              <a:rPr lang="en-US" altLang="zh-CN" dirty="0" err="1" smtClean="0"/>
              <a:t>ktr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、作业：调用</a:t>
            </a:r>
            <a:r>
              <a:rPr lang="en-US" altLang="zh-CN" dirty="0" err="1" smtClean="0"/>
              <a:t>kjb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SQL:</a:t>
            </a:r>
            <a:r>
              <a:rPr lang="zh-CN" altLang="en-US" dirty="0" smtClean="0"/>
              <a:t>你要执行的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，比如：执行成功或失败记录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email</a:t>
            </a:r>
            <a:r>
              <a:rPr lang="zh-CN" altLang="en-US" baseline="0" dirty="0" smtClean="0"/>
              <a:t>：发送</a:t>
            </a:r>
            <a:r>
              <a:rPr lang="en-US" altLang="zh-CN" baseline="0" dirty="0" smtClean="0"/>
              <a:t>email,</a:t>
            </a:r>
            <a:r>
              <a:rPr lang="zh-CN" altLang="en-US" baseline="0" dirty="0" smtClean="0"/>
              <a:t>比如：</a:t>
            </a:r>
            <a:r>
              <a:rPr lang="en-US" altLang="zh-CN" baseline="0" dirty="0" err="1" smtClean="0"/>
              <a:t>etl</a:t>
            </a:r>
            <a:r>
              <a:rPr lang="zh-CN" altLang="en-US" baseline="0" dirty="0" smtClean="0"/>
              <a:t>成功或失败</a:t>
            </a:r>
            <a:r>
              <a:rPr lang="en-US" altLang="zh-CN" baseline="0" dirty="0" smtClean="0"/>
              <a:t>email,</a:t>
            </a:r>
            <a:r>
              <a:rPr lang="zh-CN" altLang="en-US" baseline="0" dirty="0" smtClean="0"/>
              <a:t>详情邮件配置信息，见具体组件</a:t>
            </a:r>
            <a:endParaRPr lang="en-US" altLang="zh-CN" baseline="0" dirty="0" smtClean="0"/>
          </a:p>
          <a:p>
            <a:r>
              <a:rPr lang="en-US" altLang="zh-CN" baseline="0" dirty="0" smtClean="0"/>
              <a:t>6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DUMMY:</a:t>
            </a:r>
            <a:r>
              <a:rPr lang="zh-CN" altLang="en-US" baseline="0" dirty="0" smtClean="0"/>
              <a:t>失败分支</a:t>
            </a:r>
            <a:endParaRPr lang="en-US" altLang="zh-CN" baseline="0" dirty="0" smtClean="0"/>
          </a:p>
          <a:p>
            <a:r>
              <a:rPr lang="en-US" altLang="zh-CN" baseline="0" dirty="0" smtClean="0"/>
              <a:t>7</a:t>
            </a:r>
            <a:r>
              <a:rPr lang="zh-CN" altLang="en-US" baseline="0" dirty="0" smtClean="0"/>
              <a:t>、成功：成功分支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855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资源库：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检查资源库连接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导出资源库，以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xml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文件形式输出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方便资源库作业和转换迁移备份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导出资源库，可以根据需求选择导出类型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比如：导出一个目录等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35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E7D-B732-454A-8175-464476B8FA2F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09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19" userDrawn="1">
          <p15:clr>
            <a:srgbClr val="FBAE40"/>
          </p15:clr>
        </p15:guide>
        <p15:guide id="4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E7D-B732-454A-8175-464476B8FA2F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8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E7D-B732-454A-8175-464476B8FA2F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0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E7D-B732-454A-8175-464476B8FA2F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8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515600" cy="471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7AE7D-B732-454A-8175-464476B8FA2F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05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 spc="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png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1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ee.com/tuiqiao/CBoard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ee.com/search?utf8=%E2%9C%93&amp;q=xxl-job&amp;typ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ee.com/search?utf8=%E2%9C%93&amp;q=kettle&amp;type" TargetMode="External"/><Relationship Id="rId5" Type="http://schemas.openxmlformats.org/officeDocument/2006/relationships/hyperlink" Target="https://github.com/pentaho/pentaho-platform" TargetMode="External"/><Relationship Id="rId4" Type="http://schemas.openxmlformats.org/officeDocument/2006/relationships/hyperlink" Target="https://ask.hellobi.com/blog/TASKCT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oleObject" Target="../embeddings/oleObject2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1.png"/><Relationship Id="rId9" Type="http://schemas.openxmlformats.org/officeDocument/2006/relationships/image" Target="../media/image62.jpeg"/><Relationship Id="rId1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/>
          <p:cNvSpPr>
            <a:spLocks/>
          </p:cNvSpPr>
          <p:nvPr/>
        </p:nvSpPr>
        <p:spPr bwMode="auto">
          <a:xfrm>
            <a:off x="6096000" y="4725160"/>
            <a:ext cx="12191331" cy="1242370"/>
          </a:xfrm>
          <a:custGeom>
            <a:avLst/>
            <a:gdLst>
              <a:gd name="T0" fmla="*/ 5699 w 5699"/>
              <a:gd name="T1" fmla="*/ 0 h 581"/>
              <a:gd name="T2" fmla="*/ 5699 w 5699"/>
              <a:gd name="T3" fmla="*/ 141 h 581"/>
              <a:gd name="T4" fmla="*/ 5473 w 5699"/>
              <a:gd name="T5" fmla="*/ 202 h 581"/>
              <a:gd name="T6" fmla="*/ 5238 w 5699"/>
              <a:gd name="T7" fmla="*/ 258 h 581"/>
              <a:gd name="T8" fmla="*/ 4996 w 5699"/>
              <a:gd name="T9" fmla="*/ 310 h 581"/>
              <a:gd name="T10" fmla="*/ 4745 w 5699"/>
              <a:gd name="T11" fmla="*/ 357 h 581"/>
              <a:gd name="T12" fmla="*/ 4485 w 5699"/>
              <a:gd name="T13" fmla="*/ 399 h 581"/>
              <a:gd name="T14" fmla="*/ 4217 w 5699"/>
              <a:gd name="T15" fmla="*/ 437 h 581"/>
              <a:gd name="T16" fmla="*/ 3942 w 5699"/>
              <a:gd name="T17" fmla="*/ 470 h 581"/>
              <a:gd name="T18" fmla="*/ 3658 w 5699"/>
              <a:gd name="T19" fmla="*/ 500 h 581"/>
              <a:gd name="T20" fmla="*/ 3368 w 5699"/>
              <a:gd name="T21" fmla="*/ 524 h 581"/>
              <a:gd name="T22" fmla="*/ 3068 w 5699"/>
              <a:gd name="T23" fmla="*/ 545 h 581"/>
              <a:gd name="T24" fmla="*/ 2760 w 5699"/>
              <a:gd name="T25" fmla="*/ 561 h 581"/>
              <a:gd name="T26" fmla="*/ 2443 w 5699"/>
              <a:gd name="T27" fmla="*/ 571 h 581"/>
              <a:gd name="T28" fmla="*/ 2119 w 5699"/>
              <a:gd name="T29" fmla="*/ 578 h 581"/>
              <a:gd name="T30" fmla="*/ 1787 w 5699"/>
              <a:gd name="T31" fmla="*/ 581 h 581"/>
              <a:gd name="T32" fmla="*/ 1445 w 5699"/>
              <a:gd name="T33" fmla="*/ 580 h 581"/>
              <a:gd name="T34" fmla="*/ 1095 w 5699"/>
              <a:gd name="T35" fmla="*/ 573 h 581"/>
              <a:gd name="T36" fmla="*/ 738 w 5699"/>
              <a:gd name="T37" fmla="*/ 561 h 581"/>
              <a:gd name="T38" fmla="*/ 375 w 5699"/>
              <a:gd name="T39" fmla="*/ 547 h 581"/>
              <a:gd name="T40" fmla="*/ 0 w 5699"/>
              <a:gd name="T41" fmla="*/ 526 h 581"/>
              <a:gd name="T42" fmla="*/ 0 w 5699"/>
              <a:gd name="T43" fmla="*/ 503 h 581"/>
              <a:gd name="T44" fmla="*/ 394 w 5699"/>
              <a:gd name="T45" fmla="*/ 515 h 581"/>
              <a:gd name="T46" fmla="*/ 779 w 5699"/>
              <a:gd name="T47" fmla="*/ 524 h 581"/>
              <a:gd name="T48" fmla="*/ 1155 w 5699"/>
              <a:gd name="T49" fmla="*/ 527 h 581"/>
              <a:gd name="T50" fmla="*/ 1522 w 5699"/>
              <a:gd name="T51" fmla="*/ 526 h 581"/>
              <a:gd name="T52" fmla="*/ 1879 w 5699"/>
              <a:gd name="T53" fmla="*/ 519 h 581"/>
              <a:gd name="T54" fmla="*/ 2227 w 5699"/>
              <a:gd name="T55" fmla="*/ 507 h 581"/>
              <a:gd name="T56" fmla="*/ 2567 w 5699"/>
              <a:gd name="T57" fmla="*/ 491 h 581"/>
              <a:gd name="T58" fmla="*/ 2898 w 5699"/>
              <a:gd name="T59" fmla="*/ 470 h 581"/>
              <a:gd name="T60" fmla="*/ 3218 w 5699"/>
              <a:gd name="T61" fmla="*/ 446 h 581"/>
              <a:gd name="T62" fmla="*/ 3530 w 5699"/>
              <a:gd name="T63" fmla="*/ 414 h 581"/>
              <a:gd name="T64" fmla="*/ 3832 w 5699"/>
              <a:gd name="T65" fmla="*/ 380 h 581"/>
              <a:gd name="T66" fmla="*/ 4127 w 5699"/>
              <a:gd name="T67" fmla="*/ 339 h 581"/>
              <a:gd name="T68" fmla="*/ 4412 w 5699"/>
              <a:gd name="T69" fmla="*/ 294 h 581"/>
              <a:gd name="T70" fmla="*/ 4687 w 5699"/>
              <a:gd name="T71" fmla="*/ 245 h 581"/>
              <a:gd name="T72" fmla="*/ 4954 w 5699"/>
              <a:gd name="T73" fmla="*/ 192 h 581"/>
              <a:gd name="T74" fmla="*/ 5211 w 5699"/>
              <a:gd name="T75" fmla="*/ 132 h 581"/>
              <a:gd name="T76" fmla="*/ 5459 w 5699"/>
              <a:gd name="T77" fmla="*/ 68 h 581"/>
              <a:gd name="T78" fmla="*/ 5699 w 5699"/>
              <a:gd name="T79" fmla="*/ 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99" h="581">
                <a:moveTo>
                  <a:pt x="5699" y="0"/>
                </a:moveTo>
                <a:lnTo>
                  <a:pt x="5699" y="141"/>
                </a:lnTo>
                <a:lnTo>
                  <a:pt x="5473" y="202"/>
                </a:lnTo>
                <a:lnTo>
                  <a:pt x="5238" y="258"/>
                </a:lnTo>
                <a:lnTo>
                  <a:pt x="4996" y="310"/>
                </a:lnTo>
                <a:lnTo>
                  <a:pt x="4745" y="357"/>
                </a:lnTo>
                <a:lnTo>
                  <a:pt x="4485" y="399"/>
                </a:lnTo>
                <a:lnTo>
                  <a:pt x="4217" y="437"/>
                </a:lnTo>
                <a:lnTo>
                  <a:pt x="3942" y="470"/>
                </a:lnTo>
                <a:lnTo>
                  <a:pt x="3658" y="500"/>
                </a:lnTo>
                <a:lnTo>
                  <a:pt x="3368" y="524"/>
                </a:lnTo>
                <a:lnTo>
                  <a:pt x="3068" y="545"/>
                </a:lnTo>
                <a:lnTo>
                  <a:pt x="2760" y="561"/>
                </a:lnTo>
                <a:lnTo>
                  <a:pt x="2443" y="571"/>
                </a:lnTo>
                <a:lnTo>
                  <a:pt x="2119" y="578"/>
                </a:lnTo>
                <a:lnTo>
                  <a:pt x="1787" y="581"/>
                </a:lnTo>
                <a:lnTo>
                  <a:pt x="1445" y="580"/>
                </a:lnTo>
                <a:lnTo>
                  <a:pt x="1095" y="573"/>
                </a:lnTo>
                <a:lnTo>
                  <a:pt x="738" y="561"/>
                </a:lnTo>
                <a:lnTo>
                  <a:pt x="375" y="547"/>
                </a:lnTo>
                <a:lnTo>
                  <a:pt x="0" y="526"/>
                </a:lnTo>
                <a:lnTo>
                  <a:pt x="0" y="503"/>
                </a:lnTo>
                <a:lnTo>
                  <a:pt x="394" y="515"/>
                </a:lnTo>
                <a:lnTo>
                  <a:pt x="779" y="524"/>
                </a:lnTo>
                <a:lnTo>
                  <a:pt x="1155" y="527"/>
                </a:lnTo>
                <a:lnTo>
                  <a:pt x="1522" y="526"/>
                </a:lnTo>
                <a:lnTo>
                  <a:pt x="1879" y="519"/>
                </a:lnTo>
                <a:lnTo>
                  <a:pt x="2227" y="507"/>
                </a:lnTo>
                <a:lnTo>
                  <a:pt x="2567" y="491"/>
                </a:lnTo>
                <a:lnTo>
                  <a:pt x="2898" y="470"/>
                </a:lnTo>
                <a:lnTo>
                  <a:pt x="3218" y="446"/>
                </a:lnTo>
                <a:lnTo>
                  <a:pt x="3530" y="414"/>
                </a:lnTo>
                <a:lnTo>
                  <a:pt x="3832" y="380"/>
                </a:lnTo>
                <a:lnTo>
                  <a:pt x="4127" y="339"/>
                </a:lnTo>
                <a:lnTo>
                  <a:pt x="4412" y="294"/>
                </a:lnTo>
                <a:lnTo>
                  <a:pt x="4687" y="245"/>
                </a:lnTo>
                <a:lnTo>
                  <a:pt x="4954" y="192"/>
                </a:lnTo>
                <a:lnTo>
                  <a:pt x="5211" y="132"/>
                </a:lnTo>
                <a:lnTo>
                  <a:pt x="5459" y="68"/>
                </a:lnTo>
                <a:lnTo>
                  <a:pt x="5699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>
            <a:off x="-6550624" y="1320297"/>
            <a:ext cx="12191331" cy="2200342"/>
          </a:xfrm>
          <a:custGeom>
            <a:avLst/>
            <a:gdLst>
              <a:gd name="T0" fmla="*/ 4995 w 5699"/>
              <a:gd name="T1" fmla="*/ 0 h 1029"/>
              <a:gd name="T2" fmla="*/ 5344 w 5699"/>
              <a:gd name="T3" fmla="*/ 3 h 1029"/>
              <a:gd name="T4" fmla="*/ 5699 w 5699"/>
              <a:gd name="T5" fmla="*/ 12 h 1029"/>
              <a:gd name="T6" fmla="*/ 5699 w 5699"/>
              <a:gd name="T7" fmla="*/ 43 h 1029"/>
              <a:gd name="T8" fmla="*/ 5324 w 5699"/>
              <a:gd name="T9" fmla="*/ 45 h 1029"/>
              <a:gd name="T10" fmla="*/ 4959 w 5699"/>
              <a:gd name="T11" fmla="*/ 52 h 1029"/>
              <a:gd name="T12" fmla="*/ 4602 w 5699"/>
              <a:gd name="T13" fmla="*/ 66 h 1029"/>
              <a:gd name="T14" fmla="*/ 4254 w 5699"/>
              <a:gd name="T15" fmla="*/ 85 h 1029"/>
              <a:gd name="T16" fmla="*/ 3912 w 5699"/>
              <a:gd name="T17" fmla="*/ 109 h 1029"/>
              <a:gd name="T18" fmla="*/ 3580 w 5699"/>
              <a:gd name="T19" fmla="*/ 139 h 1029"/>
              <a:gd name="T20" fmla="*/ 3256 w 5699"/>
              <a:gd name="T21" fmla="*/ 174 h 1029"/>
              <a:gd name="T22" fmla="*/ 2939 w 5699"/>
              <a:gd name="T23" fmla="*/ 214 h 1029"/>
              <a:gd name="T24" fmla="*/ 2631 w 5699"/>
              <a:gd name="T25" fmla="*/ 261 h 1029"/>
              <a:gd name="T26" fmla="*/ 2331 w 5699"/>
              <a:gd name="T27" fmla="*/ 313 h 1029"/>
              <a:gd name="T28" fmla="*/ 2039 w 5699"/>
              <a:gd name="T29" fmla="*/ 371 h 1029"/>
              <a:gd name="T30" fmla="*/ 1757 w 5699"/>
              <a:gd name="T31" fmla="*/ 433 h 1029"/>
              <a:gd name="T32" fmla="*/ 1480 w 5699"/>
              <a:gd name="T33" fmla="*/ 501 h 1029"/>
              <a:gd name="T34" fmla="*/ 1214 w 5699"/>
              <a:gd name="T35" fmla="*/ 576 h 1029"/>
              <a:gd name="T36" fmla="*/ 954 w 5699"/>
              <a:gd name="T37" fmla="*/ 654 h 1029"/>
              <a:gd name="T38" fmla="*/ 703 w 5699"/>
              <a:gd name="T39" fmla="*/ 740 h 1029"/>
              <a:gd name="T40" fmla="*/ 461 w 5699"/>
              <a:gd name="T41" fmla="*/ 830 h 1029"/>
              <a:gd name="T42" fmla="*/ 226 w 5699"/>
              <a:gd name="T43" fmla="*/ 926 h 1029"/>
              <a:gd name="T44" fmla="*/ 0 w 5699"/>
              <a:gd name="T45" fmla="*/ 1029 h 1029"/>
              <a:gd name="T46" fmla="*/ 0 w 5699"/>
              <a:gd name="T47" fmla="*/ 832 h 1029"/>
              <a:gd name="T48" fmla="*/ 214 w 5699"/>
              <a:gd name="T49" fmla="*/ 741 h 1029"/>
              <a:gd name="T50" fmla="*/ 437 w 5699"/>
              <a:gd name="T51" fmla="*/ 656 h 1029"/>
              <a:gd name="T52" fmla="*/ 667 w 5699"/>
              <a:gd name="T53" fmla="*/ 576 h 1029"/>
              <a:gd name="T54" fmla="*/ 904 w 5699"/>
              <a:gd name="T55" fmla="*/ 501 h 1029"/>
              <a:gd name="T56" fmla="*/ 1147 w 5699"/>
              <a:gd name="T57" fmla="*/ 432 h 1029"/>
              <a:gd name="T58" fmla="*/ 1400 w 5699"/>
              <a:gd name="T59" fmla="*/ 367 h 1029"/>
              <a:gd name="T60" fmla="*/ 1659 w 5699"/>
              <a:gd name="T61" fmla="*/ 308 h 1029"/>
              <a:gd name="T62" fmla="*/ 1926 w 5699"/>
              <a:gd name="T63" fmla="*/ 254 h 1029"/>
              <a:gd name="T64" fmla="*/ 2199 w 5699"/>
              <a:gd name="T65" fmla="*/ 205 h 1029"/>
              <a:gd name="T66" fmla="*/ 2481 w 5699"/>
              <a:gd name="T67" fmla="*/ 162 h 1029"/>
              <a:gd name="T68" fmla="*/ 2768 w 5699"/>
              <a:gd name="T69" fmla="*/ 123 h 1029"/>
              <a:gd name="T70" fmla="*/ 3064 w 5699"/>
              <a:gd name="T71" fmla="*/ 90 h 1029"/>
              <a:gd name="T72" fmla="*/ 3367 w 5699"/>
              <a:gd name="T73" fmla="*/ 62 h 1029"/>
              <a:gd name="T74" fmla="*/ 3679 w 5699"/>
              <a:gd name="T75" fmla="*/ 40 h 1029"/>
              <a:gd name="T76" fmla="*/ 3998 w 5699"/>
              <a:gd name="T77" fmla="*/ 21 h 1029"/>
              <a:gd name="T78" fmla="*/ 4323 w 5699"/>
              <a:gd name="T79" fmla="*/ 8 h 1029"/>
              <a:gd name="T80" fmla="*/ 4656 w 5699"/>
              <a:gd name="T81" fmla="*/ 2 h 1029"/>
              <a:gd name="T82" fmla="*/ 4995 w 5699"/>
              <a:gd name="T83" fmla="*/ 0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699" h="1029">
                <a:moveTo>
                  <a:pt x="4995" y="0"/>
                </a:moveTo>
                <a:lnTo>
                  <a:pt x="5344" y="3"/>
                </a:lnTo>
                <a:lnTo>
                  <a:pt x="5699" y="12"/>
                </a:lnTo>
                <a:lnTo>
                  <a:pt x="5699" y="43"/>
                </a:lnTo>
                <a:lnTo>
                  <a:pt x="5324" y="45"/>
                </a:lnTo>
                <a:lnTo>
                  <a:pt x="4959" y="52"/>
                </a:lnTo>
                <a:lnTo>
                  <a:pt x="4602" y="66"/>
                </a:lnTo>
                <a:lnTo>
                  <a:pt x="4254" y="85"/>
                </a:lnTo>
                <a:lnTo>
                  <a:pt x="3912" y="109"/>
                </a:lnTo>
                <a:lnTo>
                  <a:pt x="3580" y="139"/>
                </a:lnTo>
                <a:lnTo>
                  <a:pt x="3256" y="174"/>
                </a:lnTo>
                <a:lnTo>
                  <a:pt x="2939" y="214"/>
                </a:lnTo>
                <a:lnTo>
                  <a:pt x="2631" y="261"/>
                </a:lnTo>
                <a:lnTo>
                  <a:pt x="2331" y="313"/>
                </a:lnTo>
                <a:lnTo>
                  <a:pt x="2039" y="371"/>
                </a:lnTo>
                <a:lnTo>
                  <a:pt x="1757" y="433"/>
                </a:lnTo>
                <a:lnTo>
                  <a:pt x="1480" y="501"/>
                </a:lnTo>
                <a:lnTo>
                  <a:pt x="1214" y="576"/>
                </a:lnTo>
                <a:lnTo>
                  <a:pt x="954" y="654"/>
                </a:lnTo>
                <a:lnTo>
                  <a:pt x="703" y="740"/>
                </a:lnTo>
                <a:lnTo>
                  <a:pt x="461" y="830"/>
                </a:lnTo>
                <a:lnTo>
                  <a:pt x="226" y="926"/>
                </a:lnTo>
                <a:lnTo>
                  <a:pt x="0" y="1029"/>
                </a:lnTo>
                <a:lnTo>
                  <a:pt x="0" y="832"/>
                </a:lnTo>
                <a:lnTo>
                  <a:pt x="214" y="741"/>
                </a:lnTo>
                <a:lnTo>
                  <a:pt x="437" y="656"/>
                </a:lnTo>
                <a:lnTo>
                  <a:pt x="667" y="576"/>
                </a:lnTo>
                <a:lnTo>
                  <a:pt x="904" y="501"/>
                </a:lnTo>
                <a:lnTo>
                  <a:pt x="1147" y="432"/>
                </a:lnTo>
                <a:lnTo>
                  <a:pt x="1400" y="367"/>
                </a:lnTo>
                <a:lnTo>
                  <a:pt x="1659" y="308"/>
                </a:lnTo>
                <a:lnTo>
                  <a:pt x="1926" y="254"/>
                </a:lnTo>
                <a:lnTo>
                  <a:pt x="2199" y="205"/>
                </a:lnTo>
                <a:lnTo>
                  <a:pt x="2481" y="162"/>
                </a:lnTo>
                <a:lnTo>
                  <a:pt x="2768" y="123"/>
                </a:lnTo>
                <a:lnTo>
                  <a:pt x="3064" y="90"/>
                </a:lnTo>
                <a:lnTo>
                  <a:pt x="3367" y="62"/>
                </a:lnTo>
                <a:lnTo>
                  <a:pt x="3679" y="40"/>
                </a:lnTo>
                <a:lnTo>
                  <a:pt x="3998" y="21"/>
                </a:lnTo>
                <a:lnTo>
                  <a:pt x="4323" y="8"/>
                </a:lnTo>
                <a:lnTo>
                  <a:pt x="4656" y="2"/>
                </a:lnTo>
                <a:lnTo>
                  <a:pt x="4995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2245659" y="2420468"/>
            <a:ext cx="823681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基于</a:t>
            </a:r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Kettle</a:t>
            </a:r>
            <a:r>
              <a:rPr lang="zh-CN" altLang="en-US" sz="36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快速构建基础数据</a:t>
            </a:r>
            <a:r>
              <a:rPr lang="zh-CN" altLang="en-US" sz="3600" b="1" cap="all" dirty="0">
                <a:latin typeface="Arial" panose="020B0604020202020204" pitchFamily="34" charset="0"/>
                <a:cs typeface="Arial" panose="020B0604020202020204" pitchFamily="34" charset="0"/>
              </a:rPr>
              <a:t>仓库</a:t>
            </a:r>
            <a:r>
              <a:rPr lang="zh-CN" altLang="en-US" sz="36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平台         入门</a:t>
            </a:r>
            <a:r>
              <a:rPr lang="zh-CN" altLang="en-US" sz="3600" b="1" cap="all" dirty="0">
                <a:latin typeface="Arial" panose="020B0604020202020204" pitchFamily="34" charset="0"/>
                <a:cs typeface="Arial" panose="020B0604020202020204" pitchFamily="34" charset="0"/>
              </a:rPr>
              <a:t>培训</a:t>
            </a:r>
          </a:p>
        </p:txBody>
      </p:sp>
      <p:sp>
        <p:nvSpPr>
          <p:cNvPr id="22" name="矩形 259"/>
          <p:cNvSpPr>
            <a:spLocks noChangeArrowheads="1"/>
          </p:cNvSpPr>
          <p:nvPr/>
        </p:nvSpPr>
        <p:spPr bwMode="auto">
          <a:xfrm>
            <a:off x="6679770" y="3766860"/>
            <a:ext cx="368059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2000" dirty="0">
                <a:cs typeface="Arial" panose="020B0604020202020204" pitchFamily="34" charset="0"/>
              </a:rPr>
              <a:t>微</a:t>
            </a:r>
            <a:r>
              <a:rPr lang="zh-CN" altLang="en-US" sz="2000" dirty="0" smtClean="0">
                <a:cs typeface="Arial" panose="020B0604020202020204" pitchFamily="34" charset="0"/>
              </a:rPr>
              <a:t>信公众号“以数据之名”</a:t>
            </a:r>
            <a:endParaRPr lang="en-US" altLang="zh-CN" sz="2000" cap="all" dirty="0">
              <a:cs typeface="Arial" panose="020B0604020202020204" pitchFamily="34" charset="0"/>
            </a:endParaRPr>
          </a:p>
          <a:p>
            <a:pPr algn="r">
              <a:buNone/>
            </a:pPr>
            <a:r>
              <a:rPr lang="en-US" altLang="zh-CN" sz="2000" dirty="0" err="1" smtClean="0">
                <a:cs typeface="Arial" panose="020B0604020202020204" pitchFamily="34" charset="0"/>
              </a:rPr>
              <a:t>Agile.Q</a:t>
            </a:r>
            <a:endParaRPr lang="en-US" altLang="zh-CN" sz="2000" cap="all" dirty="0">
              <a:cs typeface="Arial" panose="020B0604020202020204" pitchFamily="34" charset="0"/>
            </a:endParaRPr>
          </a:p>
        </p:txBody>
      </p:sp>
      <p:sp>
        <p:nvSpPr>
          <p:cNvPr id="7" name="矩形 259">
            <a:extLst>
              <a:ext uri="{FF2B5EF4-FFF2-40B4-BE49-F238E27FC236}">
                <a16:creationId xmlns:a16="http://schemas.microsoft.com/office/drawing/2014/main" xmlns="" id="{83DFFA60-987B-4E95-AC94-42FECCC90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270" y="4517060"/>
            <a:ext cx="19810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1800" cap="all" dirty="0" smtClean="0">
                <a:cs typeface="Arial" panose="020B0604020202020204" pitchFamily="34" charset="0"/>
              </a:rPr>
              <a:t>2019.01.16</a:t>
            </a:r>
            <a:endParaRPr lang="zh-CN" altLang="en-US" sz="1800" cap="all" dirty="0"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109" y="4323942"/>
            <a:ext cx="2825895" cy="10224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800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995">
        <p14:doors dir="vert"/>
      </p:transition>
    </mc:Choice>
    <mc:Fallback xmlns="">
      <p:transition spd="slow" advTm="299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36471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 smtClean="0"/>
              <a:t>软硬件要求</a:t>
            </a:r>
            <a:endParaRPr lang="zh-CN" altLang="en-US" sz="3200" b="1" dirty="0"/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03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4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3416320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建议</a:t>
            </a:r>
            <a:r>
              <a:rPr lang="zh-CN" altLang="en-US" sz="3600" dirty="0" smtClean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软硬件资源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27430"/>
              </p:ext>
            </p:extLst>
          </p:nvPr>
        </p:nvGraphicFramePr>
        <p:xfrm>
          <a:off x="291818" y="1294321"/>
          <a:ext cx="5761356" cy="59436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880678"/>
                <a:gridCol w="2880678"/>
              </a:tblGrid>
              <a:tr h="1885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Linux </a:t>
                      </a:r>
                      <a:r>
                        <a:rPr lang="zh-CN" sz="1200" kern="100" dirty="0">
                          <a:effectLst/>
                        </a:rPr>
                        <a:t>操作系统平台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版本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885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Red Hat Enterprise Linux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6.5</a:t>
                      </a:r>
                      <a:r>
                        <a:rPr lang="zh-CN" altLang="zh-CN" sz="1050" kern="100" dirty="0" smtClean="0">
                          <a:effectLst/>
                        </a:rPr>
                        <a:t>及以上</a:t>
                      </a:r>
                      <a:endParaRPr lang="zh-CN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062388"/>
              </p:ext>
            </p:extLst>
          </p:nvPr>
        </p:nvGraphicFramePr>
        <p:xfrm>
          <a:off x="260744" y="2269535"/>
          <a:ext cx="5875020" cy="10744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79170"/>
                <a:gridCol w="979170"/>
                <a:gridCol w="979170"/>
                <a:gridCol w="979170"/>
                <a:gridCol w="979170"/>
                <a:gridCol w="979170"/>
              </a:tblGrid>
              <a:tr h="194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组件</a:t>
                      </a:r>
                      <a:endParaRPr lang="zh-CN" sz="12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CPU</a:t>
                      </a:r>
                      <a:endParaRPr lang="zh-CN" sz="12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内存</a:t>
                      </a:r>
                      <a:endParaRPr lang="zh-CN" sz="12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本地存储</a:t>
                      </a:r>
                      <a:endParaRPr lang="zh-CN" sz="12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网络</a:t>
                      </a:r>
                      <a:endParaRPr lang="zh-CN" sz="12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实例数量</a:t>
                      </a: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zh-CN" sz="1200" kern="100" dirty="0">
                          <a:effectLst/>
                        </a:rPr>
                        <a:t>最低要求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2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94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KS-1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4</a:t>
                      </a:r>
                      <a:r>
                        <a:rPr lang="zh-CN" sz="1050" kern="100" dirty="0" smtClean="0">
                          <a:effectLst/>
                        </a:rPr>
                        <a:t>核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8 </a:t>
                      </a:r>
                      <a:r>
                        <a:rPr lang="en-US" sz="1050" kern="100" dirty="0">
                          <a:effectLst/>
                        </a:rPr>
                        <a:t>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SAS, 200 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千兆网卡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94945">
                <a:tc>
                  <a:txBody>
                    <a:bodyPr/>
                    <a:lstStyle/>
                    <a:p>
                      <a:endParaRPr lang="zh-CN" sz="12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服务器总计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93182" y="924989"/>
            <a:ext cx="362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操作系统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93182" y="1911573"/>
            <a:ext cx="21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Dev</a:t>
            </a:r>
            <a:r>
              <a:rPr lang="zh-CN" altLang="en-US" b="1" dirty="0" smtClean="0"/>
              <a:t>环境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硬件要求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6231228" y="1900203"/>
            <a:ext cx="2062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Stg</a:t>
            </a:r>
            <a:r>
              <a:rPr lang="zh-CN" altLang="en-US" b="1" dirty="0" smtClean="0"/>
              <a:t>环境</a:t>
            </a:r>
            <a:r>
              <a:rPr lang="en-US" altLang="zh-CN" b="1" dirty="0"/>
              <a:t>-</a:t>
            </a:r>
            <a:r>
              <a:rPr lang="zh-CN" altLang="en-US" b="1" dirty="0"/>
              <a:t>硬件要求</a:t>
            </a:r>
          </a:p>
          <a:p>
            <a:endParaRPr lang="zh-CN" altLang="en-US" b="1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797493"/>
              </p:ext>
            </p:extLst>
          </p:nvPr>
        </p:nvGraphicFramePr>
        <p:xfrm>
          <a:off x="6316980" y="2269535"/>
          <a:ext cx="5875020" cy="13716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79170"/>
                <a:gridCol w="979170"/>
                <a:gridCol w="979170"/>
                <a:gridCol w="979170"/>
                <a:gridCol w="979170"/>
                <a:gridCol w="979170"/>
              </a:tblGrid>
              <a:tr h="194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KS-2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CPU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内存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本地存储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网络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实例数量</a:t>
                      </a: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zh-CN" sz="1200" kern="100" dirty="0">
                          <a:effectLst/>
                        </a:rPr>
                        <a:t>最低要求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94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KS-2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</a:t>
                      </a:r>
                      <a:r>
                        <a:rPr lang="zh-CN" sz="1050" kern="100" dirty="0">
                          <a:effectLst/>
                        </a:rPr>
                        <a:t>核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16 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SAS, 200 GB+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千兆网卡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85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KS-2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8</a:t>
                      </a:r>
                      <a:r>
                        <a:rPr lang="zh-CN" sz="1050" kern="100" dirty="0" smtClean="0">
                          <a:effectLst/>
                        </a:rPr>
                        <a:t>核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16 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SAS, 200 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千兆网卡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94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KS-2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服务器总计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93182" y="4163229"/>
            <a:ext cx="2021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Prd</a:t>
            </a:r>
            <a:r>
              <a:rPr lang="zh-CN" altLang="en-US" b="1" dirty="0" smtClean="0"/>
              <a:t>环境</a:t>
            </a:r>
            <a:r>
              <a:rPr lang="en-US" altLang="zh-CN" b="1" dirty="0"/>
              <a:t>-</a:t>
            </a:r>
            <a:r>
              <a:rPr lang="zh-CN" altLang="en-US" b="1" dirty="0"/>
              <a:t>硬件要求</a:t>
            </a:r>
          </a:p>
          <a:p>
            <a:endParaRPr lang="zh-CN" altLang="en-US" b="1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581847"/>
              </p:ext>
            </p:extLst>
          </p:nvPr>
        </p:nvGraphicFramePr>
        <p:xfrm>
          <a:off x="283335" y="4532561"/>
          <a:ext cx="5837556" cy="21031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72926"/>
                <a:gridCol w="972926"/>
                <a:gridCol w="972926"/>
                <a:gridCol w="972926"/>
                <a:gridCol w="972926"/>
                <a:gridCol w="972926"/>
              </a:tblGrid>
              <a:tr h="188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组件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CPU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内存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硬盘类型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网络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实例数量</a:t>
                      </a: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zh-CN" sz="1200" kern="100" dirty="0">
                          <a:effectLst/>
                        </a:rPr>
                        <a:t>最低要求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KS-1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16</a:t>
                      </a:r>
                      <a:r>
                        <a:rPr lang="zh-CN" sz="1050" kern="100" dirty="0">
                          <a:effectLst/>
                        </a:rPr>
                        <a:t>核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32 </a:t>
                      </a:r>
                      <a:r>
                        <a:rPr lang="en-US" sz="1050" kern="100" dirty="0">
                          <a:effectLst/>
                        </a:rPr>
                        <a:t>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</a:rPr>
                        <a:t>SAS,1T</a:t>
                      </a:r>
                      <a:endParaRPr lang="zh-CN" altLang="zh-CN" sz="1050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万兆网卡（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块最佳）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88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KS-2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16</a:t>
                      </a:r>
                      <a:r>
                        <a:rPr lang="zh-CN" sz="1050" kern="100" dirty="0" smtClean="0">
                          <a:effectLst/>
                        </a:rPr>
                        <a:t>核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32 </a:t>
                      </a:r>
                      <a:r>
                        <a:rPr lang="en-US" sz="1050" kern="100" dirty="0">
                          <a:effectLst/>
                        </a:rPr>
                        <a:t>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</a:t>
                      </a:r>
                      <a:r>
                        <a:rPr lang="en-US" altLang="zh-CN" sz="1050" kern="100" dirty="0" smtClean="0">
                          <a:effectLst/>
                        </a:rPr>
                        <a:t>AS,1T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万兆网卡（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块最佳）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88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 smtClean="0">
                          <a:effectLst/>
                        </a:rPr>
                        <a:t>监控</a:t>
                      </a:r>
                      <a:r>
                        <a:rPr lang="en-US" altLang="zh-CN" sz="1200" kern="100" dirty="0" smtClean="0">
                          <a:effectLst/>
                        </a:rPr>
                        <a:t>&amp;</a:t>
                      </a:r>
                      <a:r>
                        <a:rPr lang="zh-CN" altLang="en-US" sz="1200" kern="100" dirty="0" smtClean="0">
                          <a:effectLst/>
                        </a:rPr>
                        <a:t>管理平台 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</a:t>
                      </a:r>
                      <a:r>
                        <a:rPr lang="zh-CN" sz="1050" kern="100" dirty="0">
                          <a:effectLst/>
                        </a:rPr>
                        <a:t>核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16 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SAS,1T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千兆网卡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88595">
                <a:tc>
                  <a:txBody>
                    <a:bodyPr/>
                    <a:lstStyle/>
                    <a:p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服务器总计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6096000" y="4532561"/>
            <a:ext cx="6096000" cy="14388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3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600" kern="100" dirty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生产环境中的</a:t>
            </a:r>
            <a:r>
              <a:rPr lang="en-US" altLang="zh-CN" sz="1600" kern="100" dirty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6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执行引擎</a:t>
            </a:r>
            <a:r>
              <a:rPr lang="en-US" altLang="zh-CN" sz="16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600" kern="100" dirty="0" smtClean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和</a:t>
            </a:r>
            <a:r>
              <a:rPr lang="en-US" altLang="zh-CN" sz="1600" kern="100" dirty="0" smtClean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 </a:t>
            </a:r>
            <a:r>
              <a:rPr lang="zh-CN" altLang="en-US" sz="16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管理平台</a:t>
            </a:r>
            <a:r>
              <a:rPr lang="en-US" altLang="zh-CN" sz="16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1600" kern="100" dirty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可以部署和运行在同服务器上，如对性能和可靠性有更高的要求，应尽可能分开部署。</a:t>
            </a:r>
            <a:endParaRPr lang="zh-CN" altLang="zh-CN" sz="1600" kern="100" dirty="0">
              <a:solidFill>
                <a:srgbClr val="3E3E3E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600" kern="100" dirty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生产环境强烈推荐使用更高的配置。</a:t>
            </a:r>
            <a:endParaRPr lang="zh-CN" altLang="zh-CN" sz="1600" kern="100" dirty="0">
              <a:solidFill>
                <a:srgbClr val="3E3E3E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1600" kern="100" dirty="0" smtClean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生产</a:t>
            </a:r>
            <a:r>
              <a:rPr lang="zh-CN" altLang="zh-CN" sz="1600" kern="100" dirty="0" smtClean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硬盘</a:t>
            </a:r>
            <a:r>
              <a:rPr lang="zh-CN" altLang="zh-CN" sz="1600" kern="100" dirty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大小</a:t>
            </a:r>
            <a:r>
              <a:rPr lang="zh-CN" altLang="zh-CN" sz="1600" kern="100" dirty="0" smtClean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建议</a:t>
            </a:r>
            <a:r>
              <a:rPr lang="zh-CN" altLang="en-US" sz="1600" kern="100" dirty="0" smtClean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至少</a:t>
            </a:r>
            <a:r>
              <a:rPr lang="en-US" altLang="zh-CN" sz="16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1T</a:t>
            </a:r>
          </a:p>
          <a:p>
            <a:pPr marL="342900" lvl="0" indent="-342900">
              <a:spcBef>
                <a:spcPts val="3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1600" kern="100" dirty="0" smtClean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推荐组合：</a:t>
            </a:r>
            <a:r>
              <a:rPr lang="en-US" altLang="zh-CN" sz="1600" kern="100" dirty="0" smtClean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Kettle6.X</a:t>
            </a:r>
            <a:r>
              <a:rPr lang="zh-CN" altLang="en-US" sz="1600" kern="100" dirty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版本</a:t>
            </a:r>
            <a:r>
              <a:rPr lang="en-US" altLang="zh-CN" sz="1600" kern="100" dirty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kern="100" dirty="0" smtClean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jdk1.7</a:t>
            </a:r>
            <a:r>
              <a:rPr lang="zh-CN" altLang="en-US" sz="1600" kern="100" dirty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600" kern="100" dirty="0" smtClean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 smtClean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kettle7.X</a:t>
            </a:r>
            <a:r>
              <a:rPr lang="zh-CN" altLang="en-US" sz="1600" kern="100" dirty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版本</a:t>
            </a:r>
            <a:r>
              <a:rPr lang="en-US" altLang="zh-CN" sz="1600" kern="100" dirty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kern="100" dirty="0" smtClean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jdk1.8</a:t>
            </a:r>
            <a:endParaRPr lang="zh-CN" altLang="zh-CN" sz="1600" kern="100" dirty="0">
              <a:solidFill>
                <a:srgbClr val="3E3E3E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9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60390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/>
              <a:t>Kettle</a:t>
            </a:r>
            <a:r>
              <a:rPr lang="zh-CN" altLang="en-US" sz="5400" b="1" dirty="0" smtClean="0"/>
              <a:t>常用核心组件</a:t>
            </a:r>
            <a:endParaRPr lang="en-US" altLang="zh-CN" sz="5400" b="1" dirty="0" smtClean="0"/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4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2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两</a:t>
            </a:r>
            <a:r>
              <a:rPr lang="zh-CN" altLang="en-US" sz="3600" b="1" dirty="0" smtClean="0"/>
              <a:t>个重点</a:t>
            </a:r>
            <a:endParaRPr lang="zh-CN" altLang="en-US" sz="3600" b="1" dirty="0"/>
          </a:p>
        </p:txBody>
      </p:sp>
      <p:sp>
        <p:nvSpPr>
          <p:cNvPr id="11" name="矩形 10"/>
          <p:cNvSpPr/>
          <p:nvPr/>
        </p:nvSpPr>
        <p:spPr>
          <a:xfrm>
            <a:off x="2641887" y="2139280"/>
            <a:ext cx="7649422" cy="104571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effectLst/>
              </a:rPr>
              <a:t>Kettle</a:t>
            </a:r>
            <a:r>
              <a:rPr lang="zh-CN" altLang="en-US" dirty="0" smtClean="0">
                <a:effectLst/>
              </a:rPr>
              <a:t>作业</a:t>
            </a:r>
            <a:r>
              <a:rPr lang="en-US" altLang="zh-CN" dirty="0" smtClean="0">
                <a:effectLst/>
              </a:rPr>
              <a:t>&amp;</a:t>
            </a:r>
            <a:r>
              <a:rPr lang="zh-CN" altLang="en-US" dirty="0" smtClean="0">
                <a:effectLst/>
              </a:rPr>
              <a:t>转换常用核心组件</a:t>
            </a:r>
            <a:endParaRPr lang="zh-CN" altLang="en-US" dirty="0">
              <a:effectLst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41821" y="4132806"/>
            <a:ext cx="1045712" cy="1045712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488225" y="2139280"/>
            <a:ext cx="1045712" cy="1045712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717026" y="2297486"/>
            <a:ext cx="608013" cy="676275"/>
            <a:chOff x="6735763" y="10544176"/>
            <a:chExt cx="608013" cy="676275"/>
          </a:xfrm>
          <a:solidFill>
            <a:schemeClr val="bg1"/>
          </a:solidFill>
        </p:grpSpPr>
        <p:sp>
          <p:nvSpPr>
            <p:cNvPr id="17" name="Freeform 1008"/>
            <p:cNvSpPr>
              <a:spLocks/>
            </p:cNvSpPr>
            <p:nvPr/>
          </p:nvSpPr>
          <p:spPr bwMode="auto">
            <a:xfrm>
              <a:off x="6735763" y="10544176"/>
              <a:ext cx="608013" cy="153988"/>
            </a:xfrm>
            <a:custGeom>
              <a:avLst/>
              <a:gdLst>
                <a:gd name="T0" fmla="*/ 0 w 383"/>
                <a:gd name="T1" fmla="*/ 97 h 97"/>
                <a:gd name="T2" fmla="*/ 383 w 383"/>
                <a:gd name="T3" fmla="*/ 97 h 97"/>
                <a:gd name="T4" fmla="*/ 192 w 383"/>
                <a:gd name="T5" fmla="*/ 0 h 97"/>
                <a:gd name="T6" fmla="*/ 0 w 383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3" h="97">
                  <a:moveTo>
                    <a:pt x="0" y="97"/>
                  </a:moveTo>
                  <a:lnTo>
                    <a:pt x="383" y="97"/>
                  </a:lnTo>
                  <a:lnTo>
                    <a:pt x="192" y="0"/>
                  </a:lnTo>
                  <a:lnTo>
                    <a:pt x="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Rectangle 1010"/>
            <p:cNvSpPr>
              <a:spLocks noChangeArrowheads="1"/>
            </p:cNvSpPr>
            <p:nvPr/>
          </p:nvSpPr>
          <p:spPr bwMode="auto">
            <a:xfrm>
              <a:off x="6777039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Rectangle 1011"/>
            <p:cNvSpPr>
              <a:spLocks noChangeArrowheads="1"/>
            </p:cNvSpPr>
            <p:nvPr/>
          </p:nvSpPr>
          <p:spPr bwMode="auto">
            <a:xfrm>
              <a:off x="6983414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Rectangle 1012"/>
            <p:cNvSpPr>
              <a:spLocks noChangeArrowheads="1"/>
            </p:cNvSpPr>
            <p:nvPr/>
          </p:nvSpPr>
          <p:spPr bwMode="auto">
            <a:xfrm>
              <a:off x="7189789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013"/>
            <p:cNvSpPr>
              <a:spLocks/>
            </p:cNvSpPr>
            <p:nvPr/>
          </p:nvSpPr>
          <p:spPr bwMode="auto">
            <a:xfrm>
              <a:off x="6740526" y="11080751"/>
              <a:ext cx="187325" cy="87313"/>
            </a:xfrm>
            <a:custGeom>
              <a:avLst/>
              <a:gdLst>
                <a:gd name="T0" fmla="*/ 50 w 50"/>
                <a:gd name="T1" fmla="*/ 6 h 23"/>
                <a:gd name="T2" fmla="*/ 44 w 50"/>
                <a:gd name="T3" fmla="*/ 0 h 23"/>
                <a:gd name="T4" fmla="*/ 6 w 50"/>
                <a:gd name="T5" fmla="*/ 0 h 23"/>
                <a:gd name="T6" fmla="*/ 0 w 50"/>
                <a:gd name="T7" fmla="*/ 6 h 23"/>
                <a:gd name="T8" fmla="*/ 0 w 50"/>
                <a:gd name="T9" fmla="*/ 17 h 23"/>
                <a:gd name="T10" fmla="*/ 6 w 50"/>
                <a:gd name="T11" fmla="*/ 23 h 23"/>
                <a:gd name="T12" fmla="*/ 44 w 50"/>
                <a:gd name="T13" fmla="*/ 23 h 23"/>
                <a:gd name="T14" fmla="*/ 50 w 50"/>
                <a:gd name="T15" fmla="*/ 17 h 23"/>
                <a:gd name="T16" fmla="*/ 50 w 50"/>
                <a:gd name="T1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3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014"/>
            <p:cNvSpPr>
              <a:spLocks/>
            </p:cNvSpPr>
            <p:nvPr/>
          </p:nvSpPr>
          <p:spPr bwMode="auto">
            <a:xfrm>
              <a:off x="7148514" y="11080751"/>
              <a:ext cx="187325" cy="87313"/>
            </a:xfrm>
            <a:custGeom>
              <a:avLst/>
              <a:gdLst>
                <a:gd name="T0" fmla="*/ 50 w 50"/>
                <a:gd name="T1" fmla="*/ 6 h 23"/>
                <a:gd name="T2" fmla="*/ 44 w 50"/>
                <a:gd name="T3" fmla="*/ 0 h 23"/>
                <a:gd name="T4" fmla="*/ 6 w 50"/>
                <a:gd name="T5" fmla="*/ 0 h 23"/>
                <a:gd name="T6" fmla="*/ 0 w 50"/>
                <a:gd name="T7" fmla="*/ 6 h 23"/>
                <a:gd name="T8" fmla="*/ 0 w 50"/>
                <a:gd name="T9" fmla="*/ 17 h 23"/>
                <a:gd name="T10" fmla="*/ 6 w 50"/>
                <a:gd name="T11" fmla="*/ 23 h 23"/>
                <a:gd name="T12" fmla="*/ 44 w 50"/>
                <a:gd name="T13" fmla="*/ 23 h 23"/>
                <a:gd name="T14" fmla="*/ 50 w 50"/>
                <a:gd name="T15" fmla="*/ 17 h 23"/>
                <a:gd name="T16" fmla="*/ 50 w 50"/>
                <a:gd name="T1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15"/>
            <p:cNvSpPr>
              <a:spLocks/>
            </p:cNvSpPr>
            <p:nvPr/>
          </p:nvSpPr>
          <p:spPr bwMode="auto">
            <a:xfrm>
              <a:off x="6950075" y="11080751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16"/>
            <p:cNvSpPr>
              <a:spLocks/>
            </p:cNvSpPr>
            <p:nvPr/>
          </p:nvSpPr>
          <p:spPr bwMode="auto">
            <a:xfrm>
              <a:off x="6950075" y="11141076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17"/>
            <p:cNvSpPr>
              <a:spLocks/>
            </p:cNvSpPr>
            <p:nvPr/>
          </p:nvSpPr>
          <p:spPr bwMode="auto">
            <a:xfrm>
              <a:off x="6950075" y="11201401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659751" y="4404518"/>
            <a:ext cx="646112" cy="449263"/>
            <a:chOff x="7767638" y="10672763"/>
            <a:chExt cx="646112" cy="449263"/>
          </a:xfrm>
          <a:solidFill>
            <a:schemeClr val="bg1"/>
          </a:solidFill>
        </p:grpSpPr>
        <p:sp>
          <p:nvSpPr>
            <p:cNvPr id="27" name="Freeform 1018"/>
            <p:cNvSpPr>
              <a:spLocks/>
            </p:cNvSpPr>
            <p:nvPr/>
          </p:nvSpPr>
          <p:spPr bwMode="auto">
            <a:xfrm>
              <a:off x="7959725" y="10672763"/>
              <a:ext cx="261938" cy="123825"/>
            </a:xfrm>
            <a:custGeom>
              <a:avLst/>
              <a:gdLst>
                <a:gd name="T0" fmla="*/ 70 w 70"/>
                <a:gd name="T1" fmla="*/ 26 h 33"/>
                <a:gd name="T2" fmla="*/ 63 w 70"/>
                <a:gd name="T3" fmla="*/ 33 h 33"/>
                <a:gd name="T4" fmla="*/ 7 w 70"/>
                <a:gd name="T5" fmla="*/ 33 h 33"/>
                <a:gd name="T6" fmla="*/ 0 w 70"/>
                <a:gd name="T7" fmla="*/ 26 h 33"/>
                <a:gd name="T8" fmla="*/ 0 w 70"/>
                <a:gd name="T9" fmla="*/ 8 h 33"/>
                <a:gd name="T10" fmla="*/ 7 w 70"/>
                <a:gd name="T11" fmla="*/ 0 h 33"/>
                <a:gd name="T12" fmla="*/ 63 w 70"/>
                <a:gd name="T13" fmla="*/ 0 h 33"/>
                <a:gd name="T14" fmla="*/ 70 w 70"/>
                <a:gd name="T15" fmla="*/ 8 h 33"/>
                <a:gd name="T16" fmla="*/ 70 w 70"/>
                <a:gd name="T17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33">
                  <a:moveTo>
                    <a:pt x="70" y="26"/>
                  </a:moveTo>
                  <a:cubicBezTo>
                    <a:pt x="70" y="30"/>
                    <a:pt x="67" y="33"/>
                    <a:pt x="63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3" y="33"/>
                    <a:pt x="0" y="30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70" y="4"/>
                    <a:pt x="70" y="8"/>
                  </a:cubicBezTo>
                  <a:lnTo>
                    <a:pt x="7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019"/>
            <p:cNvSpPr>
              <a:spLocks/>
            </p:cNvSpPr>
            <p:nvPr/>
          </p:nvSpPr>
          <p:spPr bwMode="auto">
            <a:xfrm>
              <a:off x="7767638" y="10995026"/>
              <a:ext cx="184150" cy="127000"/>
            </a:xfrm>
            <a:custGeom>
              <a:avLst/>
              <a:gdLst>
                <a:gd name="T0" fmla="*/ 49 w 49"/>
                <a:gd name="T1" fmla="*/ 7 h 34"/>
                <a:gd name="T2" fmla="*/ 42 w 49"/>
                <a:gd name="T3" fmla="*/ 0 h 34"/>
                <a:gd name="T4" fmla="*/ 8 w 49"/>
                <a:gd name="T5" fmla="*/ 0 h 34"/>
                <a:gd name="T6" fmla="*/ 0 w 49"/>
                <a:gd name="T7" fmla="*/ 7 h 34"/>
                <a:gd name="T8" fmla="*/ 0 w 49"/>
                <a:gd name="T9" fmla="*/ 26 h 34"/>
                <a:gd name="T10" fmla="*/ 8 w 49"/>
                <a:gd name="T11" fmla="*/ 34 h 34"/>
                <a:gd name="T12" fmla="*/ 42 w 49"/>
                <a:gd name="T13" fmla="*/ 34 h 34"/>
                <a:gd name="T14" fmla="*/ 49 w 49"/>
                <a:gd name="T15" fmla="*/ 26 h 34"/>
                <a:gd name="T16" fmla="*/ 49 w 49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4">
                  <a:moveTo>
                    <a:pt x="49" y="7"/>
                  </a:moveTo>
                  <a:cubicBezTo>
                    <a:pt x="49" y="3"/>
                    <a:pt x="46" y="0"/>
                    <a:pt x="4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6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020"/>
            <p:cNvSpPr>
              <a:spLocks/>
            </p:cNvSpPr>
            <p:nvPr/>
          </p:nvSpPr>
          <p:spPr bwMode="auto">
            <a:xfrm>
              <a:off x="8001000" y="10995026"/>
              <a:ext cx="179388" cy="127000"/>
            </a:xfrm>
            <a:custGeom>
              <a:avLst/>
              <a:gdLst>
                <a:gd name="T0" fmla="*/ 48 w 48"/>
                <a:gd name="T1" fmla="*/ 7 h 34"/>
                <a:gd name="T2" fmla="*/ 41 w 48"/>
                <a:gd name="T3" fmla="*/ 0 h 34"/>
                <a:gd name="T4" fmla="*/ 7 w 48"/>
                <a:gd name="T5" fmla="*/ 0 h 34"/>
                <a:gd name="T6" fmla="*/ 0 w 48"/>
                <a:gd name="T7" fmla="*/ 7 h 34"/>
                <a:gd name="T8" fmla="*/ 0 w 48"/>
                <a:gd name="T9" fmla="*/ 26 h 34"/>
                <a:gd name="T10" fmla="*/ 7 w 48"/>
                <a:gd name="T11" fmla="*/ 34 h 34"/>
                <a:gd name="T12" fmla="*/ 41 w 48"/>
                <a:gd name="T13" fmla="*/ 34 h 34"/>
                <a:gd name="T14" fmla="*/ 48 w 48"/>
                <a:gd name="T15" fmla="*/ 26 h 34"/>
                <a:gd name="T16" fmla="*/ 48 w 48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4">
                  <a:moveTo>
                    <a:pt x="48" y="7"/>
                  </a:moveTo>
                  <a:cubicBezTo>
                    <a:pt x="48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8" y="30"/>
                    <a:pt x="48" y="26"/>
                  </a:cubicBezTo>
                  <a:lnTo>
                    <a:pt x="4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21"/>
            <p:cNvSpPr>
              <a:spLocks/>
            </p:cNvSpPr>
            <p:nvPr/>
          </p:nvSpPr>
          <p:spPr bwMode="auto">
            <a:xfrm>
              <a:off x="8229600" y="10995026"/>
              <a:ext cx="184150" cy="127000"/>
            </a:xfrm>
            <a:custGeom>
              <a:avLst/>
              <a:gdLst>
                <a:gd name="T0" fmla="*/ 49 w 49"/>
                <a:gd name="T1" fmla="*/ 7 h 34"/>
                <a:gd name="T2" fmla="*/ 41 w 49"/>
                <a:gd name="T3" fmla="*/ 0 h 34"/>
                <a:gd name="T4" fmla="*/ 7 w 49"/>
                <a:gd name="T5" fmla="*/ 0 h 34"/>
                <a:gd name="T6" fmla="*/ 0 w 49"/>
                <a:gd name="T7" fmla="*/ 7 h 34"/>
                <a:gd name="T8" fmla="*/ 0 w 49"/>
                <a:gd name="T9" fmla="*/ 26 h 34"/>
                <a:gd name="T10" fmla="*/ 7 w 49"/>
                <a:gd name="T11" fmla="*/ 34 h 34"/>
                <a:gd name="T12" fmla="*/ 41 w 49"/>
                <a:gd name="T13" fmla="*/ 34 h 34"/>
                <a:gd name="T14" fmla="*/ 49 w 49"/>
                <a:gd name="T15" fmla="*/ 26 h 34"/>
                <a:gd name="T16" fmla="*/ 49 w 49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4">
                  <a:moveTo>
                    <a:pt x="49" y="7"/>
                  </a:moveTo>
                  <a:cubicBezTo>
                    <a:pt x="49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022"/>
            <p:cNvSpPr>
              <a:spLocks/>
            </p:cNvSpPr>
            <p:nvPr/>
          </p:nvSpPr>
          <p:spPr bwMode="auto">
            <a:xfrm>
              <a:off x="7835901" y="10821988"/>
              <a:ext cx="498475" cy="150813"/>
            </a:xfrm>
            <a:custGeom>
              <a:avLst/>
              <a:gdLst>
                <a:gd name="T0" fmla="*/ 123 w 133"/>
                <a:gd name="T1" fmla="*/ 17 h 40"/>
                <a:gd name="T2" fmla="*/ 72 w 133"/>
                <a:gd name="T3" fmla="*/ 17 h 40"/>
                <a:gd name="T4" fmla="*/ 72 w 133"/>
                <a:gd name="T5" fmla="*/ 0 h 40"/>
                <a:gd name="T6" fmla="*/ 65 w 133"/>
                <a:gd name="T7" fmla="*/ 0 h 40"/>
                <a:gd name="T8" fmla="*/ 65 w 133"/>
                <a:gd name="T9" fmla="*/ 17 h 40"/>
                <a:gd name="T10" fmla="*/ 10 w 133"/>
                <a:gd name="T11" fmla="*/ 17 h 40"/>
                <a:gd name="T12" fmla="*/ 0 w 133"/>
                <a:gd name="T13" fmla="*/ 26 h 40"/>
                <a:gd name="T14" fmla="*/ 0 w 133"/>
                <a:gd name="T15" fmla="*/ 40 h 40"/>
                <a:gd name="T16" fmla="*/ 5 w 133"/>
                <a:gd name="T17" fmla="*/ 40 h 40"/>
                <a:gd name="T18" fmla="*/ 5 w 133"/>
                <a:gd name="T19" fmla="*/ 26 h 40"/>
                <a:gd name="T20" fmla="*/ 10 w 133"/>
                <a:gd name="T21" fmla="*/ 22 h 40"/>
                <a:gd name="T22" fmla="*/ 65 w 133"/>
                <a:gd name="T23" fmla="*/ 22 h 40"/>
                <a:gd name="T24" fmla="*/ 65 w 133"/>
                <a:gd name="T25" fmla="*/ 40 h 40"/>
                <a:gd name="T26" fmla="*/ 72 w 133"/>
                <a:gd name="T27" fmla="*/ 40 h 40"/>
                <a:gd name="T28" fmla="*/ 72 w 133"/>
                <a:gd name="T29" fmla="*/ 22 h 40"/>
                <a:gd name="T30" fmla="*/ 123 w 133"/>
                <a:gd name="T31" fmla="*/ 22 h 40"/>
                <a:gd name="T32" fmla="*/ 128 w 133"/>
                <a:gd name="T33" fmla="*/ 26 h 40"/>
                <a:gd name="T34" fmla="*/ 128 w 133"/>
                <a:gd name="T35" fmla="*/ 40 h 40"/>
                <a:gd name="T36" fmla="*/ 133 w 133"/>
                <a:gd name="T37" fmla="*/ 40 h 40"/>
                <a:gd name="T38" fmla="*/ 133 w 133"/>
                <a:gd name="T39" fmla="*/ 26 h 40"/>
                <a:gd name="T40" fmla="*/ 123 w 133"/>
                <a:gd name="T4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3" h="40">
                  <a:moveTo>
                    <a:pt x="123" y="17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4" y="17"/>
                    <a:pt x="0" y="21"/>
                    <a:pt x="0" y="2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4"/>
                    <a:pt x="7" y="22"/>
                    <a:pt x="10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5" y="22"/>
                    <a:pt x="128" y="24"/>
                    <a:pt x="128" y="26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21"/>
                    <a:pt x="128" y="17"/>
                    <a:pt x="12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2DF75292-4C5E-4150-8CBA-C8EEB6D44F6F}"/>
              </a:ext>
            </a:extLst>
          </p:cNvPr>
          <p:cNvSpPr/>
          <p:nvPr/>
        </p:nvSpPr>
        <p:spPr>
          <a:xfrm>
            <a:off x="2641887" y="4132806"/>
            <a:ext cx="7649422" cy="104571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effectLst/>
              </a:rPr>
              <a:t>Kettle</a:t>
            </a:r>
            <a:r>
              <a:rPr lang="zh-CN" altLang="en-US" dirty="0" smtClean="0">
                <a:solidFill>
                  <a:schemeClr val="bg1"/>
                </a:solidFill>
              </a:rPr>
              <a:t>参数绑定、</a:t>
            </a:r>
            <a:r>
              <a:rPr lang="zh-CN" altLang="en-US" dirty="0">
                <a:solidFill>
                  <a:schemeClr val="bg1"/>
                </a:solidFill>
              </a:rPr>
              <a:t>循环控制、存储资源、运行</a:t>
            </a:r>
            <a:r>
              <a:rPr lang="zh-CN" altLang="en-US" dirty="0" smtClean="0">
                <a:solidFill>
                  <a:schemeClr val="bg1"/>
                </a:solidFill>
              </a:rPr>
              <a:t>调度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1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221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Kettle-&gt;</a:t>
            </a:r>
            <a:r>
              <a:rPr lang="zh-CN" altLang="en-US" sz="3600" b="1" dirty="0" smtClean="0"/>
              <a:t>作业</a:t>
            </a:r>
            <a:r>
              <a:rPr lang="en-US" altLang="zh-CN" sz="3600" b="1" dirty="0"/>
              <a:t>Job</a:t>
            </a:r>
            <a:r>
              <a:rPr lang="en-US" altLang="zh-CN" sz="3600" b="1" dirty="0" smtClean="0"/>
              <a:t>-&gt;</a:t>
            </a:r>
            <a:r>
              <a:rPr lang="en-US" altLang="zh-CN" sz="3600" b="1" dirty="0" err="1" smtClean="0"/>
              <a:t>kjb</a:t>
            </a:r>
            <a:endParaRPr lang="zh-CN" altLang="en-US" sz="3600" b="1" dirty="0"/>
          </a:p>
        </p:txBody>
      </p: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918934" y="2088019"/>
            <a:ext cx="1619999" cy="2160000"/>
            <a:chOff x="5816601" y="-11436350"/>
            <a:chExt cx="404813" cy="5397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" name="Freeform 178"/>
            <p:cNvSpPr>
              <a:spLocks/>
            </p:cNvSpPr>
            <p:nvPr/>
          </p:nvSpPr>
          <p:spPr bwMode="auto">
            <a:xfrm>
              <a:off x="5816601" y="-11345862"/>
              <a:ext cx="404813" cy="449263"/>
            </a:xfrm>
            <a:custGeom>
              <a:avLst/>
              <a:gdLst>
                <a:gd name="T0" fmla="*/ 43 w 255"/>
                <a:gd name="T1" fmla="*/ 92 h 283"/>
                <a:gd name="T2" fmla="*/ 99 w 255"/>
                <a:gd name="T3" fmla="*/ 35 h 283"/>
                <a:gd name="T4" fmla="*/ 128 w 255"/>
                <a:gd name="T5" fmla="*/ 35 h 283"/>
                <a:gd name="T6" fmla="*/ 85 w 255"/>
                <a:gd name="T7" fmla="*/ 113 h 283"/>
                <a:gd name="T8" fmla="*/ 85 w 255"/>
                <a:gd name="T9" fmla="*/ 198 h 283"/>
                <a:gd name="T10" fmla="*/ 0 w 255"/>
                <a:gd name="T11" fmla="*/ 198 h 283"/>
                <a:gd name="T12" fmla="*/ 0 w 255"/>
                <a:gd name="T13" fmla="*/ 227 h 283"/>
                <a:gd name="T14" fmla="*/ 113 w 255"/>
                <a:gd name="T15" fmla="*/ 227 h 283"/>
                <a:gd name="T16" fmla="*/ 113 w 255"/>
                <a:gd name="T17" fmla="*/ 141 h 283"/>
                <a:gd name="T18" fmla="*/ 170 w 255"/>
                <a:gd name="T19" fmla="*/ 191 h 283"/>
                <a:gd name="T20" fmla="*/ 170 w 255"/>
                <a:gd name="T21" fmla="*/ 283 h 283"/>
                <a:gd name="T22" fmla="*/ 199 w 255"/>
                <a:gd name="T23" fmla="*/ 283 h 283"/>
                <a:gd name="T24" fmla="*/ 199 w 255"/>
                <a:gd name="T25" fmla="*/ 170 h 283"/>
                <a:gd name="T26" fmla="*/ 142 w 255"/>
                <a:gd name="T27" fmla="*/ 120 h 283"/>
                <a:gd name="T28" fmla="*/ 156 w 255"/>
                <a:gd name="T29" fmla="*/ 85 h 283"/>
                <a:gd name="T30" fmla="*/ 170 w 255"/>
                <a:gd name="T31" fmla="*/ 99 h 283"/>
                <a:gd name="T32" fmla="*/ 255 w 255"/>
                <a:gd name="T33" fmla="*/ 99 h 283"/>
                <a:gd name="T34" fmla="*/ 255 w 255"/>
                <a:gd name="T35" fmla="*/ 71 h 283"/>
                <a:gd name="T36" fmla="*/ 184 w 255"/>
                <a:gd name="T37" fmla="*/ 71 h 283"/>
                <a:gd name="T38" fmla="*/ 184 w 255"/>
                <a:gd name="T39" fmla="*/ 0 h 283"/>
                <a:gd name="T40" fmla="*/ 85 w 255"/>
                <a:gd name="T41" fmla="*/ 0 h 283"/>
                <a:gd name="T42" fmla="*/ 28 w 255"/>
                <a:gd name="T43" fmla="*/ 78 h 283"/>
                <a:gd name="T44" fmla="*/ 43 w 255"/>
                <a:gd name="T45" fmla="*/ 9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5" h="283">
                  <a:moveTo>
                    <a:pt x="43" y="92"/>
                  </a:moveTo>
                  <a:lnTo>
                    <a:pt x="99" y="35"/>
                  </a:lnTo>
                  <a:lnTo>
                    <a:pt x="128" y="35"/>
                  </a:lnTo>
                  <a:lnTo>
                    <a:pt x="85" y="113"/>
                  </a:lnTo>
                  <a:lnTo>
                    <a:pt x="85" y="198"/>
                  </a:lnTo>
                  <a:lnTo>
                    <a:pt x="0" y="198"/>
                  </a:lnTo>
                  <a:lnTo>
                    <a:pt x="0" y="227"/>
                  </a:lnTo>
                  <a:lnTo>
                    <a:pt x="113" y="227"/>
                  </a:lnTo>
                  <a:lnTo>
                    <a:pt x="113" y="141"/>
                  </a:lnTo>
                  <a:lnTo>
                    <a:pt x="170" y="191"/>
                  </a:lnTo>
                  <a:lnTo>
                    <a:pt x="170" y="283"/>
                  </a:lnTo>
                  <a:lnTo>
                    <a:pt x="199" y="283"/>
                  </a:lnTo>
                  <a:lnTo>
                    <a:pt x="199" y="170"/>
                  </a:lnTo>
                  <a:lnTo>
                    <a:pt x="142" y="120"/>
                  </a:lnTo>
                  <a:lnTo>
                    <a:pt x="156" y="85"/>
                  </a:lnTo>
                  <a:lnTo>
                    <a:pt x="170" y="99"/>
                  </a:lnTo>
                  <a:lnTo>
                    <a:pt x="255" y="99"/>
                  </a:lnTo>
                  <a:lnTo>
                    <a:pt x="255" y="71"/>
                  </a:lnTo>
                  <a:lnTo>
                    <a:pt x="184" y="71"/>
                  </a:lnTo>
                  <a:lnTo>
                    <a:pt x="184" y="0"/>
                  </a:lnTo>
                  <a:lnTo>
                    <a:pt x="85" y="0"/>
                  </a:lnTo>
                  <a:lnTo>
                    <a:pt x="28" y="78"/>
                  </a:lnTo>
                  <a:lnTo>
                    <a:pt x="43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179"/>
            <p:cNvSpPr>
              <a:spLocks noChangeArrowheads="1"/>
            </p:cNvSpPr>
            <p:nvPr/>
          </p:nvSpPr>
          <p:spPr bwMode="auto">
            <a:xfrm>
              <a:off x="6086475" y="-11436350"/>
              <a:ext cx="90488" cy="90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608362" y="4610138"/>
            <a:ext cx="3143250" cy="4168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通用</a:t>
            </a:r>
          </a:p>
        </p:txBody>
      </p:sp>
      <p:sp>
        <p:nvSpPr>
          <p:cNvPr id="10" name="矩形 9"/>
          <p:cNvSpPr/>
          <p:nvPr/>
        </p:nvSpPr>
        <p:spPr>
          <a:xfrm>
            <a:off x="3421825" y="3699957"/>
            <a:ext cx="3143250" cy="416844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邮件</a:t>
            </a:r>
          </a:p>
        </p:txBody>
      </p:sp>
      <p:sp>
        <p:nvSpPr>
          <p:cNvPr id="11" name="矩形 10"/>
          <p:cNvSpPr/>
          <p:nvPr/>
        </p:nvSpPr>
        <p:spPr>
          <a:xfrm>
            <a:off x="6235288" y="2789777"/>
            <a:ext cx="3143250" cy="4168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脚本</a:t>
            </a:r>
          </a:p>
        </p:txBody>
      </p:sp>
      <p:sp>
        <p:nvSpPr>
          <p:cNvPr id="12" name="矩形 11"/>
          <p:cNvSpPr/>
          <p:nvPr/>
        </p:nvSpPr>
        <p:spPr>
          <a:xfrm>
            <a:off x="9048750" y="1879597"/>
            <a:ext cx="3143250" cy="4168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资源库</a:t>
            </a:r>
          </a:p>
        </p:txBody>
      </p:sp>
      <p:sp>
        <p:nvSpPr>
          <p:cNvPr id="13" name="矩形 12"/>
          <p:cNvSpPr/>
          <p:nvPr/>
        </p:nvSpPr>
        <p:spPr>
          <a:xfrm>
            <a:off x="608361" y="5101134"/>
            <a:ext cx="3187297" cy="61554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Start</a:t>
            </a:r>
            <a:r>
              <a:rPr lang="zh-CN" altLang="en-US" sz="1600" b="1" dirty="0"/>
              <a:t>、作业、转换、</a:t>
            </a:r>
            <a:r>
              <a:rPr lang="en-US" altLang="zh-CN" sz="1600" b="1" dirty="0"/>
              <a:t>DUMMY</a:t>
            </a:r>
            <a:r>
              <a:rPr lang="zh-CN" altLang="en-US" sz="1600" b="1" dirty="0"/>
              <a:t>、成功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3962400" y="4116801"/>
            <a:ext cx="2451463" cy="45268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发送邮件</a:t>
            </a:r>
            <a:endParaRPr lang="en-US" altLang="zh-CN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75863" y="3206621"/>
            <a:ext cx="2602675" cy="45268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</a:rPr>
              <a:t>Shell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</a:rPr>
              <a:t>SQL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</a:rPr>
              <a:t>JS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89326" y="2296441"/>
            <a:ext cx="2391887" cy="45268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导出资源库到文件</a:t>
            </a:r>
            <a:endParaRPr lang="zh-CN" altLang="en-US" sz="12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5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40161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 smtClean="0"/>
              <a:t>作业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通用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15" y="2693784"/>
            <a:ext cx="3234823" cy="24214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478" y="85373"/>
            <a:ext cx="3647619" cy="289523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658579" y="6316685"/>
            <a:ext cx="231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001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0921" y="2962899"/>
            <a:ext cx="6561905" cy="2152381"/>
          </a:xfrm>
          <a:prstGeom prst="rect">
            <a:avLst/>
          </a:prstGeom>
        </p:spPr>
      </p:pic>
      <p:sp>
        <p:nvSpPr>
          <p:cNvPr id="13" name="上箭头 12"/>
          <p:cNvSpPr/>
          <p:nvPr/>
        </p:nvSpPr>
        <p:spPr>
          <a:xfrm flipH="1">
            <a:off x="5324168" y="2410126"/>
            <a:ext cx="309716" cy="12141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3356238" y="3793022"/>
            <a:ext cx="847052" cy="2627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7209" y="4890068"/>
            <a:ext cx="4657143" cy="3876190"/>
          </a:xfrm>
          <a:prstGeom prst="rect">
            <a:avLst/>
          </a:prstGeom>
        </p:spPr>
      </p:pic>
      <p:sp>
        <p:nvSpPr>
          <p:cNvPr id="16" name="下箭头 15"/>
          <p:cNvSpPr/>
          <p:nvPr/>
        </p:nvSpPr>
        <p:spPr>
          <a:xfrm>
            <a:off x="7387209" y="4514760"/>
            <a:ext cx="252196" cy="779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1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86328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 smtClean="0"/>
              <a:t>作业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资源库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73327" y="6316685"/>
            <a:ext cx="231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002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722" y="334058"/>
            <a:ext cx="4047619" cy="63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360" y="1051047"/>
            <a:ext cx="7085714" cy="3152381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19518"/>
              </p:ext>
            </p:extLst>
          </p:nvPr>
        </p:nvGraphicFramePr>
        <p:xfrm>
          <a:off x="2028685" y="5215984"/>
          <a:ext cx="3568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包装程序外壳对象" showAsIcon="1" r:id="rId7" imgW="3569400" imgH="711360" progId="Package">
                  <p:embed/>
                </p:oleObj>
              </mc:Choice>
              <mc:Fallback>
                <p:oleObj name="包装程序外壳对象" showAsIcon="1" r:id="rId7" imgW="35694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28685" y="5215984"/>
                        <a:ext cx="35687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下箭头 8"/>
          <p:cNvSpPr/>
          <p:nvPr/>
        </p:nvSpPr>
        <p:spPr>
          <a:xfrm>
            <a:off x="3673327" y="3687097"/>
            <a:ext cx="249744" cy="1528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6253316" y="3156155"/>
            <a:ext cx="1166758" cy="302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546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Kettle-</a:t>
            </a:r>
            <a:r>
              <a:rPr lang="en-US" altLang="zh-CN" sz="3600" b="1" dirty="0" smtClean="0"/>
              <a:t>&gt;</a:t>
            </a:r>
            <a:r>
              <a:rPr lang="zh-CN" altLang="en-US" sz="3600" b="1" dirty="0" smtClean="0"/>
              <a:t>转换</a:t>
            </a:r>
            <a:r>
              <a:rPr lang="en-US" altLang="zh-CN" sz="3600" b="1" dirty="0"/>
              <a:t>Trans</a:t>
            </a:r>
            <a:r>
              <a:rPr lang="en-US" altLang="zh-CN" sz="3600" b="1" dirty="0" smtClean="0"/>
              <a:t>-&gt;</a:t>
            </a:r>
            <a:r>
              <a:rPr lang="en-US" altLang="zh-CN" sz="3600" b="1" dirty="0" err="1" smtClean="0"/>
              <a:t>ktr</a:t>
            </a:r>
            <a:endParaRPr lang="zh-CN" altLang="en-US" sz="3600" b="1" dirty="0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5434009" y="4387706"/>
            <a:ext cx="1342369" cy="2155959"/>
          </a:xfrm>
          <a:custGeom>
            <a:avLst/>
            <a:gdLst>
              <a:gd name="connsiteX0" fmla="*/ 616199 w 1342369"/>
              <a:gd name="connsiteY0" fmla="*/ 690 h 2155959"/>
              <a:gd name="connsiteX1" fmla="*/ 644718 w 1342369"/>
              <a:gd name="connsiteY1" fmla="*/ 7198 h 2155959"/>
              <a:gd name="connsiteX2" fmla="*/ 891891 w 1342369"/>
              <a:gd name="connsiteY2" fmla="*/ 594450 h 2155959"/>
              <a:gd name="connsiteX3" fmla="*/ 1184379 w 1342369"/>
              <a:gd name="connsiteY3" fmla="*/ 382215 h 2155959"/>
              <a:gd name="connsiteX4" fmla="*/ 1340922 w 1342369"/>
              <a:gd name="connsiteY4" fmla="*/ 349247 h 2155959"/>
              <a:gd name="connsiteX5" fmla="*/ 1027836 w 1342369"/>
              <a:gd name="connsiteY5" fmla="*/ 1080737 h 2155959"/>
              <a:gd name="connsiteX6" fmla="*/ 1036689 w 1342369"/>
              <a:gd name="connsiteY6" fmla="*/ 2096039 h 2155959"/>
              <a:gd name="connsiteX7" fmla="*/ 1046134 w 1342369"/>
              <a:gd name="connsiteY7" fmla="*/ 2155959 h 2155959"/>
              <a:gd name="connsiteX8" fmla="*/ 543956 w 1342369"/>
              <a:gd name="connsiteY8" fmla="*/ 2155959 h 2155959"/>
              <a:gd name="connsiteX9" fmla="*/ 544822 w 1342369"/>
              <a:gd name="connsiteY9" fmla="*/ 2146849 h 2155959"/>
              <a:gd name="connsiteX10" fmla="*/ 587044 w 1342369"/>
              <a:gd name="connsiteY10" fmla="*/ 1332122 h 2155959"/>
              <a:gd name="connsiteX11" fmla="*/ 138013 w 1342369"/>
              <a:gd name="connsiteY11" fmla="*/ 796383 h 2155959"/>
              <a:gd name="connsiteX12" fmla="*/ 53562 w 1342369"/>
              <a:gd name="connsiteY12" fmla="*/ 608874 h 2155959"/>
              <a:gd name="connsiteX13" fmla="*/ 333692 w 1342369"/>
              <a:gd name="connsiteY13" fmla="*/ 755172 h 2155959"/>
              <a:gd name="connsiteX14" fmla="*/ 39144 w 1342369"/>
              <a:gd name="connsiteY14" fmla="*/ 417244 h 2155959"/>
              <a:gd name="connsiteX15" fmla="*/ 45323 w 1342369"/>
              <a:gd name="connsiteY15" fmla="*/ 264765 h 2155959"/>
              <a:gd name="connsiteX16" fmla="*/ 407844 w 1342369"/>
              <a:gd name="connsiteY16" fmla="*/ 596511 h 2155959"/>
              <a:gd name="connsiteX17" fmla="*/ 189508 w 1342369"/>
              <a:gd name="connsiteY17" fmla="*/ 101982 h 2155959"/>
              <a:gd name="connsiteX18" fmla="*/ 372828 w 1342369"/>
              <a:gd name="connsiteY18" fmla="*/ 242099 h 2155959"/>
              <a:gd name="connsiteX19" fmla="*/ 620001 w 1342369"/>
              <a:gd name="connsiteY19" fmla="*/ 396639 h 2155959"/>
              <a:gd name="connsiteX20" fmla="*/ 616199 w 1342369"/>
              <a:gd name="connsiteY20" fmla="*/ 690 h 215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42369" h="2155959">
                <a:moveTo>
                  <a:pt x="616199" y="690"/>
                </a:moveTo>
                <a:cubicBezTo>
                  <a:pt x="623960" y="-1205"/>
                  <a:pt x="633390" y="758"/>
                  <a:pt x="644718" y="7198"/>
                </a:cubicBezTo>
                <a:cubicBezTo>
                  <a:pt x="735348" y="56650"/>
                  <a:pt x="768305" y="567663"/>
                  <a:pt x="891891" y="594450"/>
                </a:cubicBezTo>
                <a:cubicBezTo>
                  <a:pt x="1017538" y="621237"/>
                  <a:pt x="1151423" y="456394"/>
                  <a:pt x="1184379" y="382215"/>
                </a:cubicBezTo>
                <a:cubicBezTo>
                  <a:pt x="1217336" y="305975"/>
                  <a:pt x="1322384" y="266825"/>
                  <a:pt x="1340922" y="349247"/>
                </a:cubicBezTo>
                <a:cubicBezTo>
                  <a:pt x="1361520" y="431668"/>
                  <a:pt x="1157602" y="542937"/>
                  <a:pt x="1027836" y="1080737"/>
                </a:cubicBezTo>
                <a:cubicBezTo>
                  <a:pt x="956002" y="1382090"/>
                  <a:pt x="991702" y="1793626"/>
                  <a:pt x="1036689" y="2096039"/>
                </a:cubicBezTo>
                <a:lnTo>
                  <a:pt x="1046134" y="2155959"/>
                </a:lnTo>
                <a:lnTo>
                  <a:pt x="543956" y="2155959"/>
                </a:lnTo>
                <a:lnTo>
                  <a:pt x="544822" y="2146849"/>
                </a:lnTo>
                <a:cubicBezTo>
                  <a:pt x="564210" y="1938701"/>
                  <a:pt x="594125" y="1568698"/>
                  <a:pt x="587044" y="1332122"/>
                </a:cubicBezTo>
                <a:cubicBezTo>
                  <a:pt x="576746" y="988013"/>
                  <a:pt x="265719" y="887047"/>
                  <a:pt x="138013" y="796383"/>
                </a:cubicBezTo>
                <a:cubicBezTo>
                  <a:pt x="10307" y="705719"/>
                  <a:pt x="-18530" y="604753"/>
                  <a:pt x="53562" y="608874"/>
                </a:cubicBezTo>
                <a:cubicBezTo>
                  <a:pt x="123595" y="612995"/>
                  <a:pt x="319274" y="788141"/>
                  <a:pt x="333692" y="755172"/>
                </a:cubicBezTo>
                <a:cubicBezTo>
                  <a:pt x="348110" y="724264"/>
                  <a:pt x="113296" y="532634"/>
                  <a:pt x="39144" y="417244"/>
                </a:cubicBezTo>
                <a:cubicBezTo>
                  <a:pt x="-37068" y="303915"/>
                  <a:pt x="16486" y="275067"/>
                  <a:pt x="45323" y="264765"/>
                </a:cubicBezTo>
                <a:cubicBezTo>
                  <a:pt x="76220" y="254462"/>
                  <a:pt x="391366" y="617116"/>
                  <a:pt x="407844" y="596511"/>
                </a:cubicBezTo>
                <a:cubicBezTo>
                  <a:pt x="426382" y="573845"/>
                  <a:pt x="177149" y="137011"/>
                  <a:pt x="189508" y="101982"/>
                </a:cubicBezTo>
                <a:cubicBezTo>
                  <a:pt x="199806" y="66953"/>
                  <a:pt x="263660" y="-3105"/>
                  <a:pt x="372828" y="242099"/>
                </a:cubicBezTo>
                <a:cubicBezTo>
                  <a:pt x="481996" y="487303"/>
                  <a:pt x="655017" y="600632"/>
                  <a:pt x="620001" y="396639"/>
                </a:cubicBezTo>
                <a:cubicBezTo>
                  <a:pt x="589362" y="216342"/>
                  <a:pt x="561877" y="13959"/>
                  <a:pt x="616199" y="69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rot="17522009">
            <a:off x="3767021" y="2870027"/>
            <a:ext cx="1169435" cy="2475255"/>
          </a:xfrm>
          <a:custGeom>
            <a:avLst/>
            <a:gdLst>
              <a:gd name="T0" fmla="*/ 388 w 1261"/>
              <a:gd name="T1" fmla="*/ 1185 h 1192"/>
              <a:gd name="T2" fmla="*/ 659 w 1261"/>
              <a:gd name="T3" fmla="*/ 0 h 1192"/>
              <a:gd name="T4" fmla="*/ 490 w 1261"/>
              <a:gd name="T5" fmla="*/ 1192 h 1192"/>
              <a:gd name="T6" fmla="*/ 595 w 1261"/>
              <a:gd name="T7" fmla="*/ 548 h 1192"/>
              <a:gd name="T8" fmla="*/ 388 w 1261"/>
              <a:gd name="T9" fmla="*/ 1185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1" h="1192">
                <a:moveTo>
                  <a:pt x="388" y="1185"/>
                </a:moveTo>
                <a:cubicBezTo>
                  <a:pt x="388" y="1185"/>
                  <a:pt x="0" y="615"/>
                  <a:pt x="659" y="0"/>
                </a:cubicBezTo>
                <a:cubicBezTo>
                  <a:pt x="659" y="0"/>
                  <a:pt x="1261" y="710"/>
                  <a:pt x="490" y="1192"/>
                </a:cubicBezTo>
                <a:cubicBezTo>
                  <a:pt x="490" y="1192"/>
                  <a:pt x="508" y="734"/>
                  <a:pt x="595" y="548"/>
                </a:cubicBezTo>
                <a:cubicBezTo>
                  <a:pt x="595" y="548"/>
                  <a:pt x="363" y="953"/>
                  <a:pt x="388" y="1185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rot="17589062">
            <a:off x="5070670" y="2721004"/>
            <a:ext cx="2750435" cy="928411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rot="20159634">
            <a:off x="3298106" y="4974271"/>
            <a:ext cx="2248178" cy="1040485"/>
          </a:xfrm>
          <a:custGeom>
            <a:avLst/>
            <a:gdLst>
              <a:gd name="T0" fmla="*/ 966 w 970"/>
              <a:gd name="T1" fmla="*/ 703 h 1025"/>
              <a:gd name="T2" fmla="*/ 0 w 970"/>
              <a:gd name="T3" fmla="*/ 498 h 1025"/>
              <a:gd name="T4" fmla="*/ 970 w 970"/>
              <a:gd name="T5" fmla="*/ 620 h 1025"/>
              <a:gd name="T6" fmla="*/ 445 w 970"/>
              <a:gd name="T7" fmla="*/ 543 h 1025"/>
              <a:gd name="T8" fmla="*/ 966 w 970"/>
              <a:gd name="T9" fmla="*/ 703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0" h="1025">
                <a:moveTo>
                  <a:pt x="966" y="703"/>
                </a:moveTo>
                <a:cubicBezTo>
                  <a:pt x="966" y="703"/>
                  <a:pt x="507" y="1025"/>
                  <a:pt x="0" y="498"/>
                </a:cubicBezTo>
                <a:cubicBezTo>
                  <a:pt x="0" y="498"/>
                  <a:pt x="568" y="0"/>
                  <a:pt x="970" y="620"/>
                </a:cubicBezTo>
                <a:cubicBezTo>
                  <a:pt x="970" y="620"/>
                  <a:pt x="598" y="611"/>
                  <a:pt x="445" y="543"/>
                </a:cubicBezTo>
                <a:cubicBezTo>
                  <a:pt x="445" y="543"/>
                  <a:pt x="778" y="726"/>
                  <a:pt x="966" y="703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rot="16915348">
            <a:off x="3862197" y="3694219"/>
            <a:ext cx="882550" cy="2260768"/>
          </a:xfrm>
          <a:custGeom>
            <a:avLst/>
            <a:gdLst>
              <a:gd name="T0" fmla="*/ 594 w 968"/>
              <a:gd name="T1" fmla="*/ 1009 h 1009"/>
              <a:gd name="T2" fmla="*/ 142 w 968"/>
              <a:gd name="T3" fmla="*/ 0 h 1009"/>
              <a:gd name="T4" fmla="*/ 671 w 968"/>
              <a:gd name="T5" fmla="*/ 958 h 1009"/>
              <a:gd name="T6" fmla="*/ 395 w 968"/>
              <a:gd name="T7" fmla="*/ 433 h 1009"/>
              <a:gd name="T8" fmla="*/ 594 w 968"/>
              <a:gd name="T9" fmla="*/ 1009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8" h="1009">
                <a:moveTo>
                  <a:pt x="594" y="1009"/>
                </a:moveTo>
                <a:cubicBezTo>
                  <a:pt x="594" y="1009"/>
                  <a:pt x="0" y="806"/>
                  <a:pt x="142" y="0"/>
                </a:cubicBezTo>
                <a:cubicBezTo>
                  <a:pt x="142" y="0"/>
                  <a:pt x="968" y="186"/>
                  <a:pt x="671" y="958"/>
                </a:cubicBezTo>
                <a:cubicBezTo>
                  <a:pt x="671" y="958"/>
                  <a:pt x="435" y="615"/>
                  <a:pt x="395" y="433"/>
                </a:cubicBezTo>
                <a:cubicBezTo>
                  <a:pt x="395" y="433"/>
                  <a:pt x="449" y="854"/>
                  <a:pt x="594" y="1009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79833" y="1077347"/>
            <a:ext cx="3120538" cy="815604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脚本</a:t>
            </a:r>
            <a:r>
              <a:rPr lang="zh-CN" altLang="en-US" sz="1400" dirty="0"/>
              <a:t>：（</a:t>
            </a:r>
            <a:r>
              <a:rPr lang="en-US" altLang="zh-CN" sz="1400" dirty="0"/>
              <a:t>Java</a:t>
            </a:r>
            <a:r>
              <a:rPr lang="zh-CN" altLang="en-US" sz="1400" dirty="0"/>
              <a:t>代码、</a:t>
            </a:r>
            <a:r>
              <a:rPr lang="en-US" altLang="zh-CN" sz="1400" dirty="0" err="1"/>
              <a:t>Javascript</a:t>
            </a:r>
            <a:r>
              <a:rPr lang="zh-CN" altLang="en-US" sz="1400" dirty="0"/>
              <a:t>代码、执行</a:t>
            </a:r>
            <a:r>
              <a:rPr lang="en-US" altLang="zh-CN" sz="1400" dirty="0" err="1"/>
              <a:t>Sql</a:t>
            </a:r>
            <a:r>
              <a:rPr lang="zh-CN" altLang="en-US" sz="1400" dirty="0"/>
              <a:t>脚本、正则表达式等）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7606" y="3289461"/>
            <a:ext cx="2995613" cy="584771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FF0000"/>
                </a:solidFill>
              </a:rPr>
              <a:t>转换</a:t>
            </a:r>
            <a:r>
              <a:rPr lang="zh-CN" altLang="en-US" sz="1400" dirty="0"/>
              <a:t>：（值映射、字段选择、排序记录等）</a:t>
            </a:r>
            <a:endParaRPr lang="zh-CN" altLang="zh-CN" sz="1400" dirty="0"/>
          </a:p>
        </p:txBody>
      </p:sp>
      <p:sp>
        <p:nvSpPr>
          <p:cNvPr id="14" name="矩形 13"/>
          <p:cNvSpPr/>
          <p:nvPr/>
        </p:nvSpPr>
        <p:spPr>
          <a:xfrm>
            <a:off x="1521444" y="2119129"/>
            <a:ext cx="3111929" cy="815604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应用</a:t>
            </a:r>
            <a:r>
              <a:rPr lang="zh-CN" altLang="en-US" sz="1400" dirty="0"/>
              <a:t>：（写日志、发送邮件、延迟行等）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4685710" y="6479827"/>
            <a:ext cx="3154392" cy="379881"/>
          </a:xfrm>
          <a:custGeom>
            <a:avLst/>
            <a:gdLst>
              <a:gd name="connsiteX0" fmla="*/ 1577196 w 3154392"/>
              <a:gd name="connsiteY0" fmla="*/ 0 h 301959"/>
              <a:gd name="connsiteX1" fmla="*/ 3112307 w 3154392"/>
              <a:gd name="connsiteY1" fmla="*/ 275763 h 301959"/>
              <a:gd name="connsiteX2" fmla="*/ 3154392 w 3154392"/>
              <a:gd name="connsiteY2" fmla="*/ 301959 h 301959"/>
              <a:gd name="connsiteX3" fmla="*/ 0 w 3154392"/>
              <a:gd name="connsiteY3" fmla="*/ 301959 h 301959"/>
              <a:gd name="connsiteX4" fmla="*/ 42085 w 3154392"/>
              <a:gd name="connsiteY4" fmla="*/ 275763 h 301959"/>
              <a:gd name="connsiteX5" fmla="*/ 1577196 w 3154392"/>
              <a:gd name="connsiteY5" fmla="*/ 0 h 30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4392" h="301959">
                <a:moveTo>
                  <a:pt x="1577196" y="0"/>
                </a:moveTo>
                <a:cubicBezTo>
                  <a:pt x="2216218" y="0"/>
                  <a:pt x="2779619" y="109388"/>
                  <a:pt x="3112307" y="275763"/>
                </a:cubicBezTo>
                <a:lnTo>
                  <a:pt x="3154392" y="301959"/>
                </a:lnTo>
                <a:lnTo>
                  <a:pt x="0" y="301959"/>
                </a:lnTo>
                <a:lnTo>
                  <a:pt x="42085" y="275763"/>
                </a:lnTo>
                <a:cubicBezTo>
                  <a:pt x="374774" y="109388"/>
                  <a:pt x="938175" y="0"/>
                  <a:pt x="1577196" y="0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 rot="20943362">
            <a:off x="5120754" y="2041240"/>
            <a:ext cx="821858" cy="2473617"/>
          </a:xfrm>
          <a:custGeom>
            <a:avLst/>
            <a:gdLst>
              <a:gd name="T0" fmla="*/ 594 w 968"/>
              <a:gd name="T1" fmla="*/ 1009 h 1009"/>
              <a:gd name="T2" fmla="*/ 142 w 968"/>
              <a:gd name="T3" fmla="*/ 0 h 1009"/>
              <a:gd name="T4" fmla="*/ 671 w 968"/>
              <a:gd name="T5" fmla="*/ 958 h 1009"/>
              <a:gd name="T6" fmla="*/ 395 w 968"/>
              <a:gd name="T7" fmla="*/ 433 h 1009"/>
              <a:gd name="T8" fmla="*/ 594 w 968"/>
              <a:gd name="T9" fmla="*/ 1009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8" h="1009">
                <a:moveTo>
                  <a:pt x="594" y="1009"/>
                </a:moveTo>
                <a:cubicBezTo>
                  <a:pt x="594" y="1009"/>
                  <a:pt x="0" y="806"/>
                  <a:pt x="142" y="0"/>
                </a:cubicBezTo>
                <a:cubicBezTo>
                  <a:pt x="142" y="0"/>
                  <a:pt x="968" y="186"/>
                  <a:pt x="671" y="958"/>
                </a:cubicBezTo>
                <a:cubicBezTo>
                  <a:pt x="671" y="958"/>
                  <a:pt x="435" y="615"/>
                  <a:pt x="395" y="433"/>
                </a:cubicBezTo>
                <a:cubicBezTo>
                  <a:pt x="395" y="433"/>
                  <a:pt x="449" y="854"/>
                  <a:pt x="594" y="1009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 rot="19294100">
            <a:off x="4456106" y="2327634"/>
            <a:ext cx="1033041" cy="2475255"/>
          </a:xfrm>
          <a:custGeom>
            <a:avLst/>
            <a:gdLst>
              <a:gd name="T0" fmla="*/ 388 w 1261"/>
              <a:gd name="T1" fmla="*/ 1185 h 1192"/>
              <a:gd name="T2" fmla="*/ 659 w 1261"/>
              <a:gd name="T3" fmla="*/ 0 h 1192"/>
              <a:gd name="T4" fmla="*/ 490 w 1261"/>
              <a:gd name="T5" fmla="*/ 1192 h 1192"/>
              <a:gd name="T6" fmla="*/ 595 w 1261"/>
              <a:gd name="T7" fmla="*/ 548 h 1192"/>
              <a:gd name="T8" fmla="*/ 388 w 1261"/>
              <a:gd name="T9" fmla="*/ 1185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1" h="1192">
                <a:moveTo>
                  <a:pt x="388" y="1185"/>
                </a:moveTo>
                <a:cubicBezTo>
                  <a:pt x="388" y="1185"/>
                  <a:pt x="0" y="615"/>
                  <a:pt x="659" y="0"/>
                </a:cubicBezTo>
                <a:cubicBezTo>
                  <a:pt x="659" y="0"/>
                  <a:pt x="1261" y="710"/>
                  <a:pt x="490" y="1192"/>
                </a:cubicBezTo>
                <a:cubicBezTo>
                  <a:pt x="490" y="1192"/>
                  <a:pt x="508" y="734"/>
                  <a:pt x="595" y="548"/>
                </a:cubicBezTo>
                <a:cubicBezTo>
                  <a:pt x="595" y="548"/>
                  <a:pt x="363" y="953"/>
                  <a:pt x="388" y="1185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474" y="4147095"/>
            <a:ext cx="3120538" cy="1138769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输出</a:t>
            </a:r>
            <a:r>
              <a:rPr lang="zh-CN" altLang="en-US" sz="1400" dirty="0"/>
              <a:t>：（表输出、删除、更新、插入</a:t>
            </a:r>
            <a:r>
              <a:rPr lang="en-US" altLang="zh-CN" sz="1400" dirty="0"/>
              <a:t>/</a:t>
            </a:r>
            <a:r>
              <a:rPr lang="zh-CN" altLang="en-US" sz="1400" dirty="0"/>
              <a:t>更新、</a:t>
            </a:r>
            <a:r>
              <a:rPr lang="en-US" altLang="zh-CN" sz="1400" dirty="0"/>
              <a:t>Excel</a:t>
            </a:r>
            <a:r>
              <a:rPr lang="zh-CN" altLang="en-US" sz="1400" dirty="0"/>
              <a:t>输出、文本文件输出、</a:t>
            </a:r>
            <a:r>
              <a:rPr lang="en-US" altLang="zh-CN" sz="1400" dirty="0"/>
              <a:t>Cube</a:t>
            </a:r>
            <a:r>
              <a:rPr lang="zh-CN" altLang="en-US" sz="1400" dirty="0"/>
              <a:t>输出、</a:t>
            </a:r>
            <a:r>
              <a:rPr lang="en-US" altLang="zh-CN" sz="1400" dirty="0"/>
              <a:t>Kafka Producer</a:t>
            </a:r>
            <a:r>
              <a:rPr lang="zh-CN" altLang="en-US" sz="1400" dirty="0"/>
              <a:t>等）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2405" y="5481944"/>
            <a:ext cx="3120538" cy="1138769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输入</a:t>
            </a:r>
            <a:r>
              <a:rPr lang="zh-CN" altLang="en-US" sz="1400" dirty="0" smtClean="0"/>
              <a:t>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r">
              <a:lnSpc>
                <a:spcPct val="150000"/>
              </a:lnSpc>
            </a:pPr>
            <a:r>
              <a:rPr lang="zh-CN" altLang="en-US" sz="1400" dirty="0"/>
              <a:t>表输入、</a:t>
            </a:r>
            <a:r>
              <a:rPr lang="en-US" altLang="zh-CN" sz="1400" dirty="0"/>
              <a:t>Excel</a:t>
            </a:r>
            <a:r>
              <a:rPr lang="zh-CN" altLang="en-US" sz="1400" dirty="0"/>
              <a:t>输入、文本文件输入、</a:t>
            </a:r>
            <a:r>
              <a:rPr lang="en-US" altLang="zh-CN" sz="1400" dirty="0"/>
              <a:t>Kafka Consumer</a:t>
            </a:r>
            <a:r>
              <a:rPr lang="zh-CN" altLang="en-US" sz="1400" dirty="0"/>
              <a:t>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48478" y="5022501"/>
            <a:ext cx="773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转换</a:t>
            </a:r>
          </a:p>
        </p:txBody>
      </p:sp>
      <p:sp>
        <p:nvSpPr>
          <p:cNvPr id="21" name="矩形 20"/>
          <p:cNvSpPr/>
          <p:nvPr/>
        </p:nvSpPr>
        <p:spPr>
          <a:xfrm>
            <a:off x="3354570" y="933877"/>
            <a:ext cx="3120538" cy="1138769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流程</a:t>
            </a:r>
            <a:r>
              <a:rPr lang="zh-CN" altLang="en-US" sz="1400" dirty="0"/>
              <a:t>：（</a:t>
            </a:r>
            <a:r>
              <a:rPr lang="en-US" altLang="zh-CN" sz="1400" dirty="0"/>
              <a:t>Switch/Case</a:t>
            </a:r>
            <a:r>
              <a:rPr lang="zh-CN" altLang="en-US" sz="1400" dirty="0"/>
              <a:t>、调用转换、调用作业、中止、空操作、过滤记录、阻塞数据）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23" name="Freeform 7"/>
          <p:cNvSpPr>
            <a:spLocks/>
          </p:cNvSpPr>
          <p:nvPr/>
        </p:nvSpPr>
        <p:spPr bwMode="auto">
          <a:xfrm rot="18854147">
            <a:off x="5633504" y="3125462"/>
            <a:ext cx="2750435" cy="928411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835097" y="2163645"/>
            <a:ext cx="38013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查询</a:t>
            </a:r>
            <a:r>
              <a:rPr lang="zh-CN" altLang="en-US" sz="1400" dirty="0"/>
              <a:t>：（</a:t>
            </a:r>
            <a:r>
              <a:rPr lang="en-US" altLang="zh-CN" sz="1400" dirty="0"/>
              <a:t>Http Post</a:t>
            </a:r>
            <a:r>
              <a:rPr lang="zh-CN" altLang="en-US" sz="1400" dirty="0"/>
              <a:t>、</a:t>
            </a:r>
            <a:r>
              <a:rPr lang="en-US" altLang="zh-CN" sz="1400" dirty="0"/>
              <a:t>Http Client</a:t>
            </a:r>
            <a:r>
              <a:rPr lang="zh-CN" altLang="en-US" sz="1400" dirty="0"/>
              <a:t>、</a:t>
            </a:r>
            <a:r>
              <a:rPr lang="en-US" altLang="zh-CN" sz="1400" dirty="0"/>
              <a:t>Rest Client</a:t>
            </a:r>
            <a:r>
              <a:rPr lang="zh-CN" altLang="en-US" sz="1400" dirty="0"/>
              <a:t>、数据库查询、数据库连接、调用</a:t>
            </a:r>
            <a:r>
              <a:rPr lang="en-US" altLang="zh-CN" sz="1400" dirty="0"/>
              <a:t>DB</a:t>
            </a:r>
            <a:r>
              <a:rPr lang="zh-CN" altLang="en-US" sz="1400" dirty="0"/>
              <a:t>存储过程）</a:t>
            </a:r>
          </a:p>
        </p:txBody>
      </p:sp>
      <p:sp>
        <p:nvSpPr>
          <p:cNvPr id="24" name="Freeform 7"/>
          <p:cNvSpPr>
            <a:spLocks/>
          </p:cNvSpPr>
          <p:nvPr/>
        </p:nvSpPr>
        <p:spPr bwMode="auto">
          <a:xfrm rot="20115156">
            <a:off x="6228992" y="3574388"/>
            <a:ext cx="2609628" cy="928411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736848" y="3183051"/>
            <a:ext cx="36075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连接</a:t>
            </a:r>
            <a:r>
              <a:rPr lang="zh-CN" altLang="en-US" sz="1400" dirty="0"/>
              <a:t>：（记录集连接、排序合并、合并记录）</a:t>
            </a:r>
          </a:p>
        </p:txBody>
      </p:sp>
      <p:sp>
        <p:nvSpPr>
          <p:cNvPr id="25" name="Freeform 7"/>
          <p:cNvSpPr>
            <a:spLocks/>
          </p:cNvSpPr>
          <p:nvPr/>
        </p:nvSpPr>
        <p:spPr bwMode="auto">
          <a:xfrm rot="21321176">
            <a:off x="6694034" y="4098763"/>
            <a:ext cx="2506793" cy="928411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 rot="554634">
            <a:off x="6671365" y="4716930"/>
            <a:ext cx="2541927" cy="928411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315525" y="4068427"/>
            <a:ext cx="2749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统计</a:t>
            </a:r>
            <a:r>
              <a:rPr lang="zh-CN" altLang="en-US" sz="1400" dirty="0" smtClean="0"/>
              <a:t>：（分组、在内存中分组）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9315525" y="4948086"/>
            <a:ext cx="30980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BigData</a:t>
            </a:r>
            <a:r>
              <a:rPr lang="zh-CN" altLang="en-US" sz="1400" dirty="0"/>
              <a:t>：（Hbase、Hadoop、Hive）</a:t>
            </a:r>
          </a:p>
        </p:txBody>
      </p:sp>
      <p:sp>
        <p:nvSpPr>
          <p:cNvPr id="28" name="矩形 27"/>
          <p:cNvSpPr/>
          <p:nvPr/>
        </p:nvSpPr>
        <p:spPr>
          <a:xfrm>
            <a:off x="7611772" y="5909677"/>
            <a:ext cx="49039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作业</a:t>
            </a:r>
            <a:r>
              <a:rPr lang="zh-CN" altLang="en-US" sz="1400" dirty="0"/>
              <a:t>：（复制记录到结果、从结果中获取记录、设置变量）</a:t>
            </a: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 rot="2349170">
            <a:off x="6355705" y="5221778"/>
            <a:ext cx="1570047" cy="721420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6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/>
      <p:bldP spid="15" grpId="0" animBg="1"/>
      <p:bldP spid="18" grpId="0" animBg="1"/>
      <p:bldP spid="19" grpId="0"/>
      <p:bldP spid="20" grpId="0"/>
      <p:bldP spid="21" grpId="0"/>
      <p:bldP spid="23" grpId="0" animBg="1"/>
      <p:bldP spid="5" grpId="0"/>
      <p:bldP spid="24" grpId="0" animBg="1"/>
      <p:bldP spid="11" grpId="0"/>
      <p:bldP spid="25" grpId="0" animBg="1"/>
      <p:bldP spid="26" grpId="0" animBg="1"/>
      <p:bldP spid="16" grpId="0"/>
      <p:bldP spid="27" grpId="0"/>
      <p:bldP spid="28" grpId="0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40161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转换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输入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73327" y="6316685"/>
            <a:ext cx="231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003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80" y="924989"/>
            <a:ext cx="7742857" cy="3533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5190" y="858000"/>
            <a:ext cx="5476190" cy="600000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2226548" y="2575715"/>
            <a:ext cx="3033223" cy="231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998" y="4458322"/>
            <a:ext cx="3242271" cy="2383914"/>
          </a:xfrm>
          <a:prstGeom prst="rect">
            <a:avLst/>
          </a:prstGeom>
        </p:spPr>
      </p:pic>
      <p:sp>
        <p:nvSpPr>
          <p:cNvPr id="15" name="直角上箭头 14"/>
          <p:cNvSpPr/>
          <p:nvPr/>
        </p:nvSpPr>
        <p:spPr>
          <a:xfrm rot="10800000">
            <a:off x="1017638" y="3263729"/>
            <a:ext cx="501446" cy="118854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31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40161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转换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输</a:t>
            </a:r>
            <a:r>
              <a:rPr lang="zh-CN" altLang="en-US" sz="3600" dirty="0"/>
              <a:t>出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1" y="828267"/>
            <a:ext cx="3885714" cy="25238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19350"/>
            <a:ext cx="4819048" cy="69333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8824" y="334058"/>
            <a:ext cx="4504762" cy="618095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940710" y="6316685"/>
            <a:ext cx="10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004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3048000" y="2090171"/>
            <a:ext cx="167148" cy="1129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914400" y="2654760"/>
            <a:ext cx="4925961" cy="162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42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26193" y="377433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/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769257" y="1875245"/>
            <a:ext cx="1190171" cy="1107997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1</a:t>
            </a:r>
            <a:endParaRPr lang="zh-CN" altLang="en-US" sz="8000" dirty="0"/>
          </a:p>
        </p:txBody>
      </p:sp>
      <p:sp>
        <p:nvSpPr>
          <p:cNvPr id="8" name="矩形 7"/>
          <p:cNvSpPr/>
          <p:nvPr/>
        </p:nvSpPr>
        <p:spPr>
          <a:xfrm>
            <a:off x="1959428" y="1875246"/>
            <a:ext cx="3904343" cy="11079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357258" y="1875246"/>
            <a:ext cx="1190171" cy="1107996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2</a:t>
            </a:r>
            <a:endParaRPr lang="zh-CN" altLang="en-US" sz="8000" dirty="0"/>
          </a:p>
        </p:txBody>
      </p:sp>
      <p:sp>
        <p:nvSpPr>
          <p:cNvPr id="12" name="矩形 11"/>
          <p:cNvSpPr/>
          <p:nvPr/>
        </p:nvSpPr>
        <p:spPr>
          <a:xfrm>
            <a:off x="7547429" y="1875246"/>
            <a:ext cx="3904343" cy="11079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095954" y="2024742"/>
            <a:ext cx="2763429" cy="86177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chemeClr val="bg1"/>
                </a:solidFill>
              </a:rPr>
              <a:t>背景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什么是</a:t>
            </a:r>
            <a:r>
              <a:rPr lang="en-US" altLang="zh-CN" sz="1600" dirty="0" smtClean="0">
                <a:solidFill>
                  <a:schemeClr val="bg1"/>
                </a:solidFill>
              </a:rPr>
              <a:t>ETL</a:t>
            </a:r>
            <a:r>
              <a:rPr lang="zh-CN" altLang="en-US" sz="1600" dirty="0" smtClean="0">
                <a:solidFill>
                  <a:schemeClr val="bg1"/>
                </a:solidFill>
              </a:rPr>
              <a:t>和</a:t>
            </a:r>
            <a:r>
              <a:rPr lang="en-US" altLang="zh-CN" sz="1600" dirty="0" smtClean="0">
                <a:solidFill>
                  <a:schemeClr val="bg1"/>
                </a:solidFill>
              </a:rPr>
              <a:t>ELT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35363" y="2024742"/>
            <a:ext cx="3324116" cy="83099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solidFill>
                  <a:schemeClr val="bg1"/>
                </a:solidFill>
              </a:rPr>
              <a:t>架构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Kettle</a:t>
            </a:r>
            <a:r>
              <a:rPr lang="zh-CN" altLang="en-US" sz="1400" dirty="0" smtClean="0">
                <a:solidFill>
                  <a:schemeClr val="bg1"/>
                </a:solidFill>
              </a:rPr>
              <a:t>的核心架构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54B01CD2-56B5-4F62-BDC0-8DF9977FA6CC}"/>
              </a:ext>
            </a:extLst>
          </p:cNvPr>
          <p:cNvSpPr/>
          <p:nvPr/>
        </p:nvSpPr>
        <p:spPr>
          <a:xfrm>
            <a:off x="764902" y="3451497"/>
            <a:ext cx="1190171" cy="1107997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3</a:t>
            </a:r>
            <a:endParaRPr lang="zh-CN" altLang="en-US" sz="8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734EDD96-1C6A-4D0F-83B1-96F82FD7789B}"/>
              </a:ext>
            </a:extLst>
          </p:cNvPr>
          <p:cNvSpPr/>
          <p:nvPr/>
        </p:nvSpPr>
        <p:spPr>
          <a:xfrm>
            <a:off x="1955073" y="3451498"/>
            <a:ext cx="3904343" cy="11079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A2006797-9123-41C3-9312-508C26F63CCF}"/>
              </a:ext>
            </a:extLst>
          </p:cNvPr>
          <p:cNvSpPr/>
          <p:nvPr/>
        </p:nvSpPr>
        <p:spPr>
          <a:xfrm>
            <a:off x="6352903" y="3451498"/>
            <a:ext cx="1190171" cy="1107996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4</a:t>
            </a:r>
            <a:endParaRPr lang="zh-CN" altLang="en-US" sz="8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2A32FE80-E7DF-4AFA-AC50-706F132C0C84}"/>
              </a:ext>
            </a:extLst>
          </p:cNvPr>
          <p:cNvSpPr/>
          <p:nvPr/>
        </p:nvSpPr>
        <p:spPr>
          <a:xfrm>
            <a:off x="7543074" y="3451498"/>
            <a:ext cx="3904343" cy="11079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32250838-1873-4516-BC17-B66C018A6DAF}"/>
              </a:ext>
            </a:extLst>
          </p:cNvPr>
          <p:cNvSpPr/>
          <p:nvPr/>
        </p:nvSpPr>
        <p:spPr>
          <a:xfrm>
            <a:off x="2095954" y="3548910"/>
            <a:ext cx="3319761" cy="86177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solidFill>
                  <a:schemeClr val="bg1"/>
                </a:solidFill>
              </a:rPr>
              <a:t>软硬件要求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b="1" dirty="0" smtClean="0">
                <a:solidFill>
                  <a:schemeClr val="bg1"/>
                </a:solidFill>
              </a:rPr>
              <a:t>操作系统、硬件资源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739D135A-D296-4BD8-93CD-1B2B284A1507}"/>
              </a:ext>
            </a:extLst>
          </p:cNvPr>
          <p:cNvSpPr/>
          <p:nvPr/>
        </p:nvSpPr>
        <p:spPr>
          <a:xfrm>
            <a:off x="7543075" y="3575036"/>
            <a:ext cx="3904342" cy="1046436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solidFill>
                  <a:schemeClr val="bg1"/>
                </a:solidFill>
              </a:rPr>
              <a:t>Kettle</a:t>
            </a:r>
            <a:r>
              <a:rPr lang="zh-CN" altLang="en-US" sz="3200" dirty="0" smtClean="0">
                <a:solidFill>
                  <a:schemeClr val="bg1"/>
                </a:solidFill>
              </a:rPr>
              <a:t>常用核心组件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</a:rPr>
              <a:t>、核心组件的介绍与使用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2</a:t>
            </a:r>
            <a:r>
              <a:rPr lang="zh-CN" altLang="en-US" sz="1400" dirty="0" smtClean="0">
                <a:solidFill>
                  <a:schemeClr val="bg1"/>
                </a:solidFill>
              </a:rPr>
              <a:t>、参数</a:t>
            </a:r>
            <a:r>
              <a:rPr lang="zh-CN" altLang="en-US" sz="1400" dirty="0">
                <a:solidFill>
                  <a:schemeClr val="bg1"/>
                </a:solidFill>
              </a:rPr>
              <a:t>绑定</a:t>
            </a:r>
            <a:r>
              <a:rPr lang="zh-CN" altLang="en-US" sz="1400" dirty="0" smtClean="0">
                <a:solidFill>
                  <a:schemeClr val="bg1"/>
                </a:solidFill>
              </a:rPr>
              <a:t>、循环控制、存储资源、运行调度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0B098B16-92D5-409F-AE29-8D2C896B142B}"/>
              </a:ext>
            </a:extLst>
          </p:cNvPr>
          <p:cNvSpPr/>
          <p:nvPr/>
        </p:nvSpPr>
        <p:spPr>
          <a:xfrm>
            <a:off x="734420" y="5145315"/>
            <a:ext cx="1190171" cy="1107997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5</a:t>
            </a:r>
            <a:endParaRPr lang="zh-CN" altLang="en-US" sz="8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F33549C4-4273-4EBB-BA16-6146A43E0B1B}"/>
              </a:ext>
            </a:extLst>
          </p:cNvPr>
          <p:cNvSpPr/>
          <p:nvPr/>
        </p:nvSpPr>
        <p:spPr>
          <a:xfrm>
            <a:off x="1924591" y="5157370"/>
            <a:ext cx="3904343" cy="11079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A460066F-1FD4-4C2D-9EDD-8A3ED208B840}"/>
              </a:ext>
            </a:extLst>
          </p:cNvPr>
          <p:cNvSpPr/>
          <p:nvPr/>
        </p:nvSpPr>
        <p:spPr>
          <a:xfrm>
            <a:off x="6322421" y="5145316"/>
            <a:ext cx="1190171" cy="1107996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6</a:t>
            </a:r>
            <a:endParaRPr lang="zh-CN" altLang="en-US" sz="8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6945447D-B1A2-4E23-9897-9450651696CF}"/>
              </a:ext>
            </a:extLst>
          </p:cNvPr>
          <p:cNvSpPr/>
          <p:nvPr/>
        </p:nvSpPr>
        <p:spPr>
          <a:xfrm>
            <a:off x="7512592" y="5145316"/>
            <a:ext cx="3904343" cy="11079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C8E86244-C198-4988-BB15-B9A7A5E2EE63}"/>
              </a:ext>
            </a:extLst>
          </p:cNvPr>
          <p:cNvSpPr/>
          <p:nvPr/>
        </p:nvSpPr>
        <p:spPr>
          <a:xfrm>
            <a:off x="2065472" y="5229666"/>
            <a:ext cx="3319761" cy="1046436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solidFill>
                  <a:schemeClr val="bg1"/>
                </a:solidFill>
              </a:rPr>
              <a:t>应用案例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</a:rPr>
              <a:t>、全量</a:t>
            </a:r>
            <a:r>
              <a:rPr lang="en-US" altLang="zh-CN" sz="1400" dirty="0" smtClean="0">
                <a:solidFill>
                  <a:schemeClr val="bg1"/>
                </a:solidFill>
              </a:rPr>
              <a:t>&amp;</a:t>
            </a:r>
            <a:r>
              <a:rPr lang="zh-CN" altLang="en-US" sz="1400" dirty="0" smtClean="0">
                <a:solidFill>
                  <a:schemeClr val="bg1"/>
                </a:solidFill>
              </a:rPr>
              <a:t>增量清洗实现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2</a:t>
            </a:r>
            <a:r>
              <a:rPr lang="zh-CN" altLang="en-US" sz="1400" dirty="0">
                <a:solidFill>
                  <a:schemeClr val="bg1"/>
                </a:solidFill>
              </a:rPr>
              <a:t>、通用</a:t>
            </a:r>
            <a:r>
              <a:rPr lang="en-US" altLang="zh-CN" sz="1400" dirty="0">
                <a:solidFill>
                  <a:schemeClr val="bg1"/>
                </a:solidFill>
              </a:rPr>
              <a:t>ETL</a:t>
            </a:r>
            <a:r>
              <a:rPr lang="zh-CN" altLang="en-US" sz="1400" dirty="0">
                <a:solidFill>
                  <a:schemeClr val="bg1"/>
                </a:solidFill>
              </a:rPr>
              <a:t>监控邮件告警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9792FF52-0410-4016-BD5B-4019F33BD44F}"/>
              </a:ext>
            </a:extLst>
          </p:cNvPr>
          <p:cNvSpPr/>
          <p:nvPr/>
        </p:nvSpPr>
        <p:spPr>
          <a:xfrm>
            <a:off x="7785462" y="5157370"/>
            <a:ext cx="3319761" cy="110799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chemeClr val="bg1"/>
                </a:solidFill>
              </a:rPr>
              <a:t>总结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Kettle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作为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Etl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生命周期中关键节点的总结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7">
        <p14:gallery dir="l"/>
      </p:transition>
    </mc:Choice>
    <mc:Fallback xmlns="">
      <p:transition spd="slow" advTm="1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24827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转换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转换、应用等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940710" y="6316685"/>
            <a:ext cx="10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005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87" y="1720840"/>
            <a:ext cx="10152381" cy="3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8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24827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转换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存储</a:t>
            </a:r>
            <a:r>
              <a:rPr lang="zh-CN" altLang="en-US" sz="3600" dirty="0" smtClean="0"/>
              <a:t>过程调用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940710" y="6316685"/>
            <a:ext cx="368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006</a:t>
            </a:r>
            <a:r>
              <a:rPr lang="zh-CN" altLang="en-US" dirty="0"/>
              <a:t>：</a:t>
            </a:r>
            <a:r>
              <a:rPr lang="zh-CN" altLang="en-US" dirty="0" smtClean="0"/>
              <a:t>通用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表数据清理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21" y="1517715"/>
            <a:ext cx="5085714" cy="17904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52" y="4126723"/>
            <a:ext cx="3000000" cy="1371429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1486549" y="2905431"/>
            <a:ext cx="398206" cy="1807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3317" y="5346838"/>
            <a:ext cx="245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获取待清理的表清单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1182" y="4052302"/>
            <a:ext cx="4038095" cy="1438095"/>
          </a:xfrm>
          <a:prstGeom prst="rect">
            <a:avLst/>
          </a:prstGeom>
        </p:spPr>
      </p:pic>
      <p:sp>
        <p:nvSpPr>
          <p:cNvPr id="13" name="下箭头 12"/>
          <p:cNvSpPr/>
          <p:nvPr/>
        </p:nvSpPr>
        <p:spPr>
          <a:xfrm>
            <a:off x="3004274" y="2786322"/>
            <a:ext cx="273573" cy="1910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4402" y="193133"/>
            <a:ext cx="4257143" cy="4123809"/>
          </a:xfrm>
          <a:prstGeom prst="rect">
            <a:avLst/>
          </a:prstGeom>
        </p:spPr>
      </p:pic>
      <p:sp>
        <p:nvSpPr>
          <p:cNvPr id="16" name="直角上箭头 15"/>
          <p:cNvSpPr/>
          <p:nvPr/>
        </p:nvSpPr>
        <p:spPr>
          <a:xfrm rot="10800000">
            <a:off x="4570656" y="4094050"/>
            <a:ext cx="1442398" cy="41602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7796" y="4126723"/>
            <a:ext cx="2723809" cy="2857143"/>
          </a:xfrm>
          <a:prstGeom prst="rect">
            <a:avLst/>
          </a:prstGeom>
        </p:spPr>
      </p:pic>
      <p:sp>
        <p:nvSpPr>
          <p:cNvPr id="18" name="直角上箭头 17"/>
          <p:cNvSpPr/>
          <p:nvPr/>
        </p:nvSpPr>
        <p:spPr>
          <a:xfrm rot="10800000" flipV="1">
            <a:off x="3553316" y="5490397"/>
            <a:ext cx="4974479" cy="69591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29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 animBg="1"/>
      <p:bldP spid="16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核心实现</a:t>
            </a:r>
            <a:endParaRPr lang="zh-CN" altLang="en-US" sz="3600" b="1" dirty="0"/>
          </a:p>
        </p:txBody>
      </p:sp>
      <p:sp>
        <p:nvSpPr>
          <p:cNvPr id="6" name="六边形 5"/>
          <p:cNvSpPr/>
          <p:nvPr/>
        </p:nvSpPr>
        <p:spPr>
          <a:xfrm rot="5400000">
            <a:off x="6247517" y="2232783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六边形 6"/>
          <p:cNvSpPr/>
          <p:nvPr/>
        </p:nvSpPr>
        <p:spPr>
          <a:xfrm rot="5400000">
            <a:off x="4911661" y="2232783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六边形 7"/>
          <p:cNvSpPr/>
          <p:nvPr/>
        </p:nvSpPr>
        <p:spPr>
          <a:xfrm rot="5400000">
            <a:off x="6826358" y="3351490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六边形 8"/>
          <p:cNvSpPr/>
          <p:nvPr/>
        </p:nvSpPr>
        <p:spPr>
          <a:xfrm rot="5400000">
            <a:off x="6247517" y="4455682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六边形 9"/>
          <p:cNvSpPr/>
          <p:nvPr/>
        </p:nvSpPr>
        <p:spPr>
          <a:xfrm rot="5400000">
            <a:off x="4882633" y="4426654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六边形 14"/>
          <p:cNvSpPr/>
          <p:nvPr/>
        </p:nvSpPr>
        <p:spPr>
          <a:xfrm>
            <a:off x="5280000" y="4397105"/>
            <a:ext cx="666394" cy="76597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/>
          </a:p>
        </p:txBody>
      </p:sp>
      <p:sp>
        <p:nvSpPr>
          <p:cNvPr id="12" name="六边形 11"/>
          <p:cNvSpPr/>
          <p:nvPr/>
        </p:nvSpPr>
        <p:spPr>
          <a:xfrm rot="5400000">
            <a:off x="4277578" y="3346333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六边形 12"/>
          <p:cNvSpPr/>
          <p:nvPr/>
        </p:nvSpPr>
        <p:spPr>
          <a:xfrm rot="5400000">
            <a:off x="5373103" y="3164210"/>
            <a:ext cx="1525763" cy="1327414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29427" y="2288186"/>
            <a:ext cx="1754566" cy="68326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${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参数名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/>
              <a:t>使用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？引用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15497" y="3473976"/>
            <a:ext cx="1789934" cy="55399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补偿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79523" y="4688242"/>
            <a:ext cx="2712192" cy="120032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1</a:t>
            </a:r>
            <a:r>
              <a:rPr lang="zh-CN" altLang="en-US" sz="1400" dirty="0"/>
              <a:t>、</a:t>
            </a:r>
            <a:r>
              <a:rPr lang="en-US" altLang="zh-CN" sz="1400" dirty="0"/>
              <a:t>windows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linux</a:t>
            </a:r>
            <a:r>
              <a:rPr lang="zh-CN" altLang="en-US" sz="1400" dirty="0"/>
              <a:t>任务</a:t>
            </a:r>
            <a:r>
              <a:rPr lang="zh-CN" altLang="en-US" sz="1400" dirty="0" smtClean="0"/>
              <a:t>计划       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、利用</a:t>
            </a:r>
            <a:r>
              <a:rPr lang="en-US" altLang="zh-CN" sz="1400" dirty="0" smtClean="0"/>
              <a:t>kettle Job</a:t>
            </a:r>
            <a:r>
              <a:rPr lang="zh-CN" altLang="en-US" sz="1400" dirty="0" smtClean="0"/>
              <a:t>自身集成功能</a:t>
            </a:r>
            <a:endParaRPr lang="en-US" altLang="zh-CN" sz="1400" dirty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</a:t>
            </a:r>
            <a:r>
              <a:rPr lang="zh-CN" altLang="en-US" sz="1400" dirty="0"/>
              <a:t>利用开源</a:t>
            </a:r>
            <a:r>
              <a:rPr lang="en-US" altLang="zh-CN" sz="1400" dirty="0" err="1"/>
              <a:t>oozie</a:t>
            </a:r>
            <a:r>
              <a:rPr lang="zh-CN" altLang="en-US" sz="1400" dirty="0"/>
              <a:t>或</a:t>
            </a:r>
            <a:r>
              <a:rPr lang="en-US" altLang="zh-CN" sz="1400" dirty="0" err="1"/>
              <a:t>azkaban</a:t>
            </a:r>
            <a:r>
              <a:rPr lang="zh-CN" altLang="en-US" sz="1400" dirty="0"/>
              <a:t>等、商用</a:t>
            </a:r>
            <a:r>
              <a:rPr lang="en-US" altLang="zh-CN" sz="1400" dirty="0" err="1"/>
              <a:t>TaskCTL</a:t>
            </a:r>
            <a:r>
              <a:rPr lang="zh-CN" altLang="en-US" sz="1400" dirty="0"/>
              <a:t>、自研</a:t>
            </a:r>
            <a:r>
              <a:rPr lang="en-US" altLang="zh-CN" sz="1400" dirty="0"/>
              <a:t>ETL</a:t>
            </a:r>
            <a:r>
              <a:rPr lang="zh-CN" altLang="en-US" sz="1400" dirty="0"/>
              <a:t>调度管理平台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965816" y="3379716"/>
            <a:ext cx="3593462" cy="76943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1</a:t>
            </a:r>
            <a:r>
              <a:rPr lang="zh-CN" altLang="en-US" sz="1400" dirty="0"/>
              <a:t>、文件</a:t>
            </a:r>
          </a:p>
          <a:p>
            <a:r>
              <a:rPr lang="en-US" altLang="zh-CN" sz="1400" dirty="0" smtClean="0"/>
              <a:t>2</a:t>
            </a:r>
            <a:r>
              <a:rPr lang="zh-CN" altLang="en-US" sz="1400" dirty="0"/>
              <a:t>、文件资源库（推荐）</a:t>
            </a:r>
          </a:p>
          <a:p>
            <a:r>
              <a:rPr lang="en-US" altLang="zh-CN" sz="1400" dirty="0" smtClean="0"/>
              <a:t>3</a:t>
            </a:r>
            <a:r>
              <a:rPr lang="zh-CN" altLang="en-US" sz="1400" dirty="0"/>
              <a:t>、数据库资源库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81825" y="2352819"/>
            <a:ext cx="3585952" cy="55399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、转换</a:t>
            </a:r>
            <a:r>
              <a:rPr lang="zh-CN" altLang="en-US" sz="1400" dirty="0"/>
              <a:t>内控制</a:t>
            </a:r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、利用</a:t>
            </a:r>
            <a:r>
              <a:rPr lang="zh-CN" altLang="en-US" sz="1400" dirty="0"/>
              <a:t>作业和转换结合控制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30186" y="4717886"/>
            <a:ext cx="3460617" cy="76943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1</a:t>
            </a:r>
            <a:r>
              <a:rPr lang="zh-CN" altLang="en-US" sz="1400" dirty="0"/>
              <a:t>、</a:t>
            </a:r>
            <a:r>
              <a:rPr lang="en-US" altLang="zh-CN" sz="1400" dirty="0" smtClean="0"/>
              <a:t>windows</a:t>
            </a:r>
            <a:r>
              <a:rPr lang="zh-CN" altLang="en-US" sz="1400" dirty="0"/>
              <a:t>命令行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linux</a:t>
            </a:r>
            <a:r>
              <a:rPr lang="zh-CN" altLang="en-US" sz="1400" dirty="0"/>
              <a:t>命令行</a:t>
            </a:r>
          </a:p>
          <a:p>
            <a:r>
              <a:rPr lang="en-US" altLang="zh-CN" sz="1400" dirty="0"/>
              <a:t>3</a:t>
            </a:r>
            <a:r>
              <a:rPr lang="zh-CN" altLang="en-US" sz="1400" dirty="0" smtClean="0"/>
              <a:t>、</a:t>
            </a:r>
            <a:r>
              <a:rPr lang="en-US" altLang="zh-CN" sz="1400" dirty="0"/>
              <a:t>Java API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80856" y="3249700"/>
            <a:ext cx="10900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Kettle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15368" y="2429630"/>
            <a:ext cx="807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Kettle</a:t>
            </a:r>
            <a:r>
              <a:rPr lang="zh-CN" altLang="en-US" sz="1400" dirty="0" smtClean="0">
                <a:solidFill>
                  <a:schemeClr val="bg1"/>
                </a:solidFill>
              </a:rPr>
              <a:t>参数</a:t>
            </a:r>
            <a:r>
              <a:rPr lang="zh-CN" altLang="en-US" sz="1400" dirty="0">
                <a:solidFill>
                  <a:schemeClr val="bg1"/>
                </a:solidFill>
              </a:rPr>
              <a:t>绑定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480251" y="2460667"/>
            <a:ext cx="807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Kettle</a:t>
            </a:r>
            <a:r>
              <a:rPr lang="zh-CN" altLang="en-US" sz="1400" dirty="0" smtClean="0">
                <a:solidFill>
                  <a:schemeClr val="bg1"/>
                </a:solidFill>
              </a:rPr>
              <a:t>循环控制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035736" y="3465372"/>
            <a:ext cx="807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Kettle</a:t>
            </a:r>
            <a:r>
              <a:rPr lang="zh-CN" altLang="en-US" sz="1400" dirty="0">
                <a:solidFill>
                  <a:schemeClr val="bg1"/>
                </a:solidFill>
              </a:rPr>
              <a:t>作业和</a:t>
            </a:r>
            <a:r>
              <a:rPr lang="zh-CN" altLang="en-US" sz="1400" dirty="0" smtClean="0">
                <a:solidFill>
                  <a:schemeClr val="bg1"/>
                </a:solidFill>
              </a:rPr>
              <a:t>转换存储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436192" y="4524252"/>
            <a:ext cx="807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Kettle</a:t>
            </a:r>
            <a:r>
              <a:rPr lang="zh-CN" altLang="en-US" sz="1400" dirty="0">
                <a:solidFill>
                  <a:schemeClr val="bg1"/>
                </a:solidFill>
              </a:rPr>
              <a:t>作业和</a:t>
            </a:r>
            <a:r>
              <a:rPr lang="zh-CN" altLang="en-US" sz="1400" dirty="0" smtClean="0">
                <a:solidFill>
                  <a:schemeClr val="bg1"/>
                </a:solidFill>
              </a:rPr>
              <a:t>转换运行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048433" y="4569114"/>
            <a:ext cx="807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Kettle</a:t>
            </a:r>
            <a:r>
              <a:rPr lang="zh-CN" altLang="en-US" sz="1400" dirty="0">
                <a:solidFill>
                  <a:schemeClr val="bg1"/>
                </a:solidFill>
              </a:rPr>
              <a:t>作业和</a:t>
            </a:r>
            <a:r>
              <a:rPr lang="zh-CN" altLang="en-US" sz="1400" dirty="0" smtClean="0">
                <a:solidFill>
                  <a:schemeClr val="bg1"/>
                </a:solidFill>
              </a:rPr>
              <a:t>转换调度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531358" y="3650494"/>
            <a:ext cx="807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其他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67771" y="2540864"/>
            <a:ext cx="17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038855" y="4780090"/>
            <a:ext cx="17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>
            <a:stCxn id="15" idx="1"/>
          </p:cNvCxnSpPr>
          <p:nvPr/>
        </p:nvCxnSpPr>
        <p:spPr>
          <a:xfrm>
            <a:off x="5967771" y="2725530"/>
            <a:ext cx="352079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048213" y="3152214"/>
            <a:ext cx="119503" cy="23991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7014993" y="4266368"/>
            <a:ext cx="148238" cy="24084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5896519" y="4910717"/>
            <a:ext cx="423331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 flipV="1">
            <a:off x="5086126" y="4252186"/>
            <a:ext cx="120461" cy="214274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24827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参数绑定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48000" y="6334633"/>
            <a:ext cx="329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参考示例</a:t>
            </a:r>
            <a:r>
              <a:rPr lang="en-US" altLang="zh-CN" dirty="0" smtClean="0"/>
              <a:t>005</a:t>
            </a:r>
            <a:r>
              <a:rPr lang="zh-CN" altLang="en-US" dirty="0" smtClean="0"/>
              <a:t>，解析参数绑定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506" y="76706"/>
            <a:ext cx="9780952" cy="31809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66" y="797840"/>
            <a:ext cx="4161905" cy="5028571"/>
          </a:xfrm>
          <a:prstGeom prst="rect">
            <a:avLst/>
          </a:prstGeom>
        </p:spPr>
      </p:pic>
      <p:sp>
        <p:nvSpPr>
          <p:cNvPr id="7" name="左箭头 6"/>
          <p:cNvSpPr/>
          <p:nvPr/>
        </p:nvSpPr>
        <p:spPr>
          <a:xfrm>
            <a:off x="4416538" y="1220396"/>
            <a:ext cx="1646453" cy="2883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221" y="1465870"/>
            <a:ext cx="5866667" cy="52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6416040" y="2194559"/>
            <a:ext cx="1120804" cy="224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7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6" y="2803115"/>
            <a:ext cx="4419048" cy="47714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2723" y="201792"/>
            <a:ext cx="6733333" cy="30380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376" y="334058"/>
            <a:ext cx="6348624" cy="66190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7043" y="334058"/>
            <a:ext cx="60035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循环控制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内循环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54710" y="6334633"/>
            <a:ext cx="368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参考示例</a:t>
            </a:r>
            <a:r>
              <a:rPr lang="en-US" altLang="zh-CN" dirty="0" smtClean="0">
                <a:solidFill>
                  <a:srgbClr val="FF0000"/>
                </a:solidFill>
              </a:rPr>
              <a:t>001-etlBatchAddData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1049568" y="1491194"/>
            <a:ext cx="4500836" cy="17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1576570" y="1159816"/>
            <a:ext cx="147484" cy="1667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373" y="1059744"/>
            <a:ext cx="9923809" cy="30380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7043" y="334058"/>
            <a:ext cx="60035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循环控制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外</a:t>
            </a:r>
            <a:r>
              <a:rPr lang="zh-CN" altLang="en-US" sz="3600" dirty="0" smtClean="0"/>
              <a:t>循环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54710" y="6334633"/>
            <a:ext cx="368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参考示例</a:t>
            </a:r>
            <a:r>
              <a:rPr lang="en-US" altLang="zh-CN" dirty="0">
                <a:solidFill>
                  <a:srgbClr val="FF0000"/>
                </a:solidFill>
              </a:rPr>
              <a:t>005- CYCLE_VIP_MAIN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04" y="1156838"/>
            <a:ext cx="5400000" cy="1866667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1803588" y="2544096"/>
            <a:ext cx="186362" cy="11946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6000" y="3560021"/>
            <a:ext cx="2600000" cy="1304762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>
            <a:off x="4262284" y="2713703"/>
            <a:ext cx="234485" cy="855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902" y="3802927"/>
            <a:ext cx="2838095" cy="1419048"/>
          </a:xfrm>
          <a:prstGeom prst="rect">
            <a:avLst/>
          </a:prstGeom>
        </p:spPr>
      </p:pic>
      <p:sp>
        <p:nvSpPr>
          <p:cNvPr id="19" name="右箭头 18"/>
          <p:cNvSpPr/>
          <p:nvPr/>
        </p:nvSpPr>
        <p:spPr>
          <a:xfrm>
            <a:off x="3408997" y="2037647"/>
            <a:ext cx="2225040" cy="182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72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43" y="768554"/>
            <a:ext cx="5961905" cy="242857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27350" y="2886023"/>
            <a:ext cx="7933333" cy="395238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7043" y="334058"/>
            <a:ext cx="646523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循环控制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双重循环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59743" y="6488668"/>
            <a:ext cx="399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参考示例</a:t>
            </a:r>
            <a:r>
              <a:rPr lang="en-US" altLang="zh-CN" dirty="0">
                <a:solidFill>
                  <a:srgbClr val="FF0000"/>
                </a:solidFill>
              </a:rPr>
              <a:t>006-exe_prc_cdc_clear_main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5735" y="807848"/>
            <a:ext cx="7114286" cy="3857143"/>
          </a:xfrm>
          <a:prstGeom prst="rect">
            <a:avLst/>
          </a:prstGeom>
        </p:spPr>
      </p:pic>
      <p:sp>
        <p:nvSpPr>
          <p:cNvPr id="13" name="直角上箭头 12"/>
          <p:cNvSpPr/>
          <p:nvPr/>
        </p:nvSpPr>
        <p:spPr>
          <a:xfrm rot="10800000">
            <a:off x="2264897" y="1077409"/>
            <a:ext cx="3680837" cy="70267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3616299" y="2281601"/>
            <a:ext cx="213359" cy="822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05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24827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存储类型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3" y="924989"/>
            <a:ext cx="6342857" cy="45238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393" y="4543244"/>
            <a:ext cx="5209524" cy="20190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5619" y="-188505"/>
            <a:ext cx="7704762" cy="4714286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2721182" y="714375"/>
            <a:ext cx="4218718" cy="276034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941320" y="3685334"/>
            <a:ext cx="4354959" cy="1867434"/>
          </a:xfrm>
          <a:prstGeom prst="straightConnector1">
            <a:avLst/>
          </a:prstGeom>
          <a:ln>
            <a:solidFill>
              <a:srgbClr val="FF9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51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9547" y="334058"/>
            <a:ext cx="646523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运行</a:t>
            </a:r>
            <a:r>
              <a:rPr lang="zh-CN" altLang="en-US" sz="3600" dirty="0" smtClean="0"/>
              <a:t>方式</a:t>
            </a:r>
            <a:r>
              <a:rPr lang="en-US" altLang="zh-CN" sz="3600" dirty="0" smtClean="0"/>
              <a:t>-&gt;</a:t>
            </a:r>
            <a:r>
              <a:rPr lang="zh-CN" altLang="en-US" sz="3600" dirty="0">
                <a:solidFill>
                  <a:srgbClr val="393939"/>
                </a:solidFill>
                <a:latin typeface="-apple-system"/>
              </a:rPr>
              <a:t>文件</a:t>
            </a:r>
            <a:r>
              <a:rPr lang="zh-CN" altLang="en-US" sz="3600" dirty="0" smtClean="0">
                <a:solidFill>
                  <a:srgbClr val="393939"/>
                </a:solidFill>
                <a:latin typeface="-apple-system"/>
              </a:rPr>
              <a:t>调用</a:t>
            </a:r>
            <a:endParaRPr lang="zh-CN" altLang="en-US" sz="3600" dirty="0">
              <a:solidFill>
                <a:srgbClr val="393939"/>
              </a:solidFill>
              <a:latin typeface="-apple-system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37419" y="-5896630"/>
            <a:ext cx="108843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93939"/>
                </a:solidFill>
                <a:latin typeface="-apple-system"/>
              </a:rPr>
              <a:t>文件调用</a:t>
            </a:r>
          </a:p>
          <a:p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kettle job</a:t>
            </a:r>
            <a:r>
              <a:rPr lang="zh-CN" altLang="en-US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文件形式调用</a:t>
            </a:r>
            <a:endParaRPr lang="zh-CN" altLang="en-US" dirty="0">
              <a:solidFill>
                <a:srgbClr val="393939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、转换调度：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./pan.sh –file=/</a:t>
            </a:r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opt/kettle/repo/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tf_evt_qq_order_all</a:t>
            </a:r>
            <a:r>
              <a:rPr lang="en-US" altLang="zh-CN" dirty="0" err="1" smtClean="0">
                <a:solidFill>
                  <a:srgbClr val="1F497D"/>
                </a:solidFill>
                <a:latin typeface="-apple-system"/>
              </a:rPr>
              <a:t>.ktr</a:t>
            </a:r>
            <a:endParaRPr lang="en-US" altLang="zh-CN" dirty="0">
              <a:solidFill>
                <a:srgbClr val="393939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1F497D"/>
                </a:solidFill>
                <a:latin typeface="-apple-system"/>
              </a:rPr>
              <a:t>、作业调度：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./kitchen.sh -file=/</a:t>
            </a:r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opt/kettle/repo/</a:t>
            </a:r>
            <a:r>
              <a:rPr lang="en-US" altLang="zh-CN" dirty="0" err="1" smtClean="0">
                <a:solidFill>
                  <a:srgbClr val="1F497D"/>
                </a:solidFill>
                <a:latin typeface="-apple-system"/>
              </a:rPr>
              <a:t>qq</a:t>
            </a:r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/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QQ_VIP_MAIN</a:t>
            </a:r>
            <a:r>
              <a:rPr lang="en-US" altLang="zh-CN" dirty="0" err="1" smtClean="0">
                <a:solidFill>
                  <a:srgbClr val="1F497D"/>
                </a:solidFill>
                <a:latin typeface="-apple-system"/>
              </a:rPr>
              <a:t>.kjb</a:t>
            </a:r>
            <a:endParaRPr lang="en-US" altLang="zh-CN" dirty="0">
              <a:solidFill>
                <a:srgbClr val="393939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393939"/>
                </a:solidFill>
                <a:latin typeface="-apple-system"/>
              </a:rPr>
              <a:t/>
            </a:r>
            <a:br>
              <a:rPr lang="en-US" altLang="zh-CN" dirty="0">
                <a:solidFill>
                  <a:srgbClr val="393939"/>
                </a:solidFill>
                <a:latin typeface="-apple-system"/>
              </a:rPr>
            </a:br>
            <a:endParaRPr lang="en-US" altLang="zh-CN" dirty="0">
              <a:solidFill>
                <a:srgbClr val="393939"/>
              </a:solidFill>
              <a:latin typeface="-apple-system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5972" y="1080465"/>
            <a:ext cx="108253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kettle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 job</a:t>
            </a:r>
            <a:r>
              <a:rPr lang="zh-CN" altLang="en-US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文件形式</a:t>
            </a:r>
            <a:r>
              <a:rPr lang="zh-CN" altLang="en-US" dirty="0" smtClean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endParaRPr lang="en-US" altLang="zh-CN" dirty="0" smtClean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切换到</a:t>
            </a:r>
            <a:r>
              <a:rPr lang="en-US" altLang="zh-CN" dirty="0" smtClean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KETTLE_HOME</a:t>
            </a:r>
            <a:r>
              <a:rPr lang="zh-CN" altLang="en-US" dirty="0" smtClean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zh-CN" altLang="en-US" dirty="0">
              <a:solidFill>
                <a:srgbClr val="393939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、转换调度：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./</a:t>
            </a:r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pan.bat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 –file=d:\minjie.qu\</a:t>
            </a:r>
            <a:r>
              <a:rPr lang="zh-CN" altLang="en-US" dirty="0">
                <a:solidFill>
                  <a:srgbClr val="1F497D"/>
                </a:solidFill>
                <a:latin typeface="-apple-system"/>
              </a:rPr>
              <a:t>桌面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\</a:t>
            </a:r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demo\demo-20190116\2019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\</a:t>
            </a:r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004-output.ktr</a:t>
            </a:r>
            <a:endParaRPr lang="en-US" altLang="zh-CN" dirty="0">
              <a:solidFill>
                <a:srgbClr val="393939"/>
              </a:solidFill>
              <a:latin typeface="-apple-system"/>
            </a:endParaRPr>
          </a:p>
          <a:p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2</a:t>
            </a:r>
            <a:r>
              <a:rPr lang="zh-CN" altLang="en-US" dirty="0" smtClean="0">
                <a:solidFill>
                  <a:srgbClr val="1F497D"/>
                </a:solidFill>
                <a:latin typeface="-apple-system"/>
              </a:rPr>
              <a:t>、作业调度</a:t>
            </a:r>
            <a:r>
              <a:rPr lang="zh-CN" altLang="en-US" dirty="0">
                <a:solidFill>
                  <a:srgbClr val="1F497D"/>
                </a:solidFill>
                <a:latin typeface="-apple-system"/>
              </a:rPr>
              <a:t>：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./</a:t>
            </a:r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kitchen.bat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 -</a:t>
            </a:r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file=d:\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minjie.qu\</a:t>
            </a:r>
            <a:r>
              <a:rPr lang="zh-CN" altLang="en-US" dirty="0">
                <a:solidFill>
                  <a:srgbClr val="1F497D"/>
                </a:solidFill>
                <a:latin typeface="-apple-system"/>
              </a:rPr>
              <a:t>桌面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\</a:t>
            </a:r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demo\demo-20190116\2019\001-simple-job.kjb</a:t>
            </a:r>
            <a:endParaRPr lang="en-US" altLang="zh-CN" dirty="0">
              <a:solidFill>
                <a:srgbClr val="1F497D"/>
              </a:solidFill>
              <a:latin typeface="-apple-system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5972" y="2280794"/>
            <a:ext cx="119560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/ref 资料库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user </a:t>
            </a:r>
            <a:r>
              <a:rPr lang="zh-CN" altLang="en-US" dirty="0" smtClean="0"/>
              <a:t>用户名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pass 用户密码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job 要启动的作业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dir 目录（不要忘了/前缀）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file 要启动的文件名（转换文件）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level 日志级别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logfile 要写入的日志文件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listdir 列出资料库的目录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listjobs 列出指定目录下的作业 </a:t>
            </a:r>
            <a:endParaRPr lang="en-US" altLang="zh-CN" dirty="0" smtClean="0"/>
          </a:p>
          <a:p>
            <a:r>
              <a:rPr lang="zh-CN" altLang="en-US" dirty="0"/>
              <a:t>/param 设置参数，参数格式为=,例如 -param.foo=bar 或者 /name:value </a:t>
            </a:r>
            <a:endParaRPr lang="en-US" altLang="zh-CN" dirty="0"/>
          </a:p>
          <a:p>
            <a:r>
              <a:rPr lang="zh-CN" altLang="en-US" dirty="0"/>
              <a:t>/export 把作业依赖的所有资源导出到一个zip文件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listrep 列出可用资料库 /expref 将资料库里所有对象导出到xml文件 /noref 不要将日志写到资料库中 /safemode 安全模式下运行，有额外检查 /version 显示转换的版本，校订和创建日期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listparam 列出转换里已经设置好的参数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maxloglines 内存中保存日志的最大日志行数 /maxlogtimeout 内存中保存日志的最长</a:t>
            </a:r>
            <a:r>
              <a:rPr lang="zh-CN" altLang="en-US" dirty="0" smtClean="0"/>
              <a:t>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1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60035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运行</a:t>
            </a:r>
            <a:r>
              <a:rPr lang="zh-CN" altLang="en-US" sz="3600" dirty="0" smtClean="0"/>
              <a:t>方式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资源库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1561" y="924989"/>
            <a:ext cx="1197043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93939"/>
                </a:solidFill>
              </a:rPr>
              <a:t>文件</a:t>
            </a:r>
            <a:r>
              <a:rPr lang="zh-CN" altLang="en-US" dirty="0">
                <a:solidFill>
                  <a:srgbClr val="393939"/>
                </a:solidFill>
              </a:rPr>
              <a:t>资源库和数据库资源库调用脚本</a:t>
            </a:r>
          </a:p>
          <a:p>
            <a:r>
              <a:rPr lang="en-US" altLang="zh-CN" dirty="0">
                <a:solidFill>
                  <a:srgbClr val="393939"/>
                </a:solidFill>
              </a:rPr>
              <a:t>1</a:t>
            </a:r>
            <a:r>
              <a:rPr lang="zh-CN" altLang="en-US" dirty="0">
                <a:solidFill>
                  <a:srgbClr val="393939"/>
                </a:solidFill>
              </a:rPr>
              <a:t>、</a:t>
            </a:r>
            <a:r>
              <a:rPr lang="en-US" altLang="zh-CN" dirty="0" err="1">
                <a:solidFill>
                  <a:srgbClr val="393939"/>
                </a:solidFill>
              </a:rPr>
              <a:t>linux</a:t>
            </a:r>
            <a:endParaRPr lang="en-US" altLang="zh-CN" dirty="0">
              <a:solidFill>
                <a:srgbClr val="393939"/>
              </a:solidFill>
            </a:endParaRPr>
          </a:p>
          <a:p>
            <a:r>
              <a:rPr lang="en-US" altLang="zh-CN" dirty="0" err="1">
                <a:solidFill>
                  <a:srgbClr val="393939"/>
                </a:solidFill>
              </a:rPr>
              <a:t>kjb</a:t>
            </a:r>
            <a:r>
              <a:rPr lang="zh-CN" altLang="en-US" dirty="0">
                <a:solidFill>
                  <a:srgbClr val="393939"/>
                </a:solidFill>
              </a:rPr>
              <a:t>调度</a:t>
            </a:r>
          </a:p>
          <a:p>
            <a:r>
              <a:rPr lang="en-US" altLang="zh-CN" dirty="0" err="1">
                <a:solidFill>
                  <a:srgbClr val="393939"/>
                </a:solidFill>
              </a:rPr>
              <a:t>nohup</a:t>
            </a:r>
            <a:r>
              <a:rPr lang="en-US" altLang="zh-CN" dirty="0">
                <a:solidFill>
                  <a:srgbClr val="393939"/>
                </a:solidFill>
              </a:rPr>
              <a:t> ./kitchen.sh -rep admin -user admin -pass admin -</a:t>
            </a:r>
            <a:r>
              <a:rPr lang="en-US" altLang="zh-CN" dirty="0" err="1">
                <a:solidFill>
                  <a:srgbClr val="393939"/>
                </a:solidFill>
              </a:rPr>
              <a:t>dir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mycat</a:t>
            </a:r>
            <a:r>
              <a:rPr lang="en-US" altLang="zh-CN" dirty="0">
                <a:solidFill>
                  <a:srgbClr val="393939"/>
                </a:solidFill>
              </a:rPr>
              <a:t> -job=MYCAT_VIP_MAIN -</a:t>
            </a:r>
            <a:r>
              <a:rPr lang="en-US" altLang="zh-CN" dirty="0" err="1">
                <a:solidFill>
                  <a:srgbClr val="393939"/>
                </a:solidFill>
              </a:rPr>
              <a:t>level:Basic</a:t>
            </a:r>
            <a:r>
              <a:rPr lang="en-US" altLang="zh-CN" dirty="0">
                <a:solidFill>
                  <a:srgbClr val="393939"/>
                </a:solidFill>
              </a:rPr>
              <a:t> -</a:t>
            </a:r>
            <a:r>
              <a:rPr lang="en-US" altLang="zh-CN" dirty="0" err="1">
                <a:solidFill>
                  <a:srgbClr val="393939"/>
                </a:solidFill>
              </a:rPr>
              <a:t>param:job_nm</a:t>
            </a:r>
            <a:r>
              <a:rPr lang="en-US" altLang="zh-CN" dirty="0">
                <a:solidFill>
                  <a:srgbClr val="393939"/>
                </a:solidFill>
              </a:rPr>
              <a:t>=</a:t>
            </a:r>
            <a:r>
              <a:rPr lang="en-US" altLang="zh-CN" dirty="0" err="1">
                <a:solidFill>
                  <a:srgbClr val="393939"/>
                </a:solidFill>
              </a:rPr>
              <a:t>tf_evt_cps_stl_order_all</a:t>
            </a:r>
            <a:r>
              <a:rPr lang="en-US" altLang="zh-CN" dirty="0">
                <a:solidFill>
                  <a:srgbClr val="393939"/>
                </a:solidFill>
              </a:rPr>
              <a:t> </a:t>
            </a:r>
            <a:r>
              <a:rPr lang="en-US" altLang="zh-CN" dirty="0" smtClean="0">
                <a:solidFill>
                  <a:srgbClr val="393939"/>
                </a:solidFill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</a:rPr>
              <a:t>param:beginTime</a:t>
            </a:r>
            <a:r>
              <a:rPr lang="en-US" altLang="zh-CN" dirty="0" smtClean="0">
                <a:solidFill>
                  <a:srgbClr val="393939"/>
                </a:solidFill>
              </a:rPr>
              <a:t>=2016-08-01</a:t>
            </a:r>
            <a:r>
              <a:rPr lang="en-US" altLang="zh-CN" dirty="0">
                <a:solidFill>
                  <a:srgbClr val="393939"/>
                </a:solidFill>
              </a:rPr>
              <a:t> -</a:t>
            </a:r>
            <a:r>
              <a:rPr lang="en-US" altLang="zh-CN" dirty="0" err="1">
                <a:solidFill>
                  <a:srgbClr val="393939"/>
                </a:solidFill>
              </a:rPr>
              <a:t>param:endTime</a:t>
            </a:r>
            <a:r>
              <a:rPr lang="en-US" altLang="zh-CN" dirty="0">
                <a:solidFill>
                  <a:srgbClr val="393939"/>
                </a:solidFill>
              </a:rPr>
              <a:t>=2016-10-01 &gt;&gt; /</a:t>
            </a:r>
            <a:r>
              <a:rPr lang="en-US" altLang="zh-CN" dirty="0" smtClean="0">
                <a:solidFill>
                  <a:srgbClr val="393939"/>
                </a:solidFill>
              </a:rPr>
              <a:t>opt/log/app-</a:t>
            </a:r>
            <a:r>
              <a:rPr lang="en-US" altLang="zh-CN" dirty="0" err="1" smtClean="0">
                <a:solidFill>
                  <a:srgbClr val="393939"/>
                </a:solidFill>
              </a:rPr>
              <a:t>ods</a:t>
            </a:r>
            <a:r>
              <a:rPr lang="en-US" altLang="zh-CN" dirty="0" smtClean="0">
                <a:solidFill>
                  <a:srgbClr val="393939"/>
                </a:solidFill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</a:rPr>
              <a:t>etl</a:t>
            </a:r>
            <a:r>
              <a:rPr lang="en-US" altLang="zh-CN" dirty="0" smtClean="0">
                <a:solidFill>
                  <a:srgbClr val="393939"/>
                </a:solidFill>
              </a:rPr>
              <a:t>/</a:t>
            </a:r>
            <a:r>
              <a:rPr lang="en-US" altLang="zh-CN" dirty="0">
                <a:solidFill>
                  <a:srgbClr val="393939"/>
                </a:solidFill>
              </a:rPr>
              <a:t>xxxx</a:t>
            </a:r>
            <a:r>
              <a:rPr lang="en-US" altLang="zh-CN" dirty="0" smtClean="0">
                <a:solidFill>
                  <a:srgbClr val="393939"/>
                </a:solidFill>
              </a:rPr>
              <a:t>_2016-08-01_2016-10-01.log</a:t>
            </a:r>
            <a:r>
              <a:rPr lang="en-US" altLang="zh-CN" dirty="0">
                <a:solidFill>
                  <a:srgbClr val="393939"/>
                </a:solidFill>
              </a:rPr>
              <a:t> </a:t>
            </a:r>
            <a:r>
              <a:rPr lang="en-US" altLang="zh-CN" dirty="0" smtClean="0">
                <a:solidFill>
                  <a:srgbClr val="393939"/>
                </a:solidFill>
              </a:rPr>
              <a:t>&amp;</a:t>
            </a:r>
            <a:endParaRPr lang="en-US" altLang="zh-CN" dirty="0">
              <a:solidFill>
                <a:srgbClr val="393939"/>
              </a:solidFill>
            </a:endParaRPr>
          </a:p>
          <a:p>
            <a:r>
              <a:rPr lang="en-US" altLang="zh-CN" dirty="0">
                <a:solidFill>
                  <a:srgbClr val="393939"/>
                </a:solidFill>
              </a:rPr>
              <a:t/>
            </a:r>
            <a:br>
              <a:rPr lang="en-US" altLang="zh-CN" dirty="0">
                <a:solidFill>
                  <a:srgbClr val="393939"/>
                </a:solidFill>
              </a:rPr>
            </a:br>
            <a:r>
              <a:rPr lang="en-US" altLang="zh-CN" dirty="0" err="1" smtClean="0">
                <a:solidFill>
                  <a:srgbClr val="393939"/>
                </a:solidFill>
              </a:rPr>
              <a:t>ktr</a:t>
            </a:r>
            <a:r>
              <a:rPr lang="zh-CN" altLang="en-US" dirty="0">
                <a:solidFill>
                  <a:srgbClr val="393939"/>
                </a:solidFill>
              </a:rPr>
              <a:t>调度</a:t>
            </a:r>
          </a:p>
          <a:p>
            <a:r>
              <a:rPr lang="en-US" altLang="zh-CN" dirty="0" err="1">
                <a:solidFill>
                  <a:srgbClr val="393939"/>
                </a:solidFill>
              </a:rPr>
              <a:t>nohup</a:t>
            </a:r>
            <a:r>
              <a:rPr lang="en-US" altLang="zh-CN" dirty="0">
                <a:solidFill>
                  <a:srgbClr val="393939"/>
                </a:solidFill>
              </a:rPr>
              <a:t> ./pan.sh -rep admin -user admin -pass admin -</a:t>
            </a:r>
            <a:r>
              <a:rPr lang="en-US" altLang="zh-CN" dirty="0" err="1">
                <a:solidFill>
                  <a:srgbClr val="393939"/>
                </a:solidFill>
              </a:rPr>
              <a:t>dir</a:t>
            </a:r>
            <a:r>
              <a:rPr lang="en-US" altLang="zh-CN" dirty="0">
                <a:solidFill>
                  <a:srgbClr val="393939"/>
                </a:solidFill>
              </a:rPr>
              <a:t> /pub -trans=</a:t>
            </a:r>
            <a:r>
              <a:rPr lang="en-US" altLang="zh-CN" dirty="0" err="1">
                <a:solidFill>
                  <a:srgbClr val="393939"/>
                </a:solidFill>
              </a:rPr>
              <a:t>tp_p_rmca_mo_rule_all</a:t>
            </a:r>
            <a:r>
              <a:rPr lang="en-US" altLang="zh-CN" dirty="0">
                <a:solidFill>
                  <a:srgbClr val="393939"/>
                </a:solidFill>
              </a:rPr>
              <a:t> -</a:t>
            </a:r>
            <a:r>
              <a:rPr lang="en-US" altLang="zh-CN" dirty="0" err="1">
                <a:solidFill>
                  <a:srgbClr val="393939"/>
                </a:solidFill>
              </a:rPr>
              <a:t>param:beginTime</a:t>
            </a:r>
            <a:r>
              <a:rPr lang="en-US" altLang="zh-CN" dirty="0">
                <a:solidFill>
                  <a:srgbClr val="393939"/>
                </a:solidFill>
              </a:rPr>
              <a:t>=2016-08-01 -</a:t>
            </a:r>
            <a:r>
              <a:rPr lang="en-US" altLang="zh-CN" dirty="0" err="1">
                <a:solidFill>
                  <a:srgbClr val="393939"/>
                </a:solidFill>
              </a:rPr>
              <a:t>param:endTime</a:t>
            </a:r>
            <a:r>
              <a:rPr lang="en-US" altLang="zh-CN" dirty="0">
                <a:solidFill>
                  <a:srgbClr val="393939"/>
                </a:solidFill>
              </a:rPr>
              <a:t>=2016-10-01 &gt;&gt; /</a:t>
            </a:r>
            <a:r>
              <a:rPr lang="en-US" altLang="zh-CN" dirty="0" smtClean="0">
                <a:solidFill>
                  <a:srgbClr val="393939"/>
                </a:solidFill>
              </a:rPr>
              <a:t>opt/log/app-</a:t>
            </a:r>
            <a:r>
              <a:rPr lang="en-US" altLang="zh-CN" dirty="0" err="1" smtClean="0">
                <a:solidFill>
                  <a:srgbClr val="393939"/>
                </a:solidFill>
              </a:rPr>
              <a:t>ods</a:t>
            </a:r>
            <a:r>
              <a:rPr lang="en-US" altLang="zh-CN" dirty="0" smtClean="0">
                <a:solidFill>
                  <a:srgbClr val="393939"/>
                </a:solidFill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</a:rPr>
              <a:t>etl</a:t>
            </a:r>
            <a:r>
              <a:rPr lang="en-US" altLang="zh-CN" dirty="0" smtClean="0">
                <a:solidFill>
                  <a:srgbClr val="393939"/>
                </a:solidFill>
              </a:rPr>
              <a:t>/xxxx.log</a:t>
            </a:r>
            <a:r>
              <a:rPr lang="en-US" altLang="zh-CN" dirty="0">
                <a:solidFill>
                  <a:srgbClr val="393939"/>
                </a:solidFill>
              </a:rPr>
              <a:t> &amp;</a:t>
            </a:r>
          </a:p>
          <a:p>
            <a:endParaRPr lang="en-US" altLang="zh-CN" dirty="0">
              <a:solidFill>
                <a:srgbClr val="393939"/>
              </a:solidFill>
            </a:endParaRPr>
          </a:p>
          <a:p>
            <a:r>
              <a:rPr lang="en-US" altLang="zh-CN" dirty="0">
                <a:solidFill>
                  <a:srgbClr val="393939"/>
                </a:solidFill>
              </a:rPr>
              <a:t>2</a:t>
            </a:r>
            <a:r>
              <a:rPr lang="zh-CN" altLang="en-US" dirty="0">
                <a:solidFill>
                  <a:srgbClr val="393939"/>
                </a:solidFill>
              </a:rPr>
              <a:t>、</a:t>
            </a:r>
            <a:r>
              <a:rPr lang="en-US" altLang="zh-CN" dirty="0">
                <a:solidFill>
                  <a:srgbClr val="393939"/>
                </a:solidFill>
              </a:rPr>
              <a:t>windows</a:t>
            </a:r>
          </a:p>
          <a:p>
            <a:r>
              <a:rPr lang="en-US" altLang="zh-CN" dirty="0" err="1">
                <a:solidFill>
                  <a:srgbClr val="393939"/>
                </a:solidFill>
              </a:rPr>
              <a:t>kjb</a:t>
            </a:r>
            <a:r>
              <a:rPr lang="zh-CN" altLang="en-US" dirty="0">
                <a:solidFill>
                  <a:srgbClr val="393939"/>
                </a:solidFill>
              </a:rPr>
              <a:t>调度</a:t>
            </a:r>
          </a:p>
          <a:p>
            <a:r>
              <a:rPr lang="en-US" altLang="zh-CN" dirty="0">
                <a:solidFill>
                  <a:srgbClr val="393939"/>
                </a:solidFill>
              </a:rPr>
              <a:t>Kitchen.bat /</a:t>
            </a:r>
            <a:r>
              <a:rPr lang="en-US" altLang="zh-CN" dirty="0" err="1">
                <a:solidFill>
                  <a:srgbClr val="393939"/>
                </a:solidFill>
              </a:rPr>
              <a:t>rep:admin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user:admin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pass:admin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dir</a:t>
            </a:r>
            <a:r>
              <a:rPr lang="en-US" altLang="zh-CN" dirty="0">
                <a:solidFill>
                  <a:srgbClr val="393939"/>
                </a:solidFill>
              </a:rPr>
              <a:t>:/</a:t>
            </a:r>
            <a:r>
              <a:rPr lang="en-US" altLang="zh-CN" dirty="0" err="1">
                <a:solidFill>
                  <a:srgbClr val="393939"/>
                </a:solidFill>
              </a:rPr>
              <a:t>ubp</a:t>
            </a:r>
            <a:r>
              <a:rPr lang="en-US" altLang="zh-CN" dirty="0">
                <a:solidFill>
                  <a:srgbClr val="393939"/>
                </a:solidFill>
              </a:rPr>
              <a:t>/</a:t>
            </a:r>
            <a:r>
              <a:rPr lang="en-US" altLang="zh-CN" dirty="0" err="1">
                <a:solidFill>
                  <a:srgbClr val="393939"/>
                </a:solidFill>
              </a:rPr>
              <a:t>mycat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job:MYCAT_VIP_MAIN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level:Basic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param</a:t>
            </a:r>
            <a:r>
              <a:rPr lang="en-US" altLang="zh-CN" dirty="0">
                <a:solidFill>
                  <a:srgbClr val="393939"/>
                </a:solidFill>
              </a:rPr>
              <a:t>:"</a:t>
            </a:r>
            <a:r>
              <a:rPr lang="en-US" altLang="zh-CN" dirty="0" err="1">
                <a:solidFill>
                  <a:srgbClr val="393939"/>
                </a:solidFill>
              </a:rPr>
              <a:t>job_nm</a:t>
            </a:r>
            <a:r>
              <a:rPr lang="en-US" altLang="zh-CN" dirty="0">
                <a:solidFill>
                  <a:srgbClr val="393939"/>
                </a:solidFill>
              </a:rPr>
              <a:t>=</a:t>
            </a:r>
            <a:r>
              <a:rPr lang="en-US" altLang="zh-CN" dirty="0" err="1">
                <a:solidFill>
                  <a:srgbClr val="393939"/>
                </a:solidFill>
              </a:rPr>
              <a:t>tf_evt_cps_txn_ctl_all</a:t>
            </a:r>
            <a:r>
              <a:rPr lang="en-US" altLang="zh-CN" dirty="0">
                <a:solidFill>
                  <a:srgbClr val="393939"/>
                </a:solidFill>
              </a:rPr>
              <a:t>" /</a:t>
            </a:r>
            <a:r>
              <a:rPr lang="en-US" altLang="zh-CN" dirty="0" err="1">
                <a:solidFill>
                  <a:srgbClr val="393939"/>
                </a:solidFill>
              </a:rPr>
              <a:t>param</a:t>
            </a:r>
            <a:r>
              <a:rPr lang="en-US" altLang="zh-CN" dirty="0">
                <a:solidFill>
                  <a:srgbClr val="393939"/>
                </a:solidFill>
              </a:rPr>
              <a:t>:"</a:t>
            </a:r>
            <a:r>
              <a:rPr lang="en-US" altLang="zh-CN" dirty="0" err="1">
                <a:solidFill>
                  <a:srgbClr val="393939"/>
                </a:solidFill>
              </a:rPr>
              <a:t>beginTime</a:t>
            </a:r>
            <a:r>
              <a:rPr lang="en-US" altLang="zh-CN" dirty="0">
                <a:solidFill>
                  <a:srgbClr val="393939"/>
                </a:solidFill>
              </a:rPr>
              <a:t>=2016-08-01" /</a:t>
            </a:r>
            <a:r>
              <a:rPr lang="en-US" altLang="zh-CN" dirty="0" err="1">
                <a:solidFill>
                  <a:srgbClr val="393939"/>
                </a:solidFill>
              </a:rPr>
              <a:t>param</a:t>
            </a:r>
            <a:r>
              <a:rPr lang="en-US" altLang="zh-CN" dirty="0">
                <a:solidFill>
                  <a:srgbClr val="393939"/>
                </a:solidFill>
              </a:rPr>
              <a:t>:"</a:t>
            </a:r>
            <a:r>
              <a:rPr lang="en-US" altLang="zh-CN" dirty="0" err="1">
                <a:solidFill>
                  <a:srgbClr val="393939"/>
                </a:solidFill>
              </a:rPr>
              <a:t>endTime</a:t>
            </a:r>
            <a:r>
              <a:rPr lang="en-US" altLang="zh-CN" dirty="0">
                <a:solidFill>
                  <a:srgbClr val="393939"/>
                </a:solidFill>
              </a:rPr>
              <a:t>=2016-10-01" /</a:t>
            </a:r>
            <a:r>
              <a:rPr lang="en-US" altLang="zh-CN" dirty="0" err="1">
                <a:solidFill>
                  <a:srgbClr val="393939"/>
                </a:solidFill>
              </a:rPr>
              <a:t>logfile</a:t>
            </a:r>
            <a:r>
              <a:rPr lang="en-US" altLang="zh-CN" dirty="0">
                <a:solidFill>
                  <a:srgbClr val="393939"/>
                </a:solidFill>
              </a:rPr>
              <a:t>=d:/</a:t>
            </a:r>
            <a:r>
              <a:rPr lang="en-US" altLang="zh-CN" dirty="0" smtClean="0">
                <a:solidFill>
                  <a:srgbClr val="393939"/>
                </a:solidFill>
              </a:rPr>
              <a:t>opt/log/app-ods-etl/</a:t>
            </a:r>
            <a:r>
              <a:rPr lang="en-US" altLang="zh-CN" dirty="0">
                <a:solidFill>
                  <a:srgbClr val="393939"/>
                </a:solidFill>
              </a:rPr>
              <a:t>xxxx</a:t>
            </a:r>
            <a:r>
              <a:rPr lang="en-US" altLang="zh-CN" dirty="0" smtClean="0">
                <a:solidFill>
                  <a:srgbClr val="393939"/>
                </a:solidFill>
              </a:rPr>
              <a:t>_2016-08-01_2016-10-01.log</a:t>
            </a:r>
            <a:endParaRPr lang="en-US" altLang="zh-CN" dirty="0">
              <a:solidFill>
                <a:srgbClr val="393939"/>
              </a:solidFill>
            </a:endParaRPr>
          </a:p>
          <a:p>
            <a:endParaRPr lang="en-US" altLang="zh-CN" dirty="0">
              <a:solidFill>
                <a:srgbClr val="393939"/>
              </a:solidFill>
            </a:endParaRPr>
          </a:p>
          <a:p>
            <a:r>
              <a:rPr lang="en-US" altLang="zh-CN" dirty="0" err="1">
                <a:solidFill>
                  <a:srgbClr val="393939"/>
                </a:solidFill>
              </a:rPr>
              <a:t>ktr</a:t>
            </a:r>
            <a:r>
              <a:rPr lang="zh-CN" altLang="en-US" dirty="0">
                <a:solidFill>
                  <a:srgbClr val="393939"/>
                </a:solidFill>
              </a:rPr>
              <a:t>调度</a:t>
            </a:r>
          </a:p>
          <a:p>
            <a:r>
              <a:rPr lang="en-US" altLang="zh-CN" dirty="0" smtClean="0">
                <a:solidFill>
                  <a:srgbClr val="393939"/>
                </a:solidFill>
              </a:rPr>
              <a:t>Pan.bat /</a:t>
            </a:r>
            <a:r>
              <a:rPr lang="en-US" altLang="zh-CN" dirty="0" err="1" smtClean="0">
                <a:solidFill>
                  <a:srgbClr val="393939"/>
                </a:solidFill>
              </a:rPr>
              <a:t>rep:admin</a:t>
            </a:r>
            <a:r>
              <a:rPr lang="en-US" altLang="zh-CN" dirty="0" smtClean="0">
                <a:solidFill>
                  <a:srgbClr val="393939"/>
                </a:solidFill>
              </a:rPr>
              <a:t> /</a:t>
            </a:r>
            <a:r>
              <a:rPr lang="en-US" altLang="zh-CN" dirty="0" err="1" smtClean="0">
                <a:solidFill>
                  <a:srgbClr val="393939"/>
                </a:solidFill>
              </a:rPr>
              <a:t>user:admin</a:t>
            </a:r>
            <a:r>
              <a:rPr lang="en-US" altLang="zh-CN" dirty="0" smtClean="0">
                <a:solidFill>
                  <a:srgbClr val="393939"/>
                </a:solidFill>
              </a:rPr>
              <a:t> /</a:t>
            </a:r>
            <a:r>
              <a:rPr lang="en-US" altLang="zh-CN" dirty="0" err="1" smtClean="0">
                <a:solidFill>
                  <a:srgbClr val="393939"/>
                </a:solidFill>
              </a:rPr>
              <a:t>pass:admin</a:t>
            </a:r>
            <a:r>
              <a:rPr lang="en-US" altLang="zh-CN" dirty="0" smtClean="0">
                <a:solidFill>
                  <a:srgbClr val="393939"/>
                </a:solidFill>
              </a:rPr>
              <a:t> /</a:t>
            </a:r>
            <a:r>
              <a:rPr lang="en-US" altLang="zh-CN" dirty="0" err="1" smtClean="0">
                <a:solidFill>
                  <a:srgbClr val="393939"/>
                </a:solidFill>
              </a:rPr>
              <a:t>dir</a:t>
            </a:r>
            <a:r>
              <a:rPr lang="en-US" altLang="zh-CN" dirty="0" smtClean="0">
                <a:solidFill>
                  <a:srgbClr val="393939"/>
                </a:solidFill>
              </a:rPr>
              <a:t>:/</a:t>
            </a:r>
            <a:r>
              <a:rPr lang="en-US" altLang="zh-CN" dirty="0" err="1" smtClean="0">
                <a:solidFill>
                  <a:srgbClr val="393939"/>
                </a:solidFill>
              </a:rPr>
              <a:t>ubp</a:t>
            </a:r>
            <a:r>
              <a:rPr lang="en-US" altLang="zh-CN" dirty="0" smtClean="0">
                <a:solidFill>
                  <a:srgbClr val="393939"/>
                </a:solidFill>
              </a:rPr>
              <a:t>/</a:t>
            </a:r>
            <a:r>
              <a:rPr lang="en-US" altLang="zh-CN" dirty="0" err="1" smtClean="0">
                <a:solidFill>
                  <a:srgbClr val="393939"/>
                </a:solidFill>
              </a:rPr>
              <a:t>mycat</a:t>
            </a:r>
            <a:r>
              <a:rPr lang="en-US" altLang="zh-CN" dirty="0" smtClean="0">
                <a:solidFill>
                  <a:srgbClr val="393939"/>
                </a:solidFill>
              </a:rPr>
              <a:t> /</a:t>
            </a:r>
            <a:r>
              <a:rPr lang="en-US" altLang="zh-CN" dirty="0" err="1" smtClean="0">
                <a:solidFill>
                  <a:srgbClr val="393939"/>
                </a:solidFill>
              </a:rPr>
              <a:t>trans:</a:t>
            </a:r>
            <a:r>
              <a:rPr lang="en-US" altLang="zh-CN" dirty="0" err="1" smtClean="0">
                <a:solidFill>
                  <a:srgbClr val="0000FF"/>
                </a:solidFill>
              </a:rPr>
              <a:t>"clone</a:t>
            </a:r>
            <a:r>
              <a:rPr lang="en-US" altLang="zh-CN" dirty="0" smtClean="0">
                <a:solidFill>
                  <a:srgbClr val="0000FF"/>
                </a:solidFill>
              </a:rPr>
              <a:t> row"</a:t>
            </a:r>
            <a:r>
              <a:rPr lang="en-US" altLang="zh-CN" dirty="0" smtClean="0">
                <a:solidFill>
                  <a:srgbClr val="393939"/>
                </a:solidFill>
              </a:rPr>
              <a:t> /</a:t>
            </a:r>
            <a:r>
              <a:rPr lang="en-US" altLang="zh-CN" b="1" dirty="0" err="1" smtClean="0">
                <a:solidFill>
                  <a:srgbClr val="006699"/>
                </a:solidFill>
              </a:rPr>
              <a:t>level</a:t>
            </a:r>
            <a:r>
              <a:rPr lang="en-US" altLang="zh-CN" dirty="0" err="1" smtClean="0">
                <a:solidFill>
                  <a:srgbClr val="393939"/>
                </a:solidFill>
              </a:rPr>
              <a:t>:Basic</a:t>
            </a:r>
            <a:r>
              <a:rPr lang="en-US" altLang="zh-CN" dirty="0" smtClean="0">
                <a:solidFill>
                  <a:srgbClr val="393939"/>
                </a:solidFill>
              </a:rPr>
              <a:t> /</a:t>
            </a:r>
            <a:r>
              <a:rPr lang="en-US" altLang="zh-CN" dirty="0" err="1" smtClean="0">
                <a:solidFill>
                  <a:srgbClr val="393939"/>
                </a:solidFill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</a:rPr>
              <a:t>:"</a:t>
            </a:r>
            <a:r>
              <a:rPr lang="en-US" altLang="zh-CN" dirty="0" err="1" smtClean="0">
                <a:solidFill>
                  <a:srgbClr val="393939"/>
                </a:solidFill>
              </a:rPr>
              <a:t>beginTime</a:t>
            </a:r>
            <a:r>
              <a:rPr lang="en-US" altLang="zh-CN" dirty="0" smtClean="0">
                <a:solidFill>
                  <a:srgbClr val="393939"/>
                </a:solidFill>
              </a:rPr>
              <a:t>=2016-08-01" /</a:t>
            </a:r>
            <a:r>
              <a:rPr lang="en-US" altLang="zh-CN" dirty="0" err="1" smtClean="0">
                <a:solidFill>
                  <a:srgbClr val="393939"/>
                </a:solidFill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</a:rPr>
              <a:t>:"</a:t>
            </a:r>
            <a:r>
              <a:rPr lang="en-US" altLang="zh-CN" dirty="0" err="1" smtClean="0">
                <a:solidFill>
                  <a:srgbClr val="393939"/>
                </a:solidFill>
              </a:rPr>
              <a:t>endTime</a:t>
            </a:r>
            <a:r>
              <a:rPr lang="en-US" altLang="zh-CN" dirty="0" smtClean="0">
                <a:solidFill>
                  <a:srgbClr val="393939"/>
                </a:solidFill>
              </a:rPr>
              <a:t>=2016-10-01" &gt;&gt;</a:t>
            </a:r>
            <a:r>
              <a:rPr lang="en-US" altLang="zh-CN" dirty="0" smtClean="0">
                <a:solidFill>
                  <a:srgbClr val="0000FF"/>
                </a:solidFill>
              </a:rPr>
              <a:t>"C:\Documents and Settings\Administrator\</a:t>
            </a:r>
            <a:r>
              <a:rPr lang="zh-CN" altLang="en-US" dirty="0" smtClean="0">
                <a:solidFill>
                  <a:srgbClr val="0000FF"/>
                </a:solidFill>
              </a:rPr>
              <a:t>桌面</a:t>
            </a:r>
            <a:r>
              <a:rPr lang="en-US" altLang="zh-CN" dirty="0" smtClean="0">
                <a:solidFill>
                  <a:srgbClr val="0000FF"/>
                </a:solidFill>
              </a:rPr>
              <a:t>\kettle\pan.log"</a:t>
            </a:r>
            <a:r>
              <a:rPr lang="en-US" altLang="zh-CN" dirty="0" smtClean="0">
                <a:solidFill>
                  <a:srgbClr val="393939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8365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/>
              <a:t>背景</a:t>
            </a:r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01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6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11">
        <p14:doors dir="vert"/>
      </p:transition>
    </mc:Choice>
    <mc:Fallback xmlns="">
      <p:transition spd="slow" advTm="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60035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调度</a:t>
            </a:r>
            <a:r>
              <a:rPr lang="zh-CN" altLang="en-US" sz="3600" dirty="0" smtClean="0"/>
              <a:t>方式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批处理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1561" y="924989"/>
            <a:ext cx="1197043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windows</a:t>
            </a:r>
            <a:r>
              <a:rPr lang="en-US" altLang="zh-CN" sz="2400" b="1" dirty="0"/>
              <a:t> </a:t>
            </a:r>
            <a:r>
              <a:rPr lang="zh-CN" altLang="en-US" sz="2400" b="1" dirty="0" smtClean="0"/>
              <a:t>指定任务计划：</a:t>
            </a:r>
            <a:endParaRPr lang="zh-CN" altLang="en-US" sz="2400" b="1" dirty="0"/>
          </a:p>
          <a:p>
            <a:r>
              <a:rPr lang="en-US" altLang="zh-CN" dirty="0"/>
              <a:t>d:</a:t>
            </a:r>
          </a:p>
          <a:p>
            <a:r>
              <a:rPr lang="en-US" altLang="zh-CN" dirty="0"/>
              <a:t>cd D:\opt\oracle\kettle\data-integration</a:t>
            </a:r>
          </a:p>
          <a:p>
            <a:r>
              <a:rPr lang="en-US" altLang="zh-CN" dirty="0"/>
              <a:t>set </a:t>
            </a:r>
            <a:r>
              <a:rPr lang="en-US" altLang="zh-CN" dirty="0" err="1"/>
              <a:t>now_time</a:t>
            </a:r>
            <a:r>
              <a:rPr lang="en-US" altLang="zh-CN" dirty="0"/>
              <a:t>=%date:~0,4%%date:~5,2%%date:~8,2%</a:t>
            </a:r>
          </a:p>
          <a:p>
            <a:r>
              <a:rPr lang="en-US" altLang="zh-CN" dirty="0"/>
              <a:t>kitchen.bat -rep </a:t>
            </a:r>
            <a:r>
              <a:rPr lang="en-US" altLang="zh-CN" dirty="0" smtClean="0"/>
              <a:t>kettle-20190116</a:t>
            </a:r>
            <a:r>
              <a:rPr lang="en-US" altLang="zh-CN" dirty="0"/>
              <a:t> -user admin -</a:t>
            </a:r>
            <a:r>
              <a:rPr lang="en-US" altLang="zh-CN" dirty="0" err="1"/>
              <a:t>dir</a:t>
            </a:r>
            <a:r>
              <a:rPr lang="en-US" altLang="zh-CN" dirty="0"/>
              <a:t> </a:t>
            </a:r>
            <a:r>
              <a:rPr lang="en-US" altLang="zh-CN" dirty="0" smtClean="0"/>
              <a:t>/2019</a:t>
            </a:r>
            <a:r>
              <a:rPr lang="en-US" altLang="zh-CN" dirty="0"/>
              <a:t> -job= 006-exe_prc_cdc_clear_main  -</a:t>
            </a:r>
            <a:r>
              <a:rPr lang="en-US" altLang="zh-CN" dirty="0" err="1"/>
              <a:t>param</a:t>
            </a:r>
            <a:r>
              <a:rPr lang="en-US" altLang="zh-CN" dirty="0" smtClean="0"/>
              <a:t>:“</a:t>
            </a:r>
            <a:r>
              <a:rPr lang="en-US" altLang="zh-CN" dirty="0" err="1" smtClean="0"/>
              <a:t>copy_user</a:t>
            </a:r>
            <a:r>
              <a:rPr lang="en-US" altLang="zh-CN" dirty="0" smtClean="0"/>
              <a:t>=agile.q@qq.com</a:t>
            </a:r>
            <a:r>
              <a:rPr lang="en-US" altLang="zh-CN" dirty="0"/>
              <a:t>" </a:t>
            </a:r>
            <a:r>
              <a:rPr lang="en-US" altLang="zh-CN" dirty="0" smtClean="0"/>
              <a:t>&gt;&gt;/kettle-20190116/2019/monitor_006_%</a:t>
            </a:r>
            <a:r>
              <a:rPr lang="en-US" altLang="zh-CN" dirty="0"/>
              <a:t>now_time%.</a:t>
            </a:r>
            <a:r>
              <a:rPr lang="en-US" altLang="zh-CN" dirty="0" smtClean="0"/>
              <a:t>log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2400" b="1" dirty="0" smtClean="0"/>
              <a:t>Linux </a:t>
            </a:r>
            <a:r>
              <a:rPr lang="en-US" altLang="zh-CN" sz="2400" b="1" dirty="0" err="1" smtClean="0"/>
              <a:t>crontab</a:t>
            </a:r>
            <a:r>
              <a:rPr lang="zh-CN" altLang="en-US" sz="2400" b="1" dirty="0" smtClean="0"/>
              <a:t>：</a:t>
            </a:r>
            <a:endParaRPr lang="en-US" altLang="zh-CN" sz="2400" b="1" dirty="0"/>
          </a:p>
          <a:p>
            <a:r>
              <a:rPr lang="en-US" altLang="zh-CN" b="1" dirty="0"/>
              <a:t>JAVA_HOME=/</a:t>
            </a:r>
            <a:r>
              <a:rPr lang="en-US" altLang="zh-CN" b="1" dirty="0" err="1"/>
              <a:t>usr</a:t>
            </a:r>
            <a:r>
              <a:rPr lang="en-US" altLang="zh-CN" b="1" dirty="0"/>
              <a:t>/java/jre1.7.0_45</a:t>
            </a:r>
            <a:r>
              <a:rPr lang="zh-CN" altLang="zh-CN" dirty="0"/>
              <a:t>此处需要说明的是，虽然之前已经配置好了</a:t>
            </a:r>
            <a:r>
              <a:rPr lang="en-US" altLang="zh-CN" dirty="0"/>
              <a:t>java</a:t>
            </a:r>
            <a:r>
              <a:rPr lang="zh-CN" altLang="zh-CN" dirty="0"/>
              <a:t>环境，但是</a:t>
            </a:r>
            <a:r>
              <a:rPr lang="en-US" altLang="zh-CN" dirty="0" err="1"/>
              <a:t>crontab</a:t>
            </a:r>
            <a:r>
              <a:rPr lang="zh-CN" altLang="zh-CN" dirty="0"/>
              <a:t>命令不属于任何用户，调用</a:t>
            </a:r>
            <a:r>
              <a:rPr lang="en-US" altLang="zh-CN" dirty="0"/>
              <a:t>kettle</a:t>
            </a:r>
            <a:r>
              <a:rPr lang="zh-CN" altLang="zh-CN" dirty="0"/>
              <a:t>自身的</a:t>
            </a:r>
            <a:r>
              <a:rPr lang="en-US" altLang="zh-CN" dirty="0"/>
              <a:t>kitchen.sh</a:t>
            </a:r>
            <a:r>
              <a:rPr lang="zh-CN" altLang="zh-CN" dirty="0"/>
              <a:t>命令时，它依然找不到</a:t>
            </a:r>
            <a:r>
              <a:rPr lang="en-US" altLang="zh-CN" dirty="0"/>
              <a:t>java</a:t>
            </a:r>
            <a:r>
              <a:rPr lang="zh-CN" altLang="zh-CN" dirty="0"/>
              <a:t>环境，所以在调用时必须指定</a:t>
            </a:r>
            <a:r>
              <a:rPr lang="en-US" altLang="zh-CN" dirty="0"/>
              <a:t>java</a:t>
            </a:r>
            <a:r>
              <a:rPr lang="zh-CN" altLang="zh-CN" dirty="0"/>
              <a:t>环境，否则</a:t>
            </a:r>
            <a:r>
              <a:rPr lang="en-US" altLang="zh-CN" dirty="0" err="1"/>
              <a:t>sh</a:t>
            </a:r>
            <a:r>
              <a:rPr lang="zh-CN" altLang="zh-CN" dirty="0"/>
              <a:t>脚本无法</a:t>
            </a:r>
            <a:r>
              <a:rPr lang="zh-CN" altLang="zh-CN" dirty="0" smtClean="0"/>
              <a:t>运行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400" b="1" dirty="0" smtClean="0"/>
              <a:t>TASKCTL</a:t>
            </a:r>
            <a:r>
              <a:rPr lang="zh-CN" altLang="en-US" sz="2400" b="1" dirty="0" smtClean="0"/>
              <a:t>模式调度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参见官方论坛：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ask.hellobi.com/blog/TASKCTL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github.com/pentaho/pentaho-platform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https://gitee.com/search?utf8=%E2%9C%93&amp;q=kettle&amp;type</a:t>
            </a:r>
            <a:r>
              <a:rPr lang="en-US" altLang="zh-CN" dirty="0" smtClean="0"/>
              <a:t>=</a:t>
            </a:r>
          </a:p>
          <a:p>
            <a:r>
              <a:rPr lang="en-US" altLang="zh-CN" dirty="0">
                <a:hlinkClick r:id="rId7"/>
              </a:rPr>
              <a:t>https://gitee.com/search?utf8=%E2%9C%93&amp;q=xxl-job&amp;type</a:t>
            </a:r>
            <a:r>
              <a:rPr lang="en-US" altLang="zh-CN" dirty="0" smtClean="0"/>
              <a:t>=</a:t>
            </a:r>
          </a:p>
          <a:p>
            <a:endParaRPr lang="en-US" altLang="zh-CN" dirty="0"/>
          </a:p>
          <a:p>
            <a:r>
              <a:rPr lang="en-US" altLang="zh-CN" dirty="0">
                <a:hlinkClick r:id="rId8"/>
              </a:rPr>
              <a:t>https://</a:t>
            </a:r>
            <a:r>
              <a:rPr lang="en-US" altLang="zh-CN" dirty="0" smtClean="0">
                <a:hlinkClick r:id="rId8"/>
              </a:rPr>
              <a:t>gitee.com/tuiqiao/CBoard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superset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metabase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SqlPad</a:t>
            </a:r>
            <a:r>
              <a:rPr lang="zh-CN" altLang="en-US" dirty="0" smtClean="0"/>
              <a:t>、</a:t>
            </a:r>
            <a:r>
              <a:rPr lang="en-US" altLang="zh-CN" dirty="0"/>
              <a:t>https://github.com/rickbergfalk/sqlpad</a:t>
            </a:r>
          </a:p>
          <a:p>
            <a:endParaRPr lang="en-US" altLang="zh-CN" dirty="0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7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655660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错误处理和补偿机制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5047" y="1227228"/>
            <a:ext cx="6990476" cy="307619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1725561" y="2654710"/>
            <a:ext cx="5189868" cy="324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0934" y="4007691"/>
            <a:ext cx="7914286" cy="68952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933" y="1227228"/>
            <a:ext cx="5723809" cy="3895238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4468761" y="2271252"/>
            <a:ext cx="398207" cy="18435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94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24827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性能调优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905" y="1676619"/>
            <a:ext cx="9493669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4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/>
              <a:t>应用案例</a:t>
            </a:r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05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6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 noEditPoints="1"/>
          </p:cNvSpPr>
          <p:nvPr/>
        </p:nvSpPr>
        <p:spPr bwMode="auto">
          <a:xfrm>
            <a:off x="981555" y="2233539"/>
            <a:ext cx="3743921" cy="3200005"/>
          </a:xfrm>
          <a:custGeom>
            <a:avLst/>
            <a:gdLst/>
            <a:ahLst/>
            <a:cxnLst>
              <a:cxn ang="0">
                <a:pos x="585" y="0"/>
              </a:cxn>
              <a:cxn ang="0">
                <a:pos x="0" y="2016"/>
              </a:cxn>
              <a:cxn ang="0">
                <a:pos x="1769" y="1749"/>
              </a:cxn>
              <a:cxn ang="0">
                <a:pos x="585" y="0"/>
              </a:cxn>
              <a:cxn ang="0">
                <a:pos x="624" y="254"/>
              </a:cxn>
              <a:cxn ang="0">
                <a:pos x="1587" y="1683"/>
              </a:cxn>
              <a:cxn ang="0">
                <a:pos x="149" y="1905"/>
              </a:cxn>
              <a:cxn ang="0">
                <a:pos x="624" y="254"/>
              </a:cxn>
            </a:cxnLst>
            <a:rect l="0" t="0" r="r" b="b"/>
            <a:pathLst>
              <a:path w="1769" h="2016">
                <a:moveTo>
                  <a:pt x="585" y="0"/>
                </a:moveTo>
                <a:lnTo>
                  <a:pt x="0" y="2016"/>
                </a:lnTo>
                <a:lnTo>
                  <a:pt x="1769" y="1749"/>
                </a:lnTo>
                <a:lnTo>
                  <a:pt x="585" y="0"/>
                </a:lnTo>
                <a:close/>
                <a:moveTo>
                  <a:pt x="624" y="254"/>
                </a:moveTo>
                <a:lnTo>
                  <a:pt x="1587" y="1683"/>
                </a:lnTo>
                <a:lnTo>
                  <a:pt x="149" y="1905"/>
                </a:lnTo>
                <a:lnTo>
                  <a:pt x="624" y="254"/>
                </a:lnTo>
                <a:close/>
              </a:path>
            </a:pathLst>
          </a:custGeom>
          <a:solidFill>
            <a:srgbClr val="108036"/>
          </a:solidFill>
          <a:ln w="9525">
            <a:noFill/>
            <a:round/>
            <a:headEnd/>
            <a:tailEnd/>
          </a:ln>
        </p:spPr>
        <p:txBody>
          <a:bodyPr vert="horz" wrap="square" lIns="121905" tIns="60953" rIns="121905" bIns="60953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1999545" y="2677984"/>
            <a:ext cx="2725930" cy="2331749"/>
          </a:xfrm>
          <a:custGeom>
            <a:avLst/>
            <a:gdLst/>
            <a:ahLst/>
            <a:cxnLst>
              <a:cxn ang="0">
                <a:pos x="839" y="0"/>
              </a:cxn>
              <a:cxn ang="0">
                <a:pos x="0" y="1273"/>
              </a:cxn>
              <a:cxn ang="0">
                <a:pos x="1288" y="1469"/>
              </a:cxn>
              <a:cxn ang="0">
                <a:pos x="839" y="0"/>
              </a:cxn>
              <a:cxn ang="0">
                <a:pos x="800" y="222"/>
              </a:cxn>
              <a:cxn ang="0">
                <a:pos x="1145" y="1345"/>
              </a:cxn>
              <a:cxn ang="0">
                <a:pos x="162" y="1195"/>
              </a:cxn>
              <a:cxn ang="0">
                <a:pos x="800" y="222"/>
              </a:cxn>
            </a:cxnLst>
            <a:rect l="0" t="0" r="r" b="b"/>
            <a:pathLst>
              <a:path w="1288" h="1469">
                <a:moveTo>
                  <a:pt x="839" y="0"/>
                </a:moveTo>
                <a:lnTo>
                  <a:pt x="0" y="1273"/>
                </a:lnTo>
                <a:lnTo>
                  <a:pt x="1288" y="1469"/>
                </a:lnTo>
                <a:lnTo>
                  <a:pt x="839" y="0"/>
                </a:lnTo>
                <a:close/>
                <a:moveTo>
                  <a:pt x="800" y="222"/>
                </a:moveTo>
                <a:lnTo>
                  <a:pt x="1145" y="1345"/>
                </a:lnTo>
                <a:lnTo>
                  <a:pt x="162" y="1195"/>
                </a:lnTo>
                <a:lnTo>
                  <a:pt x="800" y="22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05" tIns="60953" rIns="121905" bIns="60953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grpSp>
        <p:nvGrpSpPr>
          <p:cNvPr id="26" name="组合 25"/>
          <p:cNvGrpSpPr/>
          <p:nvPr/>
        </p:nvGrpSpPr>
        <p:grpSpPr>
          <a:xfrm>
            <a:off x="2619651" y="2212902"/>
            <a:ext cx="2035983" cy="61905"/>
            <a:chOff x="3219432" y="1768462"/>
            <a:chExt cx="1527176" cy="61912"/>
          </a:xfrm>
          <a:solidFill>
            <a:srgbClr val="92D050"/>
          </a:solidFill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3219432" y="1798625"/>
              <a:ext cx="1497013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4684695" y="1768462"/>
              <a:ext cx="61913" cy="61912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367803" y="3238300"/>
            <a:ext cx="1815877" cy="61905"/>
            <a:chOff x="4530707" y="2793987"/>
            <a:chExt cx="1362076" cy="61912"/>
          </a:xfrm>
          <a:solidFill>
            <a:srgbClr val="92D050"/>
          </a:solidFill>
        </p:grpSpPr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H="1">
              <a:off x="4530707" y="2814625"/>
              <a:ext cx="1331913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830870" y="2793987"/>
              <a:ext cx="61913" cy="61912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013310" y="4749414"/>
            <a:ext cx="675134" cy="63492"/>
            <a:chOff x="5014895" y="4305287"/>
            <a:chExt cx="506413" cy="63500"/>
          </a:xfrm>
          <a:solidFill>
            <a:srgbClr val="92D050"/>
          </a:solidFill>
        </p:grpSpPr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 flipH="1">
              <a:off x="5014895" y="4337037"/>
              <a:ext cx="476250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459395" y="4305287"/>
              <a:ext cx="61913" cy="63500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</p:grpSp>
      <p:sp>
        <p:nvSpPr>
          <p:cNvPr id="1031" name="Freeform 7"/>
          <p:cNvSpPr>
            <a:spLocks noEditPoints="1"/>
          </p:cNvSpPr>
          <p:nvPr/>
        </p:nvSpPr>
        <p:spPr bwMode="auto">
          <a:xfrm>
            <a:off x="3164627" y="3320842"/>
            <a:ext cx="2091009" cy="1688892"/>
          </a:xfrm>
          <a:custGeom>
            <a:avLst/>
            <a:gdLst/>
            <a:ahLst/>
            <a:cxnLst>
              <a:cxn ang="0">
                <a:pos x="0" y="463"/>
              </a:cxn>
              <a:cxn ang="0">
                <a:pos x="709" y="1064"/>
              </a:cxn>
              <a:cxn ang="0">
                <a:pos x="988" y="0"/>
              </a:cxn>
              <a:cxn ang="0">
                <a:pos x="0" y="463"/>
              </a:cxn>
              <a:cxn ang="0">
                <a:pos x="663" y="914"/>
              </a:cxn>
              <a:cxn ang="0">
                <a:pos x="149" y="483"/>
              </a:cxn>
              <a:cxn ang="0">
                <a:pos x="865" y="144"/>
              </a:cxn>
              <a:cxn ang="0">
                <a:pos x="663" y="914"/>
              </a:cxn>
            </a:cxnLst>
            <a:rect l="0" t="0" r="r" b="b"/>
            <a:pathLst>
              <a:path w="988" h="1064">
                <a:moveTo>
                  <a:pt x="0" y="463"/>
                </a:moveTo>
                <a:lnTo>
                  <a:pt x="709" y="1064"/>
                </a:lnTo>
                <a:lnTo>
                  <a:pt x="988" y="0"/>
                </a:lnTo>
                <a:lnTo>
                  <a:pt x="0" y="463"/>
                </a:lnTo>
                <a:close/>
                <a:moveTo>
                  <a:pt x="663" y="914"/>
                </a:moveTo>
                <a:lnTo>
                  <a:pt x="149" y="483"/>
                </a:lnTo>
                <a:lnTo>
                  <a:pt x="865" y="144"/>
                </a:lnTo>
                <a:lnTo>
                  <a:pt x="663" y="914"/>
                </a:lnTo>
                <a:close/>
              </a:path>
            </a:pathLst>
          </a:custGeom>
          <a:solidFill>
            <a:srgbClr val="108036"/>
          </a:solidFill>
          <a:ln w="9525">
            <a:noFill/>
            <a:round/>
            <a:headEnd/>
            <a:tailEnd/>
          </a:ln>
        </p:spPr>
        <p:txBody>
          <a:bodyPr vert="horz" wrap="square" lIns="121905" tIns="60953" rIns="121905" bIns="60953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cxnSp>
        <p:nvCxnSpPr>
          <p:cNvPr id="3" name="直接连接符 2"/>
          <p:cNvCxnSpPr/>
          <p:nvPr/>
        </p:nvCxnSpPr>
        <p:spPr>
          <a:xfrm>
            <a:off x="6243105" y="1812859"/>
            <a:ext cx="0" cy="681554"/>
          </a:xfrm>
          <a:prstGeom prst="line">
            <a:avLst/>
          </a:prstGeom>
          <a:ln w="28575">
            <a:solidFill>
              <a:srgbClr val="108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363574" y="1836537"/>
            <a:ext cx="351784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基础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模型数据全量清洗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&amp;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增量清洗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482696" y="1889777"/>
            <a:ext cx="527717" cy="527717"/>
            <a:chOff x="5747657" y="2305619"/>
            <a:chExt cx="556576" cy="556576"/>
          </a:xfrm>
        </p:grpSpPr>
        <p:sp>
          <p:nvSpPr>
            <p:cNvPr id="39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108036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lnSpc>
                  <a:spcPct val="130000"/>
                </a:lnSpc>
                <a:defRPr/>
              </a:pPr>
              <a:endParaRPr lang="en-US" sz="1138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6697241" y="4441342"/>
            <a:ext cx="0" cy="681554"/>
          </a:xfrm>
          <a:prstGeom prst="line">
            <a:avLst/>
          </a:prstGeom>
          <a:ln w="28575">
            <a:solidFill>
              <a:srgbClr val="108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5936831" y="4518260"/>
            <a:ext cx="527717" cy="527717"/>
            <a:chOff x="5747657" y="2305619"/>
            <a:chExt cx="556576" cy="556576"/>
          </a:xfrm>
        </p:grpSpPr>
        <p:sp>
          <p:nvSpPr>
            <p:cNvPr id="52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108036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lnSpc>
                  <a:spcPct val="130000"/>
                </a:lnSpc>
                <a:defRPr/>
              </a:pPr>
              <a:endParaRPr lang="en-US" sz="1138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燕尾形 52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7110092" y="2968842"/>
            <a:ext cx="0" cy="681554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6355676" y="3045758"/>
            <a:ext cx="1307518" cy="917689"/>
            <a:chOff x="5747657" y="2305619"/>
            <a:chExt cx="1379022" cy="967874"/>
          </a:xfrm>
        </p:grpSpPr>
        <p:sp>
          <p:nvSpPr>
            <p:cNvPr id="58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lnSpc>
                  <a:spcPct val="130000"/>
                </a:lnSpc>
                <a:defRPr/>
              </a:pPr>
              <a:endParaRPr lang="en-US" sz="1138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燕尾形 58"/>
            <p:cNvSpPr/>
            <p:nvPr/>
          </p:nvSpPr>
          <p:spPr>
            <a:xfrm>
              <a:off x="6939789" y="2999473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/>
                </a:solidFill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应用场景</a:t>
            </a:r>
            <a:endParaRPr lang="zh-CN" altLang="en-US" sz="36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189AD895-20B3-4FC4-93C4-B886257437F9}"/>
              </a:ext>
            </a:extLst>
          </p:cNvPr>
          <p:cNvSpPr txBox="1"/>
          <p:nvPr/>
        </p:nvSpPr>
        <p:spPr>
          <a:xfrm>
            <a:off x="7122169" y="4481571"/>
            <a:ext cx="46765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通用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邮件</a:t>
            </a:r>
          </a:p>
          <a:p>
            <a:pPr>
              <a:defRPr/>
            </a:pPr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ETL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监控告警和报表生成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2942D451-C7F3-451F-97D4-853B53D23F0D}"/>
              </a:ext>
            </a:extLst>
          </p:cNvPr>
          <p:cNvSpPr txBox="1"/>
          <p:nvPr/>
        </p:nvSpPr>
        <p:spPr>
          <a:xfrm>
            <a:off x="7290306" y="3033943"/>
            <a:ext cx="45084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增量准实时数据同步的关键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CDC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2" name="燕尾形 31"/>
          <p:cNvSpPr/>
          <p:nvPr/>
        </p:nvSpPr>
        <p:spPr>
          <a:xfrm>
            <a:off x="6542700" y="3190936"/>
            <a:ext cx="177200" cy="25981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chemeClr val="tx1"/>
              </a:solidFill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1030" grpId="0" animBg="1"/>
      <p:bldP spid="1031" grpId="0" animBg="1"/>
      <p:bldP spid="38" grpId="0"/>
      <p:bldP spid="40" grpId="0"/>
      <p:bldP spid="4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597043" y="334058"/>
            <a:ext cx="787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通用基础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模型数据全量清洗</a:t>
            </a: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&amp;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增量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清洗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3" y="1622323"/>
            <a:ext cx="1628571" cy="130476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7043" y="1253613"/>
            <a:ext cx="1800235" cy="36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基础表模型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03755" y="6217445"/>
            <a:ext cx="3859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完整示例参见：005</a:t>
            </a:r>
            <a:r>
              <a:rPr lang="zh-CN" altLang="en-US" dirty="0"/>
              <a:t>-CYCLE_VIP_MAIN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974" y="1622323"/>
            <a:ext cx="6466667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4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597043" y="334058"/>
            <a:ext cx="655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增量准实时数据同步的关键</a:t>
            </a:r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CDC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202" y="6429804"/>
            <a:ext cx="2209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Oracle OGG</a:t>
            </a:r>
            <a:r>
              <a:rPr lang="zh-CN" altLang="en-US" dirty="0" smtClean="0"/>
              <a:t>承担</a:t>
            </a:r>
            <a:r>
              <a:rPr lang="zh-CN" altLang="en-US" dirty="0"/>
              <a:t>角色</a:t>
            </a:r>
          </a:p>
        </p:txBody>
      </p:sp>
      <p:pic>
        <p:nvPicPr>
          <p:cNvPr id="8" name="Picture 2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350963"/>
            <a:ext cx="627062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0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8475" y="2523151"/>
            <a:ext cx="579438" cy="557212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>
            <a:outerShdw dist="76199" dir="2999997" algn="ctr" rotWithShape="0">
              <a:srgbClr val="777777">
                <a:alpha val="25000"/>
              </a:srgbClr>
            </a:outerShdw>
          </a:effectLst>
        </p:spPr>
      </p:pic>
      <p:pic>
        <p:nvPicPr>
          <p:cNvPr id="11" name="Picture 40" descr="AppLogos_badge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3446463"/>
            <a:ext cx="795338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0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51375" y="2513627"/>
            <a:ext cx="579438" cy="557212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>
            <a:outerShdw dist="76199" dir="2999997" algn="ctr" rotWithShape="0">
              <a:srgbClr val="777777">
                <a:alpha val="25000"/>
              </a:srgbClr>
            </a:outerShdw>
          </a:effec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50419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38"/>
          <p:cNvSpPr txBox="1">
            <a:spLocks noChangeArrowheads="1"/>
          </p:cNvSpPr>
          <p:nvPr/>
        </p:nvSpPr>
        <p:spPr bwMode="auto">
          <a:xfrm>
            <a:off x="173038" y="5434013"/>
            <a:ext cx="140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超过</a:t>
            </a:r>
            <a:r>
              <a: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个认证的数据源</a:t>
            </a: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40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737601" y="2449149"/>
            <a:ext cx="579438" cy="557212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>
            <a:outerShdw dist="76199" dir="2999997" algn="ctr" rotWithShape="0">
              <a:srgbClr val="777777">
                <a:alpha val="25000"/>
              </a:srgbClr>
            </a:outerShdw>
          </a:effectLst>
        </p:spPr>
      </p:pic>
      <p:pic>
        <p:nvPicPr>
          <p:cNvPr id="16" name="Picture 39" descr="GG_Solution_Overview_chart_wMDM"/>
          <p:cNvPicPr>
            <a:picLocks noChangeAspect="1" noChangeArrowheads="1"/>
          </p:cNvPicPr>
          <p:nvPr/>
        </p:nvPicPr>
        <p:blipFill>
          <a:blip r:embed="rId9" cstate="print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0" y="4348163"/>
            <a:ext cx="6858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0" descr="AppLogos_badge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3373438"/>
            <a:ext cx="8143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0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90001" y="2601549"/>
            <a:ext cx="579438" cy="557212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>
            <a:outerShdw dist="76199" dir="2999997" algn="ctr" rotWithShape="0">
              <a:srgbClr val="777777">
                <a:alpha val="25000"/>
              </a:srgbClr>
            </a:outerShdw>
          </a:effec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8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8" y="5153743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8" descr="CUBE_graynodata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598613"/>
            <a:ext cx="6985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Arrow Connector 64"/>
          <p:cNvCxnSpPr>
            <a:cxnSpLocks noChangeShapeType="1"/>
          </p:cNvCxnSpPr>
          <p:nvPr/>
        </p:nvCxnSpPr>
        <p:spPr bwMode="auto">
          <a:xfrm rot="10800000">
            <a:off x="1341438" y="2719388"/>
            <a:ext cx="1587" cy="4572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5996126" y="1884324"/>
            <a:ext cx="3015352" cy="4024313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pPr marL="230188" indent="-230188">
              <a:buClr>
                <a:srgbClr val="FF0000"/>
              </a:buClr>
              <a:buFont typeface="Arial" pitchFamily="34" charset="0"/>
              <a:buChar char="•"/>
              <a:defRPr/>
            </a:pPr>
            <a:endParaRPr lang="en-US" altLang="zh-CN" sz="1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任意遗留系统</a:t>
            </a:r>
            <a:endParaRPr lang="en-US" altLang="zh-CN" sz="1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弹性架构</a:t>
            </a:r>
            <a:endParaRPr lang="en-US" altLang="zh-CN" sz="1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endParaRPr lang="en-US" altLang="zh-CN" sz="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高性能</a:t>
            </a:r>
            <a:r>
              <a:rPr lang="en-US" altLang="zh-CN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ETL/ELT</a:t>
            </a: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快速，简</a:t>
            </a:r>
            <a:r>
              <a:rPr lang="zh-CN" altLang="en-US" sz="18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单开</a:t>
            </a: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发</a:t>
            </a:r>
            <a:r>
              <a:rPr lang="en-US" altLang="zh-CN" sz="18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知识模块</a:t>
            </a:r>
            <a:r>
              <a:rPr lang="en-US" altLang="zh-CN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endParaRPr lang="en-US" altLang="zh-CN" sz="8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endParaRPr lang="en-US" altLang="zh-CN" sz="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zh-CN" altLang="en-US" sz="18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针对任何特性数据的</a:t>
            </a:r>
            <a:endParaRPr lang="en-US" altLang="zh-CN" sz="18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zh-CN" altLang="en-US" sz="18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剖</a:t>
            </a: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析</a:t>
            </a:r>
            <a:r>
              <a:rPr lang="zh-CN" altLang="en-US" sz="18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清洗 </a:t>
            </a:r>
            <a:r>
              <a:rPr lang="en-US" altLang="zh-CN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&amp; </a:t>
            </a: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匹配</a:t>
            </a:r>
            <a:endParaRPr lang="en-US" altLang="zh-CN" sz="1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spcBef>
                <a:spcPts val="1200"/>
              </a:spcBef>
              <a:buClr>
                <a:srgbClr val="FF0000"/>
              </a:buClr>
              <a:defRPr/>
            </a:pPr>
            <a:endParaRPr lang="en-US" altLang="zh-CN" sz="1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3" name="Cloud 53"/>
          <p:cNvSpPr/>
          <p:nvPr/>
        </p:nvSpPr>
        <p:spPr bwMode="auto">
          <a:xfrm>
            <a:off x="4660900" y="5050555"/>
            <a:ext cx="914400" cy="533400"/>
          </a:xfrm>
          <a:prstGeom prst="cloud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/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  <a:defRPr/>
            </a:pPr>
            <a:endParaRPr 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24" name="Cloud 54"/>
          <p:cNvSpPr/>
          <p:nvPr/>
        </p:nvSpPr>
        <p:spPr bwMode="auto">
          <a:xfrm>
            <a:off x="379413" y="4940300"/>
            <a:ext cx="914400" cy="533400"/>
          </a:xfrm>
          <a:prstGeom prst="cloud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/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  <a:defRPr/>
            </a:pPr>
            <a:endParaRPr 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pic>
        <p:nvPicPr>
          <p:cNvPr id="25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88" y="1912938"/>
            <a:ext cx="4286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88" y="325278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88" y="3935413"/>
            <a:ext cx="4286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457358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13" y="254158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862138"/>
            <a:ext cx="4286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320198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3884613"/>
            <a:ext cx="4286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452278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49078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Flowchart: Process 37"/>
          <p:cNvSpPr/>
          <p:nvPr/>
        </p:nvSpPr>
        <p:spPr bwMode="auto">
          <a:xfrm>
            <a:off x="1680731" y="1514901"/>
            <a:ext cx="2750597" cy="4180236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2075" tIns="46038" rIns="92075" bIns="46038"/>
          <a:lstStyle>
            <a:lvl1pPr marL="119063" indent="-119063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</a:pPr>
            <a:endParaRPr lang="en-US" altLang="zh-CN" sz="14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Flowchart: Process 38"/>
          <p:cNvSpPr/>
          <p:nvPr/>
        </p:nvSpPr>
        <p:spPr bwMode="auto">
          <a:xfrm>
            <a:off x="1833535" y="1705971"/>
            <a:ext cx="2410919" cy="1176212"/>
          </a:xfrm>
          <a:prstGeom prst="flowChartProcess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2075" tIns="46038" rIns="92075" bIns="46038"/>
          <a:lstStyle>
            <a:lvl1pPr marL="119063" indent="-119063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Oracle 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GoldenGate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90000"/>
              </a:lnSpc>
              <a:buClr>
                <a:srgbClr val="FD0000"/>
              </a:buClr>
            </a:pPr>
            <a:r>
              <a:rPr lang="zh-CN" altLang="en-US" sz="1600" b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实时数据复制</a:t>
            </a:r>
            <a:endParaRPr lang="en-US" sz="16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Flowchart: Process 39"/>
          <p:cNvSpPr/>
          <p:nvPr/>
        </p:nvSpPr>
        <p:spPr bwMode="auto">
          <a:xfrm>
            <a:off x="1835122" y="3023790"/>
            <a:ext cx="2436627" cy="1179720"/>
          </a:xfrm>
          <a:prstGeom prst="flowChartProcess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2075" tIns="46038" rIns="92075" bIns="46038"/>
          <a:lstStyle>
            <a:lvl1pPr marL="119063" indent="-119063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Oracle Data Integrator</a:t>
            </a:r>
            <a:b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普适的数据访问</a:t>
            </a:r>
            <a:r>
              <a:rPr lang="en-US" altLang="zh-CN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及数</a:t>
            </a:r>
            <a:r>
              <a:rPr lang="zh-CN" altLang="en-US" sz="16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据转换</a:t>
            </a:r>
            <a:endParaRPr lang="en-US" altLang="en-US" sz="16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Flowchart: Process 40"/>
          <p:cNvSpPr/>
          <p:nvPr/>
        </p:nvSpPr>
        <p:spPr bwMode="auto">
          <a:xfrm>
            <a:off x="1821473" y="4323474"/>
            <a:ext cx="2450275" cy="1190222"/>
          </a:xfrm>
          <a:prstGeom prst="flowChartProcess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Oracle Enterprise Data Quality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企业可信赖的数</a:t>
            </a:r>
            <a:r>
              <a:rPr lang="zh-CN" altLang="en-US" sz="16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据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19063" indent="-119063" algn="ctr">
              <a:lnSpc>
                <a:spcPct val="90000"/>
              </a:lnSpc>
              <a:buClr>
                <a:srgbClr val="667263"/>
              </a:buClr>
              <a:defRPr/>
            </a:pP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  <a:defRPr/>
            </a:pP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</a:p>
        </p:txBody>
      </p:sp>
      <p:pic>
        <p:nvPicPr>
          <p:cNvPr id="41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788" y="3376613"/>
            <a:ext cx="4286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88" y="2179638"/>
            <a:ext cx="4286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481401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201613" y="2084388"/>
            <a:ext cx="12985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zh-CN" altLang="en-US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遗留</a:t>
            </a:r>
            <a:r>
              <a:rPr lang="en-US" altLang="zh-CN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数据仓库</a:t>
            </a:r>
            <a:r>
              <a:rPr lang="en-US" altLang="zh-CN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br>
              <a:rPr lang="en-US" altLang="zh-CN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数据集市</a:t>
            </a:r>
            <a:endParaRPr lang="en-US" altLang="zh-CN" sz="1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271463" y="3094038"/>
            <a:ext cx="1160462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en-US" altLang="zh-CN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OLTP</a:t>
            </a:r>
            <a:r>
              <a:rPr lang="zh-CN" altLang="en-US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sz="1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6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80070"/>
              </p:ext>
            </p:extLst>
          </p:nvPr>
        </p:nvGraphicFramePr>
        <p:xfrm>
          <a:off x="555625" y="4252913"/>
          <a:ext cx="5429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Photo Editor Photo" r:id="rId13" imgW="1638529" imgH="2114845" progId="">
                  <p:embed/>
                </p:oleObj>
              </mc:Choice>
              <mc:Fallback>
                <p:oleObj name="Photo Editor Photo" r:id="rId13" imgW="1638529" imgH="2114845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4252913"/>
                        <a:ext cx="542925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239713" y="4676775"/>
            <a:ext cx="1293812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平面文件</a:t>
            </a: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4808940" y="2278063"/>
            <a:ext cx="54053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en-US" altLang="zh-CN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OLAP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4920422" y="3148013"/>
            <a:ext cx="46679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en-US" altLang="zh-CN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ODS</a:t>
            </a:r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4667250" y="4676775"/>
            <a:ext cx="9652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Web Service</a:t>
            </a:r>
            <a:b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和事件服务</a:t>
            </a: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38"/>
          <p:cNvSpPr txBox="1">
            <a:spLocks noChangeArrowheads="1"/>
          </p:cNvSpPr>
          <p:nvPr/>
        </p:nvSpPr>
        <p:spPr bwMode="auto">
          <a:xfrm>
            <a:off x="4612189" y="5544181"/>
            <a:ext cx="140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超过</a:t>
            </a:r>
            <a:r>
              <a: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个认证的数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据目标</a:t>
            </a: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1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202" y="6429804"/>
            <a:ext cx="2209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Oracle OGG</a:t>
            </a:r>
            <a:r>
              <a:rPr lang="zh-CN" altLang="en-US" dirty="0" smtClean="0"/>
              <a:t>承担</a:t>
            </a:r>
            <a:r>
              <a:rPr lang="zh-CN" altLang="en-US" dirty="0"/>
              <a:t>角色</a:t>
            </a:r>
          </a:p>
        </p:txBody>
      </p:sp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812800" y="1919288"/>
            <a:ext cx="6789738" cy="638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160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defTabSz="457200"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160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648330" y="384271"/>
            <a:ext cx="7581900" cy="5389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l" defTabSz="457200">
              <a:buClr>
                <a:schemeClr val="accent1"/>
              </a:buClr>
            </a:pPr>
            <a:r>
              <a:rPr lang="en-US" altLang="zh-CN" sz="3200" b="1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Oracle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GoldenGate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工作原理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/>
            </a:r>
            <a:br>
              <a:rPr lang="en-US" altLang="zh-CN" sz="3200" b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</a:br>
            <a:r>
              <a:rPr lang="zh-CN" altLang="en-US" sz="1800" b="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模块化架构</a:t>
            </a:r>
            <a:endParaRPr lang="en-US" altLang="zh-CN" sz="1800" b="0" i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605338"/>
            <a:ext cx="779463" cy="887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96238" y="4364038"/>
            <a:ext cx="779462" cy="887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45475" y="4591050"/>
            <a:ext cx="779463" cy="887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57" name="组合 55"/>
          <p:cNvGrpSpPr/>
          <p:nvPr/>
        </p:nvGrpSpPr>
        <p:grpSpPr>
          <a:xfrm>
            <a:off x="1222375" y="4959350"/>
            <a:ext cx="6604000" cy="1117600"/>
            <a:chOff x="1222375" y="4959350"/>
            <a:chExt cx="6604000" cy="1117600"/>
          </a:xfrm>
        </p:grpSpPr>
        <p:sp>
          <p:nvSpPr>
            <p:cNvPr id="58" name="AutoShape 19"/>
            <p:cNvSpPr>
              <a:spLocks noChangeArrowheads="1"/>
            </p:cNvSpPr>
            <p:nvPr/>
          </p:nvSpPr>
          <p:spPr bwMode="auto">
            <a:xfrm flipH="1">
              <a:off x="7126288" y="5075238"/>
              <a:ext cx="700087" cy="306387"/>
            </a:xfrm>
            <a:prstGeom prst="rightArrow">
              <a:avLst>
                <a:gd name="adj1" fmla="val 56472"/>
                <a:gd name="adj2" fmla="val 69427"/>
              </a:avLst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6462713" y="4959350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6534150" y="5030788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6605588" y="5103813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2" name="AutoShape 23"/>
            <p:cNvSpPr>
              <a:spLocks noChangeArrowheads="1"/>
            </p:cNvSpPr>
            <p:nvPr/>
          </p:nvSpPr>
          <p:spPr bwMode="auto">
            <a:xfrm flipH="1">
              <a:off x="5578475" y="5075238"/>
              <a:ext cx="700088" cy="306387"/>
            </a:xfrm>
            <a:prstGeom prst="rightArrow">
              <a:avLst>
                <a:gd name="adj1" fmla="val 56472"/>
                <a:gd name="adj2" fmla="val 69427"/>
              </a:avLst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3" name="AutoShape 24"/>
            <p:cNvSpPr>
              <a:spLocks noChangeArrowheads="1"/>
            </p:cNvSpPr>
            <p:nvPr/>
          </p:nvSpPr>
          <p:spPr bwMode="auto">
            <a:xfrm flipH="1">
              <a:off x="2770188" y="5075238"/>
              <a:ext cx="700087" cy="306387"/>
            </a:xfrm>
            <a:prstGeom prst="rightArrow">
              <a:avLst>
                <a:gd name="adj1" fmla="val 56472"/>
                <a:gd name="adj2" fmla="val 69427"/>
              </a:avLst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4" name="Rectangle 25"/>
            <p:cNvSpPr>
              <a:spLocks noChangeArrowheads="1"/>
            </p:cNvSpPr>
            <p:nvPr/>
          </p:nvSpPr>
          <p:spPr bwMode="auto">
            <a:xfrm>
              <a:off x="2106613" y="4959350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5" name="Rectangle 26"/>
            <p:cNvSpPr>
              <a:spLocks noChangeArrowheads="1"/>
            </p:cNvSpPr>
            <p:nvPr/>
          </p:nvSpPr>
          <p:spPr bwMode="auto">
            <a:xfrm>
              <a:off x="2178050" y="5030788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6" name="Rectangle 27"/>
            <p:cNvSpPr>
              <a:spLocks noChangeArrowheads="1"/>
            </p:cNvSpPr>
            <p:nvPr/>
          </p:nvSpPr>
          <p:spPr bwMode="auto">
            <a:xfrm>
              <a:off x="2249488" y="5103813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7" name="AutoShape 28"/>
            <p:cNvSpPr>
              <a:spLocks noChangeArrowheads="1"/>
            </p:cNvSpPr>
            <p:nvPr/>
          </p:nvSpPr>
          <p:spPr bwMode="auto">
            <a:xfrm flipH="1">
              <a:off x="1222375" y="5075238"/>
              <a:ext cx="700088" cy="306387"/>
            </a:xfrm>
            <a:prstGeom prst="rightArrow">
              <a:avLst>
                <a:gd name="adj1" fmla="val 56472"/>
                <a:gd name="adj2" fmla="val 69427"/>
              </a:avLst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8" name="Line 30"/>
            <p:cNvSpPr>
              <a:spLocks noChangeShapeType="1"/>
            </p:cNvSpPr>
            <p:nvPr/>
          </p:nvSpPr>
          <p:spPr bwMode="auto">
            <a:xfrm>
              <a:off x="3125788" y="5718175"/>
              <a:ext cx="3024187" cy="1588"/>
            </a:xfrm>
            <a:prstGeom prst="line">
              <a:avLst/>
            </a:prstGeom>
            <a:noFill/>
            <a:ln w="28440">
              <a:solidFill>
                <a:srgbClr val="80808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 Box 31"/>
            <p:cNvSpPr txBox="1">
              <a:spLocks noChangeArrowheads="1"/>
            </p:cNvSpPr>
            <p:nvPr/>
          </p:nvSpPr>
          <p:spPr bwMode="auto">
            <a:xfrm>
              <a:off x="3789363" y="5711825"/>
              <a:ext cx="1652587" cy="3651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algn="ctr"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en-US" altLang="zh-CN" sz="1600" b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双向</a:t>
              </a:r>
            </a:p>
          </p:txBody>
        </p:sp>
      </p:grpSp>
      <p:grpSp>
        <p:nvGrpSpPr>
          <p:cNvPr id="70" name="组合 51"/>
          <p:cNvGrpSpPr/>
          <p:nvPr/>
        </p:nvGrpSpPr>
        <p:grpSpPr>
          <a:xfrm>
            <a:off x="1887537" y="1516063"/>
            <a:ext cx="5010803" cy="3255962"/>
            <a:chOff x="1887537" y="1516063"/>
            <a:chExt cx="5010803" cy="3255962"/>
          </a:xfrm>
        </p:grpSpPr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2130425" y="4291013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72" name="Rectangle 11"/>
            <p:cNvSpPr>
              <a:spLocks noChangeArrowheads="1"/>
            </p:cNvSpPr>
            <p:nvPr/>
          </p:nvSpPr>
          <p:spPr bwMode="auto">
            <a:xfrm>
              <a:off x="2201863" y="4362450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73" name="Rectangle 12"/>
            <p:cNvSpPr>
              <a:spLocks noChangeArrowheads="1"/>
            </p:cNvSpPr>
            <p:nvPr/>
          </p:nvSpPr>
          <p:spPr bwMode="auto">
            <a:xfrm>
              <a:off x="2274888" y="4435475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74" name="Text Box 33"/>
            <p:cNvSpPr txBox="1">
              <a:spLocks noChangeArrowheads="1"/>
            </p:cNvSpPr>
            <p:nvPr/>
          </p:nvSpPr>
          <p:spPr bwMode="auto">
            <a:xfrm>
              <a:off x="2092325" y="3994150"/>
              <a:ext cx="574675" cy="309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algn="ctr"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队列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1887537" y="1516063"/>
              <a:ext cx="5010803" cy="3365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zh-CN" altLang="en-US" sz="1800" dirty="0" smtClean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队列</a:t>
              </a:r>
              <a:r>
                <a:rPr lang="en-US" altLang="zh-CN" sz="1800" dirty="0" smtClean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：</a:t>
              </a:r>
              <a:r>
                <a:rPr lang="en-US" altLang="zh-CN" sz="1800" dirty="0" err="1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准备数据，使数据排入队列以备路由</a:t>
              </a:r>
              <a:r>
                <a:rPr lang="en-US" altLang="zh-CN" sz="1800" dirty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。</a:t>
              </a:r>
            </a:p>
          </p:txBody>
        </p:sp>
        <p:sp>
          <p:nvSpPr>
            <p:cNvPr id="76" name="Line 42"/>
            <p:cNvSpPr>
              <a:spLocks noChangeShapeType="1"/>
            </p:cNvSpPr>
            <p:nvPr/>
          </p:nvSpPr>
          <p:spPr bwMode="auto">
            <a:xfrm>
              <a:off x="2382838" y="1865313"/>
              <a:ext cx="1587" cy="2182812"/>
            </a:xfrm>
            <a:prstGeom prst="line">
              <a:avLst/>
            </a:prstGeom>
            <a:noFill/>
            <a:ln w="19080">
              <a:solidFill>
                <a:srgbClr val="808080"/>
              </a:solidFill>
              <a:prstDash val="sysDot"/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7" name="组合 52"/>
          <p:cNvGrpSpPr/>
          <p:nvPr/>
        </p:nvGrpSpPr>
        <p:grpSpPr>
          <a:xfrm>
            <a:off x="2747963" y="1923957"/>
            <a:ext cx="4878387" cy="2808381"/>
            <a:chOff x="2747963" y="1923957"/>
            <a:chExt cx="4878387" cy="2808381"/>
          </a:xfrm>
        </p:grpSpPr>
        <p:sp>
          <p:nvSpPr>
            <p:cNvPr id="78" name="AutoShape 13"/>
            <p:cNvSpPr>
              <a:spLocks noChangeArrowheads="1"/>
            </p:cNvSpPr>
            <p:nvPr/>
          </p:nvSpPr>
          <p:spPr bwMode="auto">
            <a:xfrm>
              <a:off x="2841625" y="4425950"/>
              <a:ext cx="700088" cy="306388"/>
            </a:xfrm>
            <a:prstGeom prst="rightArrow">
              <a:avLst>
                <a:gd name="adj1" fmla="val 56472"/>
                <a:gd name="adj2" fmla="val 69427"/>
              </a:avLst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79" name="Text Box 34"/>
            <p:cNvSpPr txBox="1">
              <a:spLocks noChangeArrowheads="1"/>
            </p:cNvSpPr>
            <p:nvPr/>
          </p:nvSpPr>
          <p:spPr bwMode="auto">
            <a:xfrm>
              <a:off x="2774950" y="4138613"/>
              <a:ext cx="711200" cy="3095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algn="ctr"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传输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80" name="Text Box 43"/>
            <p:cNvSpPr txBox="1">
              <a:spLocks noChangeArrowheads="1"/>
            </p:cNvSpPr>
            <p:nvPr/>
          </p:nvSpPr>
          <p:spPr bwMode="auto">
            <a:xfrm>
              <a:off x="2747963" y="1923957"/>
              <a:ext cx="4878387" cy="3365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zh-CN" altLang="en-US" sz="1800" dirty="0" smtClean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传输</a:t>
              </a:r>
              <a:r>
                <a:rPr lang="en-US" altLang="zh-CN" sz="1800" dirty="0" smtClean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：</a:t>
              </a:r>
              <a:r>
                <a:rPr lang="en-US" altLang="zh-CN" sz="1800" dirty="0" err="1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分发数据以便路由到目标</a:t>
              </a:r>
              <a:r>
                <a:rPr lang="en-US" altLang="zh-CN" sz="1800" dirty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。 </a:t>
              </a:r>
            </a:p>
          </p:txBody>
        </p:sp>
        <p:sp>
          <p:nvSpPr>
            <p:cNvPr id="81" name="Line 44"/>
            <p:cNvSpPr>
              <a:spLocks noChangeShapeType="1"/>
            </p:cNvSpPr>
            <p:nvPr/>
          </p:nvSpPr>
          <p:spPr bwMode="auto">
            <a:xfrm>
              <a:off x="3138488" y="2271713"/>
              <a:ext cx="1587" cy="1776412"/>
            </a:xfrm>
            <a:prstGeom prst="line">
              <a:avLst/>
            </a:prstGeom>
            <a:noFill/>
            <a:ln w="19080">
              <a:solidFill>
                <a:srgbClr val="808080"/>
              </a:solidFill>
              <a:prstDash val="sysDot"/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2" name="组合 54"/>
          <p:cNvGrpSpPr/>
          <p:nvPr/>
        </p:nvGrpSpPr>
        <p:grpSpPr>
          <a:xfrm>
            <a:off x="6107579" y="2836956"/>
            <a:ext cx="2969185" cy="1896969"/>
            <a:chOff x="6107579" y="2836956"/>
            <a:chExt cx="2969185" cy="1896969"/>
          </a:xfrm>
        </p:grpSpPr>
        <p:sp>
          <p:nvSpPr>
            <p:cNvPr id="83" name="AutoShape 18"/>
            <p:cNvSpPr>
              <a:spLocks noChangeArrowheads="1"/>
            </p:cNvSpPr>
            <p:nvPr/>
          </p:nvSpPr>
          <p:spPr bwMode="auto">
            <a:xfrm>
              <a:off x="7126288" y="4427538"/>
              <a:ext cx="700087" cy="306387"/>
            </a:xfrm>
            <a:prstGeom prst="rightArrow">
              <a:avLst>
                <a:gd name="adj1" fmla="val 56472"/>
                <a:gd name="adj2" fmla="val 69427"/>
              </a:avLst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84" name="Text Box 35"/>
            <p:cNvSpPr txBox="1">
              <a:spLocks noChangeArrowheads="1"/>
            </p:cNvSpPr>
            <p:nvPr/>
          </p:nvSpPr>
          <p:spPr bwMode="auto">
            <a:xfrm>
              <a:off x="7059613" y="4138613"/>
              <a:ext cx="914400" cy="3095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algn="ctr"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en-US" altLang="zh-CN" sz="160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交付</a:t>
              </a:r>
            </a:p>
          </p:txBody>
        </p:sp>
        <p:sp>
          <p:nvSpPr>
            <p:cNvPr id="85" name="Text Box 46"/>
            <p:cNvSpPr txBox="1">
              <a:spLocks noChangeArrowheads="1"/>
            </p:cNvSpPr>
            <p:nvPr/>
          </p:nvSpPr>
          <p:spPr bwMode="auto">
            <a:xfrm>
              <a:off x="6107579" y="2836956"/>
              <a:ext cx="2969185" cy="5651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en-US" altLang="zh-CN" sz="1800" dirty="0" err="1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交付：保证事务数据完整，根据需要转换数据</a:t>
              </a:r>
              <a:r>
                <a:rPr lang="en-US" altLang="zh-CN" sz="1800" dirty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。</a:t>
              </a:r>
            </a:p>
          </p:txBody>
        </p:sp>
        <p:sp>
          <p:nvSpPr>
            <p:cNvPr id="86" name="Line 51"/>
            <p:cNvSpPr>
              <a:spLocks noChangeShapeType="1"/>
            </p:cNvSpPr>
            <p:nvPr/>
          </p:nvSpPr>
          <p:spPr bwMode="auto">
            <a:xfrm>
              <a:off x="7529513" y="3419475"/>
              <a:ext cx="1587" cy="628650"/>
            </a:xfrm>
            <a:prstGeom prst="line">
              <a:avLst/>
            </a:prstGeom>
            <a:noFill/>
            <a:ln w="19080">
              <a:solidFill>
                <a:srgbClr val="808080"/>
              </a:solidFill>
              <a:prstDash val="sysDot"/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7" name="组合 56"/>
          <p:cNvGrpSpPr/>
          <p:nvPr/>
        </p:nvGrpSpPr>
        <p:grpSpPr>
          <a:xfrm>
            <a:off x="2538598" y="2425888"/>
            <a:ext cx="6134749" cy="3150161"/>
            <a:chOff x="2538598" y="2425888"/>
            <a:chExt cx="6134749" cy="3150161"/>
          </a:xfrm>
        </p:grpSpPr>
        <p:grpSp>
          <p:nvGrpSpPr>
            <p:cNvPr id="88" name="组合 53"/>
            <p:cNvGrpSpPr/>
            <p:nvPr/>
          </p:nvGrpSpPr>
          <p:grpSpPr>
            <a:xfrm>
              <a:off x="2538598" y="2425888"/>
              <a:ext cx="6134749" cy="3150161"/>
              <a:chOff x="2592388" y="2479674"/>
              <a:chExt cx="6134749" cy="3150161"/>
            </a:xfrm>
          </p:grpSpPr>
          <p:pic>
            <p:nvPicPr>
              <p:cNvPr id="90" name="Picture 7" descr="clou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594847" y="4105835"/>
                <a:ext cx="1981200" cy="15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1" name="Rectangle 14"/>
              <p:cNvSpPr>
                <a:spLocks noChangeArrowheads="1"/>
              </p:cNvSpPr>
              <p:nvPr/>
            </p:nvSpPr>
            <p:spPr bwMode="auto">
              <a:xfrm>
                <a:off x="6462713" y="4275138"/>
                <a:ext cx="352425" cy="33655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</a:pPr>
                <a:endParaRPr lang="zh-CN" altLang="zh-CN">
                  <a:sym typeface="Arial" pitchFamily="34" charset="0"/>
                </a:endParaRPr>
              </a:p>
            </p:txBody>
          </p:sp>
          <p:sp>
            <p:nvSpPr>
              <p:cNvPr id="92" name="Rectangle 15"/>
              <p:cNvSpPr>
                <a:spLocks noChangeArrowheads="1"/>
              </p:cNvSpPr>
              <p:nvPr/>
            </p:nvSpPr>
            <p:spPr bwMode="auto">
              <a:xfrm>
                <a:off x="6534150" y="4346575"/>
                <a:ext cx="352425" cy="33655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</a:pPr>
                <a:endParaRPr lang="zh-CN" altLang="zh-CN">
                  <a:sym typeface="Arial" pitchFamily="34" charset="0"/>
                </a:endParaRPr>
              </a:p>
            </p:txBody>
          </p:sp>
          <p:sp>
            <p:nvSpPr>
              <p:cNvPr id="93" name="Rectangle 16"/>
              <p:cNvSpPr>
                <a:spLocks noChangeArrowheads="1"/>
              </p:cNvSpPr>
              <p:nvPr/>
            </p:nvSpPr>
            <p:spPr bwMode="auto">
              <a:xfrm>
                <a:off x="6605588" y="4419600"/>
                <a:ext cx="352425" cy="33655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</a:pPr>
                <a:endParaRPr lang="zh-CN" altLang="zh-CN">
                  <a:sym typeface="Arial" pitchFamily="34" charset="0"/>
                </a:endParaRPr>
              </a:p>
            </p:txBody>
          </p:sp>
          <p:sp>
            <p:nvSpPr>
              <p:cNvPr id="94" name="AutoShape 17"/>
              <p:cNvSpPr>
                <a:spLocks noChangeArrowheads="1"/>
              </p:cNvSpPr>
              <p:nvPr/>
            </p:nvSpPr>
            <p:spPr bwMode="auto">
              <a:xfrm>
                <a:off x="5614988" y="4427538"/>
                <a:ext cx="700087" cy="306387"/>
              </a:xfrm>
              <a:prstGeom prst="rightArrow">
                <a:avLst>
                  <a:gd name="adj1" fmla="val 56472"/>
                  <a:gd name="adj2" fmla="val 69427"/>
                </a:avLst>
              </a:pr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</a:pPr>
                <a:endParaRPr lang="zh-CN" altLang="zh-CN">
                  <a:sym typeface="Arial" pitchFamily="34" charset="0"/>
                </a:endParaRPr>
              </a:p>
            </p:txBody>
          </p:sp>
          <p:sp>
            <p:nvSpPr>
              <p:cNvPr id="95" name="Text Box 36"/>
              <p:cNvSpPr txBox="1">
                <a:spLocks noChangeArrowheads="1"/>
              </p:cNvSpPr>
              <p:nvPr/>
            </p:nvSpPr>
            <p:spPr bwMode="auto">
              <a:xfrm>
                <a:off x="6446838" y="3994150"/>
                <a:ext cx="574675" cy="30956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5000" rIns="90000" bIns="45000"/>
              <a:lstStyle/>
              <a:p>
                <a:pPr algn="ctr" defTabSz="457200">
                  <a:lnSpc>
                    <a:spcPct val="90000"/>
                  </a:lnSpc>
                  <a:spcBef>
                    <a:spcPts val="1250"/>
                  </a:spcBef>
                  <a:buClr>
                    <a:schemeClr val="accent1"/>
                  </a:buClr>
                </a:pPr>
                <a:r>
                  <a:rPr lang="zh-CN" altLang="en-US" sz="1600" dirty="0" smtClean="0"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队列</a:t>
                </a:r>
                <a:endParaRPr lang="en-US" altLang="zh-CN" sz="1600" dirty="0">
                  <a:latin typeface="微软雅黑" pitchFamily="34" charset="-122"/>
                  <a:ea typeface="微软雅黑" pitchFamily="34" charset="-122"/>
                  <a:sym typeface="Arial" pitchFamily="34" charset="0"/>
                </a:endParaRPr>
              </a:p>
            </p:txBody>
          </p:sp>
          <p:sp>
            <p:nvSpPr>
              <p:cNvPr id="96" name="Text Box 45"/>
              <p:cNvSpPr txBox="1">
                <a:spLocks noChangeArrowheads="1"/>
              </p:cNvSpPr>
              <p:nvPr/>
            </p:nvSpPr>
            <p:spPr bwMode="auto">
              <a:xfrm>
                <a:off x="4267570" y="2479674"/>
                <a:ext cx="4459567" cy="31731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5000" rIns="90000" bIns="45000"/>
              <a:lstStyle/>
              <a:p>
                <a:pPr defTabSz="457200">
                  <a:lnSpc>
                    <a:spcPct val="90000"/>
                  </a:lnSpc>
                  <a:spcBef>
                    <a:spcPts val="1250"/>
                  </a:spcBef>
                  <a:buClr>
                    <a:schemeClr val="accent1"/>
                  </a:buClr>
                </a:pPr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路由：压缩、加密数据以便路由到目标</a:t>
                </a:r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。</a:t>
                </a:r>
              </a:p>
            </p:txBody>
          </p:sp>
          <p:sp>
            <p:nvSpPr>
              <p:cNvPr id="97" name="Line 47"/>
              <p:cNvSpPr>
                <a:spLocks noChangeShapeType="1"/>
              </p:cNvSpPr>
              <p:nvPr/>
            </p:nvSpPr>
            <p:spPr bwMode="auto">
              <a:xfrm>
                <a:off x="2592388" y="3622675"/>
                <a:ext cx="1587" cy="425450"/>
              </a:xfrm>
              <a:prstGeom prst="line">
                <a:avLst/>
              </a:prstGeom>
              <a:noFill/>
              <a:ln w="19080">
                <a:solidFill>
                  <a:srgbClr val="808080"/>
                </a:solidFill>
                <a:prstDash val="sysDot"/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8" name="Line 48"/>
              <p:cNvSpPr>
                <a:spLocks noChangeShapeType="1"/>
              </p:cNvSpPr>
              <p:nvPr/>
            </p:nvSpPr>
            <p:spPr bwMode="auto">
              <a:xfrm>
                <a:off x="6732588" y="3622675"/>
                <a:ext cx="1587" cy="425450"/>
              </a:xfrm>
              <a:prstGeom prst="line">
                <a:avLst/>
              </a:prstGeom>
              <a:noFill/>
              <a:ln w="19080">
                <a:solidFill>
                  <a:srgbClr val="808080"/>
                </a:solidFill>
                <a:prstDash val="sysDot"/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Line 49"/>
              <p:cNvSpPr>
                <a:spLocks noChangeShapeType="1"/>
              </p:cNvSpPr>
              <p:nvPr/>
            </p:nvSpPr>
            <p:spPr bwMode="auto">
              <a:xfrm>
                <a:off x="2592388" y="3622675"/>
                <a:ext cx="4138612" cy="1588"/>
              </a:xfrm>
              <a:prstGeom prst="line">
                <a:avLst/>
              </a:prstGeom>
              <a:noFill/>
              <a:ln w="18360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0" name="Line 50"/>
              <p:cNvSpPr>
                <a:spLocks noChangeShapeType="1"/>
              </p:cNvSpPr>
              <p:nvPr/>
            </p:nvSpPr>
            <p:spPr bwMode="auto">
              <a:xfrm flipV="1">
                <a:off x="4591050" y="2832100"/>
                <a:ext cx="1588" cy="792163"/>
              </a:xfrm>
              <a:prstGeom prst="line">
                <a:avLst/>
              </a:prstGeom>
              <a:noFill/>
              <a:ln w="18360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9" name="Text Box 29"/>
            <p:cNvSpPr txBox="1">
              <a:spLocks noChangeArrowheads="1"/>
            </p:cNvSpPr>
            <p:nvPr/>
          </p:nvSpPr>
          <p:spPr bwMode="auto">
            <a:xfrm>
              <a:off x="4016375" y="4378325"/>
              <a:ext cx="1106488" cy="9048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algn="ctr"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en-US" altLang="zh-CN" sz="1600" b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LAN/WAN</a:t>
              </a:r>
              <a:br>
                <a:rPr lang="en-US" altLang="zh-CN" sz="1600" b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</a:br>
              <a:r>
                <a:rPr lang="en-US" altLang="zh-CN" sz="1600" b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Internet</a:t>
              </a:r>
            </a:p>
            <a:p>
              <a:pPr algn="ctr"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en-US" altLang="zh-CN" sz="1600" b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TCP/IP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7913887" y="5455315"/>
            <a:ext cx="2041274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lnSpc>
                <a:spcPct val="90000"/>
              </a:lnSpc>
              <a:spcBef>
                <a:spcPts val="1250"/>
              </a:spcBef>
              <a:buClr>
                <a:schemeClr val="accent1"/>
              </a:buClr>
            </a:pP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目标Oracle和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</a:b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非Oracle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数据库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、以及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OGG for 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BigData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998" y="5497225"/>
            <a:ext cx="2079349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lnSpc>
                <a:spcPct val="90000"/>
              </a:lnSpc>
              <a:spcBef>
                <a:spcPts val="1250"/>
              </a:spcBef>
              <a:buClr>
                <a:schemeClr val="accent1"/>
              </a:buClr>
            </a:pP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源Oracle和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</a:b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非Oracle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数据库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69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/>
              <a:t>总结</a:t>
            </a:r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06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1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待执行计划</a:t>
            </a:r>
            <a:endParaRPr lang="zh-CN" altLang="en-US" sz="3600" b="1" dirty="0"/>
          </a:p>
        </p:txBody>
      </p:sp>
      <p:sp>
        <p:nvSpPr>
          <p:cNvPr id="24" name="任意多边形 23"/>
          <p:cNvSpPr/>
          <p:nvPr/>
        </p:nvSpPr>
        <p:spPr>
          <a:xfrm>
            <a:off x="2729971" y="4344836"/>
            <a:ext cx="2493882" cy="2493882"/>
          </a:xfrm>
          <a:custGeom>
            <a:avLst/>
            <a:gdLst>
              <a:gd name="connsiteX0" fmla="*/ 1770168 w 2493882"/>
              <a:gd name="connsiteY0" fmla="*/ 397621 h 2493882"/>
              <a:gd name="connsiteX1" fmla="*/ 1964153 w 2493882"/>
              <a:gd name="connsiteY1" fmla="*/ 234840 h 2493882"/>
              <a:gd name="connsiteX2" fmla="*/ 2119124 w 2493882"/>
              <a:gd name="connsiteY2" fmla="*/ 364876 h 2493882"/>
              <a:gd name="connsiteX3" fmla="*/ 1992501 w 2493882"/>
              <a:gd name="connsiteY3" fmla="*/ 584180 h 2493882"/>
              <a:gd name="connsiteX4" fmla="*/ 2193689 w 2493882"/>
              <a:gd name="connsiteY4" fmla="*/ 932648 h 2493882"/>
              <a:gd name="connsiteX5" fmla="*/ 2446923 w 2493882"/>
              <a:gd name="connsiteY5" fmla="*/ 932641 h 2493882"/>
              <a:gd name="connsiteX6" fmla="*/ 2482052 w 2493882"/>
              <a:gd name="connsiteY6" fmla="*/ 1131868 h 2493882"/>
              <a:gd name="connsiteX7" fmla="*/ 2244088 w 2493882"/>
              <a:gd name="connsiteY7" fmla="*/ 1218473 h 2493882"/>
              <a:gd name="connsiteX8" fmla="*/ 2174216 w 2493882"/>
              <a:gd name="connsiteY8" fmla="*/ 1614736 h 2493882"/>
              <a:gd name="connsiteX9" fmla="*/ 2368209 w 2493882"/>
              <a:gd name="connsiteY9" fmla="*/ 1777507 h 2493882"/>
              <a:gd name="connsiteX10" fmla="*/ 2267058 w 2493882"/>
              <a:gd name="connsiteY10" fmla="*/ 1952704 h 2493882"/>
              <a:gd name="connsiteX11" fmla="*/ 2029098 w 2493882"/>
              <a:gd name="connsiteY11" fmla="*/ 1866087 h 2493882"/>
              <a:gd name="connsiteX12" fmla="*/ 1720860 w 2493882"/>
              <a:gd name="connsiteY12" fmla="*/ 2124729 h 2493882"/>
              <a:gd name="connsiteX13" fmla="*/ 1764841 w 2493882"/>
              <a:gd name="connsiteY13" fmla="*/ 2374115 h 2493882"/>
              <a:gd name="connsiteX14" fmla="*/ 1574740 w 2493882"/>
              <a:gd name="connsiteY14" fmla="*/ 2443306 h 2493882"/>
              <a:gd name="connsiteX15" fmla="*/ 1448129 w 2493882"/>
              <a:gd name="connsiteY15" fmla="*/ 2223995 h 2493882"/>
              <a:gd name="connsiteX16" fmla="*/ 1045753 w 2493882"/>
              <a:gd name="connsiteY16" fmla="*/ 2223995 h 2493882"/>
              <a:gd name="connsiteX17" fmla="*/ 919142 w 2493882"/>
              <a:gd name="connsiteY17" fmla="*/ 2443306 h 2493882"/>
              <a:gd name="connsiteX18" fmla="*/ 729041 w 2493882"/>
              <a:gd name="connsiteY18" fmla="*/ 2374115 h 2493882"/>
              <a:gd name="connsiteX19" fmla="*/ 773022 w 2493882"/>
              <a:gd name="connsiteY19" fmla="*/ 2124729 h 2493882"/>
              <a:gd name="connsiteX20" fmla="*/ 464784 w 2493882"/>
              <a:gd name="connsiteY20" fmla="*/ 1866087 h 2493882"/>
              <a:gd name="connsiteX21" fmla="*/ 226824 w 2493882"/>
              <a:gd name="connsiteY21" fmla="*/ 1952704 h 2493882"/>
              <a:gd name="connsiteX22" fmla="*/ 125673 w 2493882"/>
              <a:gd name="connsiteY22" fmla="*/ 1777507 h 2493882"/>
              <a:gd name="connsiteX23" fmla="*/ 319666 w 2493882"/>
              <a:gd name="connsiteY23" fmla="*/ 1614736 h 2493882"/>
              <a:gd name="connsiteX24" fmla="*/ 249794 w 2493882"/>
              <a:gd name="connsiteY24" fmla="*/ 1218473 h 2493882"/>
              <a:gd name="connsiteX25" fmla="*/ 11830 w 2493882"/>
              <a:gd name="connsiteY25" fmla="*/ 1131868 h 2493882"/>
              <a:gd name="connsiteX26" fmla="*/ 46959 w 2493882"/>
              <a:gd name="connsiteY26" fmla="*/ 932641 h 2493882"/>
              <a:gd name="connsiteX27" fmla="*/ 300193 w 2493882"/>
              <a:gd name="connsiteY27" fmla="*/ 932648 h 2493882"/>
              <a:gd name="connsiteX28" fmla="*/ 501381 w 2493882"/>
              <a:gd name="connsiteY28" fmla="*/ 584180 h 2493882"/>
              <a:gd name="connsiteX29" fmla="*/ 374758 w 2493882"/>
              <a:gd name="connsiteY29" fmla="*/ 364876 h 2493882"/>
              <a:gd name="connsiteX30" fmla="*/ 529729 w 2493882"/>
              <a:gd name="connsiteY30" fmla="*/ 234840 h 2493882"/>
              <a:gd name="connsiteX31" fmla="*/ 723714 w 2493882"/>
              <a:gd name="connsiteY31" fmla="*/ 397621 h 2493882"/>
              <a:gd name="connsiteX32" fmla="*/ 1101824 w 2493882"/>
              <a:gd name="connsiteY32" fmla="*/ 260000 h 2493882"/>
              <a:gd name="connsiteX33" fmla="*/ 1145791 w 2493882"/>
              <a:gd name="connsiteY33" fmla="*/ 10612 h 2493882"/>
              <a:gd name="connsiteX34" fmla="*/ 1348091 w 2493882"/>
              <a:gd name="connsiteY34" fmla="*/ 10612 h 2493882"/>
              <a:gd name="connsiteX35" fmla="*/ 1392058 w 2493882"/>
              <a:gd name="connsiteY35" fmla="*/ 260000 h 2493882"/>
              <a:gd name="connsiteX36" fmla="*/ 1770168 w 2493882"/>
              <a:gd name="connsiteY36" fmla="*/ 397621 h 249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493882" h="2493882">
                <a:moveTo>
                  <a:pt x="1770168" y="397621"/>
                </a:moveTo>
                <a:lnTo>
                  <a:pt x="1964153" y="234840"/>
                </a:lnTo>
                <a:lnTo>
                  <a:pt x="2119124" y="364876"/>
                </a:lnTo>
                <a:lnTo>
                  <a:pt x="1992501" y="584180"/>
                </a:lnTo>
                <a:cubicBezTo>
                  <a:pt x="2082537" y="685464"/>
                  <a:pt x="2150992" y="804032"/>
                  <a:pt x="2193689" y="932648"/>
                </a:cubicBezTo>
                <a:lnTo>
                  <a:pt x="2446923" y="932641"/>
                </a:lnTo>
                <a:lnTo>
                  <a:pt x="2482052" y="1131868"/>
                </a:lnTo>
                <a:lnTo>
                  <a:pt x="2244088" y="1218473"/>
                </a:lnTo>
                <a:cubicBezTo>
                  <a:pt x="2247955" y="1353936"/>
                  <a:pt x="2224181" y="1488766"/>
                  <a:pt x="2174216" y="1614736"/>
                </a:cubicBezTo>
                <a:lnTo>
                  <a:pt x="2368209" y="1777507"/>
                </a:lnTo>
                <a:lnTo>
                  <a:pt x="2267058" y="1952704"/>
                </a:lnTo>
                <a:lnTo>
                  <a:pt x="2029098" y="1866087"/>
                </a:lnTo>
                <a:cubicBezTo>
                  <a:pt x="1944987" y="1972343"/>
                  <a:pt x="1840108" y="2060347"/>
                  <a:pt x="1720860" y="2124729"/>
                </a:cubicBezTo>
                <a:lnTo>
                  <a:pt x="1764841" y="2374115"/>
                </a:lnTo>
                <a:lnTo>
                  <a:pt x="1574740" y="2443306"/>
                </a:lnTo>
                <a:lnTo>
                  <a:pt x="1448129" y="2223995"/>
                </a:lnTo>
                <a:cubicBezTo>
                  <a:pt x="1315396" y="2251326"/>
                  <a:pt x="1178486" y="2251326"/>
                  <a:pt x="1045753" y="2223995"/>
                </a:cubicBezTo>
                <a:lnTo>
                  <a:pt x="919142" y="2443306"/>
                </a:lnTo>
                <a:lnTo>
                  <a:pt x="729041" y="2374115"/>
                </a:lnTo>
                <a:lnTo>
                  <a:pt x="773022" y="2124729"/>
                </a:lnTo>
                <a:cubicBezTo>
                  <a:pt x="653774" y="2060347"/>
                  <a:pt x="548895" y="1972343"/>
                  <a:pt x="464784" y="1866087"/>
                </a:cubicBezTo>
                <a:lnTo>
                  <a:pt x="226824" y="1952704"/>
                </a:lnTo>
                <a:lnTo>
                  <a:pt x="125673" y="1777507"/>
                </a:lnTo>
                <a:lnTo>
                  <a:pt x="319666" y="1614736"/>
                </a:lnTo>
                <a:cubicBezTo>
                  <a:pt x="269701" y="1488766"/>
                  <a:pt x="245927" y="1353935"/>
                  <a:pt x="249794" y="1218473"/>
                </a:cubicBezTo>
                <a:lnTo>
                  <a:pt x="11830" y="1131868"/>
                </a:lnTo>
                <a:lnTo>
                  <a:pt x="46959" y="932641"/>
                </a:lnTo>
                <a:lnTo>
                  <a:pt x="300193" y="932648"/>
                </a:lnTo>
                <a:cubicBezTo>
                  <a:pt x="342890" y="804032"/>
                  <a:pt x="411345" y="685465"/>
                  <a:pt x="501381" y="584180"/>
                </a:cubicBezTo>
                <a:lnTo>
                  <a:pt x="374758" y="364876"/>
                </a:lnTo>
                <a:lnTo>
                  <a:pt x="529729" y="234840"/>
                </a:lnTo>
                <a:lnTo>
                  <a:pt x="723714" y="397621"/>
                </a:lnTo>
                <a:cubicBezTo>
                  <a:pt x="839094" y="326540"/>
                  <a:pt x="967748" y="279714"/>
                  <a:pt x="1101824" y="260000"/>
                </a:cubicBezTo>
                <a:lnTo>
                  <a:pt x="1145791" y="10612"/>
                </a:lnTo>
                <a:lnTo>
                  <a:pt x="1348091" y="10612"/>
                </a:lnTo>
                <a:lnTo>
                  <a:pt x="1392058" y="260000"/>
                </a:lnTo>
                <a:cubicBezTo>
                  <a:pt x="1526134" y="279714"/>
                  <a:pt x="1654788" y="326540"/>
                  <a:pt x="1770168" y="397621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131" tIns="615930" rIns="533131" bIns="65954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500" kern="1200" dirty="0" smtClean="0"/>
              <a:t>试点上线</a:t>
            </a:r>
            <a:endParaRPr lang="zh-CN" altLang="en-US" sz="2500" kern="1200" dirty="0"/>
          </a:p>
        </p:txBody>
      </p:sp>
      <p:sp>
        <p:nvSpPr>
          <p:cNvPr id="25" name="任意多边形 24"/>
          <p:cNvSpPr/>
          <p:nvPr/>
        </p:nvSpPr>
        <p:spPr>
          <a:xfrm>
            <a:off x="1058630" y="2424439"/>
            <a:ext cx="1813732" cy="1813732"/>
          </a:xfrm>
          <a:custGeom>
            <a:avLst/>
            <a:gdLst>
              <a:gd name="connsiteX0" fmla="*/ 1357120 w 1813732"/>
              <a:gd name="connsiteY0" fmla="*/ 459372 h 1813732"/>
              <a:gd name="connsiteX1" fmla="*/ 1624706 w 1813732"/>
              <a:gd name="connsiteY1" fmla="*/ 378727 h 1813732"/>
              <a:gd name="connsiteX2" fmla="*/ 1723168 w 1813732"/>
              <a:gd name="connsiteY2" fmla="*/ 549268 h 1813732"/>
              <a:gd name="connsiteX3" fmla="*/ 1519534 w 1813732"/>
              <a:gd name="connsiteY3" fmla="*/ 740682 h 1813732"/>
              <a:gd name="connsiteX4" fmla="*/ 1519534 w 1813732"/>
              <a:gd name="connsiteY4" fmla="*/ 1073050 h 1813732"/>
              <a:gd name="connsiteX5" fmla="*/ 1723168 w 1813732"/>
              <a:gd name="connsiteY5" fmla="*/ 1264464 h 1813732"/>
              <a:gd name="connsiteX6" fmla="*/ 1624706 w 1813732"/>
              <a:gd name="connsiteY6" fmla="*/ 1435005 h 1813732"/>
              <a:gd name="connsiteX7" fmla="*/ 1357120 w 1813732"/>
              <a:gd name="connsiteY7" fmla="*/ 1354360 h 1813732"/>
              <a:gd name="connsiteX8" fmla="*/ 1069281 w 1813732"/>
              <a:gd name="connsiteY8" fmla="*/ 1520544 h 1813732"/>
              <a:gd name="connsiteX9" fmla="*/ 1005328 w 1813732"/>
              <a:gd name="connsiteY9" fmla="*/ 1792604 h 1813732"/>
              <a:gd name="connsiteX10" fmla="*/ 808404 w 1813732"/>
              <a:gd name="connsiteY10" fmla="*/ 1792604 h 1813732"/>
              <a:gd name="connsiteX11" fmla="*/ 744452 w 1813732"/>
              <a:gd name="connsiteY11" fmla="*/ 1520544 h 1813732"/>
              <a:gd name="connsiteX12" fmla="*/ 456613 w 1813732"/>
              <a:gd name="connsiteY12" fmla="*/ 1354360 h 1813732"/>
              <a:gd name="connsiteX13" fmla="*/ 189026 w 1813732"/>
              <a:gd name="connsiteY13" fmla="*/ 1435005 h 1813732"/>
              <a:gd name="connsiteX14" fmla="*/ 90564 w 1813732"/>
              <a:gd name="connsiteY14" fmla="*/ 1264464 h 1813732"/>
              <a:gd name="connsiteX15" fmla="*/ 294198 w 1813732"/>
              <a:gd name="connsiteY15" fmla="*/ 1073050 h 1813732"/>
              <a:gd name="connsiteX16" fmla="*/ 294198 w 1813732"/>
              <a:gd name="connsiteY16" fmla="*/ 740682 h 1813732"/>
              <a:gd name="connsiteX17" fmla="*/ 90564 w 1813732"/>
              <a:gd name="connsiteY17" fmla="*/ 549268 h 1813732"/>
              <a:gd name="connsiteX18" fmla="*/ 189026 w 1813732"/>
              <a:gd name="connsiteY18" fmla="*/ 378727 h 1813732"/>
              <a:gd name="connsiteX19" fmla="*/ 456612 w 1813732"/>
              <a:gd name="connsiteY19" fmla="*/ 459372 h 1813732"/>
              <a:gd name="connsiteX20" fmla="*/ 744451 w 1813732"/>
              <a:gd name="connsiteY20" fmla="*/ 293188 h 1813732"/>
              <a:gd name="connsiteX21" fmla="*/ 808404 w 1813732"/>
              <a:gd name="connsiteY21" fmla="*/ 21128 h 1813732"/>
              <a:gd name="connsiteX22" fmla="*/ 1005328 w 1813732"/>
              <a:gd name="connsiteY22" fmla="*/ 21128 h 1813732"/>
              <a:gd name="connsiteX23" fmla="*/ 1069280 w 1813732"/>
              <a:gd name="connsiteY23" fmla="*/ 293188 h 1813732"/>
              <a:gd name="connsiteX24" fmla="*/ 1357119 w 1813732"/>
              <a:gd name="connsiteY24" fmla="*/ 459372 h 1813732"/>
              <a:gd name="connsiteX25" fmla="*/ 1357120 w 1813732"/>
              <a:gd name="connsiteY25" fmla="*/ 459372 h 181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13732" h="1813732">
                <a:moveTo>
                  <a:pt x="1357120" y="459372"/>
                </a:moveTo>
                <a:lnTo>
                  <a:pt x="1624706" y="378727"/>
                </a:lnTo>
                <a:lnTo>
                  <a:pt x="1723168" y="549268"/>
                </a:lnTo>
                <a:lnTo>
                  <a:pt x="1519534" y="740682"/>
                </a:lnTo>
                <a:cubicBezTo>
                  <a:pt x="1549052" y="849505"/>
                  <a:pt x="1549052" y="964227"/>
                  <a:pt x="1519534" y="1073050"/>
                </a:cubicBezTo>
                <a:lnTo>
                  <a:pt x="1723168" y="1264464"/>
                </a:lnTo>
                <a:lnTo>
                  <a:pt x="1624706" y="1435005"/>
                </a:lnTo>
                <a:lnTo>
                  <a:pt x="1357120" y="1354360"/>
                </a:lnTo>
                <a:cubicBezTo>
                  <a:pt x="1277635" y="1434335"/>
                  <a:pt x="1178283" y="1491696"/>
                  <a:pt x="1069281" y="1520544"/>
                </a:cubicBezTo>
                <a:lnTo>
                  <a:pt x="1005328" y="1792604"/>
                </a:lnTo>
                <a:lnTo>
                  <a:pt x="808404" y="1792604"/>
                </a:lnTo>
                <a:lnTo>
                  <a:pt x="744452" y="1520544"/>
                </a:lnTo>
                <a:cubicBezTo>
                  <a:pt x="635449" y="1491696"/>
                  <a:pt x="536097" y="1434335"/>
                  <a:pt x="456613" y="1354360"/>
                </a:cubicBezTo>
                <a:lnTo>
                  <a:pt x="189026" y="1435005"/>
                </a:lnTo>
                <a:lnTo>
                  <a:pt x="90564" y="1264464"/>
                </a:lnTo>
                <a:lnTo>
                  <a:pt x="294198" y="1073050"/>
                </a:lnTo>
                <a:cubicBezTo>
                  <a:pt x="264680" y="964227"/>
                  <a:pt x="264680" y="849505"/>
                  <a:pt x="294198" y="740682"/>
                </a:cubicBezTo>
                <a:lnTo>
                  <a:pt x="90564" y="549268"/>
                </a:lnTo>
                <a:lnTo>
                  <a:pt x="189026" y="378727"/>
                </a:lnTo>
                <a:lnTo>
                  <a:pt x="456612" y="459372"/>
                </a:lnTo>
                <a:cubicBezTo>
                  <a:pt x="536097" y="379397"/>
                  <a:pt x="635449" y="322036"/>
                  <a:pt x="744451" y="293188"/>
                </a:cubicBezTo>
                <a:lnTo>
                  <a:pt x="808404" y="21128"/>
                </a:lnTo>
                <a:lnTo>
                  <a:pt x="1005328" y="21128"/>
                </a:lnTo>
                <a:lnTo>
                  <a:pt x="1069280" y="293188"/>
                </a:lnTo>
                <a:cubicBezTo>
                  <a:pt x="1178283" y="322036"/>
                  <a:pt x="1277635" y="379397"/>
                  <a:pt x="1357119" y="459372"/>
                </a:cubicBezTo>
                <a:lnTo>
                  <a:pt x="1357120" y="459372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8362" tIns="491122" rIns="488362" bIns="491122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500" dirty="0" smtClean="0"/>
              <a:t>性能</a:t>
            </a:r>
            <a:r>
              <a:rPr lang="en-US" altLang="zh-CN" sz="2500" dirty="0" smtClean="0"/>
              <a:t>POC</a:t>
            </a:r>
            <a:endParaRPr lang="zh-CN" altLang="en-US" sz="2500" kern="1200" dirty="0"/>
          </a:p>
        </p:txBody>
      </p:sp>
      <p:sp>
        <p:nvSpPr>
          <p:cNvPr id="26" name="任意多边形 25"/>
          <p:cNvSpPr/>
          <p:nvPr/>
        </p:nvSpPr>
        <p:spPr>
          <a:xfrm>
            <a:off x="202094" y="4130543"/>
            <a:ext cx="2176479" cy="2176479"/>
          </a:xfrm>
          <a:custGeom>
            <a:avLst/>
            <a:gdLst>
              <a:gd name="connsiteX0" fmla="*/ 1329700 w 1777087"/>
              <a:gd name="connsiteY0" fmla="*/ 450091 h 1777087"/>
              <a:gd name="connsiteX1" fmla="*/ 1591880 w 1777087"/>
              <a:gd name="connsiteY1" fmla="*/ 371075 h 1777087"/>
              <a:gd name="connsiteX2" fmla="*/ 1688353 w 1777087"/>
              <a:gd name="connsiteY2" fmla="*/ 538170 h 1777087"/>
              <a:gd name="connsiteX3" fmla="*/ 1488833 w 1777087"/>
              <a:gd name="connsiteY3" fmla="*/ 725717 h 1777087"/>
              <a:gd name="connsiteX4" fmla="*/ 1488833 w 1777087"/>
              <a:gd name="connsiteY4" fmla="*/ 1051370 h 1777087"/>
              <a:gd name="connsiteX5" fmla="*/ 1688353 w 1777087"/>
              <a:gd name="connsiteY5" fmla="*/ 1238917 h 1777087"/>
              <a:gd name="connsiteX6" fmla="*/ 1591880 w 1777087"/>
              <a:gd name="connsiteY6" fmla="*/ 1406012 h 1777087"/>
              <a:gd name="connsiteX7" fmla="*/ 1329700 w 1777087"/>
              <a:gd name="connsiteY7" fmla="*/ 1326996 h 1777087"/>
              <a:gd name="connsiteX8" fmla="*/ 1047676 w 1777087"/>
              <a:gd name="connsiteY8" fmla="*/ 1489822 h 1777087"/>
              <a:gd name="connsiteX9" fmla="*/ 985016 w 1777087"/>
              <a:gd name="connsiteY9" fmla="*/ 1756386 h 1777087"/>
              <a:gd name="connsiteX10" fmla="*/ 792071 w 1777087"/>
              <a:gd name="connsiteY10" fmla="*/ 1756386 h 1777087"/>
              <a:gd name="connsiteX11" fmla="*/ 729411 w 1777087"/>
              <a:gd name="connsiteY11" fmla="*/ 1489823 h 1777087"/>
              <a:gd name="connsiteX12" fmla="*/ 447387 w 1777087"/>
              <a:gd name="connsiteY12" fmla="*/ 1326997 h 1777087"/>
              <a:gd name="connsiteX13" fmla="*/ 185207 w 1777087"/>
              <a:gd name="connsiteY13" fmla="*/ 1406012 h 1777087"/>
              <a:gd name="connsiteX14" fmla="*/ 88734 w 1777087"/>
              <a:gd name="connsiteY14" fmla="*/ 1238917 h 1777087"/>
              <a:gd name="connsiteX15" fmla="*/ 288254 w 1777087"/>
              <a:gd name="connsiteY15" fmla="*/ 1051370 h 1777087"/>
              <a:gd name="connsiteX16" fmla="*/ 288254 w 1777087"/>
              <a:gd name="connsiteY16" fmla="*/ 725717 h 1777087"/>
              <a:gd name="connsiteX17" fmla="*/ 88734 w 1777087"/>
              <a:gd name="connsiteY17" fmla="*/ 538170 h 1777087"/>
              <a:gd name="connsiteX18" fmla="*/ 185207 w 1777087"/>
              <a:gd name="connsiteY18" fmla="*/ 371075 h 1777087"/>
              <a:gd name="connsiteX19" fmla="*/ 447387 w 1777087"/>
              <a:gd name="connsiteY19" fmla="*/ 450091 h 1777087"/>
              <a:gd name="connsiteX20" fmla="*/ 729411 w 1777087"/>
              <a:gd name="connsiteY20" fmla="*/ 287265 h 1777087"/>
              <a:gd name="connsiteX21" fmla="*/ 792071 w 1777087"/>
              <a:gd name="connsiteY21" fmla="*/ 20701 h 1777087"/>
              <a:gd name="connsiteX22" fmla="*/ 985016 w 1777087"/>
              <a:gd name="connsiteY22" fmla="*/ 20701 h 1777087"/>
              <a:gd name="connsiteX23" fmla="*/ 1047676 w 1777087"/>
              <a:gd name="connsiteY23" fmla="*/ 287264 h 1777087"/>
              <a:gd name="connsiteX24" fmla="*/ 1329700 w 1777087"/>
              <a:gd name="connsiteY24" fmla="*/ 450090 h 1777087"/>
              <a:gd name="connsiteX25" fmla="*/ 1329700 w 1777087"/>
              <a:gd name="connsiteY25" fmla="*/ 450091 h 177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77087" h="1777087">
                <a:moveTo>
                  <a:pt x="1143817" y="449520"/>
                </a:moveTo>
                <a:lnTo>
                  <a:pt x="1333893" y="331797"/>
                </a:lnTo>
                <a:lnTo>
                  <a:pt x="1445291" y="443193"/>
                </a:lnTo>
                <a:lnTo>
                  <a:pt x="1327567" y="633270"/>
                </a:lnTo>
                <a:cubicBezTo>
                  <a:pt x="1372910" y="711251"/>
                  <a:pt x="1396664" y="799900"/>
                  <a:pt x="1396386" y="890105"/>
                </a:cubicBezTo>
                <a:lnTo>
                  <a:pt x="1593376" y="995855"/>
                </a:lnTo>
                <a:lnTo>
                  <a:pt x="1552601" y="1148025"/>
                </a:lnTo>
                <a:lnTo>
                  <a:pt x="1329128" y="1141113"/>
                </a:lnTo>
                <a:cubicBezTo>
                  <a:pt x="1284266" y="1219370"/>
                  <a:pt x="1219371" y="1284266"/>
                  <a:pt x="1141112" y="1329128"/>
                </a:cubicBezTo>
                <a:lnTo>
                  <a:pt x="1148026" y="1552602"/>
                </a:lnTo>
                <a:lnTo>
                  <a:pt x="995855" y="1593376"/>
                </a:lnTo>
                <a:lnTo>
                  <a:pt x="890105" y="1396386"/>
                </a:lnTo>
                <a:cubicBezTo>
                  <a:pt x="799901" y="1396664"/>
                  <a:pt x="711251" y="1372910"/>
                  <a:pt x="633271" y="1327568"/>
                </a:cubicBezTo>
                <a:lnTo>
                  <a:pt x="443194" y="1445290"/>
                </a:lnTo>
                <a:lnTo>
                  <a:pt x="331796" y="1333894"/>
                </a:lnTo>
                <a:lnTo>
                  <a:pt x="449520" y="1143817"/>
                </a:lnTo>
                <a:cubicBezTo>
                  <a:pt x="404177" y="1065836"/>
                  <a:pt x="380423" y="977187"/>
                  <a:pt x="380701" y="886982"/>
                </a:cubicBezTo>
                <a:lnTo>
                  <a:pt x="183711" y="781232"/>
                </a:lnTo>
                <a:lnTo>
                  <a:pt x="224486" y="629062"/>
                </a:lnTo>
                <a:lnTo>
                  <a:pt x="447959" y="635974"/>
                </a:lnTo>
                <a:cubicBezTo>
                  <a:pt x="492821" y="557717"/>
                  <a:pt x="557716" y="492821"/>
                  <a:pt x="635975" y="447959"/>
                </a:cubicBezTo>
                <a:lnTo>
                  <a:pt x="629061" y="224485"/>
                </a:lnTo>
                <a:lnTo>
                  <a:pt x="781232" y="183711"/>
                </a:lnTo>
                <a:lnTo>
                  <a:pt x="886982" y="380701"/>
                </a:lnTo>
                <a:cubicBezTo>
                  <a:pt x="977186" y="380423"/>
                  <a:pt x="1065836" y="404177"/>
                  <a:pt x="1143816" y="449519"/>
                </a:cubicBezTo>
                <a:lnTo>
                  <a:pt x="1143817" y="44952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21214" tIns="621214" rIns="621212" bIns="621212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500" dirty="0" smtClean="0"/>
              <a:t>功能</a:t>
            </a:r>
            <a:r>
              <a:rPr lang="en-US" altLang="zh-CN" sz="2500" dirty="0" smtClean="0"/>
              <a:t>POC</a:t>
            </a:r>
            <a:endParaRPr lang="zh-CN" altLang="en-US" sz="2500" dirty="0"/>
          </a:p>
        </p:txBody>
      </p:sp>
      <p:sp>
        <p:nvSpPr>
          <p:cNvPr id="29" name="环形箭头 28"/>
          <p:cNvSpPr/>
          <p:nvPr/>
        </p:nvSpPr>
        <p:spPr>
          <a:xfrm>
            <a:off x="564521" y="3051445"/>
            <a:ext cx="2500684" cy="2500684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490904"/>
              <a:gd name="adj5" fmla="val 6981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6763657" y="3771900"/>
            <a:ext cx="638629" cy="46627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02285" y="3771900"/>
            <a:ext cx="3599543" cy="466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L 形 12"/>
          <p:cNvSpPr>
            <a:spLocks noChangeAspect="1"/>
          </p:cNvSpPr>
          <p:nvPr/>
        </p:nvSpPr>
        <p:spPr>
          <a:xfrm rot="17700086">
            <a:off x="6924820" y="3850990"/>
            <a:ext cx="316306" cy="222545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63657" y="4428879"/>
            <a:ext cx="638629" cy="466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93468" y="4417651"/>
            <a:ext cx="3599542" cy="466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L 形 15"/>
          <p:cNvSpPr>
            <a:spLocks noChangeAspect="1"/>
          </p:cNvSpPr>
          <p:nvPr/>
        </p:nvSpPr>
        <p:spPr>
          <a:xfrm rot="17700086">
            <a:off x="6924820" y="4507969"/>
            <a:ext cx="316306" cy="222545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54839" y="5085858"/>
            <a:ext cx="638629" cy="4662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L 形 18"/>
          <p:cNvSpPr>
            <a:spLocks noChangeAspect="1"/>
          </p:cNvSpPr>
          <p:nvPr/>
        </p:nvSpPr>
        <p:spPr>
          <a:xfrm rot="17700086">
            <a:off x="6916002" y="5164948"/>
            <a:ext cx="316306" cy="222545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48910" y="3728841"/>
            <a:ext cx="4219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通过功能和性能测试报告来评估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Kettle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架构整体选型，确认部署方案、数据迁移方案、监控方案以及明确各环境软硬件资源配置规划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22780" y="4417651"/>
            <a:ext cx="4400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根据各环境软硬件配置规划，进行采购预算申请，待硬件到货后，进行上架相关操作，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DBA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部署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Kettle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集群，备份迁移试点场景相关业务表历史数据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27081" y="5085858"/>
            <a:ext cx="42411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试点场景计划排期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DW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基础数据模型清洗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ETL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2831366" y="1511141"/>
            <a:ext cx="2176479" cy="2176479"/>
          </a:xfrm>
          <a:custGeom>
            <a:avLst/>
            <a:gdLst>
              <a:gd name="connsiteX0" fmla="*/ 1329700 w 1777087"/>
              <a:gd name="connsiteY0" fmla="*/ 450091 h 1777087"/>
              <a:gd name="connsiteX1" fmla="*/ 1591880 w 1777087"/>
              <a:gd name="connsiteY1" fmla="*/ 371075 h 1777087"/>
              <a:gd name="connsiteX2" fmla="*/ 1688353 w 1777087"/>
              <a:gd name="connsiteY2" fmla="*/ 538170 h 1777087"/>
              <a:gd name="connsiteX3" fmla="*/ 1488833 w 1777087"/>
              <a:gd name="connsiteY3" fmla="*/ 725717 h 1777087"/>
              <a:gd name="connsiteX4" fmla="*/ 1488833 w 1777087"/>
              <a:gd name="connsiteY4" fmla="*/ 1051370 h 1777087"/>
              <a:gd name="connsiteX5" fmla="*/ 1688353 w 1777087"/>
              <a:gd name="connsiteY5" fmla="*/ 1238917 h 1777087"/>
              <a:gd name="connsiteX6" fmla="*/ 1591880 w 1777087"/>
              <a:gd name="connsiteY6" fmla="*/ 1406012 h 1777087"/>
              <a:gd name="connsiteX7" fmla="*/ 1329700 w 1777087"/>
              <a:gd name="connsiteY7" fmla="*/ 1326996 h 1777087"/>
              <a:gd name="connsiteX8" fmla="*/ 1047676 w 1777087"/>
              <a:gd name="connsiteY8" fmla="*/ 1489822 h 1777087"/>
              <a:gd name="connsiteX9" fmla="*/ 985016 w 1777087"/>
              <a:gd name="connsiteY9" fmla="*/ 1756386 h 1777087"/>
              <a:gd name="connsiteX10" fmla="*/ 792071 w 1777087"/>
              <a:gd name="connsiteY10" fmla="*/ 1756386 h 1777087"/>
              <a:gd name="connsiteX11" fmla="*/ 729411 w 1777087"/>
              <a:gd name="connsiteY11" fmla="*/ 1489823 h 1777087"/>
              <a:gd name="connsiteX12" fmla="*/ 447387 w 1777087"/>
              <a:gd name="connsiteY12" fmla="*/ 1326997 h 1777087"/>
              <a:gd name="connsiteX13" fmla="*/ 185207 w 1777087"/>
              <a:gd name="connsiteY13" fmla="*/ 1406012 h 1777087"/>
              <a:gd name="connsiteX14" fmla="*/ 88734 w 1777087"/>
              <a:gd name="connsiteY14" fmla="*/ 1238917 h 1777087"/>
              <a:gd name="connsiteX15" fmla="*/ 288254 w 1777087"/>
              <a:gd name="connsiteY15" fmla="*/ 1051370 h 1777087"/>
              <a:gd name="connsiteX16" fmla="*/ 288254 w 1777087"/>
              <a:gd name="connsiteY16" fmla="*/ 725717 h 1777087"/>
              <a:gd name="connsiteX17" fmla="*/ 88734 w 1777087"/>
              <a:gd name="connsiteY17" fmla="*/ 538170 h 1777087"/>
              <a:gd name="connsiteX18" fmla="*/ 185207 w 1777087"/>
              <a:gd name="connsiteY18" fmla="*/ 371075 h 1777087"/>
              <a:gd name="connsiteX19" fmla="*/ 447387 w 1777087"/>
              <a:gd name="connsiteY19" fmla="*/ 450091 h 1777087"/>
              <a:gd name="connsiteX20" fmla="*/ 729411 w 1777087"/>
              <a:gd name="connsiteY20" fmla="*/ 287265 h 1777087"/>
              <a:gd name="connsiteX21" fmla="*/ 792071 w 1777087"/>
              <a:gd name="connsiteY21" fmla="*/ 20701 h 1777087"/>
              <a:gd name="connsiteX22" fmla="*/ 985016 w 1777087"/>
              <a:gd name="connsiteY22" fmla="*/ 20701 h 1777087"/>
              <a:gd name="connsiteX23" fmla="*/ 1047676 w 1777087"/>
              <a:gd name="connsiteY23" fmla="*/ 287264 h 1777087"/>
              <a:gd name="connsiteX24" fmla="*/ 1329700 w 1777087"/>
              <a:gd name="connsiteY24" fmla="*/ 450090 h 1777087"/>
              <a:gd name="connsiteX25" fmla="*/ 1329700 w 1777087"/>
              <a:gd name="connsiteY25" fmla="*/ 450091 h 177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77087" h="1777087">
                <a:moveTo>
                  <a:pt x="1143817" y="449520"/>
                </a:moveTo>
                <a:lnTo>
                  <a:pt x="1333893" y="331797"/>
                </a:lnTo>
                <a:lnTo>
                  <a:pt x="1445291" y="443193"/>
                </a:lnTo>
                <a:lnTo>
                  <a:pt x="1327567" y="633270"/>
                </a:lnTo>
                <a:cubicBezTo>
                  <a:pt x="1372910" y="711251"/>
                  <a:pt x="1396664" y="799900"/>
                  <a:pt x="1396386" y="890105"/>
                </a:cubicBezTo>
                <a:lnTo>
                  <a:pt x="1593376" y="995855"/>
                </a:lnTo>
                <a:lnTo>
                  <a:pt x="1552601" y="1148025"/>
                </a:lnTo>
                <a:lnTo>
                  <a:pt x="1329128" y="1141113"/>
                </a:lnTo>
                <a:cubicBezTo>
                  <a:pt x="1284266" y="1219370"/>
                  <a:pt x="1219371" y="1284266"/>
                  <a:pt x="1141112" y="1329128"/>
                </a:cubicBezTo>
                <a:lnTo>
                  <a:pt x="1148026" y="1552602"/>
                </a:lnTo>
                <a:lnTo>
                  <a:pt x="995855" y="1593376"/>
                </a:lnTo>
                <a:lnTo>
                  <a:pt x="890105" y="1396386"/>
                </a:lnTo>
                <a:cubicBezTo>
                  <a:pt x="799901" y="1396664"/>
                  <a:pt x="711251" y="1372910"/>
                  <a:pt x="633271" y="1327568"/>
                </a:cubicBezTo>
                <a:lnTo>
                  <a:pt x="443194" y="1445290"/>
                </a:lnTo>
                <a:lnTo>
                  <a:pt x="331796" y="1333894"/>
                </a:lnTo>
                <a:lnTo>
                  <a:pt x="449520" y="1143817"/>
                </a:lnTo>
                <a:cubicBezTo>
                  <a:pt x="404177" y="1065836"/>
                  <a:pt x="380423" y="977187"/>
                  <a:pt x="380701" y="886982"/>
                </a:cubicBezTo>
                <a:lnTo>
                  <a:pt x="183711" y="781232"/>
                </a:lnTo>
                <a:lnTo>
                  <a:pt x="224486" y="629062"/>
                </a:lnTo>
                <a:lnTo>
                  <a:pt x="447959" y="635974"/>
                </a:lnTo>
                <a:cubicBezTo>
                  <a:pt x="492821" y="557717"/>
                  <a:pt x="557716" y="492821"/>
                  <a:pt x="635975" y="447959"/>
                </a:cubicBezTo>
                <a:lnTo>
                  <a:pt x="629061" y="224485"/>
                </a:lnTo>
                <a:lnTo>
                  <a:pt x="781232" y="183711"/>
                </a:lnTo>
                <a:lnTo>
                  <a:pt x="886982" y="380701"/>
                </a:lnTo>
                <a:cubicBezTo>
                  <a:pt x="977186" y="380423"/>
                  <a:pt x="1065836" y="404177"/>
                  <a:pt x="1143816" y="449519"/>
                </a:cubicBezTo>
                <a:lnTo>
                  <a:pt x="1143817" y="44952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21214" tIns="621214" rIns="621212" bIns="621212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500" dirty="0"/>
              <a:t>架构</a:t>
            </a:r>
            <a:r>
              <a:rPr lang="zh-CN" altLang="en-US" sz="2500" dirty="0" smtClean="0"/>
              <a:t>评审</a:t>
            </a:r>
            <a:endParaRPr lang="zh-CN" altLang="en-US" sz="2500" dirty="0"/>
          </a:p>
        </p:txBody>
      </p:sp>
      <p:sp>
        <p:nvSpPr>
          <p:cNvPr id="32" name="环形箭头 31"/>
          <p:cNvSpPr/>
          <p:nvPr/>
        </p:nvSpPr>
        <p:spPr>
          <a:xfrm rot="2845530">
            <a:off x="1697833" y="1878141"/>
            <a:ext cx="2500684" cy="2500684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490904"/>
              <a:gd name="adj5" fmla="val 6981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任意多边形 32"/>
          <p:cNvSpPr/>
          <p:nvPr/>
        </p:nvSpPr>
        <p:spPr>
          <a:xfrm>
            <a:off x="4533530" y="2679446"/>
            <a:ext cx="2176479" cy="2176479"/>
          </a:xfrm>
          <a:custGeom>
            <a:avLst/>
            <a:gdLst>
              <a:gd name="connsiteX0" fmla="*/ 1329700 w 1777087"/>
              <a:gd name="connsiteY0" fmla="*/ 450091 h 1777087"/>
              <a:gd name="connsiteX1" fmla="*/ 1591880 w 1777087"/>
              <a:gd name="connsiteY1" fmla="*/ 371075 h 1777087"/>
              <a:gd name="connsiteX2" fmla="*/ 1688353 w 1777087"/>
              <a:gd name="connsiteY2" fmla="*/ 538170 h 1777087"/>
              <a:gd name="connsiteX3" fmla="*/ 1488833 w 1777087"/>
              <a:gd name="connsiteY3" fmla="*/ 725717 h 1777087"/>
              <a:gd name="connsiteX4" fmla="*/ 1488833 w 1777087"/>
              <a:gd name="connsiteY4" fmla="*/ 1051370 h 1777087"/>
              <a:gd name="connsiteX5" fmla="*/ 1688353 w 1777087"/>
              <a:gd name="connsiteY5" fmla="*/ 1238917 h 1777087"/>
              <a:gd name="connsiteX6" fmla="*/ 1591880 w 1777087"/>
              <a:gd name="connsiteY6" fmla="*/ 1406012 h 1777087"/>
              <a:gd name="connsiteX7" fmla="*/ 1329700 w 1777087"/>
              <a:gd name="connsiteY7" fmla="*/ 1326996 h 1777087"/>
              <a:gd name="connsiteX8" fmla="*/ 1047676 w 1777087"/>
              <a:gd name="connsiteY8" fmla="*/ 1489822 h 1777087"/>
              <a:gd name="connsiteX9" fmla="*/ 985016 w 1777087"/>
              <a:gd name="connsiteY9" fmla="*/ 1756386 h 1777087"/>
              <a:gd name="connsiteX10" fmla="*/ 792071 w 1777087"/>
              <a:gd name="connsiteY10" fmla="*/ 1756386 h 1777087"/>
              <a:gd name="connsiteX11" fmla="*/ 729411 w 1777087"/>
              <a:gd name="connsiteY11" fmla="*/ 1489823 h 1777087"/>
              <a:gd name="connsiteX12" fmla="*/ 447387 w 1777087"/>
              <a:gd name="connsiteY12" fmla="*/ 1326997 h 1777087"/>
              <a:gd name="connsiteX13" fmla="*/ 185207 w 1777087"/>
              <a:gd name="connsiteY13" fmla="*/ 1406012 h 1777087"/>
              <a:gd name="connsiteX14" fmla="*/ 88734 w 1777087"/>
              <a:gd name="connsiteY14" fmla="*/ 1238917 h 1777087"/>
              <a:gd name="connsiteX15" fmla="*/ 288254 w 1777087"/>
              <a:gd name="connsiteY15" fmla="*/ 1051370 h 1777087"/>
              <a:gd name="connsiteX16" fmla="*/ 288254 w 1777087"/>
              <a:gd name="connsiteY16" fmla="*/ 725717 h 1777087"/>
              <a:gd name="connsiteX17" fmla="*/ 88734 w 1777087"/>
              <a:gd name="connsiteY17" fmla="*/ 538170 h 1777087"/>
              <a:gd name="connsiteX18" fmla="*/ 185207 w 1777087"/>
              <a:gd name="connsiteY18" fmla="*/ 371075 h 1777087"/>
              <a:gd name="connsiteX19" fmla="*/ 447387 w 1777087"/>
              <a:gd name="connsiteY19" fmla="*/ 450091 h 1777087"/>
              <a:gd name="connsiteX20" fmla="*/ 729411 w 1777087"/>
              <a:gd name="connsiteY20" fmla="*/ 287265 h 1777087"/>
              <a:gd name="connsiteX21" fmla="*/ 792071 w 1777087"/>
              <a:gd name="connsiteY21" fmla="*/ 20701 h 1777087"/>
              <a:gd name="connsiteX22" fmla="*/ 985016 w 1777087"/>
              <a:gd name="connsiteY22" fmla="*/ 20701 h 1777087"/>
              <a:gd name="connsiteX23" fmla="*/ 1047676 w 1777087"/>
              <a:gd name="connsiteY23" fmla="*/ 287264 h 1777087"/>
              <a:gd name="connsiteX24" fmla="*/ 1329700 w 1777087"/>
              <a:gd name="connsiteY24" fmla="*/ 450090 h 1777087"/>
              <a:gd name="connsiteX25" fmla="*/ 1329700 w 1777087"/>
              <a:gd name="connsiteY25" fmla="*/ 450091 h 177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77087" h="1777087">
                <a:moveTo>
                  <a:pt x="1143817" y="449520"/>
                </a:moveTo>
                <a:lnTo>
                  <a:pt x="1333893" y="331797"/>
                </a:lnTo>
                <a:lnTo>
                  <a:pt x="1445291" y="443193"/>
                </a:lnTo>
                <a:lnTo>
                  <a:pt x="1327567" y="633270"/>
                </a:lnTo>
                <a:cubicBezTo>
                  <a:pt x="1372910" y="711251"/>
                  <a:pt x="1396664" y="799900"/>
                  <a:pt x="1396386" y="890105"/>
                </a:cubicBezTo>
                <a:lnTo>
                  <a:pt x="1593376" y="995855"/>
                </a:lnTo>
                <a:lnTo>
                  <a:pt x="1552601" y="1148025"/>
                </a:lnTo>
                <a:lnTo>
                  <a:pt x="1329128" y="1141113"/>
                </a:lnTo>
                <a:cubicBezTo>
                  <a:pt x="1284266" y="1219370"/>
                  <a:pt x="1219371" y="1284266"/>
                  <a:pt x="1141112" y="1329128"/>
                </a:cubicBezTo>
                <a:lnTo>
                  <a:pt x="1148026" y="1552602"/>
                </a:lnTo>
                <a:lnTo>
                  <a:pt x="995855" y="1593376"/>
                </a:lnTo>
                <a:lnTo>
                  <a:pt x="890105" y="1396386"/>
                </a:lnTo>
                <a:cubicBezTo>
                  <a:pt x="799901" y="1396664"/>
                  <a:pt x="711251" y="1372910"/>
                  <a:pt x="633271" y="1327568"/>
                </a:cubicBezTo>
                <a:lnTo>
                  <a:pt x="443194" y="1445290"/>
                </a:lnTo>
                <a:lnTo>
                  <a:pt x="331796" y="1333894"/>
                </a:lnTo>
                <a:lnTo>
                  <a:pt x="449520" y="1143817"/>
                </a:lnTo>
                <a:cubicBezTo>
                  <a:pt x="404177" y="1065836"/>
                  <a:pt x="380423" y="977187"/>
                  <a:pt x="380701" y="886982"/>
                </a:cubicBezTo>
                <a:lnTo>
                  <a:pt x="183711" y="781232"/>
                </a:lnTo>
                <a:lnTo>
                  <a:pt x="224486" y="629062"/>
                </a:lnTo>
                <a:lnTo>
                  <a:pt x="447959" y="635974"/>
                </a:lnTo>
                <a:cubicBezTo>
                  <a:pt x="492821" y="557717"/>
                  <a:pt x="557716" y="492821"/>
                  <a:pt x="635975" y="447959"/>
                </a:cubicBezTo>
                <a:lnTo>
                  <a:pt x="629061" y="224485"/>
                </a:lnTo>
                <a:lnTo>
                  <a:pt x="781232" y="183711"/>
                </a:lnTo>
                <a:lnTo>
                  <a:pt x="886982" y="380701"/>
                </a:lnTo>
                <a:cubicBezTo>
                  <a:pt x="977186" y="380423"/>
                  <a:pt x="1065836" y="404177"/>
                  <a:pt x="1143816" y="449519"/>
                </a:cubicBezTo>
                <a:lnTo>
                  <a:pt x="1143817" y="4495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21214" tIns="621214" rIns="621212" bIns="621212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500" dirty="0" smtClean="0"/>
              <a:t>采购</a:t>
            </a:r>
            <a:r>
              <a:rPr lang="en-US" altLang="zh-CN" sz="2500" dirty="0" smtClean="0"/>
              <a:t>&amp;</a:t>
            </a:r>
            <a:r>
              <a:rPr lang="zh-CN" altLang="en-US" sz="2500" dirty="0" smtClean="0"/>
              <a:t>上架</a:t>
            </a:r>
            <a:endParaRPr lang="zh-CN" altLang="en-US" sz="2500" dirty="0"/>
          </a:p>
        </p:txBody>
      </p:sp>
      <p:sp>
        <p:nvSpPr>
          <p:cNvPr id="34" name="环形箭头 33"/>
          <p:cNvSpPr/>
          <p:nvPr/>
        </p:nvSpPr>
        <p:spPr>
          <a:xfrm rot="6412810">
            <a:off x="3353169" y="2074047"/>
            <a:ext cx="2500684" cy="2500684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490904"/>
              <a:gd name="adj5" fmla="val 6981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环形箭头 34"/>
          <p:cNvSpPr/>
          <p:nvPr/>
        </p:nvSpPr>
        <p:spPr>
          <a:xfrm rot="11252029">
            <a:off x="3512056" y="3368898"/>
            <a:ext cx="2500684" cy="2500684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490904"/>
              <a:gd name="adj5" fmla="val 6981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6" name="矩形 35"/>
          <p:cNvSpPr/>
          <p:nvPr/>
        </p:nvSpPr>
        <p:spPr>
          <a:xfrm>
            <a:off x="6763657" y="3104632"/>
            <a:ext cx="638628" cy="4662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66240" y="2452740"/>
            <a:ext cx="638629" cy="46627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427080" y="3180853"/>
            <a:ext cx="42411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性能测试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POC—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待性能测试组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&amp;DBA&amp;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研发配合完成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419703" y="2345762"/>
            <a:ext cx="4248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环境已搭建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Kettle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节点），功能性测试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POC—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聚合支付业务场景测试已覆盖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L 形 39"/>
          <p:cNvSpPr>
            <a:spLocks noChangeAspect="1"/>
          </p:cNvSpPr>
          <p:nvPr/>
        </p:nvSpPr>
        <p:spPr>
          <a:xfrm rot="17700086">
            <a:off x="6937216" y="3178520"/>
            <a:ext cx="316306" cy="222545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1" name="L 形 40"/>
          <p:cNvSpPr>
            <a:spLocks noChangeAspect="1"/>
          </p:cNvSpPr>
          <p:nvPr/>
        </p:nvSpPr>
        <p:spPr>
          <a:xfrm rot="17700086">
            <a:off x="6937217" y="2557656"/>
            <a:ext cx="316306" cy="222545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4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/>
      <p:bldP spid="21" grpId="0"/>
      <p:bldP spid="22" grpId="0"/>
      <p:bldP spid="31" grpId="0" animBg="1"/>
      <p:bldP spid="33" grpId="0" animBg="1"/>
      <p:bldP spid="36" grpId="0" animBg="1"/>
      <p:bldP spid="37" grpId="0" animBg="1"/>
      <p:bldP spid="38" grpId="0"/>
      <p:bldP spid="39" grpId="0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概念解析</a:t>
            </a:r>
            <a:endParaRPr lang="zh-CN" altLang="en-US" sz="3600" b="1" dirty="0"/>
          </a:p>
        </p:txBody>
      </p:sp>
      <p:sp>
        <p:nvSpPr>
          <p:cNvPr id="6" name="任意多边形 5"/>
          <p:cNvSpPr/>
          <p:nvPr/>
        </p:nvSpPr>
        <p:spPr>
          <a:xfrm rot="16200000">
            <a:off x="4284684" y="4681887"/>
            <a:ext cx="1409700" cy="1179188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</a:rPr>
              <a:t>01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6200000">
            <a:off x="6098241" y="4681885"/>
            <a:ext cx="1409700" cy="1179188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</a:rPr>
              <a:t>02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86887" y="4566627"/>
            <a:ext cx="3319761" cy="236987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</a:rPr>
              <a:t>ELT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1400" dirty="0" smtClean="0"/>
              <a:t>在</a:t>
            </a:r>
            <a:r>
              <a:rPr lang="en-US" altLang="zh-CN" sz="1400" dirty="0"/>
              <a:t>ELT</a:t>
            </a:r>
            <a:r>
              <a:rPr lang="zh-CN" altLang="en-US" sz="1400" dirty="0"/>
              <a:t>架构中，</a:t>
            </a:r>
            <a:r>
              <a:rPr lang="en-US" altLang="zh-CN" sz="1400" dirty="0"/>
              <a:t>ELT</a:t>
            </a:r>
            <a:r>
              <a:rPr lang="zh-CN" altLang="en-US" sz="1400" dirty="0"/>
              <a:t>只负责提供图形化的界面来设计业务规则，数据的整个加工过程都在目标和源的数据库之间流动，</a:t>
            </a:r>
            <a:r>
              <a:rPr lang="en-US" altLang="zh-CN" sz="1400" dirty="0"/>
              <a:t>ELT</a:t>
            </a:r>
            <a:r>
              <a:rPr lang="zh-CN" altLang="en-US" sz="1400" dirty="0"/>
              <a:t>协调相关的数据库系统来执行相关的应用，数据加工过程既可以在源数据库端执行，也可以在目标数据仓库端执行（主要取决于系统的架构设计和数据属性）</a:t>
            </a:r>
            <a:r>
              <a:rPr lang="zh-CN" altLang="en-US" sz="1400" dirty="0" smtClean="0"/>
              <a:t>。</a:t>
            </a:r>
            <a:r>
              <a:rPr lang="en-US" altLang="zh-CN" sz="1400" dirty="0" smtClean="0"/>
              <a:t>Oracle</a:t>
            </a:r>
            <a:r>
              <a:rPr lang="zh-CN" altLang="en-US" sz="1400" dirty="0" smtClean="0"/>
              <a:t>等</a:t>
            </a:r>
            <a:r>
              <a:rPr lang="zh-CN" altLang="en-US" sz="1400" dirty="0"/>
              <a:t>数据库厂商</a:t>
            </a:r>
            <a:r>
              <a:rPr lang="zh-CN" altLang="en-US" sz="1400" dirty="0" smtClean="0"/>
              <a:t>都</a:t>
            </a:r>
            <a:r>
              <a:rPr lang="zh-CN" altLang="en-US" sz="1400" dirty="0"/>
              <a:t>极力宣传</a:t>
            </a:r>
            <a:r>
              <a:rPr lang="en-US" altLang="zh-CN" sz="1400" dirty="0"/>
              <a:t>ELT</a:t>
            </a:r>
            <a:r>
              <a:rPr lang="zh-CN" altLang="en-US" sz="1400" dirty="0"/>
              <a:t>架构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1369" y="4566627"/>
            <a:ext cx="3404015" cy="123110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600" b="1" dirty="0" smtClean="0">
                <a:solidFill>
                  <a:schemeClr val="bg2">
                    <a:lumMod val="25000"/>
                  </a:schemeClr>
                </a:solidFill>
              </a:rPr>
              <a:t>ETL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zh-CN" altLang="en-US" sz="1400" dirty="0" smtClean="0"/>
              <a:t>英文 </a:t>
            </a:r>
            <a:r>
              <a:rPr lang="en-US" altLang="zh-CN" sz="1400" dirty="0"/>
              <a:t>Extract-Transform-Load </a:t>
            </a:r>
            <a:r>
              <a:rPr lang="zh-CN" altLang="en-US" sz="1400" dirty="0"/>
              <a:t>的缩写，用来描述将数据从来源端经过抽取（</a:t>
            </a:r>
            <a:r>
              <a:rPr lang="en-US" altLang="zh-CN" sz="1400" dirty="0"/>
              <a:t>extract</a:t>
            </a:r>
            <a:r>
              <a:rPr lang="zh-CN" altLang="en-US" sz="1400" dirty="0"/>
              <a:t>）、转换（</a:t>
            </a:r>
            <a:r>
              <a:rPr lang="en-US" altLang="zh-CN" sz="1400" dirty="0"/>
              <a:t>transform</a:t>
            </a:r>
            <a:r>
              <a:rPr lang="zh-CN" altLang="en-US" sz="1400" dirty="0"/>
              <a:t>）、加载（</a:t>
            </a:r>
            <a:r>
              <a:rPr lang="en-US" altLang="zh-CN" sz="1400" dirty="0"/>
              <a:t>load</a:t>
            </a:r>
            <a:r>
              <a:rPr lang="zh-CN" altLang="en-US" sz="1400" dirty="0"/>
              <a:t>）至目的端的过程。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30" name="Picture 6" descr="“what is”的图片搜索结果">
            <a:extLst>
              <a:ext uri="{FF2B5EF4-FFF2-40B4-BE49-F238E27FC236}">
                <a16:creationId xmlns:a16="http://schemas.microsoft.com/office/drawing/2014/main" xmlns="" id="{45CD331B-3E28-476A-A249-C3EBE428C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7" y="1538238"/>
            <a:ext cx="98393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3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9">
        <p14:gallery dir="l"/>
      </p:transition>
    </mc:Choice>
    <mc:Fallback xmlns="">
      <p:transition spd="slow" advTm="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角矩形 46"/>
          <p:cNvSpPr/>
          <p:nvPr/>
        </p:nvSpPr>
        <p:spPr bwMode="auto">
          <a:xfrm>
            <a:off x="4640834" y="1790418"/>
            <a:ext cx="2859488" cy="1531613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7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4640834" y="3662396"/>
            <a:ext cx="2859488" cy="1531613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7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154709" y="2006414"/>
            <a:ext cx="2763885" cy="1132354"/>
            <a:chOff x="4304043" y="1286668"/>
            <a:chExt cx="3837944" cy="2757793"/>
          </a:xfrm>
          <a:solidFill>
            <a:srgbClr val="108136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5" name="圆角矩形 4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154709" y="3898023"/>
            <a:ext cx="2763885" cy="1132354"/>
            <a:chOff x="4304043" y="1286668"/>
            <a:chExt cx="3837944" cy="2757793"/>
          </a:xfrm>
          <a:solidFill>
            <a:srgbClr val="108136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9" name="圆角矩形 48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146720" y="1895151"/>
            <a:ext cx="3211198" cy="131561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圆角矩形 57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112237" y="3786761"/>
            <a:ext cx="3211198" cy="131561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1" name="圆角矩形 6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266646" y="1976013"/>
            <a:ext cx="2763885" cy="1132354"/>
            <a:chOff x="4304043" y="1286668"/>
            <a:chExt cx="3837944" cy="2757793"/>
          </a:xfrm>
          <a:solidFill>
            <a:schemeClr val="accent4">
              <a:lumMod val="50000"/>
            </a:schemeClr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圆角矩形 5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266646" y="3867623"/>
            <a:ext cx="2763885" cy="1132354"/>
            <a:chOff x="4304043" y="1286668"/>
            <a:chExt cx="3837944" cy="2757793"/>
          </a:xfrm>
          <a:solidFill>
            <a:schemeClr val="accent4">
              <a:lumMod val="50000"/>
            </a:schemeClr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圆角矩形 5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827319" y="1895151"/>
            <a:ext cx="3211198" cy="131561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1" name="圆角矩形 7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792836" y="3786761"/>
            <a:ext cx="3211198" cy="131561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4" name="圆角矩形 7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203937" y="2053820"/>
            <a:ext cx="1955737" cy="90943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>
              <a:defRPr/>
            </a:pPr>
            <a:r>
              <a:rPr lang="zh-CN" altLang="en-US" sz="2655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执行引擎集群模式构建 </a:t>
            </a:r>
            <a:endParaRPr lang="zh-CN" altLang="en-US" sz="2655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14142" y="4161280"/>
            <a:ext cx="1297004" cy="500858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>
              <a:defRPr/>
            </a:pPr>
            <a:r>
              <a:rPr lang="zh-CN" altLang="en-US" sz="265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其他</a:t>
            </a:r>
            <a:endParaRPr lang="zh-CN" altLang="en-US" sz="2655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97826" y="2172865"/>
            <a:ext cx="2859048" cy="777408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Carte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构建多节点执行引擎</a:t>
            </a:r>
            <a:endParaRPr lang="en-GB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936718" y="2026118"/>
            <a:ext cx="3015816" cy="1172580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基于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Quartz+Zk+xxl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Job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构建综合分布式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ETL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调度管理运行平台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33796" y="4087858"/>
            <a:ext cx="2883876" cy="777408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迁移文件资源库到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Hdfs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分布式文件系统</a:t>
            </a:r>
            <a:endParaRPr lang="en-GB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876888" y="4087858"/>
            <a:ext cx="3171129" cy="812482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自研分布式日志解析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工具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研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工具或报表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平台</a:t>
            </a:r>
            <a:endParaRPr lang="en-GB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97043" y="334058"/>
            <a:ext cx="203132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 smtClean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未来展望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9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9" grpId="0" animBg="1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/>
          <p:cNvSpPr>
            <a:spLocks/>
          </p:cNvSpPr>
          <p:nvPr/>
        </p:nvSpPr>
        <p:spPr bwMode="auto">
          <a:xfrm>
            <a:off x="6096000" y="4725160"/>
            <a:ext cx="12191331" cy="1242370"/>
          </a:xfrm>
          <a:custGeom>
            <a:avLst/>
            <a:gdLst>
              <a:gd name="T0" fmla="*/ 5699 w 5699"/>
              <a:gd name="T1" fmla="*/ 0 h 581"/>
              <a:gd name="T2" fmla="*/ 5699 w 5699"/>
              <a:gd name="T3" fmla="*/ 141 h 581"/>
              <a:gd name="T4" fmla="*/ 5473 w 5699"/>
              <a:gd name="T5" fmla="*/ 202 h 581"/>
              <a:gd name="T6" fmla="*/ 5238 w 5699"/>
              <a:gd name="T7" fmla="*/ 258 h 581"/>
              <a:gd name="T8" fmla="*/ 4996 w 5699"/>
              <a:gd name="T9" fmla="*/ 310 h 581"/>
              <a:gd name="T10" fmla="*/ 4745 w 5699"/>
              <a:gd name="T11" fmla="*/ 357 h 581"/>
              <a:gd name="T12" fmla="*/ 4485 w 5699"/>
              <a:gd name="T13" fmla="*/ 399 h 581"/>
              <a:gd name="T14" fmla="*/ 4217 w 5699"/>
              <a:gd name="T15" fmla="*/ 437 h 581"/>
              <a:gd name="T16" fmla="*/ 3942 w 5699"/>
              <a:gd name="T17" fmla="*/ 470 h 581"/>
              <a:gd name="T18" fmla="*/ 3658 w 5699"/>
              <a:gd name="T19" fmla="*/ 500 h 581"/>
              <a:gd name="T20" fmla="*/ 3368 w 5699"/>
              <a:gd name="T21" fmla="*/ 524 h 581"/>
              <a:gd name="T22" fmla="*/ 3068 w 5699"/>
              <a:gd name="T23" fmla="*/ 545 h 581"/>
              <a:gd name="T24" fmla="*/ 2760 w 5699"/>
              <a:gd name="T25" fmla="*/ 561 h 581"/>
              <a:gd name="T26" fmla="*/ 2443 w 5699"/>
              <a:gd name="T27" fmla="*/ 571 h 581"/>
              <a:gd name="T28" fmla="*/ 2119 w 5699"/>
              <a:gd name="T29" fmla="*/ 578 h 581"/>
              <a:gd name="T30" fmla="*/ 1787 w 5699"/>
              <a:gd name="T31" fmla="*/ 581 h 581"/>
              <a:gd name="T32" fmla="*/ 1445 w 5699"/>
              <a:gd name="T33" fmla="*/ 580 h 581"/>
              <a:gd name="T34" fmla="*/ 1095 w 5699"/>
              <a:gd name="T35" fmla="*/ 573 h 581"/>
              <a:gd name="T36" fmla="*/ 738 w 5699"/>
              <a:gd name="T37" fmla="*/ 561 h 581"/>
              <a:gd name="T38" fmla="*/ 375 w 5699"/>
              <a:gd name="T39" fmla="*/ 547 h 581"/>
              <a:gd name="T40" fmla="*/ 0 w 5699"/>
              <a:gd name="T41" fmla="*/ 526 h 581"/>
              <a:gd name="T42" fmla="*/ 0 w 5699"/>
              <a:gd name="T43" fmla="*/ 503 h 581"/>
              <a:gd name="T44" fmla="*/ 394 w 5699"/>
              <a:gd name="T45" fmla="*/ 515 h 581"/>
              <a:gd name="T46" fmla="*/ 779 w 5699"/>
              <a:gd name="T47" fmla="*/ 524 h 581"/>
              <a:gd name="T48" fmla="*/ 1155 w 5699"/>
              <a:gd name="T49" fmla="*/ 527 h 581"/>
              <a:gd name="T50" fmla="*/ 1522 w 5699"/>
              <a:gd name="T51" fmla="*/ 526 h 581"/>
              <a:gd name="T52" fmla="*/ 1879 w 5699"/>
              <a:gd name="T53" fmla="*/ 519 h 581"/>
              <a:gd name="T54" fmla="*/ 2227 w 5699"/>
              <a:gd name="T55" fmla="*/ 507 h 581"/>
              <a:gd name="T56" fmla="*/ 2567 w 5699"/>
              <a:gd name="T57" fmla="*/ 491 h 581"/>
              <a:gd name="T58" fmla="*/ 2898 w 5699"/>
              <a:gd name="T59" fmla="*/ 470 h 581"/>
              <a:gd name="T60" fmla="*/ 3218 w 5699"/>
              <a:gd name="T61" fmla="*/ 446 h 581"/>
              <a:gd name="T62" fmla="*/ 3530 w 5699"/>
              <a:gd name="T63" fmla="*/ 414 h 581"/>
              <a:gd name="T64" fmla="*/ 3832 w 5699"/>
              <a:gd name="T65" fmla="*/ 380 h 581"/>
              <a:gd name="T66" fmla="*/ 4127 w 5699"/>
              <a:gd name="T67" fmla="*/ 339 h 581"/>
              <a:gd name="T68" fmla="*/ 4412 w 5699"/>
              <a:gd name="T69" fmla="*/ 294 h 581"/>
              <a:gd name="T70" fmla="*/ 4687 w 5699"/>
              <a:gd name="T71" fmla="*/ 245 h 581"/>
              <a:gd name="T72" fmla="*/ 4954 w 5699"/>
              <a:gd name="T73" fmla="*/ 192 h 581"/>
              <a:gd name="T74" fmla="*/ 5211 w 5699"/>
              <a:gd name="T75" fmla="*/ 132 h 581"/>
              <a:gd name="T76" fmla="*/ 5459 w 5699"/>
              <a:gd name="T77" fmla="*/ 68 h 581"/>
              <a:gd name="T78" fmla="*/ 5699 w 5699"/>
              <a:gd name="T79" fmla="*/ 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99" h="581">
                <a:moveTo>
                  <a:pt x="5699" y="0"/>
                </a:moveTo>
                <a:lnTo>
                  <a:pt x="5699" y="141"/>
                </a:lnTo>
                <a:lnTo>
                  <a:pt x="5473" y="202"/>
                </a:lnTo>
                <a:lnTo>
                  <a:pt x="5238" y="258"/>
                </a:lnTo>
                <a:lnTo>
                  <a:pt x="4996" y="310"/>
                </a:lnTo>
                <a:lnTo>
                  <a:pt x="4745" y="357"/>
                </a:lnTo>
                <a:lnTo>
                  <a:pt x="4485" y="399"/>
                </a:lnTo>
                <a:lnTo>
                  <a:pt x="4217" y="437"/>
                </a:lnTo>
                <a:lnTo>
                  <a:pt x="3942" y="470"/>
                </a:lnTo>
                <a:lnTo>
                  <a:pt x="3658" y="500"/>
                </a:lnTo>
                <a:lnTo>
                  <a:pt x="3368" y="524"/>
                </a:lnTo>
                <a:lnTo>
                  <a:pt x="3068" y="545"/>
                </a:lnTo>
                <a:lnTo>
                  <a:pt x="2760" y="561"/>
                </a:lnTo>
                <a:lnTo>
                  <a:pt x="2443" y="571"/>
                </a:lnTo>
                <a:lnTo>
                  <a:pt x="2119" y="578"/>
                </a:lnTo>
                <a:lnTo>
                  <a:pt x="1787" y="581"/>
                </a:lnTo>
                <a:lnTo>
                  <a:pt x="1445" y="580"/>
                </a:lnTo>
                <a:lnTo>
                  <a:pt x="1095" y="573"/>
                </a:lnTo>
                <a:lnTo>
                  <a:pt x="738" y="561"/>
                </a:lnTo>
                <a:lnTo>
                  <a:pt x="375" y="547"/>
                </a:lnTo>
                <a:lnTo>
                  <a:pt x="0" y="526"/>
                </a:lnTo>
                <a:lnTo>
                  <a:pt x="0" y="503"/>
                </a:lnTo>
                <a:lnTo>
                  <a:pt x="394" y="515"/>
                </a:lnTo>
                <a:lnTo>
                  <a:pt x="779" y="524"/>
                </a:lnTo>
                <a:lnTo>
                  <a:pt x="1155" y="527"/>
                </a:lnTo>
                <a:lnTo>
                  <a:pt x="1522" y="526"/>
                </a:lnTo>
                <a:lnTo>
                  <a:pt x="1879" y="519"/>
                </a:lnTo>
                <a:lnTo>
                  <a:pt x="2227" y="507"/>
                </a:lnTo>
                <a:lnTo>
                  <a:pt x="2567" y="491"/>
                </a:lnTo>
                <a:lnTo>
                  <a:pt x="2898" y="470"/>
                </a:lnTo>
                <a:lnTo>
                  <a:pt x="3218" y="446"/>
                </a:lnTo>
                <a:lnTo>
                  <a:pt x="3530" y="414"/>
                </a:lnTo>
                <a:lnTo>
                  <a:pt x="3832" y="380"/>
                </a:lnTo>
                <a:lnTo>
                  <a:pt x="4127" y="339"/>
                </a:lnTo>
                <a:lnTo>
                  <a:pt x="4412" y="294"/>
                </a:lnTo>
                <a:lnTo>
                  <a:pt x="4687" y="245"/>
                </a:lnTo>
                <a:lnTo>
                  <a:pt x="4954" y="192"/>
                </a:lnTo>
                <a:lnTo>
                  <a:pt x="5211" y="132"/>
                </a:lnTo>
                <a:lnTo>
                  <a:pt x="5459" y="68"/>
                </a:lnTo>
                <a:lnTo>
                  <a:pt x="5699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>
            <a:off x="-6590965" y="1329406"/>
            <a:ext cx="12191331" cy="2200342"/>
          </a:xfrm>
          <a:custGeom>
            <a:avLst/>
            <a:gdLst>
              <a:gd name="T0" fmla="*/ 4995 w 5699"/>
              <a:gd name="T1" fmla="*/ 0 h 1029"/>
              <a:gd name="T2" fmla="*/ 5344 w 5699"/>
              <a:gd name="T3" fmla="*/ 3 h 1029"/>
              <a:gd name="T4" fmla="*/ 5699 w 5699"/>
              <a:gd name="T5" fmla="*/ 12 h 1029"/>
              <a:gd name="T6" fmla="*/ 5699 w 5699"/>
              <a:gd name="T7" fmla="*/ 43 h 1029"/>
              <a:gd name="T8" fmla="*/ 5324 w 5699"/>
              <a:gd name="T9" fmla="*/ 45 h 1029"/>
              <a:gd name="T10" fmla="*/ 4959 w 5699"/>
              <a:gd name="T11" fmla="*/ 52 h 1029"/>
              <a:gd name="T12" fmla="*/ 4602 w 5699"/>
              <a:gd name="T13" fmla="*/ 66 h 1029"/>
              <a:gd name="T14" fmla="*/ 4254 w 5699"/>
              <a:gd name="T15" fmla="*/ 85 h 1029"/>
              <a:gd name="T16" fmla="*/ 3912 w 5699"/>
              <a:gd name="T17" fmla="*/ 109 h 1029"/>
              <a:gd name="T18" fmla="*/ 3580 w 5699"/>
              <a:gd name="T19" fmla="*/ 139 h 1029"/>
              <a:gd name="T20" fmla="*/ 3256 w 5699"/>
              <a:gd name="T21" fmla="*/ 174 h 1029"/>
              <a:gd name="T22" fmla="*/ 2939 w 5699"/>
              <a:gd name="T23" fmla="*/ 214 h 1029"/>
              <a:gd name="T24" fmla="*/ 2631 w 5699"/>
              <a:gd name="T25" fmla="*/ 261 h 1029"/>
              <a:gd name="T26" fmla="*/ 2331 w 5699"/>
              <a:gd name="T27" fmla="*/ 313 h 1029"/>
              <a:gd name="T28" fmla="*/ 2039 w 5699"/>
              <a:gd name="T29" fmla="*/ 371 h 1029"/>
              <a:gd name="T30" fmla="*/ 1757 w 5699"/>
              <a:gd name="T31" fmla="*/ 433 h 1029"/>
              <a:gd name="T32" fmla="*/ 1480 w 5699"/>
              <a:gd name="T33" fmla="*/ 501 h 1029"/>
              <a:gd name="T34" fmla="*/ 1214 w 5699"/>
              <a:gd name="T35" fmla="*/ 576 h 1029"/>
              <a:gd name="T36" fmla="*/ 954 w 5699"/>
              <a:gd name="T37" fmla="*/ 654 h 1029"/>
              <a:gd name="T38" fmla="*/ 703 w 5699"/>
              <a:gd name="T39" fmla="*/ 740 h 1029"/>
              <a:gd name="T40" fmla="*/ 461 w 5699"/>
              <a:gd name="T41" fmla="*/ 830 h 1029"/>
              <a:gd name="T42" fmla="*/ 226 w 5699"/>
              <a:gd name="T43" fmla="*/ 926 h 1029"/>
              <a:gd name="T44" fmla="*/ 0 w 5699"/>
              <a:gd name="T45" fmla="*/ 1029 h 1029"/>
              <a:gd name="T46" fmla="*/ 0 w 5699"/>
              <a:gd name="T47" fmla="*/ 832 h 1029"/>
              <a:gd name="T48" fmla="*/ 214 w 5699"/>
              <a:gd name="T49" fmla="*/ 741 h 1029"/>
              <a:gd name="T50" fmla="*/ 437 w 5699"/>
              <a:gd name="T51" fmla="*/ 656 h 1029"/>
              <a:gd name="T52" fmla="*/ 667 w 5699"/>
              <a:gd name="T53" fmla="*/ 576 h 1029"/>
              <a:gd name="T54" fmla="*/ 904 w 5699"/>
              <a:gd name="T55" fmla="*/ 501 h 1029"/>
              <a:gd name="T56" fmla="*/ 1147 w 5699"/>
              <a:gd name="T57" fmla="*/ 432 h 1029"/>
              <a:gd name="T58" fmla="*/ 1400 w 5699"/>
              <a:gd name="T59" fmla="*/ 367 h 1029"/>
              <a:gd name="T60" fmla="*/ 1659 w 5699"/>
              <a:gd name="T61" fmla="*/ 308 h 1029"/>
              <a:gd name="T62" fmla="*/ 1926 w 5699"/>
              <a:gd name="T63" fmla="*/ 254 h 1029"/>
              <a:gd name="T64" fmla="*/ 2199 w 5699"/>
              <a:gd name="T65" fmla="*/ 205 h 1029"/>
              <a:gd name="T66" fmla="*/ 2481 w 5699"/>
              <a:gd name="T67" fmla="*/ 162 h 1029"/>
              <a:gd name="T68" fmla="*/ 2768 w 5699"/>
              <a:gd name="T69" fmla="*/ 123 h 1029"/>
              <a:gd name="T70" fmla="*/ 3064 w 5699"/>
              <a:gd name="T71" fmla="*/ 90 h 1029"/>
              <a:gd name="T72" fmla="*/ 3367 w 5699"/>
              <a:gd name="T73" fmla="*/ 62 h 1029"/>
              <a:gd name="T74" fmla="*/ 3679 w 5699"/>
              <a:gd name="T75" fmla="*/ 40 h 1029"/>
              <a:gd name="T76" fmla="*/ 3998 w 5699"/>
              <a:gd name="T77" fmla="*/ 21 h 1029"/>
              <a:gd name="T78" fmla="*/ 4323 w 5699"/>
              <a:gd name="T79" fmla="*/ 8 h 1029"/>
              <a:gd name="T80" fmla="*/ 4656 w 5699"/>
              <a:gd name="T81" fmla="*/ 2 h 1029"/>
              <a:gd name="T82" fmla="*/ 4995 w 5699"/>
              <a:gd name="T83" fmla="*/ 0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699" h="1029">
                <a:moveTo>
                  <a:pt x="4995" y="0"/>
                </a:moveTo>
                <a:lnTo>
                  <a:pt x="5344" y="3"/>
                </a:lnTo>
                <a:lnTo>
                  <a:pt x="5699" y="12"/>
                </a:lnTo>
                <a:lnTo>
                  <a:pt x="5699" y="43"/>
                </a:lnTo>
                <a:lnTo>
                  <a:pt x="5324" y="45"/>
                </a:lnTo>
                <a:lnTo>
                  <a:pt x="4959" y="52"/>
                </a:lnTo>
                <a:lnTo>
                  <a:pt x="4602" y="66"/>
                </a:lnTo>
                <a:lnTo>
                  <a:pt x="4254" y="85"/>
                </a:lnTo>
                <a:lnTo>
                  <a:pt x="3912" y="109"/>
                </a:lnTo>
                <a:lnTo>
                  <a:pt x="3580" y="139"/>
                </a:lnTo>
                <a:lnTo>
                  <a:pt x="3256" y="174"/>
                </a:lnTo>
                <a:lnTo>
                  <a:pt x="2939" y="214"/>
                </a:lnTo>
                <a:lnTo>
                  <a:pt x="2631" y="261"/>
                </a:lnTo>
                <a:lnTo>
                  <a:pt x="2331" y="313"/>
                </a:lnTo>
                <a:lnTo>
                  <a:pt x="2039" y="371"/>
                </a:lnTo>
                <a:lnTo>
                  <a:pt x="1757" y="433"/>
                </a:lnTo>
                <a:lnTo>
                  <a:pt x="1480" y="501"/>
                </a:lnTo>
                <a:lnTo>
                  <a:pt x="1214" y="576"/>
                </a:lnTo>
                <a:lnTo>
                  <a:pt x="954" y="654"/>
                </a:lnTo>
                <a:lnTo>
                  <a:pt x="703" y="740"/>
                </a:lnTo>
                <a:lnTo>
                  <a:pt x="461" y="830"/>
                </a:lnTo>
                <a:lnTo>
                  <a:pt x="226" y="926"/>
                </a:lnTo>
                <a:lnTo>
                  <a:pt x="0" y="1029"/>
                </a:lnTo>
                <a:lnTo>
                  <a:pt x="0" y="832"/>
                </a:lnTo>
                <a:lnTo>
                  <a:pt x="214" y="741"/>
                </a:lnTo>
                <a:lnTo>
                  <a:pt x="437" y="656"/>
                </a:lnTo>
                <a:lnTo>
                  <a:pt x="667" y="576"/>
                </a:lnTo>
                <a:lnTo>
                  <a:pt x="904" y="501"/>
                </a:lnTo>
                <a:lnTo>
                  <a:pt x="1147" y="432"/>
                </a:lnTo>
                <a:lnTo>
                  <a:pt x="1400" y="367"/>
                </a:lnTo>
                <a:lnTo>
                  <a:pt x="1659" y="308"/>
                </a:lnTo>
                <a:lnTo>
                  <a:pt x="1926" y="254"/>
                </a:lnTo>
                <a:lnTo>
                  <a:pt x="2199" y="205"/>
                </a:lnTo>
                <a:lnTo>
                  <a:pt x="2481" y="162"/>
                </a:lnTo>
                <a:lnTo>
                  <a:pt x="2768" y="123"/>
                </a:lnTo>
                <a:lnTo>
                  <a:pt x="3064" y="90"/>
                </a:lnTo>
                <a:lnTo>
                  <a:pt x="3367" y="62"/>
                </a:lnTo>
                <a:lnTo>
                  <a:pt x="3679" y="40"/>
                </a:lnTo>
                <a:lnTo>
                  <a:pt x="3998" y="21"/>
                </a:lnTo>
                <a:lnTo>
                  <a:pt x="4323" y="8"/>
                </a:lnTo>
                <a:lnTo>
                  <a:pt x="4656" y="2"/>
                </a:lnTo>
                <a:lnTo>
                  <a:pt x="4995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3136806" y="3954537"/>
            <a:ext cx="59183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dirty="0"/>
              <a:t>变化就是永远的不变</a:t>
            </a:r>
            <a:endParaRPr lang="zh-CN" altLang="en-US" sz="3413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59"/>
          <p:cNvSpPr>
            <a:spLocks noChangeArrowheads="1"/>
          </p:cNvSpPr>
          <p:nvPr/>
        </p:nvSpPr>
        <p:spPr bwMode="auto">
          <a:xfrm>
            <a:off x="4457928" y="2025931"/>
            <a:ext cx="3276144" cy="201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084" cap="all" dirty="0">
                <a:latin typeface="Impact" panose="020B0806030902050204" pitchFamily="34" charset="0"/>
                <a:cs typeface="Arial" panose="020B0604020202020204" pitchFamily="34" charset="0"/>
              </a:rPr>
              <a:t>FAQ</a:t>
            </a:r>
            <a:endParaRPr lang="zh-CN" altLang="en-US" sz="13084" cap="all" dirty="0"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www.1ppt.com/jiaoan/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论坛：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www.1ppt.cn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46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1863908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sz="3600" dirty="0" smtClean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ETL</a:t>
            </a:r>
            <a:r>
              <a:rPr lang="zh-CN" altLang="en-US" sz="3600" dirty="0" smtClean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架构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1026" name="Picture 2" descr="https://images2018.cnblogs.com/blog/900643/201804/900643-20180413165110206-78402034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7" y="1630073"/>
            <a:ext cx="9686925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593690" y="4755572"/>
            <a:ext cx="609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ETL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架构的优势：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ETL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可以分担数据库系统的负载（采用单独的硬件服务器）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ETL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相对于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EL-T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架构可以实现更为复杂的数据转化逻辑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ETL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采用单独的硬件服务器。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ETL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与底层的数据库数据存储无关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64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183550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sz="3600" dirty="0" smtClean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ELT</a:t>
            </a:r>
            <a:r>
              <a:rPr lang="zh-CN" altLang="en-US" sz="3600" dirty="0" smtClean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架构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2050" name="Picture 2" descr="https://images2018.cnblogs.com/blog/900643/201804/900643-20180413170934708-20745532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43" y="924989"/>
            <a:ext cx="9925050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09187" y="336020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ELT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架构的优势：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dblink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ELT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主要通过数据库引擎来实现系统的可扩展性（尤其是当数据加工过程在晚上时，可以充分利用数据库引擎的资源）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ELT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可以保持所有的数据始终在数据库当中，避免数据的加载和导出，从而保证效率，提高系统的可监控性。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ELT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可以根据数据的分布情况进行并行处理优化，并可以利用数据库的固有功能优化磁盘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I/O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。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ELT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的可扩展性取决于数据库引擎和其硬件服务器的可扩展性。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通过对相关数据库进行性能调优，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ETL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过程获得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倍的效率提升一般不是特别困难。</a:t>
            </a:r>
          </a:p>
        </p:txBody>
      </p:sp>
    </p:spTree>
    <p:extLst>
      <p:ext uri="{BB962C8B-B14F-4D97-AF65-F5344CB8AC3E}">
        <p14:creationId xmlns:p14="http://schemas.microsoft.com/office/powerpoint/2010/main" val="246098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32691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/>
              <a:t>Kettle</a:t>
            </a:r>
            <a:r>
              <a:rPr lang="zh-CN" altLang="en-US" sz="5400" b="1" dirty="0" smtClean="0"/>
              <a:t>架构</a:t>
            </a:r>
            <a:endParaRPr lang="zh-CN" altLang="en-US" sz="5400" b="1" dirty="0"/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02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5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17">
        <p14:doors dir="vert"/>
      </p:transition>
    </mc:Choice>
    <mc:Fallback xmlns="">
      <p:transition spd="slow" advTm="1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lock Arc 51"/>
          <p:cNvSpPr/>
          <p:nvPr/>
        </p:nvSpPr>
        <p:spPr>
          <a:xfrm>
            <a:off x="1235213" y="2665771"/>
            <a:ext cx="2217183" cy="2217183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080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3" name="Block Arc 52"/>
          <p:cNvSpPr/>
          <p:nvPr/>
        </p:nvSpPr>
        <p:spPr>
          <a:xfrm rot="10800000">
            <a:off x="3122404" y="2662889"/>
            <a:ext cx="2217183" cy="2217183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E5B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4" name="Block Arc 53"/>
          <p:cNvSpPr/>
          <p:nvPr/>
        </p:nvSpPr>
        <p:spPr>
          <a:xfrm>
            <a:off x="5003613" y="2665771"/>
            <a:ext cx="2217183" cy="2217183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080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5" name="Block Arc 54"/>
          <p:cNvSpPr/>
          <p:nvPr/>
        </p:nvSpPr>
        <p:spPr>
          <a:xfrm rot="10800000">
            <a:off x="6886692" y="2662889"/>
            <a:ext cx="2217183" cy="2217183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6" name="Block Arc 55"/>
          <p:cNvSpPr/>
          <p:nvPr/>
        </p:nvSpPr>
        <p:spPr>
          <a:xfrm>
            <a:off x="8763692" y="2665771"/>
            <a:ext cx="2217183" cy="2217183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080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150887" y="2746647"/>
            <a:ext cx="7908756" cy="2216102"/>
            <a:chOff x="2267997" y="2896566"/>
            <a:chExt cx="8342297" cy="2337583"/>
          </a:xfrm>
        </p:grpSpPr>
        <p:sp>
          <p:nvSpPr>
            <p:cNvPr id="76" name="TextBox 75"/>
            <p:cNvSpPr txBox="1"/>
            <p:nvPr/>
          </p:nvSpPr>
          <p:spPr>
            <a:xfrm>
              <a:off x="2267997" y="4957047"/>
              <a:ext cx="358466" cy="277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972">
                <a:spcBef>
                  <a:spcPct val="20000"/>
                </a:spcBef>
                <a:defRPr/>
              </a:pPr>
              <a:r>
                <a:rPr lang="en-US" altLang="zh-CN" sz="1707" dirty="0" smtClean="0">
                  <a:solidFill>
                    <a:srgbClr val="108036"/>
                  </a:solidFill>
                  <a:cs typeface="+mn-ea"/>
                  <a:sym typeface="+mn-lt"/>
                </a:rPr>
                <a:t>one</a:t>
              </a:r>
              <a:endParaRPr lang="en-US" sz="1707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39800" y="2896566"/>
              <a:ext cx="363065" cy="277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972">
                <a:spcBef>
                  <a:spcPct val="20000"/>
                </a:spcBef>
                <a:defRPr/>
              </a:pPr>
              <a:r>
                <a:rPr lang="en-US" altLang="zh-CN" sz="1707" dirty="0" smtClean="0">
                  <a:solidFill>
                    <a:srgbClr val="108036"/>
                  </a:solidFill>
                  <a:cs typeface="+mn-ea"/>
                  <a:sym typeface="+mn-lt"/>
                </a:rPr>
                <a:t>two</a:t>
              </a:r>
              <a:endParaRPr lang="en-US" sz="1707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207786" y="4957046"/>
              <a:ext cx="507602" cy="277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972">
                <a:spcBef>
                  <a:spcPct val="20000"/>
                </a:spcBef>
                <a:defRPr/>
              </a:pPr>
              <a:r>
                <a:rPr lang="en-US" altLang="zh-CN" sz="1707" dirty="0" smtClean="0">
                  <a:solidFill>
                    <a:srgbClr val="108036"/>
                  </a:solidFill>
                  <a:cs typeface="+mn-ea"/>
                  <a:sym typeface="+mn-lt"/>
                </a:rPr>
                <a:t>three</a:t>
              </a:r>
              <a:endParaRPr lang="en-US" sz="1707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219252" y="2896566"/>
              <a:ext cx="390796" cy="277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972">
                <a:spcBef>
                  <a:spcPct val="20000"/>
                </a:spcBef>
                <a:defRPr/>
              </a:pPr>
              <a:r>
                <a:rPr lang="en-US" altLang="zh-CN" sz="1707" dirty="0" smtClean="0">
                  <a:solidFill>
                    <a:srgbClr val="108036"/>
                  </a:solidFill>
                  <a:cs typeface="+mn-ea"/>
                  <a:sym typeface="+mn-lt"/>
                </a:rPr>
                <a:t>four</a:t>
              </a:r>
              <a:endParaRPr lang="en-US" sz="1707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269277" y="4957046"/>
              <a:ext cx="341017" cy="277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972">
                <a:spcBef>
                  <a:spcPct val="20000"/>
                </a:spcBef>
                <a:defRPr/>
              </a:pPr>
              <a:r>
                <a:rPr lang="en-US" altLang="zh-CN" sz="1707" dirty="0" smtClean="0">
                  <a:solidFill>
                    <a:srgbClr val="108036"/>
                  </a:solidFill>
                  <a:cs typeface="+mn-ea"/>
                  <a:sym typeface="+mn-lt"/>
                </a:rPr>
                <a:t>five</a:t>
              </a:r>
              <a:endParaRPr lang="en-US" sz="1707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16450" y="3146312"/>
            <a:ext cx="1298382" cy="1320306"/>
            <a:chOff x="1101935" y="1054869"/>
            <a:chExt cx="1369556" cy="1392682"/>
          </a:xfrm>
        </p:grpSpPr>
        <p:sp>
          <p:nvSpPr>
            <p:cNvPr id="48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470651" y="3146312"/>
            <a:ext cx="1298382" cy="1320306"/>
            <a:chOff x="1101935" y="1054869"/>
            <a:chExt cx="1369556" cy="1392682"/>
          </a:xfrm>
        </p:grpSpPr>
        <p:sp>
          <p:nvSpPr>
            <p:cNvPr id="60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563683" y="3146312"/>
            <a:ext cx="1298382" cy="1320306"/>
            <a:chOff x="1101935" y="1054869"/>
            <a:chExt cx="1369556" cy="1392682"/>
          </a:xfrm>
        </p:grpSpPr>
        <p:sp>
          <p:nvSpPr>
            <p:cNvPr id="57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chemeClr val="accent4">
                  <a:lumMod val="50000"/>
                </a:schemeClr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chemeClr val="accent4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324786" y="3092132"/>
            <a:ext cx="1298382" cy="1320306"/>
            <a:chOff x="1101935" y="1054869"/>
            <a:chExt cx="1369556" cy="1392682"/>
          </a:xfrm>
        </p:grpSpPr>
        <p:sp>
          <p:nvSpPr>
            <p:cNvPr id="68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chemeClr val="accent4">
                  <a:lumMod val="50000"/>
                </a:schemeClr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chemeClr val="accent4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9244321" y="3092132"/>
            <a:ext cx="1298382" cy="1320306"/>
            <a:chOff x="1101935" y="1054869"/>
            <a:chExt cx="1369556" cy="1392682"/>
          </a:xfrm>
        </p:grpSpPr>
        <p:sp>
          <p:nvSpPr>
            <p:cNvPr id="71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1" name="TextBox 170"/>
          <p:cNvSpPr txBox="1"/>
          <p:nvPr/>
        </p:nvSpPr>
        <p:spPr>
          <a:xfrm>
            <a:off x="1043704" y="1395673"/>
            <a:ext cx="2304215" cy="40009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Spoon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42" name="TextBox 171"/>
          <p:cNvSpPr txBox="1"/>
          <p:nvPr/>
        </p:nvSpPr>
        <p:spPr>
          <a:xfrm>
            <a:off x="1032251" y="1823311"/>
            <a:ext cx="2796331" cy="64632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fontAlgn="base"/>
            <a:r>
              <a:rPr lang="zh-CN" altLang="en-US" sz="1200" dirty="0"/>
              <a:t>允许你通过图形界面来设计</a:t>
            </a:r>
            <a:r>
              <a:rPr lang="en-US" altLang="zh-CN" sz="1200" dirty="0"/>
              <a:t>ETL</a:t>
            </a:r>
            <a:r>
              <a:rPr lang="zh-CN" altLang="en-US" sz="1200" dirty="0"/>
              <a:t>转换过程（</a:t>
            </a:r>
            <a:r>
              <a:rPr lang="en-US" altLang="zh-CN" sz="1200" dirty="0"/>
              <a:t>Transformation</a:t>
            </a:r>
            <a:r>
              <a:rPr lang="zh-CN" altLang="en-US" sz="1200" dirty="0"/>
              <a:t>）</a:t>
            </a:r>
          </a:p>
          <a:p>
            <a:endParaRPr lang="en-GB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TextBox 170"/>
          <p:cNvSpPr txBox="1"/>
          <p:nvPr/>
        </p:nvSpPr>
        <p:spPr>
          <a:xfrm>
            <a:off x="4925650" y="1061561"/>
            <a:ext cx="2736708" cy="40009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Carte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44" name="TextBox 171"/>
          <p:cNvSpPr txBox="1"/>
          <p:nvPr/>
        </p:nvSpPr>
        <p:spPr>
          <a:xfrm>
            <a:off x="4914003" y="1455112"/>
            <a:ext cx="2808596" cy="1272133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zh-CN" sz="1200" dirty="0"/>
              <a:t>Carte</a:t>
            </a:r>
            <a:r>
              <a:rPr lang="zh-CN" altLang="en-US" sz="1200" dirty="0"/>
              <a:t>是一个轻量级的</a:t>
            </a:r>
            <a:r>
              <a:rPr lang="en-US" altLang="zh-CN" sz="1200" dirty="0"/>
              <a:t>web</a:t>
            </a:r>
            <a:r>
              <a:rPr lang="zh-CN" altLang="en-US" sz="1200" dirty="0"/>
              <a:t>服务，允许远程请求</a:t>
            </a:r>
            <a:r>
              <a:rPr lang="en-US" altLang="zh-CN" sz="1200" dirty="0"/>
              <a:t>HTTP</a:t>
            </a:r>
            <a:r>
              <a:rPr lang="zh-CN" altLang="en-US" sz="1200" dirty="0"/>
              <a:t>进行监控、启动、停止在</a:t>
            </a:r>
            <a:r>
              <a:rPr lang="en-US" altLang="zh-CN" sz="1200" dirty="0"/>
              <a:t>Carte</a:t>
            </a:r>
            <a:r>
              <a:rPr lang="zh-CN" altLang="en-US" sz="1200" dirty="0"/>
              <a:t>服务上运行的</a:t>
            </a:r>
            <a:r>
              <a:rPr lang="en-US" altLang="zh-CN" sz="1200" dirty="0"/>
              <a:t>job</a:t>
            </a:r>
            <a:r>
              <a:rPr lang="zh-CN" altLang="en-US" sz="1200" dirty="0"/>
              <a:t>和</a:t>
            </a:r>
            <a:r>
              <a:rPr lang="en-US" altLang="zh-CN" sz="1200" dirty="0"/>
              <a:t>trans</a:t>
            </a:r>
            <a:r>
              <a:rPr lang="zh-CN" altLang="en-US" sz="1200" dirty="0"/>
              <a:t>。运行</a:t>
            </a:r>
            <a:r>
              <a:rPr lang="en-US" altLang="zh-CN" sz="1200" dirty="0"/>
              <a:t>Carte</a:t>
            </a:r>
            <a:r>
              <a:rPr lang="zh-CN" altLang="en-US" sz="1200" dirty="0"/>
              <a:t>的服务器在</a:t>
            </a:r>
            <a:r>
              <a:rPr lang="en-US" altLang="zh-CN" sz="1200" dirty="0"/>
              <a:t>kettle</a:t>
            </a:r>
            <a:r>
              <a:rPr lang="zh-CN" altLang="en-US" sz="1200" dirty="0"/>
              <a:t>术语里称为</a:t>
            </a:r>
            <a:r>
              <a:rPr lang="en-US" altLang="zh-CN" sz="1200" dirty="0"/>
              <a:t>slave server</a:t>
            </a:r>
            <a:r>
              <a:rPr lang="zh-CN" altLang="en-US" sz="1200" dirty="0"/>
              <a:t>。</a:t>
            </a:r>
            <a:endParaRPr lang="en-GB" altLang="zh-CN" sz="1200" dirty="0">
              <a:sym typeface="+mn-lt"/>
            </a:endParaRPr>
          </a:p>
        </p:txBody>
      </p:sp>
      <p:sp>
        <p:nvSpPr>
          <p:cNvPr id="45" name="TextBox 170"/>
          <p:cNvSpPr txBox="1"/>
          <p:nvPr/>
        </p:nvSpPr>
        <p:spPr>
          <a:xfrm>
            <a:off x="3122403" y="5120446"/>
            <a:ext cx="2488693" cy="40009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fontAlgn="base"/>
            <a:r>
              <a:rPr lang="en-US" altLang="zh-CN" sz="2000" dirty="0"/>
              <a:t>PAN</a:t>
            </a:r>
          </a:p>
        </p:txBody>
      </p:sp>
      <p:sp>
        <p:nvSpPr>
          <p:cNvPr id="46" name="TextBox 171"/>
          <p:cNvSpPr txBox="1"/>
          <p:nvPr/>
        </p:nvSpPr>
        <p:spPr>
          <a:xfrm>
            <a:off x="3014832" y="5528691"/>
            <a:ext cx="2660422" cy="102892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转换（</a:t>
            </a:r>
            <a:r>
              <a:rPr lang="en-US" altLang="zh-CN" sz="1200" dirty="0" err="1"/>
              <a:t>trasform</a:t>
            </a:r>
            <a:r>
              <a:rPr lang="zh-CN" altLang="en-US" sz="1200" dirty="0"/>
              <a:t>）执行器；允许你批量运行由</a:t>
            </a:r>
            <a:r>
              <a:rPr lang="en-US" altLang="zh-CN" sz="1200" dirty="0"/>
              <a:t>Spoon</a:t>
            </a:r>
            <a:r>
              <a:rPr lang="zh-CN" altLang="en-US" sz="1200" dirty="0"/>
              <a:t>设计的</a:t>
            </a:r>
            <a:r>
              <a:rPr lang="en-US" altLang="zh-CN" sz="1200" dirty="0"/>
              <a:t>ETL</a:t>
            </a:r>
            <a:r>
              <a:rPr lang="zh-CN" altLang="en-US" sz="1200" dirty="0"/>
              <a:t>转换 </a:t>
            </a:r>
            <a:r>
              <a:rPr lang="en-US" altLang="zh-CN" sz="1200" dirty="0"/>
              <a:t>(</a:t>
            </a:r>
            <a:r>
              <a:rPr lang="zh-CN" altLang="en-US" sz="1200" dirty="0"/>
              <a:t>如使用一个时间调度器</a:t>
            </a:r>
            <a:r>
              <a:rPr lang="en-US" altLang="zh-CN" sz="1200" dirty="0"/>
              <a:t>)</a:t>
            </a:r>
            <a:r>
              <a:rPr lang="zh-CN" altLang="en-US" sz="1200" dirty="0"/>
              <a:t>。</a:t>
            </a:r>
            <a:r>
              <a:rPr lang="en-US" altLang="zh-CN" sz="1200" dirty="0"/>
              <a:t>Pan</a:t>
            </a:r>
            <a:r>
              <a:rPr lang="zh-CN" altLang="en-US" sz="1200" dirty="0"/>
              <a:t>是一个后台执行的程序，没有图形界面</a:t>
            </a:r>
            <a:endParaRPr lang="en-GB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170"/>
          <p:cNvSpPr txBox="1"/>
          <p:nvPr/>
        </p:nvSpPr>
        <p:spPr>
          <a:xfrm>
            <a:off x="6871784" y="5075501"/>
            <a:ext cx="2512982" cy="40009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2000" b="1" dirty="0"/>
              <a:t>KITHCEN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50" name="TextBox 171"/>
          <p:cNvSpPr txBox="1"/>
          <p:nvPr/>
        </p:nvSpPr>
        <p:spPr>
          <a:xfrm>
            <a:off x="6871782" y="5590863"/>
            <a:ext cx="3070708" cy="79200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作业（</a:t>
            </a:r>
            <a:r>
              <a:rPr lang="en-US" altLang="zh-CN" sz="1200" dirty="0"/>
              <a:t>job</a:t>
            </a:r>
            <a:r>
              <a:rPr lang="zh-CN" altLang="en-US" sz="1200" dirty="0"/>
              <a:t>）执行器；允许你批量使用由</a:t>
            </a:r>
            <a:r>
              <a:rPr lang="en-US" altLang="zh-CN" sz="1200" dirty="0"/>
              <a:t>Chef</a:t>
            </a:r>
            <a:r>
              <a:rPr lang="zh-CN" altLang="en-US" sz="1200" dirty="0"/>
              <a:t>设计的任务 </a:t>
            </a:r>
            <a:r>
              <a:rPr lang="en-US" altLang="zh-CN" sz="1200" dirty="0"/>
              <a:t>(</a:t>
            </a:r>
            <a:r>
              <a:rPr lang="zh-CN" altLang="en-US" sz="1200" dirty="0"/>
              <a:t>如使用一个时间调度器</a:t>
            </a:r>
            <a:r>
              <a:rPr lang="en-US" altLang="zh-CN" sz="1200" dirty="0"/>
              <a:t>)</a:t>
            </a:r>
            <a:r>
              <a:rPr lang="zh-CN" altLang="en-US" sz="1200" dirty="0"/>
              <a:t>。</a:t>
            </a:r>
            <a:r>
              <a:rPr lang="en-US" altLang="zh-CN" sz="1200" dirty="0"/>
              <a:t>KITCHEN</a:t>
            </a:r>
            <a:r>
              <a:rPr lang="zh-CN" altLang="en-US" sz="1200" dirty="0"/>
              <a:t>也是一个后台运行的程序。</a:t>
            </a:r>
            <a:endParaRPr lang="en-GB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3" name="TextBox 170"/>
          <p:cNvSpPr txBox="1"/>
          <p:nvPr/>
        </p:nvSpPr>
        <p:spPr>
          <a:xfrm>
            <a:off x="8537010" y="1683286"/>
            <a:ext cx="2311205" cy="40009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2000" b="1" dirty="0"/>
              <a:t>ENCR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核心产品</a:t>
            </a:r>
            <a:endParaRPr lang="zh-CN" altLang="en-US" sz="36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90" y="3536738"/>
            <a:ext cx="495262" cy="4641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935" y="3536738"/>
            <a:ext cx="592199" cy="56594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248" y="3474499"/>
            <a:ext cx="524442" cy="5318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484" y="3497565"/>
            <a:ext cx="587756" cy="55995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58" y="3435154"/>
            <a:ext cx="639729" cy="629227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64" name="TextBox 171"/>
          <p:cNvSpPr txBox="1"/>
          <p:nvPr/>
        </p:nvSpPr>
        <p:spPr>
          <a:xfrm>
            <a:off x="8537010" y="2055991"/>
            <a:ext cx="3499309" cy="30872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用来加密连接数据库密码与集群时使用的密码</a:t>
            </a:r>
            <a:endParaRPr lang="en-GB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504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">
        <p14:gallery dir="l"/>
      </p:transition>
    </mc:Choice>
    <mc:Fallback xmlns="">
      <p:transition spd="slow" advTm="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0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6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1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6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100"/>
                            </p:stCondLst>
                            <p:childTnLst>
                              <p:par>
                                <p:cTn id="6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600"/>
                            </p:stCondLst>
                            <p:childTnLst>
                              <p:par>
                                <p:cTn id="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50" grpId="0"/>
      <p:bldP spid="63" grpId="0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架构特征</a:t>
            </a:r>
          </a:p>
        </p:txBody>
      </p:sp>
      <p:sp>
        <p:nvSpPr>
          <p:cNvPr id="6" name="任意多边形 5"/>
          <p:cNvSpPr/>
          <p:nvPr/>
        </p:nvSpPr>
        <p:spPr>
          <a:xfrm rot="2773790">
            <a:off x="1075839" y="3133907"/>
            <a:ext cx="1247761" cy="1182838"/>
          </a:xfrm>
          <a:custGeom>
            <a:avLst/>
            <a:gdLst>
              <a:gd name="connsiteX0" fmla="*/ 173223 w 1247761"/>
              <a:gd name="connsiteY0" fmla="*/ 173223 h 1182838"/>
              <a:gd name="connsiteX1" fmla="*/ 591419 w 1247761"/>
              <a:gd name="connsiteY1" fmla="*/ 0 h 1182838"/>
              <a:gd name="connsiteX2" fmla="*/ 1247761 w 1247761"/>
              <a:gd name="connsiteY2" fmla="*/ 0 h 1182838"/>
              <a:gd name="connsiteX3" fmla="*/ 1247760 w 1247761"/>
              <a:gd name="connsiteY3" fmla="*/ 1182838 h 1182838"/>
              <a:gd name="connsiteX4" fmla="*/ 591419 w 1247761"/>
              <a:gd name="connsiteY4" fmla="*/ 1182837 h 1182838"/>
              <a:gd name="connsiteX5" fmla="*/ 0 w 1247761"/>
              <a:gd name="connsiteY5" fmla="*/ 591418 h 1182838"/>
              <a:gd name="connsiteX6" fmla="*/ 0 w 1247761"/>
              <a:gd name="connsiteY6" fmla="*/ 591419 h 1182838"/>
              <a:gd name="connsiteX7" fmla="*/ 173223 w 1247761"/>
              <a:gd name="connsiteY7" fmla="*/ 173223 h 118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7761" h="1182838">
                <a:moveTo>
                  <a:pt x="173223" y="173223"/>
                </a:moveTo>
                <a:cubicBezTo>
                  <a:pt x="280248" y="66197"/>
                  <a:pt x="428103" y="0"/>
                  <a:pt x="591419" y="0"/>
                </a:cubicBezTo>
                <a:lnTo>
                  <a:pt x="1247761" y="0"/>
                </a:lnTo>
                <a:lnTo>
                  <a:pt x="1247760" y="1182838"/>
                </a:lnTo>
                <a:lnTo>
                  <a:pt x="591419" y="1182837"/>
                </a:lnTo>
                <a:cubicBezTo>
                  <a:pt x="264787" y="1182837"/>
                  <a:pt x="0" y="918050"/>
                  <a:pt x="0" y="591418"/>
                </a:cubicBezTo>
                <a:lnTo>
                  <a:pt x="0" y="591419"/>
                </a:lnTo>
                <a:cubicBezTo>
                  <a:pt x="0" y="428103"/>
                  <a:pt x="66197" y="280248"/>
                  <a:pt x="173223" y="173223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25"/>
          <p:cNvSpPr/>
          <p:nvPr/>
        </p:nvSpPr>
        <p:spPr>
          <a:xfrm rot="2782408">
            <a:off x="2045346" y="4213658"/>
            <a:ext cx="1325381" cy="1182837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825228 w 1325381"/>
              <a:gd name="connsiteY6" fmla="*/ 118030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16596" y="883012"/>
                  <a:pt x="1092461" y="1163062"/>
                  <a:pt x="825228" y="1180303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25"/>
          <p:cNvSpPr/>
          <p:nvPr/>
        </p:nvSpPr>
        <p:spPr>
          <a:xfrm rot="18988702" flipV="1">
            <a:off x="3121969" y="3200262"/>
            <a:ext cx="1269420" cy="1284673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747962 w 1325381"/>
              <a:gd name="connsiteY6" fmla="*/ 1181917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07444" y="901474"/>
                  <a:pt x="1082705" y="1151972"/>
                  <a:pt x="747962" y="1181917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25"/>
          <p:cNvSpPr/>
          <p:nvPr/>
        </p:nvSpPr>
        <p:spPr>
          <a:xfrm rot="19019240" flipH="1">
            <a:off x="4126952" y="4276542"/>
            <a:ext cx="1269420" cy="1284673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747962 w 1325381"/>
              <a:gd name="connsiteY6" fmla="*/ 1181917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07444" y="901474"/>
                  <a:pt x="1082705" y="1151972"/>
                  <a:pt x="747962" y="1181917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2761155">
            <a:off x="7173381" y="2353375"/>
            <a:ext cx="2348628" cy="2465222"/>
          </a:xfrm>
          <a:custGeom>
            <a:avLst/>
            <a:gdLst>
              <a:gd name="connsiteX0" fmla="*/ 1174314 w 2348628"/>
              <a:gd name="connsiteY0" fmla="*/ 0 h 2465222"/>
              <a:gd name="connsiteX1" fmla="*/ 2348628 w 2348628"/>
              <a:gd name="connsiteY1" fmla="*/ 1334390 h 2465222"/>
              <a:gd name="connsiteX2" fmla="*/ 1811939 w 2348628"/>
              <a:gd name="connsiteY2" fmla="*/ 1334390 h 2465222"/>
              <a:gd name="connsiteX3" fmla="*/ 1807782 w 2348628"/>
              <a:gd name="connsiteY3" fmla="*/ 2465222 h 2465222"/>
              <a:gd name="connsiteX4" fmla="*/ 528461 w 2348628"/>
              <a:gd name="connsiteY4" fmla="*/ 2460520 h 2465222"/>
              <a:gd name="connsiteX5" fmla="*/ 532600 w 2348628"/>
              <a:gd name="connsiteY5" fmla="*/ 1334390 h 2465222"/>
              <a:gd name="connsiteX6" fmla="*/ 0 w 2348628"/>
              <a:gd name="connsiteY6" fmla="*/ 1334390 h 246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8628" h="2465222">
                <a:moveTo>
                  <a:pt x="1174314" y="0"/>
                </a:moveTo>
                <a:lnTo>
                  <a:pt x="2348628" y="1334390"/>
                </a:lnTo>
                <a:lnTo>
                  <a:pt x="1811939" y="1334390"/>
                </a:lnTo>
                <a:lnTo>
                  <a:pt x="1807782" y="2465222"/>
                </a:lnTo>
                <a:lnTo>
                  <a:pt x="528461" y="2460520"/>
                </a:lnTo>
                <a:lnTo>
                  <a:pt x="532600" y="1334390"/>
                </a:lnTo>
                <a:lnTo>
                  <a:pt x="0" y="133439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68964" y="2074346"/>
            <a:ext cx="1822608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</a:rPr>
              <a:t>商业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开源社区支持</a:t>
            </a:r>
            <a:endParaRPr lang="en-US" altLang="zh-CN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8722" y="2074346"/>
            <a:ext cx="1822608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插件架构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可扩展性好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44115" y="5524176"/>
            <a:ext cx="2429691" cy="4001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全面的数据访问支持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1228" y="5581313"/>
            <a:ext cx="1822608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底层基于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Java,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支持跨平台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7" name="组合 16"/>
          <p:cNvGrpSpPr>
            <a:grpSpLocks noChangeAspect="1"/>
          </p:cNvGrpSpPr>
          <p:nvPr/>
        </p:nvGrpSpPr>
        <p:grpSpPr>
          <a:xfrm>
            <a:off x="3446729" y="3624717"/>
            <a:ext cx="592981" cy="540000"/>
            <a:chOff x="1549401" y="1663700"/>
            <a:chExt cx="461963" cy="420688"/>
          </a:xfrm>
          <a:solidFill>
            <a:schemeClr val="bg1"/>
          </a:solidFill>
        </p:grpSpPr>
        <p:sp>
          <p:nvSpPr>
            <p:cNvPr id="18" name="Freeform 299"/>
            <p:cNvSpPr>
              <a:spLocks/>
            </p:cNvSpPr>
            <p:nvPr/>
          </p:nvSpPr>
          <p:spPr bwMode="auto">
            <a:xfrm>
              <a:off x="1903414" y="1873250"/>
              <a:ext cx="25400" cy="30163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3 h 8"/>
                <a:gd name="T4" fmla="*/ 0 w 7"/>
                <a:gd name="T5" fmla="*/ 8 h 8"/>
                <a:gd name="T6" fmla="*/ 2 w 7"/>
                <a:gd name="T7" fmla="*/ 8 h 8"/>
                <a:gd name="T8" fmla="*/ 7 w 7"/>
                <a:gd name="T9" fmla="*/ 3 h 8"/>
                <a:gd name="T10" fmla="*/ 3 w 7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1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00"/>
            <p:cNvSpPr>
              <a:spLocks noEditPoints="1"/>
            </p:cNvSpPr>
            <p:nvPr/>
          </p:nvSpPr>
          <p:spPr bwMode="auto">
            <a:xfrm>
              <a:off x="1549401" y="1663700"/>
              <a:ext cx="420688" cy="420688"/>
            </a:xfrm>
            <a:custGeom>
              <a:avLst/>
              <a:gdLst>
                <a:gd name="T0" fmla="*/ 74 w 112"/>
                <a:gd name="T1" fmla="*/ 64 h 112"/>
                <a:gd name="T2" fmla="*/ 74 w 112"/>
                <a:gd name="T3" fmla="*/ 59 h 112"/>
                <a:gd name="T4" fmla="*/ 97 w 112"/>
                <a:gd name="T5" fmla="*/ 36 h 112"/>
                <a:gd name="T6" fmla="*/ 112 w 112"/>
                <a:gd name="T7" fmla="*/ 41 h 112"/>
                <a:gd name="T8" fmla="*/ 110 w 112"/>
                <a:gd name="T9" fmla="*/ 38 h 112"/>
                <a:gd name="T10" fmla="*/ 75 w 112"/>
                <a:gd name="T11" fmla="*/ 3 h 112"/>
                <a:gd name="T12" fmla="*/ 63 w 112"/>
                <a:gd name="T13" fmla="*/ 3 h 112"/>
                <a:gd name="T14" fmla="*/ 4 w 112"/>
                <a:gd name="T15" fmla="*/ 62 h 112"/>
                <a:gd name="T16" fmla="*/ 4 w 112"/>
                <a:gd name="T17" fmla="*/ 74 h 112"/>
                <a:gd name="T18" fmla="*/ 39 w 112"/>
                <a:gd name="T19" fmla="*/ 109 h 112"/>
                <a:gd name="T20" fmla="*/ 51 w 112"/>
                <a:gd name="T21" fmla="*/ 109 h 112"/>
                <a:gd name="T22" fmla="*/ 66 w 112"/>
                <a:gd name="T23" fmla="*/ 93 h 112"/>
                <a:gd name="T24" fmla="*/ 66 w 112"/>
                <a:gd name="T25" fmla="*/ 89 h 112"/>
                <a:gd name="T26" fmla="*/ 68 w 112"/>
                <a:gd name="T27" fmla="*/ 82 h 112"/>
                <a:gd name="T28" fmla="*/ 66 w 112"/>
                <a:gd name="T29" fmla="*/ 75 h 112"/>
                <a:gd name="T30" fmla="*/ 74 w 112"/>
                <a:gd name="T31" fmla="*/ 64 h 112"/>
                <a:gd name="T32" fmla="*/ 26 w 112"/>
                <a:gd name="T33" fmla="*/ 90 h 112"/>
                <a:gd name="T34" fmla="*/ 25 w 112"/>
                <a:gd name="T35" fmla="*/ 88 h 112"/>
                <a:gd name="T36" fmla="*/ 54 w 112"/>
                <a:gd name="T37" fmla="*/ 59 h 112"/>
                <a:gd name="T38" fmla="*/ 56 w 112"/>
                <a:gd name="T39" fmla="*/ 59 h 112"/>
                <a:gd name="T40" fmla="*/ 56 w 112"/>
                <a:gd name="T41" fmla="*/ 61 h 112"/>
                <a:gd name="T42" fmla="*/ 27 w 112"/>
                <a:gd name="T43" fmla="*/ 90 h 112"/>
                <a:gd name="T44" fmla="*/ 26 w 112"/>
                <a:gd name="T45" fmla="*/ 90 h 112"/>
                <a:gd name="T46" fmla="*/ 55 w 112"/>
                <a:gd name="T47" fmla="*/ 84 h 112"/>
                <a:gd name="T48" fmla="*/ 38 w 112"/>
                <a:gd name="T49" fmla="*/ 101 h 112"/>
                <a:gd name="T50" fmla="*/ 36 w 112"/>
                <a:gd name="T51" fmla="*/ 100 h 112"/>
                <a:gd name="T52" fmla="*/ 36 w 112"/>
                <a:gd name="T53" fmla="*/ 99 h 112"/>
                <a:gd name="T54" fmla="*/ 53 w 112"/>
                <a:gd name="T55" fmla="*/ 81 h 112"/>
                <a:gd name="T56" fmla="*/ 55 w 112"/>
                <a:gd name="T57" fmla="*/ 82 h 112"/>
                <a:gd name="T58" fmla="*/ 55 w 112"/>
                <a:gd name="T59" fmla="*/ 84 h 112"/>
                <a:gd name="T60" fmla="*/ 59 w 112"/>
                <a:gd name="T61" fmla="*/ 69 h 112"/>
                <a:gd name="T62" fmla="*/ 33 w 112"/>
                <a:gd name="T63" fmla="*/ 95 h 112"/>
                <a:gd name="T64" fmla="*/ 31 w 112"/>
                <a:gd name="T65" fmla="*/ 95 h 112"/>
                <a:gd name="T66" fmla="*/ 31 w 112"/>
                <a:gd name="T67" fmla="*/ 93 h 112"/>
                <a:gd name="T68" fmla="*/ 57 w 112"/>
                <a:gd name="T69" fmla="*/ 67 h 112"/>
                <a:gd name="T70" fmla="*/ 59 w 112"/>
                <a:gd name="T71" fmla="*/ 67 h 112"/>
                <a:gd name="T72" fmla="*/ 59 w 112"/>
                <a:gd name="T73" fmla="*/ 69 h 112"/>
                <a:gd name="T74" fmla="*/ 20 w 112"/>
                <a:gd name="T75" fmla="*/ 80 h 112"/>
                <a:gd name="T76" fmla="*/ 16 w 112"/>
                <a:gd name="T77" fmla="*/ 80 h 112"/>
                <a:gd name="T78" fmla="*/ 9 w 112"/>
                <a:gd name="T79" fmla="*/ 73 h 112"/>
                <a:gd name="T80" fmla="*/ 9 w 112"/>
                <a:gd name="T81" fmla="*/ 69 h 112"/>
                <a:gd name="T82" fmla="*/ 70 w 112"/>
                <a:gd name="T83" fmla="*/ 8 h 112"/>
                <a:gd name="T84" fmla="*/ 74 w 112"/>
                <a:gd name="T85" fmla="*/ 8 h 112"/>
                <a:gd name="T86" fmla="*/ 80 w 112"/>
                <a:gd name="T87" fmla="*/ 15 h 112"/>
                <a:gd name="T88" fmla="*/ 80 w 112"/>
                <a:gd name="T89" fmla="*/ 19 h 112"/>
                <a:gd name="T90" fmla="*/ 20 w 112"/>
                <a:gd name="T91" fmla="*/ 8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2" h="112">
                  <a:moveTo>
                    <a:pt x="74" y="64"/>
                  </a:moveTo>
                  <a:cubicBezTo>
                    <a:pt x="74" y="59"/>
                    <a:pt x="74" y="59"/>
                    <a:pt x="74" y="59"/>
                  </a:cubicBezTo>
                  <a:cubicBezTo>
                    <a:pt x="74" y="47"/>
                    <a:pt x="84" y="36"/>
                    <a:pt x="97" y="36"/>
                  </a:cubicBezTo>
                  <a:cubicBezTo>
                    <a:pt x="103" y="36"/>
                    <a:pt x="108" y="38"/>
                    <a:pt x="112" y="41"/>
                  </a:cubicBezTo>
                  <a:cubicBezTo>
                    <a:pt x="111" y="40"/>
                    <a:pt x="111" y="39"/>
                    <a:pt x="110" y="38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1" y="0"/>
                    <a:pt x="66" y="0"/>
                    <a:pt x="63" y="3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0" y="65"/>
                    <a:pt x="0" y="71"/>
                    <a:pt x="4" y="74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12"/>
                    <a:pt x="47" y="112"/>
                    <a:pt x="51" y="109"/>
                  </a:cubicBezTo>
                  <a:cubicBezTo>
                    <a:pt x="66" y="93"/>
                    <a:pt x="66" y="93"/>
                    <a:pt x="66" y="93"/>
                  </a:cubicBezTo>
                  <a:cubicBezTo>
                    <a:pt x="66" y="92"/>
                    <a:pt x="66" y="90"/>
                    <a:pt x="66" y="89"/>
                  </a:cubicBezTo>
                  <a:cubicBezTo>
                    <a:pt x="66" y="86"/>
                    <a:pt x="66" y="84"/>
                    <a:pt x="68" y="82"/>
                  </a:cubicBezTo>
                  <a:cubicBezTo>
                    <a:pt x="66" y="80"/>
                    <a:pt x="66" y="78"/>
                    <a:pt x="66" y="75"/>
                  </a:cubicBezTo>
                  <a:cubicBezTo>
                    <a:pt x="66" y="70"/>
                    <a:pt x="69" y="65"/>
                    <a:pt x="74" y="64"/>
                  </a:cubicBezTo>
                  <a:close/>
                  <a:moveTo>
                    <a:pt x="26" y="90"/>
                  </a:moveTo>
                  <a:cubicBezTo>
                    <a:pt x="25" y="89"/>
                    <a:pt x="25" y="88"/>
                    <a:pt x="25" y="88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5" y="59"/>
                    <a:pt x="55" y="59"/>
                    <a:pt x="56" y="59"/>
                  </a:cubicBezTo>
                  <a:cubicBezTo>
                    <a:pt x="56" y="60"/>
                    <a:pt x="57" y="61"/>
                    <a:pt x="56" y="61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7" y="90"/>
                    <a:pt x="26" y="90"/>
                    <a:pt x="26" y="90"/>
                  </a:cubicBezTo>
                  <a:close/>
                  <a:moveTo>
                    <a:pt x="55" y="84"/>
                  </a:move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7" y="101"/>
                    <a:pt x="36" y="100"/>
                  </a:cubicBezTo>
                  <a:cubicBezTo>
                    <a:pt x="36" y="100"/>
                    <a:pt x="36" y="99"/>
                    <a:pt x="36" y="99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4" y="81"/>
                    <a:pt x="55" y="81"/>
                    <a:pt x="55" y="82"/>
                  </a:cubicBezTo>
                  <a:cubicBezTo>
                    <a:pt x="56" y="82"/>
                    <a:pt x="56" y="83"/>
                    <a:pt x="55" y="84"/>
                  </a:cubicBezTo>
                  <a:close/>
                  <a:moveTo>
                    <a:pt x="59" y="69"/>
                  </a:moveTo>
                  <a:cubicBezTo>
                    <a:pt x="33" y="95"/>
                    <a:pt x="33" y="95"/>
                    <a:pt x="33" y="95"/>
                  </a:cubicBezTo>
                  <a:cubicBezTo>
                    <a:pt x="32" y="96"/>
                    <a:pt x="32" y="96"/>
                    <a:pt x="31" y="95"/>
                  </a:cubicBezTo>
                  <a:cubicBezTo>
                    <a:pt x="30" y="94"/>
                    <a:pt x="30" y="94"/>
                    <a:pt x="31" y="9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8" y="66"/>
                    <a:pt x="58" y="66"/>
                    <a:pt x="59" y="67"/>
                  </a:cubicBezTo>
                  <a:cubicBezTo>
                    <a:pt x="60" y="68"/>
                    <a:pt x="60" y="68"/>
                    <a:pt x="59" y="69"/>
                  </a:cubicBezTo>
                  <a:close/>
                  <a:moveTo>
                    <a:pt x="20" y="80"/>
                  </a:moveTo>
                  <a:cubicBezTo>
                    <a:pt x="18" y="81"/>
                    <a:pt x="17" y="81"/>
                    <a:pt x="16" y="80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8" y="72"/>
                    <a:pt x="8" y="70"/>
                    <a:pt x="9" y="6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1" y="7"/>
                    <a:pt x="73" y="7"/>
                    <a:pt x="74" y="8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2" y="16"/>
                    <a:pt x="82" y="18"/>
                    <a:pt x="80" y="19"/>
                  </a:cubicBezTo>
                  <a:lnTo>
                    <a:pt x="20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01"/>
            <p:cNvSpPr>
              <a:spLocks/>
            </p:cNvSpPr>
            <p:nvPr/>
          </p:nvSpPr>
          <p:spPr bwMode="auto">
            <a:xfrm>
              <a:off x="1846264" y="1817688"/>
              <a:ext cx="139700" cy="96838"/>
            </a:xfrm>
            <a:custGeom>
              <a:avLst/>
              <a:gdLst>
                <a:gd name="T0" fmla="*/ 18 w 37"/>
                <a:gd name="T1" fmla="*/ 0 h 26"/>
                <a:gd name="T2" fmla="*/ 0 w 37"/>
                <a:gd name="T3" fmla="*/ 18 h 26"/>
                <a:gd name="T4" fmla="*/ 0 w 37"/>
                <a:gd name="T5" fmla="*/ 26 h 26"/>
                <a:gd name="T6" fmla="*/ 10 w 37"/>
                <a:gd name="T7" fmla="*/ 26 h 26"/>
                <a:gd name="T8" fmla="*/ 10 w 37"/>
                <a:gd name="T9" fmla="*/ 18 h 26"/>
                <a:gd name="T10" fmla="*/ 18 w 37"/>
                <a:gd name="T11" fmla="*/ 10 h 26"/>
                <a:gd name="T12" fmla="*/ 27 w 37"/>
                <a:gd name="T13" fmla="*/ 18 h 26"/>
                <a:gd name="T14" fmla="*/ 27 w 37"/>
                <a:gd name="T15" fmla="*/ 26 h 26"/>
                <a:gd name="T16" fmla="*/ 37 w 37"/>
                <a:gd name="T17" fmla="*/ 26 h 26"/>
                <a:gd name="T18" fmla="*/ 37 w 37"/>
                <a:gd name="T19" fmla="*/ 18 h 26"/>
                <a:gd name="T20" fmla="*/ 18 w 37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2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4"/>
                    <a:pt x="14" y="10"/>
                    <a:pt x="18" y="10"/>
                  </a:cubicBezTo>
                  <a:cubicBezTo>
                    <a:pt x="23" y="10"/>
                    <a:pt x="27" y="14"/>
                    <a:pt x="27" y="18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02"/>
            <p:cNvSpPr>
              <a:spLocks/>
            </p:cNvSpPr>
            <p:nvPr/>
          </p:nvSpPr>
          <p:spPr bwMode="auto">
            <a:xfrm>
              <a:off x="1812926" y="1922463"/>
              <a:ext cx="198438" cy="44450"/>
            </a:xfrm>
            <a:custGeom>
              <a:avLst/>
              <a:gdLst>
                <a:gd name="T0" fmla="*/ 0 w 53"/>
                <a:gd name="T1" fmla="*/ 6 h 12"/>
                <a:gd name="T2" fmla="*/ 7 w 53"/>
                <a:gd name="T3" fmla="*/ 12 h 12"/>
                <a:gd name="T4" fmla="*/ 12 w 53"/>
                <a:gd name="T5" fmla="*/ 12 h 12"/>
                <a:gd name="T6" fmla="*/ 19 w 53"/>
                <a:gd name="T7" fmla="*/ 12 h 12"/>
                <a:gd name="T8" fmla="*/ 27 w 53"/>
                <a:gd name="T9" fmla="*/ 7 h 12"/>
                <a:gd name="T10" fmla="*/ 34 w 53"/>
                <a:gd name="T11" fmla="*/ 12 h 12"/>
                <a:gd name="T12" fmla="*/ 41 w 53"/>
                <a:gd name="T13" fmla="*/ 12 h 12"/>
                <a:gd name="T14" fmla="*/ 43 w 53"/>
                <a:gd name="T15" fmla="*/ 12 h 12"/>
                <a:gd name="T16" fmla="*/ 46 w 53"/>
                <a:gd name="T17" fmla="*/ 12 h 12"/>
                <a:gd name="T18" fmla="*/ 53 w 53"/>
                <a:gd name="T19" fmla="*/ 6 h 12"/>
                <a:gd name="T20" fmla="*/ 46 w 53"/>
                <a:gd name="T21" fmla="*/ 0 h 12"/>
                <a:gd name="T22" fmla="*/ 7 w 53"/>
                <a:gd name="T23" fmla="*/ 0 h 12"/>
                <a:gd name="T24" fmla="*/ 0 w 53"/>
                <a:gd name="T2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12">
                  <a:moveTo>
                    <a:pt x="0" y="6"/>
                  </a:moveTo>
                  <a:cubicBezTo>
                    <a:pt x="0" y="9"/>
                    <a:pt x="3" y="12"/>
                    <a:pt x="7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9"/>
                    <a:pt x="23" y="7"/>
                    <a:pt x="27" y="7"/>
                  </a:cubicBezTo>
                  <a:cubicBezTo>
                    <a:pt x="30" y="7"/>
                    <a:pt x="33" y="9"/>
                    <a:pt x="3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50" y="12"/>
                    <a:pt x="53" y="9"/>
                    <a:pt x="53" y="6"/>
                  </a:cubicBezTo>
                  <a:cubicBezTo>
                    <a:pt x="53" y="2"/>
                    <a:pt x="50" y="0"/>
                    <a:pt x="4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03"/>
            <p:cNvSpPr>
              <a:spLocks/>
            </p:cNvSpPr>
            <p:nvPr/>
          </p:nvSpPr>
          <p:spPr bwMode="auto">
            <a:xfrm>
              <a:off x="1928814" y="1971675"/>
              <a:ext cx="82550" cy="49213"/>
            </a:xfrm>
            <a:custGeom>
              <a:avLst/>
              <a:gdLst>
                <a:gd name="T0" fmla="*/ 15 w 22"/>
                <a:gd name="T1" fmla="*/ 0 h 13"/>
                <a:gd name="T2" fmla="*/ 14 w 22"/>
                <a:gd name="T3" fmla="*/ 0 h 13"/>
                <a:gd name="T4" fmla="*/ 11 w 22"/>
                <a:gd name="T5" fmla="*/ 0 h 13"/>
                <a:gd name="T6" fmla="*/ 3 w 22"/>
                <a:gd name="T7" fmla="*/ 0 h 13"/>
                <a:gd name="T8" fmla="*/ 3 w 22"/>
                <a:gd name="T9" fmla="*/ 1 h 13"/>
                <a:gd name="T10" fmla="*/ 0 w 22"/>
                <a:gd name="T11" fmla="*/ 7 h 13"/>
                <a:gd name="T12" fmla="*/ 0 w 22"/>
                <a:gd name="T13" fmla="*/ 13 h 13"/>
                <a:gd name="T14" fmla="*/ 11 w 22"/>
                <a:gd name="T15" fmla="*/ 13 h 13"/>
                <a:gd name="T16" fmla="*/ 14 w 22"/>
                <a:gd name="T17" fmla="*/ 13 h 13"/>
                <a:gd name="T18" fmla="*/ 15 w 22"/>
                <a:gd name="T19" fmla="*/ 13 h 13"/>
                <a:gd name="T20" fmla="*/ 22 w 22"/>
                <a:gd name="T21" fmla="*/ 7 h 13"/>
                <a:gd name="T22" fmla="*/ 15 w 2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13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4"/>
                    <a:pt x="2" y="6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9" y="13"/>
                    <a:pt x="22" y="10"/>
                    <a:pt x="22" y="7"/>
                  </a:cubicBezTo>
                  <a:cubicBezTo>
                    <a:pt x="22" y="3"/>
                    <a:pt x="19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04"/>
            <p:cNvSpPr>
              <a:spLocks/>
            </p:cNvSpPr>
            <p:nvPr/>
          </p:nvSpPr>
          <p:spPr bwMode="auto">
            <a:xfrm>
              <a:off x="1812926" y="1971675"/>
              <a:ext cx="82550" cy="49213"/>
            </a:xfrm>
            <a:custGeom>
              <a:avLst/>
              <a:gdLst>
                <a:gd name="T0" fmla="*/ 11 w 22"/>
                <a:gd name="T1" fmla="*/ 0 h 13"/>
                <a:gd name="T2" fmla="*/ 9 w 22"/>
                <a:gd name="T3" fmla="*/ 0 h 13"/>
                <a:gd name="T4" fmla="*/ 7 w 22"/>
                <a:gd name="T5" fmla="*/ 0 h 13"/>
                <a:gd name="T6" fmla="*/ 0 w 22"/>
                <a:gd name="T7" fmla="*/ 7 h 13"/>
                <a:gd name="T8" fmla="*/ 7 w 22"/>
                <a:gd name="T9" fmla="*/ 13 h 13"/>
                <a:gd name="T10" fmla="*/ 9 w 22"/>
                <a:gd name="T11" fmla="*/ 13 h 13"/>
                <a:gd name="T12" fmla="*/ 11 w 22"/>
                <a:gd name="T13" fmla="*/ 13 h 13"/>
                <a:gd name="T14" fmla="*/ 22 w 22"/>
                <a:gd name="T15" fmla="*/ 13 h 13"/>
                <a:gd name="T16" fmla="*/ 22 w 22"/>
                <a:gd name="T17" fmla="*/ 7 h 13"/>
                <a:gd name="T18" fmla="*/ 19 w 22"/>
                <a:gd name="T19" fmla="*/ 1 h 13"/>
                <a:gd name="T20" fmla="*/ 19 w 22"/>
                <a:gd name="T21" fmla="*/ 0 h 13"/>
                <a:gd name="T22" fmla="*/ 11 w 2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13">
                  <a:moveTo>
                    <a:pt x="11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0" y="6"/>
                    <a:pt x="19" y="4"/>
                    <a:pt x="19" y="1"/>
                  </a:cubicBezTo>
                  <a:cubicBezTo>
                    <a:pt x="19" y="1"/>
                    <a:pt x="19" y="1"/>
                    <a:pt x="19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05"/>
            <p:cNvSpPr>
              <a:spLocks/>
            </p:cNvSpPr>
            <p:nvPr/>
          </p:nvSpPr>
          <p:spPr bwMode="auto">
            <a:xfrm>
              <a:off x="1812926" y="2024063"/>
              <a:ext cx="198438" cy="49213"/>
            </a:xfrm>
            <a:custGeom>
              <a:avLst/>
              <a:gdLst>
                <a:gd name="T0" fmla="*/ 46 w 53"/>
                <a:gd name="T1" fmla="*/ 0 h 13"/>
                <a:gd name="T2" fmla="*/ 44 w 53"/>
                <a:gd name="T3" fmla="*/ 0 h 13"/>
                <a:gd name="T4" fmla="*/ 41 w 53"/>
                <a:gd name="T5" fmla="*/ 0 h 13"/>
                <a:gd name="T6" fmla="*/ 31 w 53"/>
                <a:gd name="T7" fmla="*/ 0 h 13"/>
                <a:gd name="T8" fmla="*/ 31 w 53"/>
                <a:gd name="T9" fmla="*/ 2 h 13"/>
                <a:gd name="T10" fmla="*/ 27 w 53"/>
                <a:gd name="T11" fmla="*/ 7 h 13"/>
                <a:gd name="T12" fmla="*/ 22 w 53"/>
                <a:gd name="T13" fmla="*/ 2 h 13"/>
                <a:gd name="T14" fmla="*/ 22 w 53"/>
                <a:gd name="T15" fmla="*/ 0 h 13"/>
                <a:gd name="T16" fmla="*/ 12 w 53"/>
                <a:gd name="T17" fmla="*/ 0 h 13"/>
                <a:gd name="T18" fmla="*/ 8 w 53"/>
                <a:gd name="T19" fmla="*/ 0 h 13"/>
                <a:gd name="T20" fmla="*/ 7 w 53"/>
                <a:gd name="T21" fmla="*/ 0 h 13"/>
                <a:gd name="T22" fmla="*/ 0 w 53"/>
                <a:gd name="T23" fmla="*/ 7 h 13"/>
                <a:gd name="T24" fmla="*/ 7 w 53"/>
                <a:gd name="T25" fmla="*/ 13 h 13"/>
                <a:gd name="T26" fmla="*/ 46 w 53"/>
                <a:gd name="T27" fmla="*/ 13 h 13"/>
                <a:gd name="T28" fmla="*/ 53 w 53"/>
                <a:gd name="T29" fmla="*/ 7 h 13"/>
                <a:gd name="T30" fmla="*/ 46 w 53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13">
                  <a:moveTo>
                    <a:pt x="4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5"/>
                    <a:pt x="29" y="7"/>
                    <a:pt x="27" y="7"/>
                  </a:cubicBezTo>
                  <a:cubicBezTo>
                    <a:pt x="24" y="7"/>
                    <a:pt x="22" y="5"/>
                    <a:pt x="22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50" y="13"/>
                    <a:pt x="53" y="10"/>
                    <a:pt x="53" y="7"/>
                  </a:cubicBezTo>
                  <a:cubicBezTo>
                    <a:pt x="53" y="3"/>
                    <a:pt x="50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组合 33"/>
          <p:cNvGrpSpPr>
            <a:grpSpLocks noChangeAspect="1"/>
          </p:cNvGrpSpPr>
          <p:nvPr/>
        </p:nvGrpSpPr>
        <p:grpSpPr>
          <a:xfrm>
            <a:off x="4505972" y="4562419"/>
            <a:ext cx="549911" cy="540000"/>
            <a:chOff x="8326438" y="5427663"/>
            <a:chExt cx="352425" cy="346075"/>
          </a:xfrm>
          <a:solidFill>
            <a:schemeClr val="bg1"/>
          </a:solidFill>
        </p:grpSpPr>
        <p:sp>
          <p:nvSpPr>
            <p:cNvPr id="35" name="Freeform 404"/>
            <p:cNvSpPr>
              <a:spLocks/>
            </p:cNvSpPr>
            <p:nvPr/>
          </p:nvSpPr>
          <p:spPr bwMode="auto">
            <a:xfrm>
              <a:off x="8359776" y="5705475"/>
              <a:ext cx="285750" cy="7938"/>
            </a:xfrm>
            <a:custGeom>
              <a:avLst/>
              <a:gdLst>
                <a:gd name="T0" fmla="*/ 1 w 76"/>
                <a:gd name="T1" fmla="*/ 2 h 2"/>
                <a:gd name="T2" fmla="*/ 75 w 76"/>
                <a:gd name="T3" fmla="*/ 2 h 2"/>
                <a:gd name="T4" fmla="*/ 76 w 76"/>
                <a:gd name="T5" fmla="*/ 1 h 2"/>
                <a:gd name="T6" fmla="*/ 75 w 76"/>
                <a:gd name="T7" fmla="*/ 0 h 2"/>
                <a:gd name="T8" fmla="*/ 1 w 76"/>
                <a:gd name="T9" fmla="*/ 0 h 2"/>
                <a:gd name="T10" fmla="*/ 0 w 76"/>
                <a:gd name="T11" fmla="*/ 1 h 2"/>
                <a:gd name="T12" fmla="*/ 1 w 7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2">
                  <a:moveTo>
                    <a:pt x="1" y="2"/>
                  </a:moveTo>
                  <a:cubicBezTo>
                    <a:pt x="75" y="2"/>
                    <a:pt x="75" y="2"/>
                    <a:pt x="75" y="2"/>
                  </a:cubicBezTo>
                  <a:cubicBezTo>
                    <a:pt x="76" y="2"/>
                    <a:pt x="76" y="2"/>
                    <a:pt x="76" y="1"/>
                  </a:cubicBezTo>
                  <a:cubicBezTo>
                    <a:pt x="76" y="1"/>
                    <a:pt x="76" y="0"/>
                    <a:pt x="7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05"/>
            <p:cNvSpPr>
              <a:spLocks/>
            </p:cNvSpPr>
            <p:nvPr/>
          </p:nvSpPr>
          <p:spPr bwMode="auto">
            <a:xfrm>
              <a:off x="8356601" y="5716588"/>
              <a:ext cx="292100" cy="7938"/>
            </a:xfrm>
            <a:custGeom>
              <a:avLst/>
              <a:gdLst>
                <a:gd name="T0" fmla="*/ 2 w 78"/>
                <a:gd name="T1" fmla="*/ 2 h 2"/>
                <a:gd name="T2" fmla="*/ 77 w 78"/>
                <a:gd name="T3" fmla="*/ 2 h 2"/>
                <a:gd name="T4" fmla="*/ 78 w 78"/>
                <a:gd name="T5" fmla="*/ 1 h 2"/>
                <a:gd name="T6" fmla="*/ 77 w 78"/>
                <a:gd name="T7" fmla="*/ 0 h 2"/>
                <a:gd name="T8" fmla="*/ 2 w 78"/>
                <a:gd name="T9" fmla="*/ 0 h 2"/>
                <a:gd name="T10" fmla="*/ 0 w 78"/>
                <a:gd name="T11" fmla="*/ 1 h 2"/>
                <a:gd name="T12" fmla="*/ 2 w 7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2">
                  <a:moveTo>
                    <a:pt x="2" y="2"/>
                  </a:moveTo>
                  <a:cubicBezTo>
                    <a:pt x="77" y="2"/>
                    <a:pt x="77" y="2"/>
                    <a:pt x="77" y="2"/>
                  </a:cubicBezTo>
                  <a:cubicBezTo>
                    <a:pt x="78" y="2"/>
                    <a:pt x="78" y="2"/>
                    <a:pt x="78" y="1"/>
                  </a:cubicBezTo>
                  <a:cubicBezTo>
                    <a:pt x="78" y="0"/>
                    <a:pt x="78" y="0"/>
                    <a:pt x="7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07"/>
            <p:cNvSpPr>
              <a:spLocks/>
            </p:cNvSpPr>
            <p:nvPr/>
          </p:nvSpPr>
          <p:spPr bwMode="auto">
            <a:xfrm>
              <a:off x="8356601" y="5727700"/>
              <a:ext cx="296863" cy="7938"/>
            </a:xfrm>
            <a:custGeom>
              <a:avLst/>
              <a:gdLst>
                <a:gd name="T0" fmla="*/ 78 w 79"/>
                <a:gd name="T1" fmla="*/ 0 h 2"/>
                <a:gd name="T2" fmla="*/ 1 w 79"/>
                <a:gd name="T3" fmla="*/ 0 h 2"/>
                <a:gd name="T4" fmla="*/ 0 w 79"/>
                <a:gd name="T5" fmla="*/ 1 h 2"/>
                <a:gd name="T6" fmla="*/ 1 w 79"/>
                <a:gd name="T7" fmla="*/ 2 h 2"/>
                <a:gd name="T8" fmla="*/ 78 w 79"/>
                <a:gd name="T9" fmla="*/ 2 h 2"/>
                <a:gd name="T10" fmla="*/ 79 w 79"/>
                <a:gd name="T11" fmla="*/ 1 h 2"/>
                <a:gd name="T12" fmla="*/ 78 w 79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2">
                  <a:moveTo>
                    <a:pt x="7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9" y="1"/>
                    <a:pt x="79" y="1"/>
                  </a:cubicBezTo>
                  <a:cubicBezTo>
                    <a:pt x="79" y="0"/>
                    <a:pt x="78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08"/>
            <p:cNvSpPr>
              <a:spLocks noEditPoints="1"/>
            </p:cNvSpPr>
            <p:nvPr/>
          </p:nvSpPr>
          <p:spPr bwMode="auto">
            <a:xfrm>
              <a:off x="8326438" y="5427663"/>
              <a:ext cx="352425" cy="346075"/>
            </a:xfrm>
            <a:custGeom>
              <a:avLst/>
              <a:gdLst>
                <a:gd name="T0" fmla="*/ 79 w 94"/>
                <a:gd name="T1" fmla="*/ 70 h 92"/>
                <a:gd name="T2" fmla="*/ 78 w 94"/>
                <a:gd name="T3" fmla="*/ 69 h 92"/>
                <a:gd name="T4" fmla="*/ 79 w 94"/>
                <a:gd name="T5" fmla="*/ 67 h 92"/>
                <a:gd name="T6" fmla="*/ 91 w 94"/>
                <a:gd name="T7" fmla="*/ 58 h 92"/>
                <a:gd name="T8" fmla="*/ 80 w 94"/>
                <a:gd name="T9" fmla="*/ 0 h 92"/>
                <a:gd name="T10" fmla="*/ 5 w 94"/>
                <a:gd name="T11" fmla="*/ 8 h 92"/>
                <a:gd name="T12" fmla="*/ 10 w 94"/>
                <a:gd name="T13" fmla="*/ 67 h 92"/>
                <a:gd name="T14" fmla="*/ 16 w 94"/>
                <a:gd name="T15" fmla="*/ 67 h 92"/>
                <a:gd name="T16" fmla="*/ 17 w 94"/>
                <a:gd name="T17" fmla="*/ 69 h 92"/>
                <a:gd name="T18" fmla="*/ 16 w 94"/>
                <a:gd name="T19" fmla="*/ 70 h 92"/>
                <a:gd name="T20" fmla="*/ 0 w 94"/>
                <a:gd name="T21" fmla="*/ 85 h 92"/>
                <a:gd name="T22" fmla="*/ 85 w 94"/>
                <a:gd name="T23" fmla="*/ 92 h 92"/>
                <a:gd name="T24" fmla="*/ 85 w 94"/>
                <a:gd name="T25" fmla="*/ 70 h 92"/>
                <a:gd name="T26" fmla="*/ 7 w 94"/>
                <a:gd name="T27" fmla="*/ 55 h 92"/>
                <a:gd name="T28" fmla="*/ 16 w 94"/>
                <a:gd name="T29" fmla="*/ 4 h 92"/>
                <a:gd name="T30" fmla="*/ 84 w 94"/>
                <a:gd name="T31" fmla="*/ 10 h 92"/>
                <a:gd name="T32" fmla="*/ 80 w 94"/>
                <a:gd name="T33" fmla="*/ 62 h 92"/>
                <a:gd name="T34" fmla="*/ 69 w 94"/>
                <a:gd name="T35" fmla="*/ 69 h 92"/>
                <a:gd name="T36" fmla="*/ 68 w 94"/>
                <a:gd name="T37" fmla="*/ 70 h 92"/>
                <a:gd name="T38" fmla="*/ 26 w 94"/>
                <a:gd name="T39" fmla="*/ 70 h 92"/>
                <a:gd name="T40" fmla="*/ 26 w 94"/>
                <a:gd name="T41" fmla="*/ 67 h 92"/>
                <a:gd name="T42" fmla="*/ 33 w 94"/>
                <a:gd name="T43" fmla="*/ 67 h 92"/>
                <a:gd name="T44" fmla="*/ 68 w 94"/>
                <a:gd name="T45" fmla="*/ 67 h 92"/>
                <a:gd name="T46" fmla="*/ 69 w 94"/>
                <a:gd name="T47" fmla="*/ 68 h 92"/>
                <a:gd name="T48" fmla="*/ 53 w 94"/>
                <a:gd name="T49" fmla="*/ 89 h 92"/>
                <a:gd name="T50" fmla="*/ 47 w 94"/>
                <a:gd name="T51" fmla="*/ 90 h 92"/>
                <a:gd name="T52" fmla="*/ 46 w 94"/>
                <a:gd name="T53" fmla="*/ 91 h 92"/>
                <a:gd name="T54" fmla="*/ 45 w 94"/>
                <a:gd name="T55" fmla="*/ 89 h 92"/>
                <a:gd name="T56" fmla="*/ 41 w 94"/>
                <a:gd name="T57" fmla="*/ 87 h 92"/>
                <a:gd name="T58" fmla="*/ 50 w 94"/>
                <a:gd name="T59" fmla="*/ 84 h 92"/>
                <a:gd name="T60" fmla="*/ 53 w 94"/>
                <a:gd name="T61" fmla="*/ 89 h 92"/>
                <a:gd name="T62" fmla="*/ 84 w 94"/>
                <a:gd name="T63" fmla="*/ 83 h 92"/>
                <a:gd name="T64" fmla="*/ 5 w 94"/>
                <a:gd name="T65" fmla="*/ 79 h 92"/>
                <a:gd name="T66" fmla="*/ 85 w 94"/>
                <a:gd name="T67" fmla="*/ 7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4" h="92">
                  <a:moveTo>
                    <a:pt x="85" y="70"/>
                  </a:moveTo>
                  <a:cubicBezTo>
                    <a:pt x="79" y="70"/>
                    <a:pt x="79" y="70"/>
                    <a:pt x="79" y="70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8"/>
                    <a:pt x="78" y="68"/>
                    <a:pt x="79" y="67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8" y="67"/>
                    <a:pt x="92" y="63"/>
                    <a:pt x="91" y="5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4"/>
                    <a:pt x="85" y="0"/>
                    <a:pt x="8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5" y="4"/>
                    <a:pt x="5" y="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63"/>
                    <a:pt x="6" y="67"/>
                    <a:pt x="10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67"/>
                    <a:pt x="16" y="67"/>
                    <a:pt x="16" y="68"/>
                  </a:cubicBezTo>
                  <a:cubicBezTo>
                    <a:pt x="16" y="68"/>
                    <a:pt x="17" y="68"/>
                    <a:pt x="17" y="69"/>
                  </a:cubicBezTo>
                  <a:cubicBezTo>
                    <a:pt x="17" y="69"/>
                    <a:pt x="16" y="69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4" y="70"/>
                    <a:pt x="0" y="79"/>
                    <a:pt x="0" y="85"/>
                  </a:cubicBezTo>
                  <a:cubicBezTo>
                    <a:pt x="0" y="91"/>
                    <a:pt x="4" y="92"/>
                    <a:pt x="9" y="92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90" y="92"/>
                    <a:pt x="94" y="91"/>
                    <a:pt x="94" y="85"/>
                  </a:cubicBezTo>
                  <a:cubicBezTo>
                    <a:pt x="94" y="79"/>
                    <a:pt x="90" y="70"/>
                    <a:pt x="85" y="70"/>
                  </a:cubicBezTo>
                  <a:close/>
                  <a:moveTo>
                    <a:pt x="14" y="62"/>
                  </a:moveTo>
                  <a:cubicBezTo>
                    <a:pt x="10" y="62"/>
                    <a:pt x="7" y="59"/>
                    <a:pt x="7" y="55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7"/>
                    <a:pt x="13" y="4"/>
                    <a:pt x="16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1" y="4"/>
                    <a:pt x="84" y="7"/>
                    <a:pt x="84" y="10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9"/>
                    <a:pt x="84" y="62"/>
                    <a:pt x="80" y="62"/>
                  </a:cubicBezTo>
                  <a:lnTo>
                    <a:pt x="14" y="62"/>
                  </a:lnTo>
                  <a:close/>
                  <a:moveTo>
                    <a:pt x="69" y="69"/>
                  </a:moveTo>
                  <a:cubicBezTo>
                    <a:pt x="69" y="69"/>
                    <a:pt x="69" y="69"/>
                    <a:pt x="69" y="70"/>
                  </a:cubicBezTo>
                  <a:cubicBezTo>
                    <a:pt x="69" y="70"/>
                    <a:pt x="69" y="70"/>
                    <a:pt x="68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69"/>
                    <a:pt x="25" y="69"/>
                    <a:pt x="25" y="69"/>
                  </a:cubicBezTo>
                  <a:cubicBezTo>
                    <a:pt x="25" y="68"/>
                    <a:pt x="26" y="68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7"/>
                    <a:pt x="69" y="67"/>
                    <a:pt x="69" y="67"/>
                  </a:cubicBezTo>
                  <a:cubicBezTo>
                    <a:pt x="69" y="67"/>
                    <a:pt x="69" y="67"/>
                    <a:pt x="69" y="68"/>
                  </a:cubicBezTo>
                  <a:cubicBezTo>
                    <a:pt x="69" y="68"/>
                    <a:pt x="69" y="68"/>
                    <a:pt x="69" y="69"/>
                  </a:cubicBezTo>
                  <a:close/>
                  <a:moveTo>
                    <a:pt x="53" y="89"/>
                  </a:moveTo>
                  <a:cubicBezTo>
                    <a:pt x="49" y="89"/>
                    <a:pt x="49" y="89"/>
                    <a:pt x="49" y="89"/>
                  </a:cubicBezTo>
                  <a:cubicBezTo>
                    <a:pt x="48" y="89"/>
                    <a:pt x="47" y="89"/>
                    <a:pt x="47" y="90"/>
                  </a:cubicBezTo>
                  <a:cubicBezTo>
                    <a:pt x="47" y="90"/>
                    <a:pt x="48" y="91"/>
                    <a:pt x="48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1" y="89"/>
                    <a:pt x="41" y="88"/>
                    <a:pt x="41" y="87"/>
                  </a:cubicBezTo>
                  <a:cubicBezTo>
                    <a:pt x="41" y="84"/>
                    <a:pt x="42" y="84"/>
                    <a:pt x="44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2" y="84"/>
                    <a:pt x="53" y="84"/>
                    <a:pt x="53" y="87"/>
                  </a:cubicBezTo>
                  <a:cubicBezTo>
                    <a:pt x="53" y="88"/>
                    <a:pt x="53" y="89"/>
                    <a:pt x="53" y="89"/>
                  </a:cubicBezTo>
                  <a:close/>
                  <a:moveTo>
                    <a:pt x="88" y="79"/>
                  </a:moveTo>
                  <a:cubicBezTo>
                    <a:pt x="88" y="81"/>
                    <a:pt x="86" y="83"/>
                    <a:pt x="84" y="83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8" y="83"/>
                    <a:pt x="6" y="81"/>
                    <a:pt x="5" y="79"/>
                  </a:cubicBezTo>
                  <a:cubicBezTo>
                    <a:pt x="5" y="77"/>
                    <a:pt x="7" y="73"/>
                    <a:pt x="9" y="73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87" y="73"/>
                    <a:pt x="89" y="77"/>
                    <a:pt x="88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9723759" y="2760604"/>
            <a:ext cx="2441567" cy="136960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多种方式应用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</a:rPr>
              <a:t>集成    研发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成本极低，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ETL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开发人员接入方便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圆角矩形 25"/>
          <p:cNvSpPr/>
          <p:nvPr/>
        </p:nvSpPr>
        <p:spPr>
          <a:xfrm rot="18988702" flipV="1">
            <a:off x="5226820" y="3287236"/>
            <a:ext cx="1269420" cy="1284673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747962 w 1325381"/>
              <a:gd name="connsiteY6" fmla="*/ 1181917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07444" y="901474"/>
                  <a:pt x="1082705" y="1151972"/>
                  <a:pt x="747962" y="1181917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25"/>
          <p:cNvSpPr/>
          <p:nvPr/>
        </p:nvSpPr>
        <p:spPr>
          <a:xfrm rot="19019240" flipH="1">
            <a:off x="6231223" y="4350855"/>
            <a:ext cx="1269420" cy="1284673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747962 w 1325381"/>
              <a:gd name="connsiteY6" fmla="*/ 1181917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07444" y="901474"/>
                  <a:pt x="1082705" y="1151972"/>
                  <a:pt x="747962" y="1181917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908869" y="2084607"/>
            <a:ext cx="1822608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流式设计方便易用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31872" y="5581314"/>
            <a:ext cx="1822608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全面优化高效稳定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86" y="3597995"/>
            <a:ext cx="801658" cy="73460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618" y="4610058"/>
            <a:ext cx="683231" cy="68692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75" y="3383430"/>
            <a:ext cx="771448" cy="743098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394" y="4446802"/>
            <a:ext cx="601984" cy="6556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661" y="3383429"/>
            <a:ext cx="735576" cy="767023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056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624">
        <p14:gallery dir="l"/>
      </p:transition>
    </mc:Choice>
    <mc:Fallback xmlns="">
      <p:transition spd="slow" advTm="162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1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6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1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6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1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6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1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1"/>
      <p:bldP spid="40" grpId="0"/>
      <p:bldP spid="42" grpId="0" animBg="1"/>
      <p:bldP spid="43" grpId="0" animBg="1"/>
      <p:bldP spid="44" grpId="0"/>
      <p:bldP spid="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4|0|0.6|0.4|0"/>
</p:tagLst>
</file>

<file path=ppt/theme/theme1.xml><?xml version="1.0" encoding="utf-8"?>
<a:theme xmlns:a="http://schemas.openxmlformats.org/drawingml/2006/main" name="第一PPT，www.1ppt.com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DOCER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3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84E54FE-B78F-4902-A569-AB8EE0D75DB2}">
  <we:reference id="wa104038830" version="1.0.0.2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7107</TotalTime>
  <Words>2969</Words>
  <Application>Microsoft Office PowerPoint</Application>
  <PresentationFormat>宽屏</PresentationFormat>
  <Paragraphs>490</Paragraphs>
  <Slides>41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8" baseType="lpstr">
      <vt:lpstr>-apple-system</vt:lpstr>
      <vt:lpstr>微軟正黑體</vt:lpstr>
      <vt:lpstr>等线</vt:lpstr>
      <vt:lpstr>宋体</vt:lpstr>
      <vt:lpstr>微软雅黑</vt:lpstr>
      <vt:lpstr>Arial</vt:lpstr>
      <vt:lpstr>Calibri</vt:lpstr>
      <vt:lpstr>Franklin Gothic Book</vt:lpstr>
      <vt:lpstr>Impact</vt:lpstr>
      <vt:lpstr>Segoe UI</vt:lpstr>
      <vt:lpstr>Segoe UI Emoji</vt:lpstr>
      <vt:lpstr>Symbol</vt:lpstr>
      <vt:lpstr>Times New Roman</vt:lpstr>
      <vt:lpstr>Verdana</vt:lpstr>
      <vt:lpstr>第一PPT，www.1ppt.com</vt:lpstr>
      <vt:lpstr>包装程序外壳对象</vt:lpstr>
      <vt:lpstr>Photo Editor Photo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minjie.qu</dc:creator>
  <cp:lastModifiedBy>曲敏杰|minjie qu</cp:lastModifiedBy>
  <cp:revision>905</cp:revision>
  <dcterms:created xsi:type="dcterms:W3CDTF">2014-03-01T06:31:54Z</dcterms:created>
  <dcterms:modified xsi:type="dcterms:W3CDTF">2021-03-17T05:54:19Z</dcterms:modified>
</cp:coreProperties>
</file>