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notesMasterIdLst>
    <p:notesMasterId r:id="rId16"/>
  </p:notesMasterIdLst>
  <p:sldIdLst>
    <p:sldId id="271" r:id="rId2"/>
    <p:sldId id="272" r:id="rId3"/>
    <p:sldId id="261" r:id="rId4"/>
    <p:sldId id="270" r:id="rId5"/>
    <p:sldId id="273" r:id="rId6"/>
    <p:sldId id="274" r:id="rId7"/>
    <p:sldId id="259" r:id="rId8"/>
    <p:sldId id="275" r:id="rId9"/>
    <p:sldId id="268" r:id="rId10"/>
    <p:sldId id="262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/>
    <p:restoredTop sz="94600"/>
  </p:normalViewPr>
  <p:slideViewPr>
    <p:cSldViewPr snapToGrid="0" snapToObjects="1">
      <p:cViewPr>
        <p:scale>
          <a:sx n="71" d="100"/>
          <a:sy n="71" d="100"/>
        </p:scale>
        <p:origin x="7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BF5D8-9E0B-4B3E-A8FE-F1AEDB4AB24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4E62E-E1E4-476C-98A3-344849F05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4E62E-E1E4-476C-98A3-344849F05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E62E-E1E4-476C-98A3-344849F05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5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24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9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776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15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345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1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0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7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57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B2C-7910-524B-A3B6-09CFF7D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b="1" dirty="0"/>
              <a:t>CARBON PRINT</a:t>
            </a:r>
            <a:br>
              <a:rPr lang="en-US" sz="4200" dirty="0"/>
            </a:br>
            <a:br>
              <a:rPr lang="en-US" sz="4200" dirty="0"/>
            </a:br>
            <a:r>
              <a:rPr lang="en-US" sz="1800" dirty="0" err="1"/>
              <a:t>rOTEM</a:t>
            </a:r>
            <a:r>
              <a:rPr lang="en-US" sz="1800" dirty="0"/>
              <a:t> </a:t>
            </a:r>
            <a:r>
              <a:rPr lang="en-US" sz="1800" dirty="0" err="1"/>
              <a:t>wEIZMAN</a:t>
            </a:r>
            <a:br>
              <a:rPr lang="en-US" sz="1800" dirty="0"/>
            </a:br>
            <a:r>
              <a:rPr lang="en-US" sz="1800" dirty="0"/>
              <a:t>VU HA</a:t>
            </a:r>
            <a:br>
              <a:rPr lang="en-US" sz="1800" dirty="0"/>
            </a:br>
            <a:r>
              <a:rPr lang="en-US" sz="1800" dirty="0"/>
              <a:t>TONY FORMICA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23 </a:t>
            </a:r>
            <a:r>
              <a:rPr lang="en-US" sz="1800" dirty="0" err="1"/>
              <a:t>april</a:t>
            </a:r>
            <a:r>
              <a:rPr lang="en-US" sz="1800" dirty="0"/>
              <a:t> 20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356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91913"/>
            <a:ext cx="11029616" cy="1188720"/>
          </a:xfrm>
        </p:spPr>
        <p:txBody>
          <a:bodyPr>
            <a:normAutofit/>
          </a:bodyPr>
          <a:lstStyle/>
          <a:p>
            <a:r>
              <a:rPr lang="en-US" sz="4500" dirty="0"/>
              <a:t>CLIMATE CHANGE &amp; other pol.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80633"/>
            <a:ext cx="11240693" cy="49127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 Slightly modified script: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sz="3500" dirty="0"/>
              <a:t>searches each website for articles published during specified timeframe, and contains </a:t>
            </a:r>
            <a:r>
              <a:rPr lang="en-US" sz="3500" b="1" dirty="0"/>
              <a:t>a list</a:t>
            </a:r>
            <a:r>
              <a:rPr lang="en-US" sz="3500" dirty="0"/>
              <a:t> </a:t>
            </a:r>
            <a:r>
              <a:rPr lang="en-US" sz="3500" b="1" dirty="0"/>
              <a:t>of keywords</a:t>
            </a:r>
            <a:r>
              <a:rPr lang="en-US" sz="3500" dirty="0"/>
              <a:t>; and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sz="3500" dirty="0"/>
              <a:t>randomly pulls N such articles per month from each website.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3500" dirty="0"/>
              <a:t> Pairs of issues: 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sz="3500" dirty="0"/>
              <a:t>climate change – U.S. election; 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sz="3500" dirty="0"/>
              <a:t>climate change – trade tariffs; and 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sz="3500" dirty="0"/>
              <a:t>climate change – sanctions</a:t>
            </a:r>
          </a:p>
          <a:p>
            <a:pPr marL="407988" indent="0">
              <a:buNone/>
            </a:pPr>
            <a:endParaRPr lang="en-US" sz="32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15447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53" y="599416"/>
            <a:ext cx="11240693" cy="15577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 </a:t>
            </a:r>
            <a:r>
              <a:rPr lang="en-US" sz="3200" dirty="0"/>
              <a:t>First stumbling block: data for China too limited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Two months of data for climate change – election pair: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/>
          </a:p>
          <a:p>
            <a:pPr marL="407988" indent="0">
              <a:buNone/>
            </a:pPr>
            <a:endParaRPr lang="en-US" sz="3200" dirty="0"/>
          </a:p>
          <a:p>
            <a:endParaRPr lang="en-US" sz="4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64" y="2082402"/>
            <a:ext cx="4139827" cy="3420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59" y="2048720"/>
            <a:ext cx="4319683" cy="35232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38213" y="5728480"/>
            <a:ext cx="11240693" cy="1557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 </a:t>
            </a:r>
            <a:r>
              <a:rPr lang="en-US" sz="3200" dirty="0"/>
              <a:t>For climate change – tariffs pair: only 1 – 2 articles/month</a:t>
            </a:r>
            <a:endParaRPr lang="en-US" sz="35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2578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03" y="477520"/>
            <a:ext cx="11240693" cy="1188720"/>
          </a:xfrm>
        </p:spPr>
        <p:txBody>
          <a:bodyPr>
            <a:normAutofit/>
          </a:bodyPr>
          <a:lstStyle/>
          <a:p>
            <a:pPr marL="407988" indent="-4079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For Russia: data readily available</a:t>
            </a:r>
          </a:p>
          <a:p>
            <a:pPr marL="0" indent="396875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e.g. for climate change – U.S. sanctions pair: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48" y="1849122"/>
            <a:ext cx="5011546" cy="3928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52" y="1849121"/>
            <a:ext cx="4460295" cy="39283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1403" y="5669280"/>
            <a:ext cx="1124069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4079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Chinese papers better at compartmentalization?</a:t>
            </a:r>
          </a:p>
        </p:txBody>
      </p:sp>
    </p:spTree>
    <p:extLst>
      <p:ext uri="{BB962C8B-B14F-4D97-AF65-F5344CB8AC3E}">
        <p14:creationId xmlns:p14="http://schemas.microsoft.com/office/powerpoint/2010/main" val="10446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02" y="508000"/>
            <a:ext cx="11240693" cy="1463040"/>
          </a:xfrm>
        </p:spPr>
        <p:txBody>
          <a:bodyPr>
            <a:normAutofit/>
          </a:bodyPr>
          <a:lstStyle/>
          <a:p>
            <a:pPr marL="407988" indent="-407988">
              <a:buFont typeface="Wingdings" panose="05000000000000000000" pitchFamily="2" charset="2"/>
              <a:buChar char="§"/>
            </a:pPr>
            <a:r>
              <a:rPr lang="en-US" sz="3200" dirty="0"/>
              <a:t>Word frequency over time?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8" y="1936081"/>
            <a:ext cx="4950105" cy="303784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1403" y="5110480"/>
            <a:ext cx="1124069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407988">
              <a:buFont typeface="Wingdings" panose="05000000000000000000" pitchFamily="2" charset="2"/>
              <a:buChar char="§"/>
            </a:pPr>
            <a:r>
              <a:rPr lang="en-US" sz="3200" dirty="0"/>
              <a:t>No pattern in sight.  6-month timeframe apparently too short.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6880"/>
            <a:ext cx="5329714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4793"/>
            <a:ext cx="11029616" cy="1188720"/>
          </a:xfrm>
        </p:spPr>
        <p:txBody>
          <a:bodyPr>
            <a:normAutofit/>
          </a:bodyPr>
          <a:lstStyle/>
          <a:p>
            <a:r>
              <a:rPr lang="en-US" sz="4500" dirty="0"/>
              <a:t>CONCLUSIONS AND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7312"/>
            <a:ext cx="11240693" cy="4912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WHAT OUR DATA SUGGESTS NOW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IDENTIFIED METHODOLOGICAL ISSUES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WAY FORWARD</a:t>
            </a:r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8129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B2C-7910-524B-A3B6-09CFF7D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74" y="760623"/>
            <a:ext cx="10806474" cy="13974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CONTROL GROUPS MADE UP OF STATE-SPONSORED OUTLETS</a:t>
            </a:r>
          </a:p>
        </p:txBody>
      </p:sp>
      <p:pic>
        <p:nvPicPr>
          <p:cNvPr id="23" name="Content Placeholder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899A93-46C2-D040-977C-674EEB42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9" y="3038305"/>
            <a:ext cx="2429755" cy="935905"/>
          </a:xfrm>
          <a:prstGeom prst="rect">
            <a:avLst/>
          </a:prstGeom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B835D5A-0F89-E94E-BE89-E7C95024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97" y="2750308"/>
            <a:ext cx="1650173" cy="165850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820A2C-3A99-4949-B405-105B35FA9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155" y="4583877"/>
            <a:ext cx="2172008" cy="1241147"/>
          </a:xfrm>
          <a:prstGeom prst="rect">
            <a:avLst/>
          </a:prstGeom>
        </p:spPr>
      </p:pic>
      <p:pic>
        <p:nvPicPr>
          <p:cNvPr id="27" name="Picture 26" descr="A picture containing red, drawing&#10;&#10;Description automatically generated">
            <a:extLst>
              <a:ext uri="{FF2B5EF4-FFF2-40B4-BE49-F238E27FC236}">
                <a16:creationId xmlns:a16="http://schemas.microsoft.com/office/drawing/2014/main" id="{84135454-0391-2E47-A432-DA900DE61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724" y="2806108"/>
            <a:ext cx="1854768" cy="1468358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3BDFEC42-2D75-B847-903E-08C00CC60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18" y="4592798"/>
            <a:ext cx="2454302" cy="866224"/>
          </a:xfrm>
          <a:prstGeom prst="rect">
            <a:avLst/>
          </a:prstGeom>
        </p:spPr>
      </p:pic>
      <p:pic>
        <p:nvPicPr>
          <p:cNvPr id="33" name="Picture 32" descr="A close up of a stop sign&#10;&#10;Description automatically generated">
            <a:extLst>
              <a:ext uri="{FF2B5EF4-FFF2-40B4-BE49-F238E27FC236}">
                <a16:creationId xmlns:a16="http://schemas.microsoft.com/office/drawing/2014/main" id="{C358475F-D654-5641-A6CC-FF40BB3C2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949" y="4547064"/>
            <a:ext cx="2355222" cy="1151048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A665C6-9ABD-A244-B5FA-D131ED652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838" y="2832762"/>
            <a:ext cx="2355223" cy="1354774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A7CDD8-363A-B245-97E3-18848A9E7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4725" y="4444380"/>
            <a:ext cx="1854767" cy="1255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CC6C8-D0A9-2E4B-9D5A-F117C6C201C3}"/>
              </a:ext>
            </a:extLst>
          </p:cNvPr>
          <p:cNvSpPr txBox="1"/>
          <p:nvPr/>
        </p:nvSpPr>
        <p:spPr>
          <a:xfrm>
            <a:off x="7244710" y="243220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CHINA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F5A00-5020-9F43-B44B-7376873E1108}"/>
              </a:ext>
            </a:extLst>
          </p:cNvPr>
          <p:cNvSpPr txBox="1"/>
          <p:nvPr/>
        </p:nvSpPr>
        <p:spPr>
          <a:xfrm>
            <a:off x="4350715" y="234864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RUSSIA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BC860-B6FF-2842-A34F-4C22B83BB1A4}"/>
              </a:ext>
            </a:extLst>
          </p:cNvPr>
          <p:cNvSpPr txBox="1"/>
          <p:nvPr/>
        </p:nvSpPr>
        <p:spPr>
          <a:xfrm>
            <a:off x="1445152" y="234864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091ABA-41D0-924D-8665-98EAFCC3FB14}"/>
              </a:ext>
            </a:extLst>
          </p:cNvPr>
          <p:cNvSpPr txBox="1"/>
          <p:nvPr/>
        </p:nvSpPr>
        <p:spPr>
          <a:xfrm>
            <a:off x="9858527" y="232798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4708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36993-2A3D-7641-A5FA-9DD2841F8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b="12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523" y="2057401"/>
            <a:ext cx="5221147" cy="4024125"/>
          </a:xfrm>
        </p:spPr>
        <p:txBody>
          <a:bodyPr>
            <a:normAutofit/>
          </a:bodyPr>
          <a:lstStyle/>
          <a:p>
            <a:r>
              <a:rPr lang="en-US" dirty="0"/>
              <a:t> Method: </a:t>
            </a:r>
            <a:r>
              <a:rPr lang="en-US" dirty="0" err="1"/>
              <a:t>cse.list</a:t>
            </a:r>
            <a:r>
              <a:rPr lang="en-US" dirty="0"/>
              <a:t> </a:t>
            </a:r>
          </a:p>
          <a:p>
            <a:r>
              <a:rPr lang="en-US" dirty="0"/>
              <a:t> Parameters: keyword, domains, timeframe, no. of articles  (</a:t>
            </a:r>
            <a:r>
              <a:rPr lang="en-US" i="1" dirty="0"/>
              <a:t>n)</a:t>
            </a:r>
            <a:endParaRPr lang="en-US" dirty="0"/>
          </a:p>
          <a:p>
            <a:r>
              <a:rPr lang="en-US" dirty="0"/>
              <a:t> Script: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dirty="0"/>
              <a:t>searches each website for articles published during specified timeframe, and contains specified keyword; and</a:t>
            </a:r>
          </a:p>
          <a:p>
            <a:pPr marL="865188" indent="-457200">
              <a:buFont typeface="Symbol" panose="05050102010706020507" pitchFamily="18" charset="2"/>
              <a:buChar char=""/>
            </a:pPr>
            <a:r>
              <a:rPr lang="en-US" dirty="0"/>
              <a:t>randomly pulls </a:t>
            </a:r>
            <a:r>
              <a:rPr lang="en-US" i="1" dirty="0"/>
              <a:t>n</a:t>
            </a:r>
            <a:r>
              <a:rPr lang="en-US" dirty="0"/>
              <a:t> such articles per month from each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0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D478A9-6724-7E43-84F8-090D56EA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534" y="383721"/>
            <a:ext cx="8610600" cy="1293028"/>
          </a:xfrm>
        </p:spPr>
        <p:txBody>
          <a:bodyPr>
            <a:normAutofit/>
          </a:bodyPr>
          <a:lstStyle/>
          <a:p>
            <a:r>
              <a:rPr lang="en-US" sz="4500" dirty="0"/>
              <a:t>TOP 10 WORDS BY OUTLET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275775-E1C7-044C-A691-DFA8BF393F8C}"/>
              </a:ext>
            </a:extLst>
          </p:cNvPr>
          <p:cNvGrpSpPr/>
          <p:nvPr/>
        </p:nvGrpSpPr>
        <p:grpSpPr>
          <a:xfrm>
            <a:off x="1668683" y="2744368"/>
            <a:ext cx="6337300" cy="921525"/>
            <a:chOff x="463550" y="1979130"/>
            <a:chExt cx="6337300" cy="9215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9DC31E-B374-174B-B3D2-EA7FF76D819B}"/>
                </a:ext>
              </a:extLst>
            </p:cNvPr>
            <p:cNvGrpSpPr/>
            <p:nvPr/>
          </p:nvGrpSpPr>
          <p:grpSpPr>
            <a:xfrm>
              <a:off x="463550" y="2406650"/>
              <a:ext cx="6337300" cy="494005"/>
              <a:chOff x="2927350" y="3321050"/>
              <a:chExt cx="6337300" cy="49400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C39D16D-7D34-7F4A-8B38-B2041BC06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7350" y="3321050"/>
                <a:ext cx="6337300" cy="2159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C2A1995-8385-D24E-9D96-04250C761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7350" y="3565244"/>
                <a:ext cx="6337300" cy="249811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662E34-DF34-CC47-A22E-4D469ECF1888}"/>
                </a:ext>
              </a:extLst>
            </p:cNvPr>
            <p:cNvSpPr txBox="1"/>
            <p:nvPr/>
          </p:nvSpPr>
          <p:spPr>
            <a:xfrm>
              <a:off x="3169573" y="197913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CHINA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862F00-FD9E-7A43-81E8-E820199D8E9D}"/>
              </a:ext>
            </a:extLst>
          </p:cNvPr>
          <p:cNvGrpSpPr/>
          <p:nvPr/>
        </p:nvGrpSpPr>
        <p:grpSpPr>
          <a:xfrm>
            <a:off x="5607049" y="5531752"/>
            <a:ext cx="6261100" cy="1028702"/>
            <a:chOff x="501649" y="4037303"/>
            <a:chExt cx="6261100" cy="10287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F1F8AE-6FAC-884F-88D8-DA002ED17163}"/>
                </a:ext>
              </a:extLst>
            </p:cNvPr>
            <p:cNvGrpSpPr/>
            <p:nvPr/>
          </p:nvGrpSpPr>
          <p:grpSpPr>
            <a:xfrm>
              <a:off x="501649" y="4508500"/>
              <a:ext cx="6261100" cy="557505"/>
              <a:chOff x="2965450" y="3314700"/>
              <a:chExt cx="6261100" cy="55750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DE4AB62-852A-A442-A3CC-B815F566C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5450" y="3314700"/>
                <a:ext cx="6261100" cy="228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403704F-836C-BE40-8D39-6963E85F4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0850" y="3618205"/>
                <a:ext cx="6210300" cy="254000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B75F5E-BBED-5842-8698-F4A0C9EA50D6}"/>
                </a:ext>
              </a:extLst>
            </p:cNvPr>
            <p:cNvSpPr txBox="1"/>
            <p:nvPr/>
          </p:nvSpPr>
          <p:spPr>
            <a:xfrm>
              <a:off x="3169573" y="403730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RUSSIA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BE935-A544-FC48-AFE5-E94E7D4FF0C4}"/>
              </a:ext>
            </a:extLst>
          </p:cNvPr>
          <p:cNvGrpSpPr/>
          <p:nvPr/>
        </p:nvGrpSpPr>
        <p:grpSpPr>
          <a:xfrm>
            <a:off x="4011934" y="4190474"/>
            <a:ext cx="6273800" cy="952402"/>
            <a:chOff x="5499100" y="3194340"/>
            <a:chExt cx="6273800" cy="9524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0E5BA4-D419-C74E-848B-04254F4190F6}"/>
                </a:ext>
              </a:extLst>
            </p:cNvPr>
            <p:cNvGrpSpPr/>
            <p:nvPr/>
          </p:nvGrpSpPr>
          <p:grpSpPr>
            <a:xfrm>
              <a:off x="5499100" y="3575891"/>
              <a:ext cx="6273800" cy="570851"/>
              <a:chOff x="2959100" y="3295650"/>
              <a:chExt cx="6273800" cy="57085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4A0CC4D-0EDA-664F-9038-A95FFCAC6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0850" y="3295650"/>
                <a:ext cx="6210300" cy="26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2E9E88B-52D9-5643-AFCE-AFCE51FE7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9100" y="3599801"/>
                <a:ext cx="6273800" cy="266700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2B60D3-267A-B748-93F4-0CF728F0D494}"/>
                </a:ext>
              </a:extLst>
            </p:cNvPr>
            <p:cNvSpPr txBox="1"/>
            <p:nvPr/>
          </p:nvSpPr>
          <p:spPr>
            <a:xfrm>
              <a:off x="8018683" y="3194340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AMERICA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31C30E-5BBD-434C-A8BC-6FEE69763AB3}"/>
              </a:ext>
            </a:extLst>
          </p:cNvPr>
          <p:cNvGrpSpPr/>
          <p:nvPr/>
        </p:nvGrpSpPr>
        <p:grpSpPr>
          <a:xfrm>
            <a:off x="168817" y="1867456"/>
            <a:ext cx="6362700" cy="587094"/>
            <a:chOff x="4837333" y="1562379"/>
            <a:chExt cx="6362700" cy="58709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376CDB2-5B79-C34D-AC55-24C90564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9083" y="1870073"/>
              <a:ext cx="6299200" cy="2794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8DEE36-D880-0D4A-8E7F-9F184D41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37333" y="1562379"/>
              <a:ext cx="6362700" cy="2794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2CF3E34-741F-BE42-BC2C-FFD1298B3949}"/>
              </a:ext>
            </a:extLst>
          </p:cNvPr>
          <p:cNvSpPr txBox="1"/>
          <p:nvPr/>
        </p:nvSpPr>
        <p:spPr>
          <a:xfrm>
            <a:off x="2732850" y="149812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81A202-CBCB-2C4B-BC10-8FA1F6E8D746}"/>
              </a:ext>
            </a:extLst>
          </p:cNvPr>
          <p:cNvSpPr/>
          <p:nvPr/>
        </p:nvSpPr>
        <p:spPr>
          <a:xfrm>
            <a:off x="4251960" y="2146856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23CCF9-D944-5442-8A53-D0D5F9F7F7A5}"/>
              </a:ext>
            </a:extLst>
          </p:cNvPr>
          <p:cNvSpPr/>
          <p:nvPr/>
        </p:nvSpPr>
        <p:spPr>
          <a:xfrm>
            <a:off x="5169534" y="2151347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BDED36-E286-B044-BCCB-3FD39185884F}"/>
              </a:ext>
            </a:extLst>
          </p:cNvPr>
          <p:cNvSpPr/>
          <p:nvPr/>
        </p:nvSpPr>
        <p:spPr>
          <a:xfrm>
            <a:off x="4380057" y="1848144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0431EC8-4814-CC47-91EA-9F266C4DC063}"/>
              </a:ext>
            </a:extLst>
          </p:cNvPr>
          <p:cNvSpPr/>
          <p:nvPr/>
        </p:nvSpPr>
        <p:spPr>
          <a:xfrm>
            <a:off x="2434756" y="3149944"/>
            <a:ext cx="925830" cy="120906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3A6AF0-DD96-4046-B5DA-ABFBC26E6358}"/>
              </a:ext>
            </a:extLst>
          </p:cNvPr>
          <p:cNvSpPr/>
          <p:nvPr/>
        </p:nvSpPr>
        <p:spPr>
          <a:xfrm>
            <a:off x="3448876" y="3246014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A97213-DA8B-AC43-BA7E-9F1758C75F28}"/>
              </a:ext>
            </a:extLst>
          </p:cNvPr>
          <p:cNvSpPr/>
          <p:nvPr/>
        </p:nvSpPr>
        <p:spPr>
          <a:xfrm>
            <a:off x="2424337" y="3255690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ECC869-7857-7948-B450-4B4CFE5FBC95}"/>
              </a:ext>
            </a:extLst>
          </p:cNvPr>
          <p:cNvSpPr/>
          <p:nvPr/>
        </p:nvSpPr>
        <p:spPr>
          <a:xfrm>
            <a:off x="4913339" y="4560398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3B30BA-1304-8C40-B7E9-D38B333B9B3F}"/>
              </a:ext>
            </a:extLst>
          </p:cNvPr>
          <p:cNvSpPr/>
          <p:nvPr/>
        </p:nvSpPr>
        <p:spPr>
          <a:xfrm>
            <a:off x="8384442" y="4566950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6B5E64-32BC-614A-BB66-1F13A169A2A0}"/>
              </a:ext>
            </a:extLst>
          </p:cNvPr>
          <p:cNvSpPr/>
          <p:nvPr/>
        </p:nvSpPr>
        <p:spPr>
          <a:xfrm>
            <a:off x="5756115" y="4555590"/>
            <a:ext cx="775402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9FBE66E-4E16-5949-870C-C57CC5E59838}"/>
              </a:ext>
            </a:extLst>
          </p:cNvPr>
          <p:cNvSpPr/>
          <p:nvPr/>
        </p:nvSpPr>
        <p:spPr>
          <a:xfrm>
            <a:off x="8292030" y="5983133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8C7720-2AF9-E247-9484-B3AAA3663040}"/>
              </a:ext>
            </a:extLst>
          </p:cNvPr>
          <p:cNvSpPr/>
          <p:nvPr/>
        </p:nvSpPr>
        <p:spPr>
          <a:xfrm>
            <a:off x="9217860" y="5983133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443659-8D10-AF47-9A0A-C16641AF483A}"/>
              </a:ext>
            </a:extLst>
          </p:cNvPr>
          <p:cNvSpPr/>
          <p:nvPr/>
        </p:nvSpPr>
        <p:spPr>
          <a:xfrm>
            <a:off x="8005983" y="6397268"/>
            <a:ext cx="925830" cy="167994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29FE5C-A0EB-2D45-9C59-B97D0D8B42E2}"/>
              </a:ext>
            </a:extLst>
          </p:cNvPr>
          <p:cNvSpPr/>
          <p:nvPr/>
        </p:nvSpPr>
        <p:spPr>
          <a:xfrm>
            <a:off x="5299958" y="3386216"/>
            <a:ext cx="795405" cy="215900"/>
          </a:xfrm>
          <a:prstGeom prst="ellipse">
            <a:avLst/>
          </a:prstGeom>
          <a:solidFill>
            <a:srgbClr val="FFFF00">
              <a:alpha val="47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E99E17-F951-9F45-A1ED-FB8BEE27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47" b="205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573C6-9EB4-7549-AEEE-3EB53FF1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8" y="2237173"/>
            <a:ext cx="6490011" cy="2602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000" dirty="0"/>
              <a:t>SENTIMENT ANALYSIS: VADER AND TEXTBLOB</a:t>
            </a:r>
          </a:p>
        </p:txBody>
      </p:sp>
    </p:spTree>
    <p:extLst>
      <p:ext uri="{BB962C8B-B14F-4D97-AF65-F5344CB8AC3E}">
        <p14:creationId xmlns:p14="http://schemas.microsoft.com/office/powerpoint/2010/main" val="37240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A18AD9-4131-4C99-868F-FF10F9812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2B1BF-20E1-1148-AB5D-B999BF8F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257" y="673240"/>
            <a:ext cx="333754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VADER SENTIMENT ANALYSIS </a:t>
            </a:r>
            <a:b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OUTLET AND COUNTRY</a:t>
            </a:r>
            <a:endParaRPr lang="en-US" sz="48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le 12">
            <a:extLst>
              <a:ext uri="{FF2B5EF4-FFF2-40B4-BE49-F238E27FC236}">
                <a16:creationId xmlns:a16="http://schemas.microsoft.com/office/drawing/2014/main" id="{07BF9F7B-7617-44E3-B624-50DB0B90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731CB05-87CB-FC4D-BC77-68F1099C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8" y="924944"/>
            <a:ext cx="2596896" cy="1780931"/>
          </a:xfrm>
          <a:prstGeom prst="rect">
            <a:avLst/>
          </a:prstGeom>
        </p:spPr>
      </p:pic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F2D45908-E2D1-4BA6-9764-B0B958CCB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304936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5F06F70-9BEB-E943-8C84-0EB5A3D34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87" y="3741867"/>
            <a:ext cx="2592717" cy="1894960"/>
          </a:xfrm>
          <a:prstGeom prst="rect">
            <a:avLst/>
          </a:prstGeom>
        </p:spPr>
      </p:pic>
      <p:sp>
        <p:nvSpPr>
          <p:cNvPr id="38" name="Rounded Rectangle 39">
            <a:extLst>
              <a:ext uri="{FF2B5EF4-FFF2-40B4-BE49-F238E27FC236}">
                <a16:creationId xmlns:a16="http://schemas.microsoft.com/office/drawing/2014/main" id="{71F2BD2C-28F0-4D6B-B608-43F1D5C43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F89CF25-7693-2446-936E-6A0516A27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177" y="1266601"/>
            <a:ext cx="2592717" cy="1801047"/>
          </a:xfrm>
          <a:prstGeom prst="rect">
            <a:avLst/>
          </a:prstGeom>
        </p:spPr>
      </p:pic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10B3D0CD-39AC-4AB3-B3F1-769450976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3866058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E23AEA4-3DFE-4746-8828-868C6F744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5998" y="4173568"/>
            <a:ext cx="2596896" cy="1735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566C95-CF74-4FB2-95BE-50BC55D2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6160C-9D02-A644-A3D7-0932010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257" y="3113961"/>
            <a:ext cx="3643563" cy="18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728-70DE-BD40-A9E2-CDA583BC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TEXTBLOB SENTIMENT ANALYSIS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BY OUTLET, COUNTRY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016034-4908-674F-9A5B-181031A79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796" y="3666558"/>
            <a:ext cx="4169778" cy="240489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6E70550-21CA-F54B-8629-6E1FCAB1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99" y="894158"/>
            <a:ext cx="3356919" cy="229728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D931A99-304B-4E41-9F75-8F8E64416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797" y="894158"/>
            <a:ext cx="4015423" cy="229728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32D5D4-F381-DC42-BC07-663AC4EBE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999" y="3662222"/>
            <a:ext cx="3356919" cy="24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7F87D-615F-A945-9ACE-1CAAD760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VADER ANALYSIS RESULTS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1DBC5A46-0C6B-E043-87EC-A40258D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46"/>
          <a:stretch/>
        </p:blipFill>
        <p:spPr>
          <a:xfrm>
            <a:off x="4972699" y="746125"/>
            <a:ext cx="6533501" cy="6013489"/>
          </a:xfrm>
          <a:prstGeom prst="rect">
            <a:avLst/>
          </a:prstGeom>
        </p:spPr>
      </p:pic>
      <p:pic>
        <p:nvPicPr>
          <p:cNvPr id="24" name="Content Placeholder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29335-3919-A648-8691-0C05BA7A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9844" y="2814554"/>
            <a:ext cx="3943594" cy="2702092"/>
          </a:xfrm>
        </p:spPr>
      </p:pic>
    </p:spTree>
    <p:extLst>
      <p:ext uri="{BB962C8B-B14F-4D97-AF65-F5344CB8AC3E}">
        <p14:creationId xmlns:p14="http://schemas.microsoft.com/office/powerpoint/2010/main" val="425741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D71EE-AD32-5041-BBCD-82DBF46F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1" b="1497"/>
          <a:stretch/>
        </p:blipFill>
        <p:spPr>
          <a:xfrm>
            <a:off x="20" y="-918"/>
            <a:ext cx="4578252" cy="2602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9047E-DDBF-C149-B695-77E5BC7D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66617"/>
            <a:ext cx="3412067" cy="3063250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tEXTBLOB</a:t>
            </a:r>
            <a:r>
              <a:rPr lang="en-US" sz="4800" dirty="0">
                <a:solidFill>
                  <a:srgbClr val="FFFFFF"/>
                </a:solidFill>
              </a:rPr>
              <a:t> ANALYSIS RESULTS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DF40D5C9-CDAD-8748-B2A2-D92621921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1" r="-2" b="207"/>
          <a:stretch/>
        </p:blipFill>
        <p:spPr>
          <a:xfrm>
            <a:off x="4578270" y="-460"/>
            <a:ext cx="7613730" cy="68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Macintosh PowerPoint</Application>
  <PresentationFormat>Widescreen</PresentationFormat>
  <Paragraphs>47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Wingdings</vt:lpstr>
      <vt:lpstr>Wingdings 2</vt:lpstr>
      <vt:lpstr>Vapor Trail</vt:lpstr>
      <vt:lpstr>CARBON PRINT  rOTEM wEIZMAN VU HA TONY FORMICA  23 april 20</vt:lpstr>
      <vt:lpstr>CONTROL GROUPS MADE UP OF STATE-SPONSORED OUTLETS</vt:lpstr>
      <vt:lpstr>Getting the data</vt:lpstr>
      <vt:lpstr>TOP 10 WORDS BY OUTLET</vt:lpstr>
      <vt:lpstr>SENTIMENT ANALYSIS: VADER AND TEXTBLOB</vt:lpstr>
      <vt:lpstr>VADER SENTIMENT ANALYSIS  BY OUTLET AND COUNTRY</vt:lpstr>
      <vt:lpstr>TEXTBLOB SENTIMENT ANALYSIS  BY OUTLET, COUNTRY</vt:lpstr>
      <vt:lpstr>VADER ANALYSIS RESULTS</vt:lpstr>
      <vt:lpstr>tEXTBLOB ANALYSIS RESULTS</vt:lpstr>
      <vt:lpstr>CLIMATE CHANGE &amp; other pol. issues</vt:lpstr>
      <vt:lpstr>PowerPoint Presentation</vt:lpstr>
      <vt:lpstr>PowerPoint Presentation</vt:lpstr>
      <vt:lpstr>PowerPoint Presentation</vt:lpstr>
      <vt:lpstr>CONCLUSIONS AND 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PRINT  rOTEM wEIZMAN VU HA TONY FORMICA  23 april 20</dc:title>
  <dc:creator>Anthony Formica</dc:creator>
  <cp:lastModifiedBy>Anthony Formica</cp:lastModifiedBy>
  <cp:revision>2</cp:revision>
  <dcterms:created xsi:type="dcterms:W3CDTF">2020-04-22T18:42:06Z</dcterms:created>
  <dcterms:modified xsi:type="dcterms:W3CDTF">2020-04-22T19:18:54Z</dcterms:modified>
</cp:coreProperties>
</file>