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Open Sans" panose="020B0606030504020204" pitchFamily="34" charset="0"/>
      <p:regular r:id="rId22"/>
      <p:bold r:id="rId23"/>
      <p:italic r:id="rId24"/>
      <p:boldItalic r:id="rId25"/>
    </p:embeddedFont>
    <p:embeddedFont>
      <p:font typeface="PT Sans Narrow" panose="020B0506020203020204" pitchFamily="34"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p:cViewPr varScale="1">
        <p:scale>
          <a:sx n="120" d="100"/>
          <a:sy n="120" d="100"/>
        </p:scale>
        <p:origin x="8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3fe77eaf6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3fe77eaf6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434343"/>
                </a:solidFill>
                <a:latin typeface="Times New Roman"/>
                <a:ea typeface="Times New Roman"/>
                <a:cs typeface="Times New Roman"/>
                <a:sym typeface="Times New Roman"/>
              </a:rPr>
              <a:t>-Here compared the number of healthcare workers required to treat the WHO estimated peak to the number that are currently employed</a:t>
            </a:r>
            <a:endParaRPr sz="1000">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000">
                <a:solidFill>
                  <a:srgbClr val="434343"/>
                </a:solidFill>
                <a:latin typeface="Times New Roman"/>
                <a:ea typeface="Times New Roman"/>
                <a:cs typeface="Times New Roman"/>
                <a:sym typeface="Times New Roman"/>
              </a:rPr>
              <a:t> </a:t>
            </a:r>
            <a:endParaRPr sz="1000">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000">
                <a:solidFill>
                  <a:srgbClr val="434343"/>
                </a:solidFill>
                <a:latin typeface="Times New Roman"/>
                <a:ea typeface="Times New Roman"/>
                <a:cs typeface="Times New Roman"/>
                <a:sym typeface="Times New Roman"/>
              </a:rPr>
              <a:t>Measured using:</a:t>
            </a:r>
            <a:endParaRPr sz="1000">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000">
                <a:solidFill>
                  <a:srgbClr val="434343"/>
                </a:solidFill>
                <a:latin typeface="Times New Roman"/>
                <a:ea typeface="Times New Roman"/>
                <a:cs typeface="Times New Roman"/>
                <a:sym typeface="Times New Roman"/>
              </a:rPr>
              <a:t>- The WHO estimates the number of healthcare workers available to treat coronavirus cases as 80% of all healthcare workers employed</a:t>
            </a:r>
            <a:endParaRPr sz="1000">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000">
                <a:solidFill>
                  <a:srgbClr val="434343"/>
                </a:solidFill>
                <a:latin typeface="Times New Roman"/>
                <a:ea typeface="Times New Roman"/>
                <a:cs typeface="Times New Roman"/>
                <a:sym typeface="Times New Roman"/>
              </a:rPr>
              <a:t>-WHO also has guidelines for appropriate worker : patient ratios</a:t>
            </a:r>
            <a:endParaRPr sz="1000">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1600"/>
              </a:spcAft>
              <a:buNone/>
            </a:pPr>
            <a:endParaRPr sz="1000">
              <a:solidFill>
                <a:srgbClr val="434343"/>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4e1c5364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4e1c5364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latin typeface="Times New Roman"/>
                <a:ea typeface="Times New Roman"/>
                <a:cs typeface="Times New Roman"/>
                <a:sym typeface="Times New Roman"/>
              </a:rPr>
              <a:t>Used a log scale to get fancy, but tells us the same information -- countries are in trouble</a:t>
            </a:r>
            <a:endParaRPr sz="10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39accd1a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39accd1a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 was curious if perhaps richer countries would have more capacity in terms of available healthcare workers… But nope, not really</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fd6f8ba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fd6f8ba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fd6f8ba6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fd6f8ba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huge gaps between healthcare capacity available and required.</a:t>
            </a:r>
            <a:endParaRPr/>
          </a:p>
          <a:p>
            <a:pPr marL="0" lvl="0" indent="0" algn="l" rtl="0">
              <a:spcBef>
                <a:spcPts val="0"/>
              </a:spcBef>
              <a:spcAft>
                <a:spcPts val="0"/>
              </a:spcAft>
              <a:buNone/>
            </a:pPr>
            <a:r>
              <a:rPr lang="en"/>
              <a:t>Does this result in an increase in the number death?</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fd6f8ba6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fd6f8ba6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rPr>
              <a:t>Ordinary Least Squares regression (OLS) is more commonly used linear regression</a:t>
            </a: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fd6f8ba6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fd6f8ba6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fd6f8ba6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fd6f8ba6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fd6f8ba6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fd6f8ba6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rPr>
              <a:t>Omitted variables</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There must be other factors affecting the number of death</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Relying on a single dataset </a:t>
            </a:r>
            <a:endParaRPr sz="120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en" sz="1200">
                <a:solidFill>
                  <a:srgbClr val="222222"/>
                </a:solidFill>
                <a:highlight>
                  <a:srgbClr val="FFFFFF"/>
                </a:highlight>
              </a:rPr>
              <a:t>Data reliability</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The outbreak is ongoing and countries can be in different stages.</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The dataset does not take emergent enhancement of these facilities into consideration.</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 </a:t>
            </a: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fd6f8ba6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fd6f8ba6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rPr>
              <a:t>Omitted variables</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There must be other factors affecting the number of death</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Relying on a single dataset </a:t>
            </a:r>
            <a:endParaRPr sz="1200">
              <a:solidFill>
                <a:srgbClr val="222222"/>
              </a:solidFill>
              <a:highlight>
                <a:srgbClr val="FFFFFF"/>
              </a:highlight>
            </a:endParaRPr>
          </a:p>
          <a:p>
            <a:pPr marL="0" lvl="0" indent="0" algn="l" rtl="0">
              <a:spcBef>
                <a:spcPts val="0"/>
              </a:spcBef>
              <a:spcAft>
                <a:spcPts val="0"/>
              </a:spcAft>
              <a:buNone/>
            </a:pPr>
            <a:r>
              <a:rPr lang="en" sz="1200">
                <a:solidFill>
                  <a:srgbClr val="222222"/>
                </a:solidFill>
                <a:highlight>
                  <a:srgbClr val="FFFFFF"/>
                </a:highlight>
              </a:rPr>
              <a:t>Data reliability</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The outbreak is ongoing and countries can be in different stages.</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The dataset does not take emergent enhancement of these facilities into consideration.</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 </a:t>
            </a: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3fe77eaf6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3fe77eaf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We first found a World Health Organization dataset that forecasts essential equipment and workers needs by country. It also forecasts the number of cases that each country could expect at its peak, given a set of user inputs.</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Originally, we wanted to measure each country’s response to the pandemic: In other words, we would look at how many critical and sever cases were forecasted to hit each country over the course of the forecasting, compare it to the number of ICU beds physically available in the country, and essentially create a proxy for the number of deaths, which we would then compare to actual deaths.</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Well the dataset is actually more conveniently used as a tool and naturally we came across some problems with that, which Ryohei will discuss later. Anyways, we are now tackling the project by looking at three main questions.</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1)</a:t>
            </a:r>
            <a:r>
              <a:rPr lang="en" sz="400">
                <a:latin typeface="Times New Roman"/>
                <a:ea typeface="Times New Roman"/>
                <a:cs typeface="Times New Roman"/>
                <a:sym typeface="Times New Roman"/>
              </a:rPr>
              <a:t>    </a:t>
            </a:r>
            <a:r>
              <a:rPr lang="en" sz="800">
                <a:latin typeface="Times New Roman"/>
                <a:ea typeface="Times New Roman"/>
                <a:cs typeface="Times New Roman"/>
                <a:sym typeface="Times New Roman"/>
              </a:rPr>
              <a:t>What is the current scope of the pandemic?</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a.</a:t>
            </a:r>
            <a:r>
              <a:rPr lang="en" sz="400">
                <a:latin typeface="Times New Roman"/>
                <a:ea typeface="Times New Roman"/>
                <a:cs typeface="Times New Roman"/>
                <a:sym typeface="Times New Roman"/>
              </a:rPr>
              <a:t>     </a:t>
            </a:r>
            <a:r>
              <a:rPr lang="en" sz="800">
                <a:latin typeface="Times New Roman"/>
                <a:ea typeface="Times New Roman"/>
                <a:cs typeface="Times New Roman"/>
                <a:sym typeface="Times New Roman"/>
              </a:rPr>
              <a:t>Comparing number of known cases as of April 17 to population size, GDP per capita, and percentage of elderly in the population</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b.</a:t>
            </a:r>
            <a:r>
              <a:rPr lang="en" sz="400">
                <a:latin typeface="Times New Roman"/>
                <a:ea typeface="Times New Roman"/>
                <a:cs typeface="Times New Roman"/>
                <a:sym typeface="Times New Roman"/>
              </a:rPr>
              <a:t>     </a:t>
            </a:r>
            <a:r>
              <a:rPr lang="en" sz="800">
                <a:latin typeface="Times New Roman"/>
                <a:ea typeface="Times New Roman"/>
                <a:cs typeface="Times New Roman"/>
                <a:sym typeface="Times New Roman"/>
              </a:rPr>
              <a:t>To note, we’re also curious about how the number of cases compares to percentage of population living in rural areas vs. urban, as well as government policy measures to contain the virus (social isolation, mask-wearing, etc.) . So we may include these elements in our final report</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2)</a:t>
            </a:r>
            <a:r>
              <a:rPr lang="en" sz="400">
                <a:latin typeface="Times New Roman"/>
                <a:ea typeface="Times New Roman"/>
                <a:cs typeface="Times New Roman"/>
                <a:sym typeface="Times New Roman"/>
              </a:rPr>
              <a:t>    </a:t>
            </a:r>
            <a:r>
              <a:rPr lang="en" sz="800">
                <a:latin typeface="Times New Roman"/>
                <a:ea typeface="Times New Roman"/>
                <a:cs typeface="Times New Roman"/>
                <a:sym typeface="Times New Roman"/>
              </a:rPr>
              <a:t>How prepared are the countries for when the pandemic gets worse?</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a.</a:t>
            </a:r>
            <a:r>
              <a:rPr lang="en" sz="400">
                <a:latin typeface="Times New Roman"/>
                <a:ea typeface="Times New Roman"/>
                <a:cs typeface="Times New Roman"/>
                <a:sym typeface="Times New Roman"/>
              </a:rPr>
              <a:t>     </a:t>
            </a:r>
            <a:r>
              <a:rPr lang="en" sz="800">
                <a:latin typeface="Times New Roman"/>
                <a:ea typeface="Times New Roman"/>
                <a:cs typeface="Times New Roman"/>
                <a:sym typeface="Times New Roman"/>
              </a:rPr>
              <a:t>So for this, we looked at the number of available health care workers and hospital beds available</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b.</a:t>
            </a:r>
            <a:r>
              <a:rPr lang="en" sz="400">
                <a:latin typeface="Times New Roman"/>
                <a:ea typeface="Times New Roman"/>
                <a:cs typeface="Times New Roman"/>
                <a:sym typeface="Times New Roman"/>
              </a:rPr>
              <a:t>     </a:t>
            </a:r>
            <a:r>
              <a:rPr lang="en" sz="800">
                <a:latin typeface="Times New Roman"/>
                <a:ea typeface="Times New Roman"/>
                <a:cs typeface="Times New Roman"/>
                <a:sym typeface="Times New Roman"/>
              </a:rPr>
              <a:t>Still in progress, but likely will compare by population size or any other measures that might indicate the extent of the virus in each country</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3)</a:t>
            </a:r>
            <a:r>
              <a:rPr lang="en" sz="400">
                <a:latin typeface="Times New Roman"/>
                <a:ea typeface="Times New Roman"/>
                <a:cs typeface="Times New Roman"/>
                <a:sym typeface="Times New Roman"/>
              </a:rPr>
              <a:t>    </a:t>
            </a:r>
            <a:r>
              <a:rPr lang="en" sz="800">
                <a:latin typeface="Times New Roman"/>
                <a:ea typeface="Times New Roman"/>
                <a:cs typeface="Times New Roman"/>
                <a:sym typeface="Times New Roman"/>
              </a:rPr>
              <a:t>How does the capacity of the medical system relate to the number of deaths due to coronavirus?</a:t>
            </a:r>
            <a:endParaRPr sz="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800">
                <a:latin typeface="Times New Roman"/>
                <a:ea typeface="Times New Roman"/>
                <a:cs typeface="Times New Roman"/>
                <a:sym typeface="Times New Roman"/>
              </a:rPr>
              <a:t>a.</a:t>
            </a:r>
            <a:r>
              <a:rPr lang="en" sz="400">
                <a:latin typeface="Times New Roman"/>
                <a:ea typeface="Times New Roman"/>
                <a:cs typeface="Times New Roman"/>
                <a:sym typeface="Times New Roman"/>
              </a:rPr>
              <a:t>     </a:t>
            </a:r>
            <a:r>
              <a:rPr lang="en" sz="800">
                <a:latin typeface="Times New Roman"/>
                <a:ea typeface="Times New Roman"/>
                <a:cs typeface="Times New Roman"/>
                <a:sym typeface="Times New Roman"/>
              </a:rPr>
              <a:t>We performed a regression analysis to look at correlation between medical capacity (in terms of number of ICU beds and healthcare workers available) and the actual number of deaths to date </a:t>
            </a:r>
            <a:endParaRPr sz="800">
              <a:latin typeface="Times New Roman"/>
              <a:ea typeface="Times New Roman"/>
              <a:cs typeface="Times New Roman"/>
              <a:sym typeface="Times New Roman"/>
            </a:endParaRPr>
          </a:p>
          <a:p>
            <a:pPr marL="0" lvl="0" indent="0" algn="l" rtl="0">
              <a:spcBef>
                <a:spcPts val="0"/>
              </a:spcBef>
              <a:spcAft>
                <a:spcPts val="0"/>
              </a:spcAft>
              <a:buNone/>
            </a:pPr>
            <a:endParaRPr sz="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3fe77eaf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3fe77eaf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our project, we decided to focus in on countries in the EU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3fe77eaf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3fe77eaf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Our primary data set is the WHO Essential Equipment Forecasting Tool</a:t>
            </a:r>
            <a:endParaRPr>
              <a:solidFill>
                <a:schemeClr val="dk1"/>
              </a:solidFill>
            </a:endParaRPr>
          </a:p>
          <a:p>
            <a:pPr marL="0" lvl="0" indent="0" algn="l" rtl="0">
              <a:lnSpc>
                <a:spcPct val="115000"/>
              </a:lnSpc>
              <a:spcBef>
                <a:spcPts val="0"/>
              </a:spcBef>
              <a:spcAft>
                <a:spcPts val="0"/>
              </a:spcAft>
              <a:buNone/>
            </a:pPr>
            <a:r>
              <a:rPr lang="en">
                <a:solidFill>
                  <a:schemeClr val="dk1"/>
                </a:solidFill>
              </a:rPr>
              <a:t>-In order to retrieve data from these countries, dataset users need to type in a country and number of cumulative known cases. The dataset then forecasts the number of covid-19 cases over 4-6 weeks based and number of beds, healthcare workers, and tests needed, as well as a long list of equipment requirements.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We are also using Novel Coronavirus time series data, the Johns Hopkins covid trackers, and some others on basic EU demographics.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39accd1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39accd1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Speaking notes:</a:t>
            </a:r>
            <a:endParaRPr/>
          </a:p>
          <a:p>
            <a:pPr marL="0" lvl="0" indent="0" algn="l" rtl="0">
              <a:spcBef>
                <a:spcPts val="0"/>
              </a:spcBef>
              <a:spcAft>
                <a:spcPts val="0"/>
              </a:spcAft>
              <a:buNone/>
            </a:pPr>
            <a:r>
              <a:rPr lang="en"/>
              <a:t>Epidemic curve</a:t>
            </a:r>
            <a:r>
              <a:rPr lang="en" sz="500"/>
              <a:t>: </a:t>
            </a:r>
            <a:r>
              <a:rPr lang="en" sz="1000"/>
              <a:t>To build the curve, statisticians make many assumptions, most significantly the transmission rate. Estimates vary widely and change practically day by day.</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Clinical attack rate: We chose 20%, so the true peak of the virus may be very different but for purposes of this project, the peak tended to be 20% of the population size</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a0ed11f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a0ed11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e1c53641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e1c53641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e1c5364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e1c53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First looked at the number of known cases as compared with the population size, GDP per capita, and something called the old-age dependency ratio</a:t>
            </a:r>
            <a:endParaRPr/>
          </a:p>
          <a:p>
            <a:pPr marL="0" lvl="0" indent="0" algn="l" rtl="0">
              <a:lnSpc>
                <a:spcPct val="115000"/>
              </a:lnSpc>
              <a:spcBef>
                <a:spcPts val="0"/>
              </a:spcBef>
              <a:spcAft>
                <a:spcPts val="0"/>
              </a:spcAft>
              <a:buNone/>
            </a:pPr>
            <a:r>
              <a:rPr lang="en"/>
              <a:t> </a:t>
            </a:r>
            <a:endParaRPr/>
          </a:p>
          <a:p>
            <a:pPr marL="0" lvl="0" indent="0" algn="l" rtl="0">
              <a:lnSpc>
                <a:spcPct val="115000"/>
              </a:lnSpc>
              <a:spcBef>
                <a:spcPts val="0"/>
              </a:spcBef>
              <a:spcAft>
                <a:spcPts val="0"/>
              </a:spcAft>
              <a:buNone/>
            </a:pPr>
            <a:r>
              <a:rPr lang="en"/>
              <a:t>Old-age dependency ratio is </a:t>
            </a:r>
            <a:r>
              <a:rPr lang="en" sz="1050">
                <a:highlight>
                  <a:srgbClr val="FFFFFF"/>
                </a:highlight>
              </a:rPr>
              <a:t>the ratio between the projected number of persons aged 65 and over and the projected number of persons aged between 15 and 64. The value is expressed per 100 persons of working age (15-64). So how many elderly people are there for every 100 people who are likely to be working?</a:t>
            </a:r>
            <a:endParaRPr sz="1050">
              <a:highlight>
                <a:srgbClr val="FFFFFF"/>
              </a:highlight>
            </a:endParaRPr>
          </a:p>
          <a:p>
            <a:pPr marL="0" lvl="0" indent="0" algn="l" rtl="0">
              <a:lnSpc>
                <a:spcPct val="115000"/>
              </a:lnSpc>
              <a:spcBef>
                <a:spcPts val="0"/>
              </a:spcBef>
              <a:spcAft>
                <a:spcPts val="0"/>
              </a:spcAft>
              <a:buNone/>
            </a:pPr>
            <a:r>
              <a:rPr lang="en" sz="1050">
                <a:highlight>
                  <a:srgbClr val="FFFFFF"/>
                </a:highlight>
              </a:rPr>
              <a:t>We wanted to look into this because the number of known cases corresponds with the number of tests performed, which only happens when cases are severe</a:t>
            </a:r>
            <a:endParaRPr sz="1050">
              <a:highlight>
                <a:srgbClr val="FFFFFF"/>
              </a:highlight>
            </a:endParaRPr>
          </a:p>
          <a:p>
            <a:pPr marL="0" lvl="0" indent="0" algn="l" rtl="0">
              <a:lnSpc>
                <a:spcPct val="115000"/>
              </a:lnSpc>
              <a:spcBef>
                <a:spcPts val="0"/>
              </a:spcBef>
              <a:spcAft>
                <a:spcPts val="0"/>
              </a:spcAft>
              <a:buNone/>
            </a:pPr>
            <a:r>
              <a:rPr lang="en"/>
              <a:t> </a:t>
            </a:r>
            <a:endParaRPr/>
          </a:p>
          <a:p>
            <a:pPr marL="0" lvl="0" indent="0" algn="l" rtl="0">
              <a:lnSpc>
                <a:spcPct val="115000"/>
              </a:lnSpc>
              <a:spcBef>
                <a:spcPts val="0"/>
              </a:spcBef>
              <a:spcAft>
                <a:spcPts val="0"/>
              </a:spcAft>
              <a:buNone/>
            </a:pPr>
            <a:r>
              <a:rPr lang="en"/>
              <a:t>I don’t think this tells us anything too exciting: the four countries with the most number of cases are also the most populous countries, GDP per capita isn’t conclusive, and yes those 4 countries tend to have a higher percentage of older people, but so do many other countries</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4e1c5364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4e1c5364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Now Luxembourg, Belgium, and Ireland start to look scarier</a:t>
            </a:r>
            <a:endParaRPr/>
          </a:p>
          <a:p>
            <a:pPr marL="0" lvl="0" indent="0" algn="l" rtl="0">
              <a:lnSpc>
                <a:spcPct val="115000"/>
              </a:lnSpc>
              <a:spcBef>
                <a:spcPts val="0"/>
              </a:spcBef>
              <a:spcAft>
                <a:spcPts val="0"/>
              </a:spcAft>
              <a:buNone/>
            </a:pPr>
            <a:r>
              <a:rPr lang="en"/>
              <a:t>But still all below .6 %</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Healthcare system resilience</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Ryohei Suzuki, Kendra Nealon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Resilience in terms of number of healthcare workers</a:t>
            </a:r>
            <a:endParaRPr sz="3500"/>
          </a:p>
        </p:txBody>
      </p:sp>
      <p:pic>
        <p:nvPicPr>
          <p:cNvPr id="131" name="Google Shape;131;p22"/>
          <p:cNvPicPr preferRelativeResize="0"/>
          <p:nvPr/>
        </p:nvPicPr>
        <p:blipFill>
          <a:blip r:embed="rId3">
            <a:alphaModFix/>
          </a:blip>
          <a:stretch>
            <a:fillRect/>
          </a:stretch>
        </p:blipFill>
        <p:spPr>
          <a:xfrm>
            <a:off x="1625138" y="1000025"/>
            <a:ext cx="5893724" cy="3838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Resilience in terms of number of healthcare workers: log scale</a:t>
            </a:r>
            <a:endParaRPr sz="2900"/>
          </a:p>
        </p:txBody>
      </p:sp>
      <p:pic>
        <p:nvPicPr>
          <p:cNvPr id="137" name="Google Shape;137;p23"/>
          <p:cNvPicPr preferRelativeResize="0"/>
          <p:nvPr/>
        </p:nvPicPr>
        <p:blipFill>
          <a:blip r:embed="rId3">
            <a:alphaModFix/>
          </a:blip>
          <a:stretch>
            <a:fillRect/>
          </a:stretch>
        </p:blipFill>
        <p:spPr>
          <a:xfrm>
            <a:off x="932600" y="1000025"/>
            <a:ext cx="7406094" cy="383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Same data, compared with GDP per capita</a:t>
            </a:r>
            <a:endParaRPr/>
          </a:p>
        </p:txBody>
      </p:sp>
      <p:sp>
        <p:nvSpPr>
          <p:cNvPr id="143" name="Google Shape;143;p24"/>
          <p:cNvSpPr txBox="1">
            <a:spLocks noGrp="1"/>
          </p:cNvSpPr>
          <p:nvPr>
            <p:ph type="body" idx="1"/>
          </p:nvPr>
        </p:nvSpPr>
        <p:spPr>
          <a:xfrm>
            <a:off x="311700" y="1266325"/>
            <a:ext cx="24462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not tell an interesting story -- just that results are mixed. </a:t>
            </a:r>
            <a:endParaRPr/>
          </a:p>
          <a:p>
            <a:pPr marL="0" lvl="0" indent="0" algn="l" rtl="0">
              <a:spcBef>
                <a:spcPts val="1600"/>
              </a:spcBef>
              <a:spcAft>
                <a:spcPts val="0"/>
              </a:spcAft>
              <a:buNone/>
            </a:pPr>
            <a:r>
              <a:rPr lang="en"/>
              <a:t>GDP per capita may not play a huge role</a:t>
            </a:r>
            <a:endParaRPr/>
          </a:p>
          <a:p>
            <a:pPr marL="0" lvl="0" indent="0" algn="l" rtl="0">
              <a:spcBef>
                <a:spcPts val="1600"/>
              </a:spcBef>
              <a:spcAft>
                <a:spcPts val="1600"/>
              </a:spcAft>
              <a:buNone/>
            </a:pPr>
            <a:endParaRPr/>
          </a:p>
        </p:txBody>
      </p:sp>
      <p:pic>
        <p:nvPicPr>
          <p:cNvPr id="144" name="Google Shape;144;p24"/>
          <p:cNvPicPr preferRelativeResize="0"/>
          <p:nvPr/>
        </p:nvPicPr>
        <p:blipFill>
          <a:blip r:embed="rId3">
            <a:alphaModFix/>
          </a:blip>
          <a:stretch>
            <a:fillRect/>
          </a:stretch>
        </p:blipFill>
        <p:spPr>
          <a:xfrm>
            <a:off x="2847600" y="1170125"/>
            <a:ext cx="5821225" cy="378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Part 2:</a:t>
            </a:r>
            <a:endParaRPr/>
          </a:p>
        </p:txBody>
      </p:sp>
      <p:sp>
        <p:nvSpPr>
          <p:cNvPr id="150" name="Google Shape;150;p25"/>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(Slightly) Advanced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healthcare system resilience matter?</a:t>
            </a:r>
            <a:endParaRPr/>
          </a:p>
        </p:txBody>
      </p:sp>
      <p:sp>
        <p:nvSpPr>
          <p:cNvPr id="156" name="Google Shape;156;p26"/>
          <p:cNvSpPr/>
          <p:nvPr/>
        </p:nvSpPr>
        <p:spPr>
          <a:xfrm>
            <a:off x="630025" y="1260050"/>
            <a:ext cx="2976300" cy="110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Lack of healthcare capacity</a:t>
            </a:r>
            <a:endParaRPr sz="1800"/>
          </a:p>
        </p:txBody>
      </p:sp>
      <p:sp>
        <p:nvSpPr>
          <p:cNvPr id="157" name="Google Shape;157;p26"/>
          <p:cNvSpPr/>
          <p:nvPr/>
        </p:nvSpPr>
        <p:spPr>
          <a:xfrm>
            <a:off x="5282557" y="1260050"/>
            <a:ext cx="2976300" cy="110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Number of actual deaths</a:t>
            </a:r>
            <a:endParaRPr sz="1800"/>
          </a:p>
        </p:txBody>
      </p:sp>
      <p:sp>
        <p:nvSpPr>
          <p:cNvPr id="158" name="Google Shape;158;p26"/>
          <p:cNvSpPr/>
          <p:nvPr/>
        </p:nvSpPr>
        <p:spPr>
          <a:xfrm>
            <a:off x="3738850" y="1603425"/>
            <a:ext cx="1508100" cy="42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txBox="1"/>
          <p:nvPr/>
        </p:nvSpPr>
        <p:spPr>
          <a:xfrm>
            <a:off x="3962175" y="1210925"/>
            <a:ext cx="1032900" cy="12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t>?</a:t>
            </a:r>
            <a:endParaRPr sz="7200"/>
          </a:p>
        </p:txBody>
      </p:sp>
      <p:sp>
        <p:nvSpPr>
          <p:cNvPr id="160" name="Google Shape;160;p26"/>
          <p:cNvSpPr/>
          <p:nvPr/>
        </p:nvSpPr>
        <p:spPr>
          <a:xfrm>
            <a:off x="2065750" y="2251575"/>
            <a:ext cx="4854300" cy="2014200"/>
          </a:xfrm>
          <a:prstGeom prst="upArrowCallout">
            <a:avLst>
              <a:gd name="adj1" fmla="val 10368"/>
              <a:gd name="adj2" fmla="val 14414"/>
              <a:gd name="adj3" fmla="val 16408"/>
              <a:gd name="adj4" fmla="val 6497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Let’s move onto further analysis with Python!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 OLS regression</a:t>
            </a:r>
            <a:endParaRPr/>
          </a:p>
        </p:txBody>
      </p:sp>
      <p:pic>
        <p:nvPicPr>
          <p:cNvPr id="166" name="Google Shape;166;p27"/>
          <p:cNvPicPr preferRelativeResize="0"/>
          <p:nvPr/>
        </p:nvPicPr>
        <p:blipFill>
          <a:blip r:embed="rId3">
            <a:alphaModFix/>
          </a:blip>
          <a:stretch>
            <a:fillRect/>
          </a:stretch>
        </p:blipFill>
        <p:spPr>
          <a:xfrm>
            <a:off x="2489125" y="1845375"/>
            <a:ext cx="3876175" cy="296200"/>
          </a:xfrm>
          <a:prstGeom prst="rect">
            <a:avLst/>
          </a:prstGeom>
          <a:noFill/>
          <a:ln>
            <a:noFill/>
          </a:ln>
        </p:spPr>
      </p:pic>
      <p:sp>
        <p:nvSpPr>
          <p:cNvPr id="167" name="Google Shape;167;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We used ordinary least squares regression (OLS)</a:t>
            </a:r>
            <a:endParaRPr sz="1600"/>
          </a:p>
          <a:p>
            <a:pPr marL="0" lvl="0" indent="0" algn="l" rtl="0">
              <a:spcBef>
                <a:spcPts val="1600"/>
              </a:spcBef>
              <a:spcAft>
                <a:spcPts val="0"/>
              </a:spcAft>
              <a:buNone/>
            </a:pPr>
            <a:endParaRPr sz="1600"/>
          </a:p>
          <a:p>
            <a:pPr marL="457200" lvl="0" indent="-330200" algn="l" rtl="0">
              <a:spcBef>
                <a:spcPts val="1600"/>
              </a:spcBef>
              <a:spcAft>
                <a:spcPts val="0"/>
              </a:spcAft>
              <a:buSzPts val="1600"/>
              <a:buChar char="●"/>
            </a:pPr>
            <a:r>
              <a:rPr lang="en" sz="1600"/>
              <a:t>Look for a coefficient (β) for each explanatory variable (x) which explains the dependent variable (y) the best.</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It requires messy math… but Python can do that!</a:t>
            </a:r>
            <a:endParaRPr sz="1600"/>
          </a:p>
          <a:p>
            <a:pPr marL="914400" lvl="1" indent="-330200" algn="l" rtl="0">
              <a:spcBef>
                <a:spcPts val="0"/>
              </a:spcBef>
              <a:spcAft>
                <a:spcPts val="0"/>
              </a:spcAft>
              <a:buSzPts val="1600"/>
              <a:buChar char="○"/>
            </a:pPr>
            <a:r>
              <a:rPr lang="en" sz="1600"/>
              <a:t>We used Statsmodels, a useful module for statistical analysis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1: Healthcare Capacity</a:t>
            </a:r>
            <a:endParaRPr/>
          </a:p>
        </p:txBody>
      </p:sp>
      <p:sp>
        <p:nvSpPr>
          <p:cNvPr id="173" name="Google Shape;173;p28"/>
          <p:cNvSpPr txBox="1">
            <a:spLocks noGrp="1"/>
          </p:cNvSpPr>
          <p:nvPr>
            <p:ph type="subTitle" idx="4294967295"/>
          </p:nvPr>
        </p:nvSpPr>
        <p:spPr>
          <a:xfrm>
            <a:off x="457675" y="1116700"/>
            <a:ext cx="8520600" cy="130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u="sng"/>
              <a:t>Setting</a:t>
            </a:r>
            <a:endParaRPr sz="1400" u="sng"/>
          </a:p>
          <a:p>
            <a:pPr marL="457200" lvl="0" indent="-317500" algn="l" rtl="0">
              <a:lnSpc>
                <a:spcPct val="100000"/>
              </a:lnSpc>
              <a:spcBef>
                <a:spcPts val="600"/>
              </a:spcBef>
              <a:spcAft>
                <a:spcPts val="0"/>
              </a:spcAft>
              <a:buSzPts val="1400"/>
              <a:buChar char="●"/>
            </a:pPr>
            <a:r>
              <a:rPr lang="en" sz="1400"/>
              <a:t>Dependent variable: actual numbers of deaths as of April 17 (death_actual)</a:t>
            </a:r>
            <a:endParaRPr sz="1400"/>
          </a:p>
          <a:p>
            <a:pPr marL="457200" lvl="0" indent="-317500" algn="l" rtl="0">
              <a:lnSpc>
                <a:spcPct val="100000"/>
              </a:lnSpc>
              <a:spcBef>
                <a:spcPts val="0"/>
              </a:spcBef>
              <a:spcAft>
                <a:spcPts val="0"/>
              </a:spcAft>
              <a:buSzPts val="1400"/>
              <a:buChar char="●"/>
            </a:pPr>
            <a:r>
              <a:rPr lang="en" sz="1400"/>
              <a:t>Explanatory variable 1: # of available beds (beds_avail)</a:t>
            </a:r>
            <a:endParaRPr sz="1400"/>
          </a:p>
          <a:p>
            <a:pPr marL="457200" lvl="0" indent="-317500" algn="l" rtl="0">
              <a:lnSpc>
                <a:spcPct val="100000"/>
              </a:lnSpc>
              <a:spcBef>
                <a:spcPts val="0"/>
              </a:spcBef>
              <a:spcAft>
                <a:spcPts val="0"/>
              </a:spcAft>
              <a:buSzPts val="1400"/>
              <a:buChar char="●"/>
            </a:pPr>
            <a:r>
              <a:rPr lang="en" sz="1400"/>
              <a:t>Explanatory variable 2: # of available healthcare workers (hcw_avail)</a:t>
            </a:r>
            <a:endParaRPr sz="1400"/>
          </a:p>
          <a:p>
            <a:pPr marL="457200" lvl="0" indent="-317500" algn="l" rtl="0">
              <a:lnSpc>
                <a:spcPct val="100000"/>
              </a:lnSpc>
              <a:spcBef>
                <a:spcPts val="0"/>
              </a:spcBef>
              <a:spcAft>
                <a:spcPts val="0"/>
              </a:spcAft>
              <a:buSzPts val="1400"/>
              <a:buChar char="●"/>
            </a:pPr>
            <a:r>
              <a:rPr lang="en" sz="1400"/>
              <a:t>Explanatory variable 3: # of known cases as of April 17 (known_cases)</a:t>
            </a:r>
            <a:endParaRPr sz="1400"/>
          </a:p>
          <a:p>
            <a:pPr marL="0" lvl="0" indent="0" algn="l" rtl="0">
              <a:lnSpc>
                <a:spcPct val="100000"/>
              </a:lnSpc>
              <a:spcBef>
                <a:spcPts val="600"/>
              </a:spcBef>
              <a:spcAft>
                <a:spcPts val="600"/>
              </a:spcAft>
              <a:buNone/>
            </a:pPr>
            <a:endParaRPr sz="1400"/>
          </a:p>
        </p:txBody>
      </p:sp>
      <p:sp>
        <p:nvSpPr>
          <p:cNvPr id="174" name="Google Shape;174;p28"/>
          <p:cNvSpPr txBox="1">
            <a:spLocks noGrp="1"/>
          </p:cNvSpPr>
          <p:nvPr>
            <p:ph type="body" idx="1"/>
          </p:nvPr>
        </p:nvSpPr>
        <p:spPr>
          <a:xfrm>
            <a:off x="457675" y="3985300"/>
            <a:ext cx="8374500" cy="88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u="sng"/>
              <a:t>Results</a:t>
            </a:r>
            <a:endParaRPr sz="1400" u="sng"/>
          </a:p>
          <a:p>
            <a:pPr marL="457200" lvl="0" indent="-317500" algn="l" rtl="0">
              <a:lnSpc>
                <a:spcPct val="100000"/>
              </a:lnSpc>
              <a:spcBef>
                <a:spcPts val="600"/>
              </a:spcBef>
              <a:spcAft>
                <a:spcPts val="0"/>
              </a:spcAft>
              <a:buSzPts val="1400"/>
              <a:buChar char="●"/>
            </a:pPr>
            <a:r>
              <a:rPr lang="en" sz="1400"/>
              <a:t>Availability of healthcare worker decreases numbers of deaths </a:t>
            </a:r>
            <a:endParaRPr sz="1400"/>
          </a:p>
          <a:p>
            <a:pPr marL="457200" lvl="0" indent="-317500" algn="l" rtl="0">
              <a:lnSpc>
                <a:spcPct val="100000"/>
              </a:lnSpc>
              <a:spcBef>
                <a:spcPts val="0"/>
              </a:spcBef>
              <a:spcAft>
                <a:spcPts val="0"/>
              </a:spcAft>
              <a:buSzPts val="1400"/>
              <a:buChar char="●"/>
            </a:pPr>
            <a:r>
              <a:rPr lang="en" sz="1400"/>
              <a:t>Availability of beds increases numbers of deaths ---- REALLY?</a:t>
            </a:r>
            <a:endParaRPr sz="1400"/>
          </a:p>
          <a:p>
            <a:pPr marL="0" lvl="0" indent="0" algn="l" rtl="0">
              <a:lnSpc>
                <a:spcPct val="100000"/>
              </a:lnSpc>
              <a:spcBef>
                <a:spcPts val="600"/>
              </a:spcBef>
              <a:spcAft>
                <a:spcPts val="600"/>
              </a:spcAft>
              <a:buNone/>
            </a:pPr>
            <a:endParaRPr sz="1400"/>
          </a:p>
        </p:txBody>
      </p:sp>
      <p:pic>
        <p:nvPicPr>
          <p:cNvPr id="175" name="Google Shape;175;p28"/>
          <p:cNvPicPr preferRelativeResize="0"/>
          <p:nvPr/>
        </p:nvPicPr>
        <p:blipFill rotWithShape="1">
          <a:blip r:embed="rId3">
            <a:alphaModFix/>
          </a:blip>
          <a:srcRect b="64659"/>
          <a:stretch/>
        </p:blipFill>
        <p:spPr>
          <a:xfrm>
            <a:off x="492563" y="2419300"/>
            <a:ext cx="4258103" cy="1498603"/>
          </a:xfrm>
          <a:prstGeom prst="rect">
            <a:avLst/>
          </a:prstGeom>
          <a:noFill/>
          <a:ln>
            <a:noFill/>
          </a:ln>
        </p:spPr>
      </p:pic>
      <p:pic>
        <p:nvPicPr>
          <p:cNvPr id="176" name="Google Shape;176;p28"/>
          <p:cNvPicPr preferRelativeResize="0"/>
          <p:nvPr/>
        </p:nvPicPr>
        <p:blipFill rotWithShape="1">
          <a:blip r:embed="rId3">
            <a:alphaModFix/>
          </a:blip>
          <a:srcRect t="63250"/>
          <a:stretch/>
        </p:blipFill>
        <p:spPr>
          <a:xfrm>
            <a:off x="4685284" y="2419300"/>
            <a:ext cx="4258103" cy="1558375"/>
          </a:xfrm>
          <a:prstGeom prst="rect">
            <a:avLst/>
          </a:prstGeom>
          <a:noFill/>
          <a:ln>
            <a:noFill/>
          </a:ln>
        </p:spPr>
      </p:pic>
      <p:sp>
        <p:nvSpPr>
          <p:cNvPr id="177" name="Google Shape;177;p28"/>
          <p:cNvSpPr/>
          <p:nvPr/>
        </p:nvSpPr>
        <p:spPr>
          <a:xfrm>
            <a:off x="5691400" y="3061475"/>
            <a:ext cx="606900" cy="485400"/>
          </a:xfrm>
          <a:prstGeom prst="roundRect">
            <a:avLst>
              <a:gd name="adj" fmla="val 16667"/>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2: Gap between Availability and Needs </a:t>
            </a:r>
            <a:endParaRPr/>
          </a:p>
        </p:txBody>
      </p:sp>
      <p:sp>
        <p:nvSpPr>
          <p:cNvPr id="183" name="Google Shape;183;p29"/>
          <p:cNvSpPr txBox="1">
            <a:spLocks noGrp="1"/>
          </p:cNvSpPr>
          <p:nvPr>
            <p:ph type="subTitle" idx="4294967295"/>
          </p:nvPr>
        </p:nvSpPr>
        <p:spPr>
          <a:xfrm>
            <a:off x="457675" y="1116700"/>
            <a:ext cx="8520600" cy="130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u="sng"/>
              <a:t>Setting</a:t>
            </a:r>
            <a:endParaRPr sz="1400" u="sng"/>
          </a:p>
          <a:p>
            <a:pPr marL="457200" lvl="0" indent="-317500" algn="l" rtl="0">
              <a:lnSpc>
                <a:spcPct val="100000"/>
              </a:lnSpc>
              <a:spcBef>
                <a:spcPts val="600"/>
              </a:spcBef>
              <a:spcAft>
                <a:spcPts val="0"/>
              </a:spcAft>
              <a:buSzPts val="1400"/>
              <a:buChar char="●"/>
            </a:pPr>
            <a:r>
              <a:rPr lang="en" sz="1400"/>
              <a:t>Dependent variable: actual numbers of deaths as of April 17 (death_actual)</a:t>
            </a:r>
            <a:endParaRPr sz="1400"/>
          </a:p>
          <a:p>
            <a:pPr marL="457200" lvl="0" indent="-317500" algn="l" rtl="0">
              <a:lnSpc>
                <a:spcPct val="100000"/>
              </a:lnSpc>
              <a:spcBef>
                <a:spcPts val="0"/>
              </a:spcBef>
              <a:spcAft>
                <a:spcPts val="0"/>
              </a:spcAft>
              <a:buSzPts val="1400"/>
              <a:buChar char="●"/>
            </a:pPr>
            <a:r>
              <a:rPr lang="en" sz="1400"/>
              <a:t>Explanatory variable 1: # of shortage of beds (beds_shortage)</a:t>
            </a:r>
            <a:endParaRPr sz="1400"/>
          </a:p>
          <a:p>
            <a:pPr marL="457200" lvl="0" indent="-317500" algn="l" rtl="0">
              <a:lnSpc>
                <a:spcPct val="100000"/>
              </a:lnSpc>
              <a:spcBef>
                <a:spcPts val="0"/>
              </a:spcBef>
              <a:spcAft>
                <a:spcPts val="0"/>
              </a:spcAft>
              <a:buSzPts val="1400"/>
              <a:buChar char="●"/>
            </a:pPr>
            <a:r>
              <a:rPr lang="en" sz="1400"/>
              <a:t>Explanatory variable 2: # of shortage of healthcare workers (hcw_shortage)</a:t>
            </a:r>
            <a:endParaRPr sz="1400"/>
          </a:p>
          <a:p>
            <a:pPr marL="457200" lvl="0" indent="-317500" algn="l" rtl="0">
              <a:lnSpc>
                <a:spcPct val="100000"/>
              </a:lnSpc>
              <a:spcBef>
                <a:spcPts val="0"/>
              </a:spcBef>
              <a:spcAft>
                <a:spcPts val="0"/>
              </a:spcAft>
              <a:buSzPts val="1400"/>
              <a:buChar char="●"/>
            </a:pPr>
            <a:r>
              <a:rPr lang="en" sz="1400"/>
              <a:t>Explanatory variable 3: # of known cases as of April 17 (known_cases)</a:t>
            </a:r>
            <a:endParaRPr sz="1400"/>
          </a:p>
          <a:p>
            <a:pPr marL="0" lvl="0" indent="0" algn="l" rtl="0">
              <a:lnSpc>
                <a:spcPct val="100000"/>
              </a:lnSpc>
              <a:spcBef>
                <a:spcPts val="600"/>
              </a:spcBef>
              <a:spcAft>
                <a:spcPts val="600"/>
              </a:spcAft>
              <a:buNone/>
            </a:pPr>
            <a:endParaRPr sz="1400"/>
          </a:p>
        </p:txBody>
      </p:sp>
      <p:sp>
        <p:nvSpPr>
          <p:cNvPr id="184" name="Google Shape;184;p29"/>
          <p:cNvSpPr txBox="1">
            <a:spLocks noGrp="1"/>
          </p:cNvSpPr>
          <p:nvPr>
            <p:ph type="body" idx="1"/>
          </p:nvPr>
        </p:nvSpPr>
        <p:spPr>
          <a:xfrm>
            <a:off x="464100" y="3991100"/>
            <a:ext cx="8520600" cy="6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u="sng"/>
              <a:t>Results</a:t>
            </a:r>
            <a:endParaRPr sz="1400" u="sng"/>
          </a:p>
          <a:p>
            <a:pPr marL="457200" lvl="0" indent="-317500" algn="l" rtl="0">
              <a:lnSpc>
                <a:spcPct val="100000"/>
              </a:lnSpc>
              <a:spcBef>
                <a:spcPts val="600"/>
              </a:spcBef>
              <a:spcAft>
                <a:spcPts val="0"/>
              </a:spcAft>
              <a:buSzPts val="1400"/>
              <a:buChar char="●"/>
            </a:pPr>
            <a:r>
              <a:rPr lang="en" sz="1400"/>
              <a:t>Shortage of healthcare worker increase numbers of deaths </a:t>
            </a:r>
            <a:endParaRPr sz="1400"/>
          </a:p>
          <a:p>
            <a:pPr marL="457200" lvl="0" indent="-317500" algn="l" rtl="0">
              <a:lnSpc>
                <a:spcPct val="100000"/>
              </a:lnSpc>
              <a:spcBef>
                <a:spcPts val="0"/>
              </a:spcBef>
              <a:spcAft>
                <a:spcPts val="0"/>
              </a:spcAft>
              <a:buSzPts val="1400"/>
              <a:buChar char="●"/>
            </a:pPr>
            <a:r>
              <a:rPr lang="en" sz="1400"/>
              <a:t>Shortage of beds decreases numbers of deaths ---- REALLY?</a:t>
            </a:r>
            <a:endParaRPr sz="1400"/>
          </a:p>
          <a:p>
            <a:pPr marL="0" lvl="0" indent="0" algn="l" rtl="0">
              <a:lnSpc>
                <a:spcPct val="100000"/>
              </a:lnSpc>
              <a:spcBef>
                <a:spcPts val="600"/>
              </a:spcBef>
              <a:spcAft>
                <a:spcPts val="600"/>
              </a:spcAft>
              <a:buNone/>
            </a:pPr>
            <a:endParaRPr sz="1400"/>
          </a:p>
        </p:txBody>
      </p:sp>
      <p:pic>
        <p:nvPicPr>
          <p:cNvPr id="185" name="Google Shape;185;p29"/>
          <p:cNvPicPr preferRelativeResize="0"/>
          <p:nvPr/>
        </p:nvPicPr>
        <p:blipFill rotWithShape="1">
          <a:blip r:embed="rId3">
            <a:alphaModFix/>
          </a:blip>
          <a:srcRect b="64965"/>
          <a:stretch/>
        </p:blipFill>
        <p:spPr>
          <a:xfrm>
            <a:off x="540300" y="2428917"/>
            <a:ext cx="4398078" cy="1485975"/>
          </a:xfrm>
          <a:prstGeom prst="rect">
            <a:avLst/>
          </a:prstGeom>
          <a:noFill/>
          <a:ln>
            <a:noFill/>
          </a:ln>
        </p:spPr>
      </p:pic>
      <p:pic>
        <p:nvPicPr>
          <p:cNvPr id="186" name="Google Shape;186;p29"/>
          <p:cNvPicPr preferRelativeResize="0"/>
          <p:nvPr/>
        </p:nvPicPr>
        <p:blipFill rotWithShape="1">
          <a:blip r:embed="rId3">
            <a:alphaModFix/>
          </a:blip>
          <a:srcRect t="62949"/>
          <a:stretch/>
        </p:blipFill>
        <p:spPr>
          <a:xfrm>
            <a:off x="4662822" y="2419300"/>
            <a:ext cx="4398078" cy="1571450"/>
          </a:xfrm>
          <a:prstGeom prst="rect">
            <a:avLst/>
          </a:prstGeom>
          <a:noFill/>
          <a:ln>
            <a:noFill/>
          </a:ln>
        </p:spPr>
      </p:pic>
      <p:sp>
        <p:nvSpPr>
          <p:cNvPr id="187" name="Google Shape;187;p29"/>
          <p:cNvSpPr/>
          <p:nvPr/>
        </p:nvSpPr>
        <p:spPr>
          <a:xfrm>
            <a:off x="5691400" y="3061475"/>
            <a:ext cx="606900" cy="485400"/>
          </a:xfrm>
          <a:prstGeom prst="roundRect">
            <a:avLst>
              <a:gd name="adj" fmla="val 16667"/>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 / Implication from the Analyses</a:t>
            </a:r>
            <a:endParaRPr/>
          </a:p>
        </p:txBody>
      </p:sp>
      <p:sp>
        <p:nvSpPr>
          <p:cNvPr id="193" name="Google Shape;193;p30"/>
          <p:cNvSpPr txBox="1">
            <a:spLocks noGrp="1"/>
          </p:cNvSpPr>
          <p:nvPr>
            <p:ph type="body" idx="1"/>
          </p:nvPr>
        </p:nvSpPr>
        <p:spPr>
          <a:xfrm>
            <a:off x="311700" y="1266325"/>
            <a:ext cx="8520600" cy="348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u="sng"/>
              <a:t>Limitation</a:t>
            </a:r>
            <a:r>
              <a:rPr lang="en" sz="1600"/>
              <a:t>: </a:t>
            </a:r>
            <a:endParaRPr sz="1600"/>
          </a:p>
          <a:p>
            <a:pPr marL="0" lvl="0" indent="0" algn="l" rtl="0">
              <a:lnSpc>
                <a:spcPct val="150000"/>
              </a:lnSpc>
              <a:spcBef>
                <a:spcPts val="0"/>
              </a:spcBef>
              <a:spcAft>
                <a:spcPts val="0"/>
              </a:spcAft>
              <a:buNone/>
            </a:pPr>
            <a:r>
              <a:rPr lang="en" sz="1600"/>
              <a:t>These results do not seem to make sense. Why does it happen?</a:t>
            </a:r>
            <a:endParaRPr sz="1600"/>
          </a:p>
          <a:p>
            <a:pPr marL="457200" lvl="0" indent="-330200" algn="l" rtl="0">
              <a:lnSpc>
                <a:spcPct val="150000"/>
              </a:lnSpc>
              <a:spcBef>
                <a:spcPts val="0"/>
              </a:spcBef>
              <a:spcAft>
                <a:spcPts val="0"/>
              </a:spcAft>
              <a:buSzPts val="1600"/>
              <a:buChar char="-"/>
            </a:pPr>
            <a:r>
              <a:rPr lang="en" sz="1600"/>
              <a:t>Data reliability</a:t>
            </a:r>
            <a:endParaRPr sz="1600"/>
          </a:p>
          <a:p>
            <a:pPr marL="457200" lvl="0" indent="-330200" algn="l" rtl="0">
              <a:lnSpc>
                <a:spcPct val="150000"/>
              </a:lnSpc>
              <a:spcBef>
                <a:spcPts val="0"/>
              </a:spcBef>
              <a:spcAft>
                <a:spcPts val="0"/>
              </a:spcAft>
              <a:buSzPts val="1600"/>
              <a:buChar char="-"/>
            </a:pPr>
            <a:r>
              <a:rPr lang="en" sz="1600"/>
              <a:t>Omitted variables	e.g. Population aging</a:t>
            </a:r>
            <a:endParaRPr sz="1600"/>
          </a:p>
          <a:p>
            <a:pPr marL="0" lvl="0" indent="0" algn="l" rtl="0">
              <a:lnSpc>
                <a:spcPct val="150000"/>
              </a:lnSpc>
              <a:spcBef>
                <a:spcPts val="1600"/>
              </a:spcBef>
              <a:spcAft>
                <a:spcPts val="0"/>
              </a:spcAft>
              <a:buNone/>
            </a:pPr>
            <a:r>
              <a:rPr lang="en" sz="1600" u="sng"/>
              <a:t>Implication</a:t>
            </a:r>
            <a:r>
              <a:rPr lang="en" sz="1600"/>
              <a:t>: </a:t>
            </a:r>
            <a:endParaRPr sz="1600"/>
          </a:p>
          <a:p>
            <a:pPr marL="0" lvl="0" indent="0" algn="l" rtl="0">
              <a:lnSpc>
                <a:spcPct val="150000"/>
              </a:lnSpc>
              <a:spcBef>
                <a:spcPts val="0"/>
              </a:spcBef>
              <a:spcAft>
                <a:spcPts val="0"/>
              </a:spcAft>
              <a:buNone/>
            </a:pPr>
            <a:r>
              <a:rPr lang="en" sz="1600"/>
              <a:t>The results from these two analyses are consistent.</a:t>
            </a:r>
            <a:endParaRPr sz="1600"/>
          </a:p>
          <a:p>
            <a:pPr marL="457200" lvl="0" indent="-330200" algn="l" rtl="0">
              <a:lnSpc>
                <a:spcPct val="150000"/>
              </a:lnSpc>
              <a:spcBef>
                <a:spcPts val="0"/>
              </a:spcBef>
              <a:spcAft>
                <a:spcPts val="0"/>
              </a:spcAft>
              <a:buSzPts val="1600"/>
              <a:buChar char="-"/>
            </a:pPr>
            <a:r>
              <a:rPr lang="en" sz="1600"/>
              <a:t>Numbers of healthcare workers do matter.</a:t>
            </a:r>
            <a:endParaRPr sz="1600"/>
          </a:p>
          <a:p>
            <a:pPr marL="457200" lvl="0" indent="-330200" algn="l" rtl="0">
              <a:lnSpc>
                <a:spcPct val="150000"/>
              </a:lnSpc>
              <a:spcBef>
                <a:spcPts val="0"/>
              </a:spcBef>
              <a:spcAft>
                <a:spcPts val="0"/>
              </a:spcAft>
              <a:buSzPts val="1600"/>
              <a:buChar char="-"/>
            </a:pPr>
            <a:r>
              <a:rPr lang="en" sz="1600"/>
              <a:t>Something is missing regarding beds availability.</a:t>
            </a:r>
            <a:endParaRPr sz="1600"/>
          </a:p>
          <a:p>
            <a:pPr marL="457200" lvl="0" indent="-330200" algn="l" rtl="0">
              <a:lnSpc>
                <a:spcPct val="150000"/>
              </a:lnSpc>
              <a:spcBef>
                <a:spcPts val="0"/>
              </a:spcBef>
              <a:spcAft>
                <a:spcPts val="0"/>
              </a:spcAft>
              <a:buSzPts val="1600"/>
              <a:buChar char="-"/>
            </a:pPr>
            <a:r>
              <a:rPr lang="en" sz="1600"/>
              <a:t>More elaborated model might be helpful.</a:t>
            </a:r>
            <a:endParaRPr sz="1600"/>
          </a:p>
          <a:p>
            <a:pPr marL="0" lvl="0" indent="0" algn="l" rtl="0">
              <a:spcBef>
                <a:spcPts val="0"/>
              </a:spcBef>
              <a:spcAft>
                <a:spcPts val="0"/>
              </a:spcAft>
              <a:buNone/>
            </a:pPr>
            <a:endParaRPr sz="1600"/>
          </a:p>
          <a:p>
            <a:pPr marL="0" lvl="0" indent="0" algn="l" rtl="0">
              <a:spcBef>
                <a:spcPts val="1600"/>
              </a:spcBef>
              <a:spcAft>
                <a:spcPts val="1600"/>
              </a:spcAft>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99" name="Google Shape;199;p31"/>
          <p:cNvSpPr txBox="1">
            <a:spLocks noGrp="1"/>
          </p:cNvSpPr>
          <p:nvPr>
            <p:ph type="body" idx="1"/>
          </p:nvPr>
        </p:nvSpPr>
        <p:spPr>
          <a:xfrm>
            <a:off x="311700" y="14949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There are various kinds of datasets available. </a:t>
            </a:r>
            <a:endParaRPr/>
          </a:p>
          <a:p>
            <a:pPr marL="457200" lvl="0" indent="-342900" algn="l" rtl="0">
              <a:lnSpc>
                <a:spcPct val="150000"/>
              </a:lnSpc>
              <a:spcBef>
                <a:spcPts val="1600"/>
              </a:spcBef>
              <a:spcAft>
                <a:spcPts val="0"/>
              </a:spcAft>
              <a:buSzPts val="1800"/>
              <a:buChar char="➢"/>
            </a:pPr>
            <a:r>
              <a:rPr lang="en"/>
              <a:t>Python is a powerful tool which enables us to make better use of those datasets both in visualizing and analyzing.</a:t>
            </a:r>
            <a:endParaRPr/>
          </a:p>
          <a:p>
            <a:pPr marL="457200" lvl="0" indent="-342900" algn="l" rtl="0">
              <a:lnSpc>
                <a:spcPct val="150000"/>
              </a:lnSpc>
              <a:spcBef>
                <a:spcPts val="1600"/>
              </a:spcBef>
              <a:spcAft>
                <a:spcPts val="1600"/>
              </a:spcAft>
              <a:buSzPts val="1800"/>
              <a:buChar char="➢"/>
            </a:pPr>
            <a:r>
              <a:rPr lang="en"/>
              <a:t>Everyone can analyze ongoing issues and consider policy recommendations.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solidFill>
                  <a:srgbClr val="000000"/>
                </a:solidFill>
              </a:rPr>
              <a:t>Project Scope</a:t>
            </a:r>
            <a:endParaRPr>
              <a:solidFill>
                <a:srgbClr val="000000"/>
              </a:solidFill>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434343"/>
                </a:solidFill>
              </a:rPr>
              <a:t>We are estimating the preparedness and resilience of EU countries in fighting the pandemic through 3 questions:</a:t>
            </a:r>
            <a:endParaRPr sz="1500">
              <a:solidFill>
                <a:srgbClr val="434343"/>
              </a:solidFill>
            </a:endParaRPr>
          </a:p>
          <a:p>
            <a:pPr marL="457200" marR="0" lvl="0" indent="-342900" algn="l" rtl="0">
              <a:lnSpc>
                <a:spcPct val="115000"/>
              </a:lnSpc>
              <a:spcBef>
                <a:spcPts val="1600"/>
              </a:spcBef>
              <a:spcAft>
                <a:spcPts val="0"/>
              </a:spcAft>
              <a:buClr>
                <a:srgbClr val="434343"/>
              </a:buClr>
              <a:buSzPts val="1800"/>
              <a:buAutoNum type="arabicPeriod"/>
            </a:pPr>
            <a:r>
              <a:rPr lang="en">
                <a:solidFill>
                  <a:srgbClr val="434343"/>
                </a:solidFill>
              </a:rPr>
              <a:t>What is the current scope of the pandemic in the EU?</a:t>
            </a:r>
            <a:endParaRPr>
              <a:solidFill>
                <a:srgbClr val="434343"/>
              </a:solidFill>
            </a:endParaRPr>
          </a:p>
          <a:p>
            <a:pPr marL="457200" marR="0" lvl="0" indent="-342900" algn="l" rtl="0">
              <a:lnSpc>
                <a:spcPct val="115000"/>
              </a:lnSpc>
              <a:spcBef>
                <a:spcPts val="0"/>
              </a:spcBef>
              <a:spcAft>
                <a:spcPts val="0"/>
              </a:spcAft>
              <a:buClr>
                <a:srgbClr val="434343"/>
              </a:buClr>
              <a:buSzPts val="1800"/>
              <a:buAutoNum type="arabicPeriod"/>
            </a:pPr>
            <a:r>
              <a:rPr lang="en">
                <a:solidFill>
                  <a:srgbClr val="434343"/>
                </a:solidFill>
              </a:rPr>
              <a:t>How prepared are the countries for when the pandemic gets worse?</a:t>
            </a:r>
            <a:endParaRPr>
              <a:solidFill>
                <a:srgbClr val="434343"/>
              </a:solidFill>
            </a:endParaRPr>
          </a:p>
          <a:p>
            <a:pPr marL="457200" marR="0" lvl="0" indent="-342900" algn="l" rtl="0">
              <a:lnSpc>
                <a:spcPct val="115000"/>
              </a:lnSpc>
              <a:spcBef>
                <a:spcPts val="0"/>
              </a:spcBef>
              <a:spcAft>
                <a:spcPts val="0"/>
              </a:spcAft>
              <a:buClr>
                <a:srgbClr val="434343"/>
              </a:buClr>
              <a:buSzPts val="1800"/>
              <a:buAutoNum type="arabicPeriod"/>
            </a:pPr>
            <a:r>
              <a:rPr lang="en">
                <a:solidFill>
                  <a:srgbClr val="434343"/>
                </a:solidFill>
              </a:rPr>
              <a:t>How does the capacity of the medical system relate to the number of deaths due to coronavirus? </a:t>
            </a:r>
            <a:endParaRPr sz="25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Countries studied: The EU</a:t>
            </a:r>
            <a:endParaRPr>
              <a:solidFill>
                <a:srgbClr val="434343"/>
              </a:solidFill>
            </a:endParaRPr>
          </a:p>
        </p:txBody>
      </p:sp>
      <p:pic>
        <p:nvPicPr>
          <p:cNvPr id="79" name="Google Shape;79;p15"/>
          <p:cNvPicPr preferRelativeResize="0"/>
          <p:nvPr/>
        </p:nvPicPr>
        <p:blipFill>
          <a:blip r:embed="rId3">
            <a:alphaModFix/>
          </a:blip>
          <a:stretch>
            <a:fillRect/>
          </a:stretch>
        </p:blipFill>
        <p:spPr>
          <a:xfrm>
            <a:off x="2691600" y="1355725"/>
            <a:ext cx="3905250" cy="300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Data Sets</a:t>
            </a:r>
            <a:endParaRPr>
              <a:solidFill>
                <a:srgbClr val="434343"/>
              </a:solidFill>
            </a:endParaRPr>
          </a:p>
        </p:txBody>
      </p:sp>
      <p:sp>
        <p:nvSpPr>
          <p:cNvPr id="85" name="Google Shape;85;p16"/>
          <p:cNvSpPr txBox="1">
            <a:spLocks noGrp="1"/>
          </p:cNvSpPr>
          <p:nvPr>
            <p:ph type="body" idx="1"/>
          </p:nvPr>
        </p:nvSpPr>
        <p:spPr>
          <a:xfrm>
            <a:off x="471950" y="1213600"/>
            <a:ext cx="8360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rPr>
              <a:t>Primary: </a:t>
            </a:r>
            <a:endParaRPr sz="1600">
              <a:solidFill>
                <a:srgbClr val="434343"/>
              </a:solidFill>
            </a:endParaRPr>
          </a:p>
          <a:p>
            <a:pPr marL="0" lvl="0" indent="0" algn="just" rtl="0">
              <a:spcBef>
                <a:spcPts val="1600"/>
              </a:spcBef>
              <a:spcAft>
                <a:spcPts val="0"/>
              </a:spcAft>
              <a:buNone/>
            </a:pPr>
            <a:r>
              <a:rPr lang="en" sz="1500">
                <a:solidFill>
                  <a:srgbClr val="434343"/>
                </a:solidFill>
              </a:rPr>
              <a:t>-The World Health Organization’s Coronavirus disease (COVID-19) technical guidance: Essential resource planning </a:t>
            </a:r>
            <a:endParaRPr sz="1500">
              <a:solidFill>
                <a:srgbClr val="434343"/>
              </a:solidFill>
            </a:endParaRPr>
          </a:p>
          <a:p>
            <a:pPr marL="0" lvl="0" indent="0" algn="l" rtl="0">
              <a:spcBef>
                <a:spcPts val="0"/>
              </a:spcBef>
              <a:spcAft>
                <a:spcPts val="0"/>
              </a:spcAft>
              <a:buClr>
                <a:schemeClr val="dk1"/>
              </a:buClr>
              <a:buSzPts val="1100"/>
              <a:buFont typeface="Arial"/>
              <a:buNone/>
            </a:pPr>
            <a:r>
              <a:rPr lang="en" sz="1500">
                <a:solidFill>
                  <a:srgbClr val="434343"/>
                </a:solidFill>
              </a:rPr>
              <a:t>-Novel Coronavirus 2019 time series data on cases on GitHub </a:t>
            </a:r>
            <a:endParaRPr sz="1500">
              <a:solidFill>
                <a:srgbClr val="434343"/>
              </a:solidFill>
            </a:endParaRPr>
          </a:p>
          <a:p>
            <a:pPr marL="457200" lvl="0" indent="0" algn="l" rtl="0">
              <a:spcBef>
                <a:spcPts val="0"/>
              </a:spcBef>
              <a:spcAft>
                <a:spcPts val="0"/>
              </a:spcAft>
              <a:buNone/>
            </a:pPr>
            <a:endParaRPr sz="1500">
              <a:solidFill>
                <a:srgbClr val="434343"/>
              </a:solidFill>
            </a:endParaRPr>
          </a:p>
          <a:p>
            <a:pPr marL="0" lvl="0" indent="0" algn="l" rtl="0">
              <a:spcBef>
                <a:spcPts val="0"/>
              </a:spcBef>
              <a:spcAft>
                <a:spcPts val="0"/>
              </a:spcAft>
              <a:buNone/>
            </a:pPr>
            <a:r>
              <a:rPr lang="en" sz="1500">
                <a:solidFill>
                  <a:srgbClr val="434343"/>
                </a:solidFill>
              </a:rPr>
              <a:t>Supplemental:</a:t>
            </a:r>
            <a:endParaRPr sz="1500">
              <a:solidFill>
                <a:srgbClr val="434343"/>
              </a:solidFill>
            </a:endParaRPr>
          </a:p>
          <a:p>
            <a:pPr marL="0" lvl="0" indent="0" algn="l" rtl="0">
              <a:spcBef>
                <a:spcPts val="1600"/>
              </a:spcBef>
              <a:spcAft>
                <a:spcPts val="0"/>
              </a:spcAft>
              <a:buNone/>
            </a:pPr>
            <a:r>
              <a:rPr lang="en" sz="1500">
                <a:solidFill>
                  <a:srgbClr val="434343"/>
                </a:solidFill>
              </a:rPr>
              <a:t>-World Bank GDP per capita levels</a:t>
            </a:r>
            <a:endParaRPr sz="1500">
              <a:solidFill>
                <a:srgbClr val="434343"/>
              </a:solidFill>
            </a:endParaRPr>
          </a:p>
          <a:p>
            <a:pPr marL="0" lvl="0" indent="0" algn="l" rtl="0">
              <a:spcBef>
                <a:spcPts val="0"/>
              </a:spcBef>
              <a:spcAft>
                <a:spcPts val="0"/>
              </a:spcAft>
              <a:buNone/>
            </a:pPr>
            <a:r>
              <a:rPr lang="en" sz="1500">
                <a:solidFill>
                  <a:srgbClr val="434343"/>
                </a:solidFill>
              </a:rPr>
              <a:t>-Eurostat: European Statistics : for age groups and their share in the total population</a:t>
            </a:r>
            <a:endParaRPr sz="1500">
              <a:solidFill>
                <a:srgbClr val="434343"/>
              </a:solidFill>
            </a:endParaRPr>
          </a:p>
          <a:p>
            <a:pPr marL="0" lvl="0" indent="0" algn="l" rtl="0">
              <a:spcBef>
                <a:spcPts val="0"/>
              </a:spcBef>
              <a:spcAft>
                <a:spcPts val="0"/>
              </a:spcAft>
              <a:buNone/>
            </a:pPr>
            <a:r>
              <a:rPr lang="en" sz="1500">
                <a:solidFill>
                  <a:srgbClr val="434343"/>
                </a:solidFill>
              </a:rPr>
              <a:t>-Johns Hopkins: Coronavirus Research Center: for number of reported cases and deaths</a:t>
            </a:r>
            <a:endParaRPr sz="12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434343"/>
                </a:solidFill>
              </a:rPr>
              <a:t>Limits to our dataset</a:t>
            </a:r>
            <a:endParaRPr sz="2400">
              <a:solidFill>
                <a:srgbClr val="434343"/>
              </a:solidFill>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rPr>
              <a:t>The WHO dataset estimates number of cases at the peak based off of epidemic curves</a:t>
            </a:r>
            <a:endParaRPr sz="1600">
              <a:solidFill>
                <a:srgbClr val="434343"/>
              </a:solidFill>
            </a:endParaRPr>
          </a:p>
          <a:p>
            <a:pPr marL="0" lvl="0" indent="0" algn="l" rtl="0">
              <a:spcBef>
                <a:spcPts val="1600"/>
              </a:spcBef>
              <a:spcAft>
                <a:spcPts val="0"/>
              </a:spcAft>
              <a:buNone/>
            </a:pPr>
            <a:r>
              <a:rPr lang="en" sz="1600" u="sng">
                <a:solidFill>
                  <a:srgbClr val="434343"/>
                </a:solidFill>
              </a:rPr>
              <a:t>Limitations</a:t>
            </a:r>
            <a:endParaRPr sz="1600" u="sng">
              <a:solidFill>
                <a:srgbClr val="434343"/>
              </a:solidFill>
            </a:endParaRPr>
          </a:p>
          <a:p>
            <a:pPr marL="457200" lvl="0" indent="-330200" algn="l" rtl="0">
              <a:lnSpc>
                <a:spcPct val="150000"/>
              </a:lnSpc>
              <a:spcBef>
                <a:spcPts val="1600"/>
              </a:spcBef>
              <a:spcAft>
                <a:spcPts val="0"/>
              </a:spcAft>
              <a:buClr>
                <a:srgbClr val="434343"/>
              </a:buClr>
              <a:buSzPts val="1600"/>
              <a:buChar char="●"/>
            </a:pPr>
            <a:r>
              <a:rPr lang="en" sz="1600">
                <a:solidFill>
                  <a:srgbClr val="434343"/>
                </a:solidFill>
              </a:rPr>
              <a:t>An epidemic curve: based on many assumptions</a:t>
            </a:r>
            <a:endParaRPr sz="1600">
              <a:solidFill>
                <a:srgbClr val="434343"/>
              </a:solidFill>
            </a:endParaRPr>
          </a:p>
          <a:p>
            <a:pPr marL="457200" lvl="0" indent="-330200" algn="l" rtl="0">
              <a:lnSpc>
                <a:spcPct val="150000"/>
              </a:lnSpc>
              <a:spcBef>
                <a:spcPts val="0"/>
              </a:spcBef>
              <a:spcAft>
                <a:spcPts val="0"/>
              </a:spcAft>
              <a:buClr>
                <a:srgbClr val="434343"/>
              </a:buClr>
              <a:buSzPts val="1600"/>
              <a:buChar char="●"/>
            </a:pPr>
            <a:r>
              <a:rPr lang="en" sz="1600">
                <a:solidFill>
                  <a:srgbClr val="434343"/>
                </a:solidFill>
              </a:rPr>
              <a:t>User input: relying on many user inputs</a:t>
            </a:r>
            <a:endParaRPr sz="1600">
              <a:solidFill>
                <a:srgbClr val="434343"/>
              </a:solidFill>
            </a:endParaRPr>
          </a:p>
          <a:p>
            <a:pPr marL="457200" lvl="0" indent="-330200" algn="l" rtl="0">
              <a:lnSpc>
                <a:spcPct val="150000"/>
              </a:lnSpc>
              <a:spcBef>
                <a:spcPts val="0"/>
              </a:spcBef>
              <a:spcAft>
                <a:spcPts val="0"/>
              </a:spcAft>
              <a:buClr>
                <a:srgbClr val="434343"/>
              </a:buClr>
              <a:buSzPts val="1600"/>
              <a:buChar char="●"/>
            </a:pPr>
            <a:r>
              <a:rPr lang="en" sz="1600">
                <a:solidFill>
                  <a:srgbClr val="434343"/>
                </a:solidFill>
              </a:rPr>
              <a:t>Short-term estimate: a peak number of viruses, but only forecasts within 4-6 weeks</a:t>
            </a:r>
            <a:endParaRPr sz="1600">
              <a:solidFill>
                <a:srgbClr val="434343"/>
              </a:solidFill>
            </a:endParaRPr>
          </a:p>
          <a:p>
            <a:pPr marL="457200" lvl="0" indent="-330200" algn="l" rtl="0">
              <a:lnSpc>
                <a:spcPct val="150000"/>
              </a:lnSpc>
              <a:spcBef>
                <a:spcPts val="0"/>
              </a:spcBef>
              <a:spcAft>
                <a:spcPts val="0"/>
              </a:spcAft>
              <a:buClr>
                <a:srgbClr val="434343"/>
              </a:buClr>
              <a:buSzPts val="1600"/>
              <a:buChar char="●"/>
            </a:pPr>
            <a:r>
              <a:rPr lang="en" sz="1600">
                <a:solidFill>
                  <a:srgbClr val="434343"/>
                </a:solidFill>
              </a:rPr>
              <a:t>Potential omitted factors: Does not take into account demographics other than population size or policy updates (social isolation, closure of businesses, etc.)</a:t>
            </a:r>
            <a:endParaRPr sz="16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Part 1:</a:t>
            </a:r>
            <a:endParaRPr/>
          </a:p>
        </p:txBody>
      </p:sp>
      <p:sp>
        <p:nvSpPr>
          <p:cNvPr id="97" name="Google Shape;97;p18"/>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Background Analysis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791800" y="263725"/>
            <a:ext cx="23802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500"/>
              <a:t>Cases as of April 17</a:t>
            </a:r>
            <a:endParaRPr sz="2500">
              <a:solidFill>
                <a:srgbClr val="434343"/>
              </a:solidFill>
            </a:endParaRPr>
          </a:p>
          <a:p>
            <a:pPr marL="0" lvl="0" indent="0" algn="l" rtl="0">
              <a:spcBef>
                <a:spcPts val="0"/>
              </a:spcBef>
              <a:spcAft>
                <a:spcPts val="0"/>
              </a:spcAft>
              <a:buNone/>
            </a:pPr>
            <a:endParaRPr sz="2500">
              <a:solidFill>
                <a:srgbClr val="434343"/>
              </a:solidFill>
            </a:endParaRPr>
          </a:p>
        </p:txBody>
      </p:sp>
      <p:pic>
        <p:nvPicPr>
          <p:cNvPr id="103" name="Google Shape;103;p19"/>
          <p:cNvPicPr preferRelativeResize="0"/>
          <p:nvPr/>
        </p:nvPicPr>
        <p:blipFill>
          <a:blip r:embed="rId3">
            <a:alphaModFix/>
          </a:blip>
          <a:stretch>
            <a:fillRect/>
          </a:stretch>
        </p:blipFill>
        <p:spPr>
          <a:xfrm>
            <a:off x="3070925" y="444250"/>
            <a:ext cx="5626800" cy="4338300"/>
          </a:xfrm>
          <a:prstGeom prst="rect">
            <a:avLst/>
          </a:prstGeom>
          <a:noFill/>
          <a:ln>
            <a:noFill/>
          </a:ln>
        </p:spPr>
      </p:pic>
      <p:sp>
        <p:nvSpPr>
          <p:cNvPr id="104" name="Google Shape;104;p19"/>
          <p:cNvSpPr txBox="1"/>
          <p:nvPr/>
        </p:nvSpPr>
        <p:spPr>
          <a:xfrm>
            <a:off x="5706975" y="3265250"/>
            <a:ext cx="9825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Spain</a:t>
            </a:r>
            <a:endParaRPr>
              <a:latin typeface="Open Sans"/>
              <a:ea typeface="Open Sans"/>
              <a:cs typeface="Open Sans"/>
              <a:sym typeface="Open Sans"/>
            </a:endParaRPr>
          </a:p>
        </p:txBody>
      </p:sp>
      <p:sp>
        <p:nvSpPr>
          <p:cNvPr id="105" name="Google Shape;105;p19"/>
          <p:cNvSpPr txBox="1"/>
          <p:nvPr/>
        </p:nvSpPr>
        <p:spPr>
          <a:xfrm>
            <a:off x="5393075" y="1366025"/>
            <a:ext cx="9825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France</a:t>
            </a:r>
            <a:endParaRPr>
              <a:latin typeface="Open Sans"/>
              <a:ea typeface="Open Sans"/>
              <a:cs typeface="Open Sans"/>
              <a:sym typeface="Open Sans"/>
            </a:endParaRPr>
          </a:p>
        </p:txBody>
      </p:sp>
      <p:sp>
        <p:nvSpPr>
          <p:cNvPr id="106" name="Google Shape;106;p19"/>
          <p:cNvSpPr txBox="1"/>
          <p:nvPr/>
        </p:nvSpPr>
        <p:spPr>
          <a:xfrm>
            <a:off x="3931250" y="1634025"/>
            <a:ext cx="9825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Germany</a:t>
            </a:r>
            <a:endParaRPr>
              <a:latin typeface="Open Sans"/>
              <a:ea typeface="Open Sans"/>
              <a:cs typeface="Open Sans"/>
              <a:sym typeface="Open Sans"/>
            </a:endParaRPr>
          </a:p>
        </p:txBody>
      </p:sp>
      <p:sp>
        <p:nvSpPr>
          <p:cNvPr id="107" name="Google Shape;107;p19"/>
          <p:cNvSpPr txBox="1"/>
          <p:nvPr/>
        </p:nvSpPr>
        <p:spPr>
          <a:xfrm>
            <a:off x="3679100" y="2841100"/>
            <a:ext cx="9825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Italy</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791800" y="263725"/>
            <a:ext cx="21846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500"/>
              <a:t>Cases as of April 17</a:t>
            </a:r>
            <a:endParaRPr sz="2500">
              <a:solidFill>
                <a:srgbClr val="434343"/>
              </a:solidFill>
            </a:endParaRPr>
          </a:p>
          <a:p>
            <a:pPr marL="0" lvl="0" indent="0" algn="l" rtl="0">
              <a:spcBef>
                <a:spcPts val="0"/>
              </a:spcBef>
              <a:spcAft>
                <a:spcPts val="0"/>
              </a:spcAft>
              <a:buNone/>
            </a:pPr>
            <a:endParaRPr sz="2500">
              <a:solidFill>
                <a:srgbClr val="434343"/>
              </a:solidFill>
            </a:endParaRPr>
          </a:p>
        </p:txBody>
      </p:sp>
      <p:pic>
        <p:nvPicPr>
          <p:cNvPr id="113" name="Google Shape;113;p20"/>
          <p:cNvPicPr preferRelativeResize="0"/>
          <p:nvPr/>
        </p:nvPicPr>
        <p:blipFill>
          <a:blip r:embed="rId3">
            <a:alphaModFix/>
          </a:blip>
          <a:stretch>
            <a:fillRect/>
          </a:stretch>
        </p:blipFill>
        <p:spPr>
          <a:xfrm>
            <a:off x="2976400" y="166850"/>
            <a:ext cx="5997099" cy="4722608"/>
          </a:xfrm>
          <a:prstGeom prst="rect">
            <a:avLst/>
          </a:prstGeom>
          <a:noFill/>
          <a:ln>
            <a:noFill/>
          </a:ln>
        </p:spPr>
      </p:pic>
      <p:sp>
        <p:nvSpPr>
          <p:cNvPr id="114" name="Google Shape;114;p20"/>
          <p:cNvSpPr/>
          <p:nvPr/>
        </p:nvSpPr>
        <p:spPr>
          <a:xfrm>
            <a:off x="4450000" y="361200"/>
            <a:ext cx="1467000" cy="816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6660550" y="361200"/>
            <a:ext cx="882600" cy="5910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4572000" y="2690125"/>
            <a:ext cx="1338600" cy="690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txBox="1"/>
          <p:nvPr/>
        </p:nvSpPr>
        <p:spPr>
          <a:xfrm>
            <a:off x="239075" y="2318850"/>
            <a:ext cx="2860800" cy="50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Top 5 number of cases</a:t>
            </a:r>
            <a:endParaRPr>
              <a:latin typeface="Open Sans"/>
              <a:ea typeface="Open Sans"/>
              <a:cs typeface="Open Sans"/>
              <a:sym typeface="Open Sans"/>
            </a:endParaRPr>
          </a:p>
        </p:txBody>
      </p:sp>
      <p:pic>
        <p:nvPicPr>
          <p:cNvPr id="118" name="Google Shape;118;p20"/>
          <p:cNvPicPr preferRelativeResize="0"/>
          <p:nvPr/>
        </p:nvPicPr>
        <p:blipFill>
          <a:blip r:embed="rId4">
            <a:alphaModFix/>
          </a:blip>
          <a:stretch>
            <a:fillRect/>
          </a:stretch>
        </p:blipFill>
        <p:spPr>
          <a:xfrm>
            <a:off x="239075" y="2756423"/>
            <a:ext cx="2097275" cy="133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cases for every 100 people</a:t>
            </a:r>
            <a:endParaRPr/>
          </a:p>
        </p:txBody>
      </p:sp>
      <p:sp>
        <p:nvSpPr>
          <p:cNvPr id="124" name="Google Shape;124;p21"/>
          <p:cNvSpPr txBox="1">
            <a:spLocks noGrp="1"/>
          </p:cNvSpPr>
          <p:nvPr>
            <p:ph type="body" idx="1"/>
          </p:nvPr>
        </p:nvSpPr>
        <p:spPr>
          <a:xfrm>
            <a:off x="311700" y="1266325"/>
            <a:ext cx="28380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Now Luxembourg, Belgium, and Ireland start to look scarier</a:t>
            </a:r>
            <a:endParaRPr/>
          </a:p>
        </p:txBody>
      </p:sp>
      <p:pic>
        <p:nvPicPr>
          <p:cNvPr id="125" name="Google Shape;125;p21"/>
          <p:cNvPicPr preferRelativeResize="0"/>
          <p:nvPr/>
        </p:nvPicPr>
        <p:blipFill>
          <a:blip r:embed="rId3">
            <a:alphaModFix/>
          </a:blip>
          <a:stretch>
            <a:fillRect/>
          </a:stretch>
        </p:blipFill>
        <p:spPr>
          <a:xfrm>
            <a:off x="3908900" y="1152425"/>
            <a:ext cx="4407881" cy="36862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1643</Words>
  <Application>Microsoft Macintosh PowerPoint</Application>
  <PresentationFormat>On-screen Show (16:9)</PresentationFormat>
  <Paragraphs>141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PT Sans Narrow</vt:lpstr>
      <vt:lpstr>Open Sans</vt:lpstr>
      <vt:lpstr>Times New Roman</vt:lpstr>
      <vt:lpstr>Tropic</vt:lpstr>
      <vt:lpstr>Healthcare system resilience</vt:lpstr>
      <vt:lpstr>Project Scope</vt:lpstr>
      <vt:lpstr>Countries studied: The EU</vt:lpstr>
      <vt:lpstr>Data Sets</vt:lpstr>
      <vt:lpstr>Limits to our dataset</vt:lpstr>
      <vt:lpstr>Part 1:</vt:lpstr>
      <vt:lpstr>Cases as of April 17 </vt:lpstr>
      <vt:lpstr>Cases as of April 17 </vt:lpstr>
      <vt:lpstr>Number of cases for every 100 people</vt:lpstr>
      <vt:lpstr>Resilience in terms of number of healthcare workers</vt:lpstr>
      <vt:lpstr>Resilience in terms of number of healthcare workers: log scale</vt:lpstr>
      <vt:lpstr>Same data, compared with GDP per capita</vt:lpstr>
      <vt:lpstr>Part 2:</vt:lpstr>
      <vt:lpstr>Does healthcare system resilience matter?</vt:lpstr>
      <vt:lpstr>Method: OLS regression</vt:lpstr>
      <vt:lpstr>Analysis 1: Healthcare Capacity</vt:lpstr>
      <vt:lpstr>Analysis 2: Gap between Availability and Needs </vt:lpstr>
      <vt:lpstr>Limitation / Implication from the Analyses</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system resilience</dc:title>
  <cp:lastModifiedBy>Nealon, Kendra</cp:lastModifiedBy>
  <cp:revision>1</cp:revision>
  <dcterms:modified xsi:type="dcterms:W3CDTF">2020-04-24T14:38:22Z</dcterms:modified>
</cp:coreProperties>
</file>