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59" r:id="rId7"/>
    <p:sldId id="262" r:id="rId8"/>
    <p:sldId id="265" r:id="rId9"/>
    <p:sldId id="260" r:id="rId10"/>
    <p:sldId id="268" r:id="rId11"/>
    <p:sldId id="267" r:id="rId12"/>
    <p:sldId id="261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0ADAB-C48E-46AB-8AF2-FE54B3CA7DE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9BDBF-463A-4B57-A225-93A9BE3D9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1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7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一起编码：利用</a:t>
            </a:r>
            <a:r>
              <a:rPr lang="en-US" altLang="zh-CN" dirty="0"/>
              <a:t>Bert</a:t>
            </a:r>
            <a:r>
              <a:rPr lang="zh-CN" altLang="en-US" dirty="0"/>
              <a:t>预测下一句的训练规则；最后</a:t>
            </a:r>
            <a:r>
              <a:rPr lang="en-US" altLang="zh-CN" dirty="0"/>
              <a:t>attention</a:t>
            </a:r>
            <a:r>
              <a:rPr lang="zh-CN" altLang="en-US" dirty="0"/>
              <a:t>时</a:t>
            </a:r>
            <a:r>
              <a:rPr lang="en-US" altLang="zh-CN" dirty="0"/>
              <a:t>copy</a:t>
            </a:r>
            <a:r>
              <a:rPr lang="zh-CN" altLang="en-US" dirty="0"/>
              <a:t>两个</a:t>
            </a:r>
            <a:r>
              <a:rPr lang="en-US" altLang="zh-CN" dirty="0"/>
              <a:t>sequence vector</a:t>
            </a:r>
            <a:r>
              <a:rPr lang="zh-CN" altLang="en-US" dirty="0"/>
              <a:t>，利用</a:t>
            </a:r>
            <a:r>
              <a:rPr lang="en-US" altLang="zh-CN" dirty="0"/>
              <a:t>mask</a:t>
            </a:r>
            <a:r>
              <a:rPr lang="zh-CN" altLang="en-US" dirty="0"/>
              <a:t>信息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767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39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9BDBF-463A-4B57-A225-93A9BE3D9D5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6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211AE-A0A6-41A5-9529-F7363C6C6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9CF81A-5F1A-4200-9164-45265FE93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EB2FE-541E-452D-9729-1B9C3C42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C5D34-BE76-4452-9459-5C5E223D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22C52-C156-4459-82FC-E1AE20CE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96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08256-55B0-489E-B81D-C0C34210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912299-B641-4440-A78D-94F793351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CD620-2D47-4EA8-BAB8-032C9E46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21D2E-8232-4C8A-8241-044A8633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CD555-230C-4A34-9D5D-AF576C0F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29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76CBDF-2353-490B-B626-9AD66E231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57FBDF-EDF2-4E5A-AD95-A3839C750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D3453-0666-4F32-BD97-AD7BE10F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81D3AD-C59A-42F0-9E43-200E9863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BB037-ECB9-43E9-B96E-6BB6EA5B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1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E06A8-EB1D-4B37-8C16-1C379768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CE771-F066-4B0C-BA84-975B3CFC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A4229B-71E2-49EF-88F7-AA921AE1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B9DF1-6EA7-4245-9D78-B012E047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F4794-019C-4855-8A96-CCE9B7C2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00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6E984-9134-45D9-8C69-E6D83CFB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60DE16-99D9-454F-B023-689CD4749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8AB4D-9602-477B-B6E0-94A6779C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6CF205-EA92-4B08-920F-1B001270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4B120-11B9-4EB7-A3A0-217BE1CC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1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AD446-A949-48AF-99DB-E575D876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04C59-17B7-4E4F-B610-2C49F19D5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E29F57-B2A7-4B97-B193-13A7DEF2F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34E53-90CE-4915-BD26-52FCE172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AF6273-33B9-4BA1-945C-26986861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DD4B90-C14E-4EA8-BF9E-22B858D2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09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FA560-7491-4CF3-95D1-31431632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83EA81-E2B6-43E5-922A-5E0DED0AD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C5C07A-8669-45F0-9A16-4DF9FFA4C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2C36FB-B13C-49A7-B469-D0028546B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086242-A82E-4318-9D4E-56EE1EFB4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DA6EE0-B280-48CE-B517-A2C4F623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2A9F88-9A48-4AAC-B072-90A81B3C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1048C8-B9CA-407C-8B21-CCAC37B4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45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22DBA-5596-4C14-9302-29066610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314ED6-8099-45D2-A58C-2B66B215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4DF718-E981-49E6-9D97-CD79CCDD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FA1448-20CC-4F26-AE1A-593D1C9FF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72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858ADC-2681-4E73-82D5-3C8A0AD2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CD6275-148B-4224-99E2-BB68B67AB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ACD7E0-3EFE-40A2-BF71-A126E63E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0E824-7697-40A2-9A55-B15BE288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F3172-D2B8-40A6-AB4C-981BFEAB7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53C89-26DD-4A70-9516-23ABE8C5E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450231-2B31-47DD-8C23-29CAD185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71ECD1-2B5A-47EA-9763-AC70C954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5AE108-50EE-4F39-ABEA-27C93E00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82EE5-1B5A-4D23-B889-B7E92D24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EFF9B9-0959-4FE5-AF79-214673769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130F5B-C630-484C-B777-E1CDFEB31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E23694-85BF-4B50-9DE1-E470D026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9357-7B08-40E3-A88F-364B08A6317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D11A6C-398C-48D1-8F06-D65E1BCC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B9CB7A-62A7-4A80-ACB8-C1802E0C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4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BD765E-4A31-443B-94FC-03DDBD28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C05B4C-23D5-4F12-8EB4-9CB843975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CD44F-3B74-4C3E-B2A6-C71F96DFA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9357-7B08-40E3-A88F-364B08A63176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D7FA2-284E-4028-8091-57389BBA6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95FFE-8BC2-426A-B8FC-E3382E36D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65F9F-4AF4-447B-A696-EDDDF84E83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3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909AF-8170-4418-BF05-4DA0F75AC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297" y="2006369"/>
            <a:ext cx="8170606" cy="13272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dirty="0"/>
              <a:t>研发工作进展及问题汇报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4002C-1B0C-4451-95A2-99017E137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0535" y="3912727"/>
            <a:ext cx="2888226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/>
              <a:t>1160300607 </a:t>
            </a:r>
            <a:r>
              <a:rPr lang="zh-CN" altLang="en-US" sz="2000" dirty="0"/>
              <a:t>张开颜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/>
              <a:t>1160300609 </a:t>
            </a:r>
            <a:r>
              <a:rPr lang="zh-CN" altLang="en-US" sz="2000" dirty="0"/>
              <a:t>王瀚尉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/>
              <a:t>1160300612 </a:t>
            </a:r>
            <a:r>
              <a:rPr lang="zh-CN" altLang="en-US" sz="2000" dirty="0"/>
              <a:t>吴佳铭</a:t>
            </a:r>
          </a:p>
        </p:txBody>
      </p:sp>
    </p:spTree>
    <p:extLst>
      <p:ext uri="{BB962C8B-B14F-4D97-AF65-F5344CB8AC3E}">
        <p14:creationId xmlns:p14="http://schemas.microsoft.com/office/powerpoint/2010/main" val="149608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CBDBF-1C02-41EB-85BE-F4EBEBF4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结果分析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12BBC-EFE8-4C9D-8E10-E7787BD5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上分析图及</a:t>
            </a:r>
            <a:r>
              <a:rPr lang="en-US" altLang="zh-CN" dirty="0"/>
              <a:t>n-best</a:t>
            </a:r>
            <a:r>
              <a:rPr lang="zh-CN" altLang="en-US" dirty="0"/>
              <a:t>图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长度限制，词性，分词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考虑如何从</a:t>
            </a:r>
            <a:r>
              <a:rPr lang="en-US" altLang="zh-CN" dirty="0"/>
              <a:t>n-best</a:t>
            </a:r>
            <a:r>
              <a:rPr lang="zh-CN" altLang="en-US" dirty="0"/>
              <a:t>中找出更好的答案</a:t>
            </a:r>
          </a:p>
        </p:txBody>
      </p:sp>
    </p:spTree>
    <p:extLst>
      <p:ext uri="{BB962C8B-B14F-4D97-AF65-F5344CB8AC3E}">
        <p14:creationId xmlns:p14="http://schemas.microsoft.com/office/powerpoint/2010/main" val="249290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F51F8-0C55-433D-9E73-2939D575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结果分析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49C96-0A8C-4C00-8A5C-14A35C838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Bert + R-net</a:t>
            </a:r>
            <a:r>
              <a:rPr lang="zh-CN" altLang="en-US" dirty="0"/>
              <a:t>后续考虑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620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F4FD2-D736-4A87-8CB4-38D26537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169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可视化应用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D35912-51DE-4DBA-B67D-F75AC817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24" y="1282045"/>
            <a:ext cx="7350152" cy="52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2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F9A66-C4BB-4A89-871A-1EC2F73A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汇报内容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275EA-4933-4325-8D12-FAE1614B5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563243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预处理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模型训练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结果分析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可视化应用</a:t>
            </a:r>
          </a:p>
        </p:txBody>
      </p:sp>
    </p:spTree>
    <p:extLst>
      <p:ext uri="{BB962C8B-B14F-4D97-AF65-F5344CB8AC3E}">
        <p14:creationId xmlns:p14="http://schemas.microsoft.com/office/powerpoint/2010/main" val="256327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AD062-2591-4D5B-9146-A2734578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C106B2-BE57-4AD5-A059-0926EE0EE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数据集分析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(</a:t>
            </a:r>
            <a:r>
              <a:rPr lang="zh-CN" altLang="en-US" dirty="0"/>
              <a:t>形容词</a:t>
            </a:r>
            <a:r>
              <a:rPr lang="en-US" altLang="zh-CN" dirty="0"/>
              <a:t> + ) </a:t>
            </a:r>
            <a:r>
              <a:rPr lang="zh-CN" altLang="en-US" dirty="0"/>
              <a:t>名词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分析举例</a:t>
            </a:r>
            <a:r>
              <a:rPr lang="en-US" altLang="zh-CN" dirty="0"/>
              <a:t>[TODO]</a:t>
            </a:r>
          </a:p>
        </p:txBody>
      </p:sp>
    </p:spTree>
    <p:extLst>
      <p:ext uri="{BB962C8B-B14F-4D97-AF65-F5344CB8AC3E}">
        <p14:creationId xmlns:p14="http://schemas.microsoft.com/office/powerpoint/2010/main" val="323885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FE9CA-C705-41BA-8ED9-E7A7047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AB183-7442-4041-8A19-A20FEBB68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数据增强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回译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中文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搜狗翻译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英文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有道翻译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中文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ym typeface="Wingdings" panose="05000000000000000000" pitchFamily="2" charset="2"/>
              </a:rPr>
              <a:t>效果举例，好的和不好的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1016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03452-F44C-4A26-A576-CBA86D68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28317-943C-4B79-9AE0-6BC3DB353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数据增强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EDA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18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9B843-403C-4D7A-872A-51C1CE37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9B743-17D0-4EE0-AC5D-C3B377B72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093"/>
            <a:ext cx="7886700" cy="468250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dirty="0"/>
              <a:t>Embedding</a:t>
            </a:r>
          </a:p>
          <a:p>
            <a:pPr lvl="1">
              <a:lnSpc>
                <a:spcPct val="160000"/>
              </a:lnSpc>
              <a:spcBef>
                <a:spcPct val="0"/>
              </a:spcBef>
            </a:pPr>
            <a:r>
              <a:rPr lang="zh-CN" altLang="en-US" dirty="0"/>
              <a:t>问题和文章分别使用</a:t>
            </a:r>
            <a:r>
              <a:rPr lang="en-US" altLang="zh-CN" dirty="0"/>
              <a:t>Bert</a:t>
            </a:r>
            <a:r>
              <a:rPr lang="zh-CN" altLang="en-US" dirty="0"/>
              <a:t>编码</a:t>
            </a:r>
            <a:endParaRPr lang="en-US" altLang="zh-CN" dirty="0"/>
          </a:p>
          <a:p>
            <a:pPr lvl="1">
              <a:lnSpc>
                <a:spcPct val="160000"/>
              </a:lnSpc>
              <a:spcBef>
                <a:spcPct val="0"/>
              </a:spcBef>
            </a:pPr>
            <a:r>
              <a:rPr lang="zh-CN" altLang="en-US" dirty="0"/>
              <a:t>问题和文章一起编码</a:t>
            </a:r>
            <a:r>
              <a:rPr lang="en-US" altLang="zh-CN" dirty="0"/>
              <a:t>(</a:t>
            </a:r>
            <a:r>
              <a:rPr lang="zh-CN" altLang="en-US" dirty="0"/>
              <a:t>后续使用</a:t>
            </a:r>
            <a:r>
              <a:rPr lang="en-US" altLang="zh-CN" dirty="0"/>
              <a:t>mask</a:t>
            </a:r>
            <a:r>
              <a:rPr lang="zh-CN" altLang="en-US" dirty="0"/>
              <a:t>信息</a:t>
            </a:r>
            <a:r>
              <a:rPr lang="en-US" altLang="zh-CN" dirty="0"/>
              <a:t>attention)</a:t>
            </a:r>
          </a:p>
          <a:p>
            <a:pPr marL="457200" lvl="1" indent="0">
              <a:lnSpc>
                <a:spcPct val="160000"/>
              </a:lnSpc>
              <a:spcBef>
                <a:spcPct val="0"/>
              </a:spcBef>
              <a:buNone/>
            </a:pPr>
            <a:endParaRPr lang="en-US" altLang="zh-CN" dirty="0"/>
          </a:p>
          <a:p>
            <a:pPr>
              <a:lnSpc>
                <a:spcPct val="160000"/>
              </a:lnSpc>
              <a:spcBef>
                <a:spcPct val="0"/>
              </a:spcBef>
            </a:pPr>
            <a:r>
              <a:rPr lang="en-US" altLang="zh-CN" dirty="0"/>
              <a:t>Start &amp; End 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>
              <a:lnSpc>
                <a:spcPct val="160000"/>
              </a:lnSpc>
              <a:spcBef>
                <a:spcPct val="0"/>
              </a:spcBef>
            </a:pPr>
            <a:r>
              <a:rPr lang="zh-CN" altLang="en-US" dirty="0"/>
              <a:t>提取数据集中所有词制作词表，预测答案序号</a:t>
            </a:r>
            <a:endParaRPr lang="en-US" altLang="zh-CN" dirty="0"/>
          </a:p>
          <a:p>
            <a:pPr lvl="1">
              <a:lnSpc>
                <a:spcPct val="160000"/>
              </a:lnSpc>
              <a:spcBef>
                <a:spcPct val="0"/>
              </a:spcBef>
            </a:pPr>
            <a:r>
              <a:rPr lang="zh-CN" altLang="en-US" dirty="0"/>
              <a:t>为数据集答案生成</a:t>
            </a:r>
            <a:r>
              <a:rPr lang="en-US" altLang="zh-CN" dirty="0"/>
              <a:t>Start</a:t>
            </a:r>
            <a:r>
              <a:rPr lang="zh-CN" altLang="en-US" dirty="0"/>
              <a:t>和</a:t>
            </a:r>
            <a:r>
              <a:rPr lang="en-US" altLang="zh-CN" dirty="0"/>
              <a:t>End</a:t>
            </a:r>
          </a:p>
          <a:p>
            <a:pPr lvl="2">
              <a:lnSpc>
                <a:spcPct val="160000"/>
              </a:lnSpc>
              <a:spcBef>
                <a:spcPct val="0"/>
              </a:spcBef>
            </a:pPr>
            <a:r>
              <a:rPr lang="zh-CN" altLang="en-US" dirty="0"/>
              <a:t>最长匹配原则</a:t>
            </a:r>
            <a:endParaRPr lang="en-US" altLang="zh-CN" dirty="0"/>
          </a:p>
          <a:p>
            <a:pPr lvl="1">
              <a:lnSpc>
                <a:spcPct val="160000"/>
              </a:lnSpc>
              <a:spcBef>
                <a:spcPct val="0"/>
              </a:spcBef>
            </a:pP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5DC9770-C036-425A-90EB-4EA3FD47EC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129262"/>
              </p:ext>
            </p:extLst>
          </p:nvPr>
        </p:nvGraphicFramePr>
        <p:xfrm>
          <a:off x="1701352" y="3350204"/>
          <a:ext cx="4434655" cy="42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" name="Equation" r:id="rId4" imgW="2120760" imgH="203040" progId="Equation.DSMT4">
                  <p:embed/>
                </p:oleObj>
              </mc:Choice>
              <mc:Fallback>
                <p:oleObj name="Equation" r:id="rId4" imgW="2120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1352" y="3350204"/>
                        <a:ext cx="4434655" cy="42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08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A53AF-80C2-463F-B615-5FB311D6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60BF5-2C3A-4908-8877-CD53B4AEC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2433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主要模型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Bert baseline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Bert + context2query and query2context attention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Bert + </a:t>
            </a:r>
            <a:r>
              <a:rPr lang="en-US" altLang="zh-CN" dirty="0" err="1"/>
              <a:t>rnet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7082F0-0D0E-4843-AF58-0425CDAE9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493" y="3620368"/>
            <a:ext cx="1182507" cy="10304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61C887-CEFB-43CE-A058-9B3079DB1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765" y="3602906"/>
            <a:ext cx="1218102" cy="10581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E8993D-A098-4A05-8436-36E5F7667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463572"/>
            <a:ext cx="4264044" cy="30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0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48656-BA8D-4914-82E9-3E735447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模型训练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E7E6A-8595-416F-B488-EEC55081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遇到的问题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loss = Nan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Doc Span </a:t>
            </a:r>
            <a:r>
              <a:rPr lang="en-US" altLang="zh-CN" dirty="0">
                <a:sym typeface="Wingdings" panose="05000000000000000000" pitchFamily="2" charset="2"/>
              </a:rPr>
              <a:t> No Answer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>
                <a:sym typeface="Wingdings" panose="05000000000000000000" pitchFamily="2" charset="2"/>
              </a:rPr>
              <a:t>计算中出现：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-</a:t>
            </a:r>
            <a:r>
              <a:rPr lang="en-US" altLang="zh-CN" dirty="0" err="1">
                <a:latin typeface="Consolas" panose="020B0609020204030204" pitchFamily="49" charset="0"/>
                <a:sym typeface="Wingdings" panose="05000000000000000000" pitchFamily="2" charset="2"/>
              </a:rPr>
              <a:t>tf.reduce_sum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(y *log(0))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删除无答案样本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过拟合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Dropout</a:t>
            </a:r>
            <a:r>
              <a:rPr lang="zh-CN" altLang="en-US" dirty="0"/>
              <a:t>，</a:t>
            </a:r>
            <a:r>
              <a:rPr lang="en-US" altLang="zh-CN" dirty="0" err="1"/>
              <a:t>keep_prob</a:t>
            </a:r>
            <a:r>
              <a:rPr lang="en-US" altLang="zh-CN" dirty="0"/>
              <a:t>=0.5/0.6/0.75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147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B43CC-CDF4-48FB-A316-D26F65B5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结果分析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Train:Test</a:t>
            </a:r>
            <a:r>
              <a:rPr lang="en-US" altLang="zh-CN" sz="2000" dirty="0">
                <a:latin typeface="Consolas" panose="020B0609020204030204" pitchFamily="49" charset="0"/>
              </a:rPr>
              <a:t>=5:1)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1AE81E63-839A-4E76-8B38-38127BAF5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102610"/>
              </p:ext>
            </p:extLst>
          </p:nvPr>
        </p:nvGraphicFramePr>
        <p:xfrm>
          <a:off x="628650" y="1690689"/>
          <a:ext cx="7886700" cy="3227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48913395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17196584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7135323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231719383"/>
                    </a:ext>
                  </a:extLst>
                </a:gridCol>
              </a:tblGrid>
              <a:tr h="4429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召回率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/>
                        <a:t>准确率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F1</a:t>
                      </a:r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450206"/>
                  </a:ext>
                </a:extLst>
              </a:tr>
              <a:tr h="4429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Bert baseline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86.809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88.479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86.941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462827"/>
                  </a:ext>
                </a:extLst>
              </a:tr>
              <a:tr h="4429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+DA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86.151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86.841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86.166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8506"/>
                  </a:ext>
                </a:extLst>
              </a:tr>
              <a:tr h="4429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+ Context2Query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87.365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87.237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/>
                        <a:t>87.152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78991"/>
                  </a:ext>
                </a:extLst>
              </a:tr>
              <a:tr h="4429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+ R-net</a:t>
                      </a:r>
                      <a:r>
                        <a:rPr lang="en-US" altLang="zh-CN" b="1" dirty="0"/>
                        <a:t>*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84.762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86.233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85.488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15729"/>
                  </a:ext>
                </a:extLst>
              </a:tr>
              <a:tr h="4429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+ Answer Limit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87.315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88.546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/>
                        <a:t>87.382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281664"/>
                  </a:ext>
                </a:extLst>
              </a:tr>
              <a:tr h="4429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Total</a:t>
                      </a:r>
                      <a:r>
                        <a:rPr lang="en-US" altLang="zh-CN" b="1" dirty="0"/>
                        <a:t>*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87.571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/>
                        <a:t>87.157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b="1" dirty="0"/>
                        <a:t>87.451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6011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59AE87A6-96D8-4D71-87CD-9362F67A2EDD}"/>
              </a:ext>
            </a:extLst>
          </p:cNvPr>
          <p:cNvSpPr txBox="1"/>
          <p:nvPr/>
        </p:nvSpPr>
        <p:spPr>
          <a:xfrm>
            <a:off x="548640" y="5086350"/>
            <a:ext cx="7566660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注</a:t>
            </a:r>
            <a:r>
              <a:rPr lang="en-US" altLang="zh-CN" dirty="0"/>
              <a:t>1</a:t>
            </a:r>
            <a:r>
              <a:rPr lang="zh-CN" altLang="en-US" dirty="0"/>
              <a:t>：因删除无答案样本，</a:t>
            </a:r>
            <a:r>
              <a:rPr lang="en-US" altLang="zh-CN" dirty="0"/>
              <a:t>Bert + R-net</a:t>
            </a:r>
            <a:r>
              <a:rPr lang="zh-CN" altLang="en-US" dirty="0"/>
              <a:t>训练样本比其他模型少</a:t>
            </a:r>
            <a:r>
              <a:rPr lang="en-US" altLang="zh-CN" dirty="0"/>
              <a:t>1000</a:t>
            </a:r>
            <a:r>
              <a:rPr lang="zh-CN" altLang="en-US" dirty="0"/>
              <a:t>左右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注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Total</a:t>
            </a:r>
            <a:r>
              <a:rPr lang="zh-CN" altLang="en-US" dirty="0"/>
              <a:t>仅包含有增幅的模型</a:t>
            </a:r>
          </a:p>
        </p:txBody>
      </p:sp>
    </p:spTree>
    <p:extLst>
      <p:ext uri="{BB962C8B-B14F-4D97-AF65-F5344CB8AC3E}">
        <p14:creationId xmlns:p14="http://schemas.microsoft.com/office/powerpoint/2010/main" val="41786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310</Words>
  <Application>Microsoft Office PowerPoint</Application>
  <PresentationFormat>全屏显示(4:3)</PresentationFormat>
  <Paragraphs>88</Paragraphs>
  <Slides>12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Consolas</vt:lpstr>
      <vt:lpstr>Office 主题​​</vt:lpstr>
      <vt:lpstr>Equation</vt:lpstr>
      <vt:lpstr>研发工作进展及问题汇报</vt:lpstr>
      <vt:lpstr>汇报内容</vt:lpstr>
      <vt:lpstr>预处理</vt:lpstr>
      <vt:lpstr>预处理</vt:lpstr>
      <vt:lpstr>预处理</vt:lpstr>
      <vt:lpstr>模型训练</vt:lpstr>
      <vt:lpstr>模型训练</vt:lpstr>
      <vt:lpstr>模型训练</vt:lpstr>
      <vt:lpstr>结果分析(Train:Test=5:1)</vt:lpstr>
      <vt:lpstr>结果分析</vt:lpstr>
      <vt:lpstr>结果分析</vt:lpstr>
      <vt:lpstr>可视化应用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开颜</dc:creator>
  <cp:lastModifiedBy>张 开颜</cp:lastModifiedBy>
  <cp:revision>305</cp:revision>
  <dcterms:created xsi:type="dcterms:W3CDTF">2019-04-23T10:02:23Z</dcterms:created>
  <dcterms:modified xsi:type="dcterms:W3CDTF">2019-04-23T14:45:17Z</dcterms:modified>
</cp:coreProperties>
</file>