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63" r:id="rId5"/>
    <p:sldId id="271" r:id="rId6"/>
    <p:sldId id="272" r:id="rId7"/>
    <p:sldId id="270" r:id="rId8"/>
    <p:sldId id="264" r:id="rId9"/>
    <p:sldId id="262" r:id="rId10"/>
    <p:sldId id="259" r:id="rId11"/>
    <p:sldId id="265" r:id="rId12"/>
    <p:sldId id="260" r:id="rId13"/>
    <p:sldId id="268" r:id="rId14"/>
    <p:sldId id="267" r:id="rId15"/>
    <p:sldId id="261" r:id="rId16"/>
    <p:sldId id="269" r:id="rId1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085" autoAdjust="0"/>
  </p:normalViewPr>
  <p:slideViewPr>
    <p:cSldViewPr snapToGrid="0">
      <p:cViewPr varScale="1">
        <p:scale>
          <a:sx n="72" d="100"/>
          <a:sy n="72" d="100"/>
        </p:scale>
        <p:origin x="120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80ADAB-C48E-46AB-8AF2-FE54B3CA7DE2}" type="datetimeFigureOut">
              <a:rPr lang="zh-CN" altLang="en-US" smtClean="0"/>
              <a:t>2019/4/24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49BDBF-463A-4B57-A225-93A9BE3D9D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24103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49BDBF-463A-4B57-A225-93A9BE3D9D5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20763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49BDBF-463A-4B57-A225-93A9BE3D9D5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56956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49BDBF-463A-4B57-A225-93A9BE3D9D5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64570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49BDBF-463A-4B57-A225-93A9BE3D9D52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86393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编码：利用</a:t>
            </a:r>
            <a:r>
              <a:rPr lang="en-US" altLang="zh-CN" dirty="0"/>
              <a:t>Bert</a:t>
            </a:r>
            <a:r>
              <a:rPr lang="zh-CN" altLang="en-US" dirty="0"/>
              <a:t>预测下一句的训练规则；最后</a:t>
            </a:r>
            <a:r>
              <a:rPr lang="en-US" altLang="zh-CN" dirty="0"/>
              <a:t>attention</a:t>
            </a:r>
            <a:r>
              <a:rPr lang="zh-CN" altLang="en-US" dirty="0"/>
              <a:t>时</a:t>
            </a:r>
            <a:r>
              <a:rPr lang="en-US" altLang="zh-CN" dirty="0"/>
              <a:t>copy</a:t>
            </a:r>
            <a:r>
              <a:rPr lang="zh-CN" altLang="en-US" dirty="0"/>
              <a:t>两个</a:t>
            </a:r>
            <a:r>
              <a:rPr lang="en-US" altLang="zh-CN" dirty="0"/>
              <a:t>sequence vector</a:t>
            </a:r>
            <a:r>
              <a:rPr lang="zh-CN" altLang="en-US" dirty="0"/>
              <a:t>，利用</a:t>
            </a:r>
            <a:r>
              <a:rPr lang="en-US" altLang="zh-CN" dirty="0"/>
              <a:t>mask</a:t>
            </a:r>
            <a:r>
              <a:rPr lang="zh-CN" altLang="en-US" dirty="0"/>
              <a:t>信息</a:t>
            </a:r>
            <a:endParaRPr lang="en-US" altLang="zh-CN" dirty="0"/>
          </a:p>
          <a:p>
            <a:r>
              <a:rPr lang="en-US" altLang="zh-CN" dirty="0"/>
              <a:t>Start/End</a:t>
            </a:r>
            <a:r>
              <a:rPr lang="zh-CN" altLang="en-US" dirty="0"/>
              <a:t>：模型输出形式，</a:t>
            </a:r>
            <a:r>
              <a:rPr lang="en-US" altLang="zh-CN" dirty="0" err="1"/>
              <a:t>BiDAF</a:t>
            </a:r>
            <a:r>
              <a:rPr lang="zh-CN" altLang="en-US" dirty="0"/>
              <a:t>中提出了</a:t>
            </a:r>
            <a:r>
              <a:rPr lang="en-US" altLang="zh-CN" dirty="0"/>
              <a:t>1.</a:t>
            </a:r>
            <a:r>
              <a:rPr lang="zh-CN" altLang="en-US" dirty="0"/>
              <a:t>按顺序预测答案序列；</a:t>
            </a:r>
            <a:r>
              <a:rPr lang="en-US" altLang="zh-CN" dirty="0"/>
              <a:t>2.</a:t>
            </a:r>
            <a:r>
              <a:rPr lang="zh-CN" altLang="en-US" dirty="0"/>
              <a:t>预测答案边界；数据集词表，会有未登录词，这是</a:t>
            </a:r>
            <a:r>
              <a:rPr lang="en-US" altLang="zh-CN" dirty="0"/>
              <a:t>CMRC2017</a:t>
            </a:r>
            <a:r>
              <a:rPr lang="zh-CN" altLang="en-US" dirty="0"/>
              <a:t>的解决方案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49BDBF-463A-4B57-A225-93A9BE3D9D52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07678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49BDBF-463A-4B57-A225-93A9BE3D9D52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28678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49BDBF-463A-4B57-A225-93A9BE3D9D52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73087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49BDBF-463A-4B57-A225-93A9BE3D9D52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96277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49BDBF-463A-4B57-A225-93A9BE3D9D52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2677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C211AE-A0A6-41A5-9529-F7363C6C65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49CF81A-5F1A-4200-9164-45265FE934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1EB2FE-541E-452D-9729-1B9C3C426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49357-7B08-40E3-A88F-364B08A63176}" type="datetimeFigureOut">
              <a:rPr lang="zh-CN" altLang="en-US" smtClean="0"/>
              <a:t>2019/4/24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1C5D34-BE76-4452-9459-5C5E223D4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822C52-C156-4459-82FC-E1AE20CEC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65F9F-4AF4-447B-A696-EDDDF84E83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4968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608256-55B0-489E-B81D-C0C342108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8912299-B641-4440-A78D-94F793351E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4CD620-2D47-4EA8-BAB8-032C9E467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49357-7B08-40E3-A88F-364B08A63176}" type="datetimeFigureOut">
              <a:rPr lang="zh-CN" altLang="en-US" smtClean="0"/>
              <a:t>2019/4/24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921D2E-8232-4C8A-8241-044A8633F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ECD555-230C-4A34-9D5D-AF576C0F5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65F9F-4AF4-447B-A696-EDDDF84E83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7295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876CBDF-2353-490B-B626-9AD66E231C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D57FBDF-EDF2-4E5A-AD95-A3839C7500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2D3453-0666-4F32-BD97-AD7BE10FF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49357-7B08-40E3-A88F-364B08A63176}" type="datetimeFigureOut">
              <a:rPr lang="zh-CN" altLang="en-US" smtClean="0"/>
              <a:t>2019/4/24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81D3AD-C59A-42F0-9E43-200E98633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4BB037-ECB9-43E9-B96E-6BB6EA5B2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65F9F-4AF4-447B-A696-EDDDF84E83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516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3E06A8-EB1D-4B37-8C16-1C3797684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ECE771-F066-4B0C-BA84-975B3CFC2E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A4229B-71E2-49EF-88F7-AA921AE17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49357-7B08-40E3-A88F-364B08A63176}" type="datetimeFigureOut">
              <a:rPr lang="zh-CN" altLang="en-US" smtClean="0"/>
              <a:t>2019/4/24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0B9DF1-6EA7-4245-9D78-B012E0474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1F4794-019C-4855-8A96-CCE9B7C2D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65F9F-4AF4-447B-A696-EDDDF84E83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1007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E6E984-9134-45D9-8C69-E6D83CFBE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160DE16-99D9-454F-B023-689CD4749F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28AB4D-9602-477B-B6E0-94A6779C9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49357-7B08-40E3-A88F-364B08A63176}" type="datetimeFigureOut">
              <a:rPr lang="zh-CN" altLang="en-US" smtClean="0"/>
              <a:t>2019/4/24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6CF205-EA92-4B08-920F-1B0012706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B4B120-11B9-4EB7-A3A0-217BE1CCB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65F9F-4AF4-447B-A696-EDDDF84E83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4412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4AD446-A949-48AF-99DB-E575D8763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F04C59-17B7-4E4F-B610-2C49F19D54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5E29F57-B2A7-4B97-B193-13A7DEF2F1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AE34E53-90CE-4915-BD26-52FCE1721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49357-7B08-40E3-A88F-364B08A63176}" type="datetimeFigureOut">
              <a:rPr lang="zh-CN" altLang="en-US" smtClean="0"/>
              <a:t>2019/4/24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9AF6273-33B9-4BA1-945C-269868612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4DD4B90-C14E-4EA8-BF9E-22B858D2D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65F9F-4AF4-447B-A696-EDDDF84E83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2094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7FA560-7491-4CF3-95D1-31431632C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183EA81-E2B6-43E5-922A-5E0DED0AD3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8C5C07A-8669-45F0-9A16-4DF9FFA4C7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82C36FB-B13C-49A7-B469-D0028546B2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5086242-A82E-4318-9D4E-56EE1EFB4C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EDA6EE0-B280-48CE-B517-A2C4F6238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49357-7B08-40E3-A88F-364B08A63176}" type="datetimeFigureOut">
              <a:rPr lang="zh-CN" altLang="en-US" smtClean="0"/>
              <a:t>2019/4/24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12A9F88-9A48-4AAC-B072-90A81B3C6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E1048C8-B9CA-407C-8B21-CCAC37B4A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65F9F-4AF4-447B-A696-EDDDF84E83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5455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722DBA-5596-4C14-9302-29066610A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7314ED6-8099-45D2-A58C-2B66B2153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49357-7B08-40E3-A88F-364B08A63176}" type="datetimeFigureOut">
              <a:rPr lang="zh-CN" altLang="en-US" smtClean="0"/>
              <a:t>2019/4/24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E4DF718-E981-49E6-9D97-CD79CCDD7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DFA1448-20CC-4F26-AE1A-593D1C9FF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65F9F-4AF4-447B-A696-EDDDF84E83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8723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1858ADC-2681-4E73-82D5-3C8A0AD28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49357-7B08-40E3-A88F-364B08A63176}" type="datetimeFigureOut">
              <a:rPr lang="zh-CN" altLang="en-US" smtClean="0"/>
              <a:t>2019/4/24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ECD6275-148B-4224-99E2-BB68B67AB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4ACD7E0-3EFE-40A2-BF71-A126E63E3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65F9F-4AF4-447B-A696-EDDDF84E83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3574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E0E824-7697-40A2-9A55-B15BE2880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2F3172-D2B8-40A6-AB4C-981BFEAB72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6553C89-26DD-4A70-9516-23ABE8C5E4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C450231-2B31-47DD-8C23-29CAD1851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49357-7B08-40E3-A88F-364B08A63176}" type="datetimeFigureOut">
              <a:rPr lang="zh-CN" altLang="en-US" smtClean="0"/>
              <a:t>2019/4/24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D71ECD1-2B5A-47EA-9763-AC70C9547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D5AE108-50EE-4F39-ABEA-27C93E00D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65F9F-4AF4-447B-A696-EDDDF84E83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782EE5-1B5A-4D23-B889-B7E92D241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DEFF9B9-0959-4FE5-AF79-2146737695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4130F5B-C630-484C-B777-E1CDFEB31A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0E23694-85BF-4B50-9DE1-E470D0268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49357-7B08-40E3-A88F-364B08A63176}" type="datetimeFigureOut">
              <a:rPr lang="zh-CN" altLang="en-US" smtClean="0"/>
              <a:t>2019/4/24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CD11A6C-398C-48D1-8F06-D65E1BCC0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BB9CB7A-62A7-4A80-ACB8-C1802E0CC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65F9F-4AF4-447B-A696-EDDDF84E83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9043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5BD765E-4A31-443B-94FC-03DDBD283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0C05B4C-23D5-4F12-8EB4-9CB843975E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ACD44F-3B74-4C3E-B2A6-C71F96DFAD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049357-7B08-40E3-A88F-364B08A63176}" type="datetimeFigureOut">
              <a:rPr lang="zh-CN" altLang="en-US" smtClean="0"/>
              <a:t>2019/4/24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9D7FA2-284E-4028-8091-57389BBA6F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F95FFE-8BC2-426A-B8FC-E3382E36D3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65F9F-4AF4-447B-A696-EDDDF84E83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9434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5.wmf"/><Relationship Id="rId4" Type="http://schemas.openxmlformats.org/officeDocument/2006/relationships/oleObject" Target="../embeddings/oleObject1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oogle-research/bert/issues/495" TargetMode="External"/><Relationship Id="rId7" Type="http://schemas.openxmlformats.org/officeDocument/2006/relationships/hyperlink" Target="https://blog.slavv.com/37-reasons-why-your-neural-network-is-not-working-4020854bd607?gi=54b476ba316f" TargetMode="External"/><Relationship Id="rId2" Type="http://schemas.openxmlformats.org/officeDocument/2006/relationships/hyperlink" Target="http://cs231n.github.io/neural-networks-3/#los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tackoverflow.com/questions/40158633/how-to-solve-nan-loss" TargetMode="External"/><Relationship Id="rId5" Type="http://schemas.openxmlformats.org/officeDocument/2006/relationships/hyperlink" Target="https://stackoverflow.com/questions/33712178/tensorflow-nan-bug/33713196#33713196" TargetMode="External"/><Relationship Id="rId4" Type="http://schemas.openxmlformats.org/officeDocument/2006/relationships/hyperlink" Target="https://github.com/google-research/bert/issues/70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9909AF-8170-4418-BF05-4DA0F75AC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4297" y="2006369"/>
            <a:ext cx="8170606" cy="132720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5400" dirty="0"/>
              <a:t>研发工作进展汇报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0E4002C-1B0C-4451-95A2-99017E1377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90535" y="3912727"/>
            <a:ext cx="2888226" cy="16557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000" dirty="0"/>
              <a:t>1160300607 </a:t>
            </a:r>
            <a:r>
              <a:rPr lang="zh-CN" altLang="en-US" sz="2000" dirty="0"/>
              <a:t>张开颜</a:t>
            </a:r>
            <a:endParaRPr lang="en-US" altLang="zh-CN" sz="2000" dirty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000" dirty="0"/>
              <a:t>1160300609 </a:t>
            </a:r>
            <a:r>
              <a:rPr lang="zh-CN" altLang="en-US" sz="2000" dirty="0"/>
              <a:t>王瀚尉</a:t>
            </a:r>
            <a:endParaRPr lang="en-US" altLang="zh-CN" sz="2000" dirty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000" dirty="0"/>
              <a:t>1160300612 </a:t>
            </a:r>
            <a:r>
              <a:rPr lang="zh-CN" altLang="en-US" sz="2000" dirty="0"/>
              <a:t>吴佳铭</a:t>
            </a:r>
          </a:p>
        </p:txBody>
      </p:sp>
    </p:spTree>
    <p:extLst>
      <p:ext uri="{BB962C8B-B14F-4D97-AF65-F5344CB8AC3E}">
        <p14:creationId xmlns:p14="http://schemas.microsoft.com/office/powerpoint/2010/main" val="14960899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99B843-403C-4D7A-872A-51C1CE378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模型训练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39B743-17D0-4EE0-AC5D-C3B377B72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08093"/>
            <a:ext cx="7886700" cy="4682500"/>
          </a:xfrm>
        </p:spPr>
        <p:txBody>
          <a:bodyPr>
            <a:normAutofit lnSpcReduction="10000"/>
          </a:bodyPr>
          <a:lstStyle/>
          <a:p>
            <a:pPr>
              <a:lnSpc>
                <a:spcPct val="160000"/>
              </a:lnSpc>
              <a:spcBef>
                <a:spcPct val="0"/>
              </a:spcBef>
            </a:pPr>
            <a:r>
              <a:rPr lang="en-US" altLang="zh-CN" dirty="0"/>
              <a:t>Embedding</a:t>
            </a:r>
          </a:p>
          <a:p>
            <a:pPr lvl="1">
              <a:lnSpc>
                <a:spcPct val="160000"/>
              </a:lnSpc>
              <a:spcBef>
                <a:spcPct val="0"/>
              </a:spcBef>
            </a:pPr>
            <a:r>
              <a:rPr lang="zh-CN" altLang="en-US" dirty="0"/>
              <a:t>问题和文章分别使用</a:t>
            </a:r>
            <a:r>
              <a:rPr lang="en-US" altLang="zh-CN" dirty="0"/>
              <a:t>Bert</a:t>
            </a:r>
            <a:r>
              <a:rPr lang="zh-CN" altLang="en-US" dirty="0"/>
              <a:t>编码</a:t>
            </a:r>
            <a:endParaRPr lang="en-US" altLang="zh-CN" dirty="0"/>
          </a:p>
          <a:p>
            <a:pPr lvl="1">
              <a:lnSpc>
                <a:spcPct val="160000"/>
              </a:lnSpc>
              <a:spcBef>
                <a:spcPct val="0"/>
              </a:spcBef>
            </a:pPr>
            <a:r>
              <a:rPr lang="zh-CN" altLang="en-US" dirty="0"/>
              <a:t>问题和文章一起编码</a:t>
            </a:r>
            <a:r>
              <a:rPr lang="en-US" altLang="zh-CN" dirty="0"/>
              <a:t>(</a:t>
            </a:r>
            <a:r>
              <a:rPr lang="zh-CN" altLang="en-US" dirty="0"/>
              <a:t>后续使用</a:t>
            </a:r>
            <a:r>
              <a:rPr lang="en-US" altLang="zh-CN" dirty="0"/>
              <a:t>mask</a:t>
            </a:r>
            <a:r>
              <a:rPr lang="zh-CN" altLang="en-US" dirty="0"/>
              <a:t>信息</a:t>
            </a:r>
            <a:r>
              <a:rPr lang="en-US" altLang="zh-CN" dirty="0"/>
              <a:t>attention)</a:t>
            </a:r>
          </a:p>
          <a:p>
            <a:pPr marL="457200" lvl="1" indent="0">
              <a:lnSpc>
                <a:spcPct val="160000"/>
              </a:lnSpc>
              <a:spcBef>
                <a:spcPct val="0"/>
              </a:spcBef>
              <a:buNone/>
            </a:pPr>
            <a:endParaRPr lang="en-US" altLang="zh-CN" dirty="0"/>
          </a:p>
          <a:p>
            <a:pPr>
              <a:lnSpc>
                <a:spcPct val="160000"/>
              </a:lnSpc>
              <a:spcBef>
                <a:spcPct val="0"/>
              </a:spcBef>
            </a:pPr>
            <a:r>
              <a:rPr lang="en-US" altLang="zh-CN" dirty="0"/>
              <a:t>Start &amp; End </a:t>
            </a:r>
            <a:r>
              <a:rPr lang="zh-CN" altLang="en-US" dirty="0"/>
              <a:t>？</a:t>
            </a:r>
            <a:endParaRPr lang="en-US" altLang="zh-CN" dirty="0"/>
          </a:p>
          <a:p>
            <a:pPr lvl="1">
              <a:lnSpc>
                <a:spcPct val="160000"/>
              </a:lnSpc>
              <a:spcBef>
                <a:spcPct val="0"/>
              </a:spcBef>
            </a:pPr>
            <a:r>
              <a:rPr lang="zh-CN" altLang="en-US" dirty="0"/>
              <a:t>提取数据集中所有词制作词表，预测答案序号</a:t>
            </a:r>
            <a:endParaRPr lang="en-US" altLang="zh-CN" dirty="0"/>
          </a:p>
          <a:p>
            <a:pPr lvl="1">
              <a:lnSpc>
                <a:spcPct val="160000"/>
              </a:lnSpc>
              <a:spcBef>
                <a:spcPct val="0"/>
              </a:spcBef>
            </a:pPr>
            <a:r>
              <a:rPr lang="zh-CN" altLang="en-US" dirty="0"/>
              <a:t>为数据集答案生成</a:t>
            </a:r>
            <a:r>
              <a:rPr lang="en-US" altLang="zh-CN" dirty="0"/>
              <a:t>Start</a:t>
            </a:r>
            <a:r>
              <a:rPr lang="zh-CN" altLang="en-US" dirty="0"/>
              <a:t>和</a:t>
            </a:r>
            <a:r>
              <a:rPr lang="en-US" altLang="zh-CN" dirty="0"/>
              <a:t>End</a:t>
            </a:r>
          </a:p>
          <a:p>
            <a:pPr lvl="2">
              <a:lnSpc>
                <a:spcPct val="160000"/>
              </a:lnSpc>
              <a:spcBef>
                <a:spcPct val="0"/>
              </a:spcBef>
            </a:pPr>
            <a:r>
              <a:rPr lang="zh-CN" altLang="en-US" dirty="0"/>
              <a:t>最长匹配原则</a:t>
            </a:r>
            <a:endParaRPr lang="en-US" altLang="zh-CN" dirty="0"/>
          </a:p>
          <a:p>
            <a:pPr lvl="1">
              <a:lnSpc>
                <a:spcPct val="160000"/>
              </a:lnSpc>
              <a:spcBef>
                <a:spcPct val="0"/>
              </a:spcBef>
            </a:pPr>
            <a:endParaRPr lang="zh-CN" altLang="en-US" dirty="0"/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95DC9770-C036-425A-90EB-4EA3FD47ECD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2129262"/>
              </p:ext>
            </p:extLst>
          </p:nvPr>
        </p:nvGraphicFramePr>
        <p:xfrm>
          <a:off x="1701352" y="3350204"/>
          <a:ext cx="4434655" cy="4248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9" name="Equation" r:id="rId4" imgW="2120760" imgH="203040" progId="Equation.DSMT4">
                  <p:embed/>
                </p:oleObj>
              </mc:Choice>
              <mc:Fallback>
                <p:oleObj name="Equation" r:id="rId4" imgW="212076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701352" y="3350204"/>
                        <a:ext cx="4434655" cy="4248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09083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F48656-BA8D-4914-82E9-3E735447E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模型训练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EE7E6A-8595-416F-B488-EEC550812F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351338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dirty="0"/>
              <a:t>遇到的问题</a:t>
            </a:r>
            <a:endParaRPr lang="en-US" altLang="zh-CN" dirty="0"/>
          </a:p>
          <a:p>
            <a:pPr lvl="1">
              <a:lnSpc>
                <a:spcPct val="150000"/>
              </a:lnSpc>
              <a:spcBef>
                <a:spcPct val="0"/>
              </a:spcBef>
            </a:pPr>
            <a:r>
              <a:rPr lang="en-US" altLang="zh-CN" dirty="0"/>
              <a:t>loss = Nan</a:t>
            </a:r>
          </a:p>
          <a:p>
            <a:pPr lvl="2">
              <a:lnSpc>
                <a:spcPct val="150000"/>
              </a:lnSpc>
              <a:spcBef>
                <a:spcPct val="0"/>
              </a:spcBef>
            </a:pPr>
            <a:r>
              <a:rPr lang="en-US" altLang="zh-CN" dirty="0"/>
              <a:t>Doc Span </a:t>
            </a:r>
            <a:r>
              <a:rPr lang="en-US" altLang="zh-CN" dirty="0">
                <a:sym typeface="Wingdings" panose="05000000000000000000" pitchFamily="2" charset="2"/>
              </a:rPr>
              <a:t> No Answer</a:t>
            </a:r>
          </a:p>
          <a:p>
            <a:pPr lvl="2">
              <a:lnSpc>
                <a:spcPct val="150000"/>
              </a:lnSpc>
              <a:spcBef>
                <a:spcPct val="0"/>
              </a:spcBef>
            </a:pPr>
            <a:r>
              <a:rPr lang="zh-CN" altLang="en-US" dirty="0">
                <a:sym typeface="Wingdings" panose="05000000000000000000" pitchFamily="2" charset="2"/>
              </a:rPr>
              <a:t>计算中出现：</a:t>
            </a:r>
            <a:r>
              <a:rPr lang="en-US" altLang="zh-CN" dirty="0">
                <a:latin typeface="Consolas" panose="020B0609020204030204" pitchFamily="49" charset="0"/>
                <a:sym typeface="Wingdings" panose="05000000000000000000" pitchFamily="2" charset="2"/>
              </a:rPr>
              <a:t>-</a:t>
            </a:r>
            <a:r>
              <a:rPr lang="en-US" altLang="zh-CN" dirty="0" err="1">
                <a:latin typeface="Consolas" panose="020B0609020204030204" pitchFamily="49" charset="0"/>
                <a:sym typeface="Wingdings" panose="05000000000000000000" pitchFamily="2" charset="2"/>
              </a:rPr>
              <a:t>tf.reduce_sum</a:t>
            </a:r>
            <a:r>
              <a:rPr lang="en-US" altLang="zh-CN" dirty="0">
                <a:latin typeface="Consolas" panose="020B0609020204030204" pitchFamily="49" charset="0"/>
                <a:sym typeface="Wingdings" panose="05000000000000000000" pitchFamily="2" charset="2"/>
              </a:rPr>
              <a:t>(y *log(0))</a:t>
            </a:r>
          </a:p>
          <a:p>
            <a:pPr lvl="2">
              <a:lnSpc>
                <a:spcPct val="150000"/>
              </a:lnSpc>
              <a:spcBef>
                <a:spcPct val="0"/>
              </a:spcBef>
            </a:pPr>
            <a:r>
              <a:rPr lang="zh-CN" altLang="en-US" dirty="0"/>
              <a:t>删除无答案样本</a:t>
            </a:r>
            <a:endParaRPr lang="en-US" altLang="zh-CN" dirty="0"/>
          </a:p>
          <a:p>
            <a:pPr lvl="1">
              <a:lnSpc>
                <a:spcPct val="150000"/>
              </a:lnSpc>
              <a:spcBef>
                <a:spcPct val="0"/>
              </a:spcBef>
            </a:pPr>
            <a:r>
              <a:rPr lang="zh-CN" altLang="en-US" dirty="0"/>
              <a:t>过拟合</a:t>
            </a:r>
            <a:endParaRPr lang="en-US" altLang="zh-CN" dirty="0"/>
          </a:p>
          <a:p>
            <a:pPr lvl="2">
              <a:lnSpc>
                <a:spcPct val="150000"/>
              </a:lnSpc>
              <a:spcBef>
                <a:spcPct val="0"/>
              </a:spcBef>
            </a:pPr>
            <a:r>
              <a:rPr lang="en-US" altLang="zh-CN" dirty="0"/>
              <a:t>Dropout</a:t>
            </a:r>
            <a:r>
              <a:rPr lang="zh-CN" altLang="en-US" dirty="0"/>
              <a:t>，</a:t>
            </a:r>
            <a:r>
              <a:rPr lang="en-US" altLang="zh-CN" dirty="0" err="1"/>
              <a:t>keep_prob</a:t>
            </a:r>
            <a:r>
              <a:rPr lang="en-US" altLang="zh-CN" dirty="0"/>
              <a:t>=0.5/0.6/0.75</a:t>
            </a:r>
          </a:p>
        </p:txBody>
      </p:sp>
    </p:spTree>
    <p:extLst>
      <p:ext uri="{BB962C8B-B14F-4D97-AF65-F5344CB8AC3E}">
        <p14:creationId xmlns:p14="http://schemas.microsoft.com/office/powerpoint/2010/main" val="17314751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6B43CC-CDF4-48FB-A316-D26F65B51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结果分析</a:t>
            </a:r>
            <a:r>
              <a:rPr lang="en-US" altLang="zh-CN" sz="2000" dirty="0">
                <a:latin typeface="Consolas" panose="020B0609020204030204" pitchFamily="49" charset="0"/>
              </a:rPr>
              <a:t>(</a:t>
            </a:r>
            <a:r>
              <a:rPr lang="en-US" altLang="zh-CN" sz="2000" dirty="0" err="1">
                <a:latin typeface="Consolas" panose="020B0609020204030204" pitchFamily="49" charset="0"/>
              </a:rPr>
              <a:t>Train:Test</a:t>
            </a:r>
            <a:r>
              <a:rPr lang="en-US" altLang="zh-CN" sz="2000" dirty="0">
                <a:latin typeface="Consolas" panose="020B0609020204030204" pitchFamily="49" charset="0"/>
              </a:rPr>
              <a:t>=5:1)</a:t>
            </a:r>
            <a:endParaRPr lang="zh-CN" altLang="en-US" sz="2000" dirty="0">
              <a:latin typeface="Consolas" panose="020B0609020204030204" pitchFamily="49" charset="0"/>
            </a:endParaRPr>
          </a:p>
        </p:txBody>
      </p:sp>
      <p:graphicFrame>
        <p:nvGraphicFramePr>
          <p:cNvPr id="8" name="内容占位符 7">
            <a:extLst>
              <a:ext uri="{FF2B5EF4-FFF2-40B4-BE49-F238E27FC236}">
                <a16:creationId xmlns:a16="http://schemas.microsoft.com/office/drawing/2014/main" id="{1AE81E63-839A-4E76-8B38-38127BAF57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0973837"/>
              </p:ext>
            </p:extLst>
          </p:nvPr>
        </p:nvGraphicFramePr>
        <p:xfrm>
          <a:off x="628650" y="1690689"/>
          <a:ext cx="7886700" cy="32279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1675">
                  <a:extLst>
                    <a:ext uri="{9D8B030D-6E8A-4147-A177-3AD203B41FA5}">
                      <a16:colId xmlns:a16="http://schemas.microsoft.com/office/drawing/2014/main" val="3489133951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val="1171965840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val="3713532338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val="3231719383"/>
                    </a:ext>
                  </a:extLst>
                </a:gridCol>
              </a:tblGrid>
              <a:tr h="44295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dirty="0"/>
                        <a:t>模型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dirty="0"/>
                        <a:t>召回率</a:t>
                      </a:r>
                      <a:r>
                        <a:rPr lang="en-US" altLang="zh-CN" dirty="0"/>
                        <a:t>(%)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dirty="0"/>
                        <a:t>准确率</a:t>
                      </a:r>
                      <a:r>
                        <a:rPr lang="en-US" altLang="zh-CN" dirty="0"/>
                        <a:t>(%)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dirty="0"/>
                        <a:t>F1</a:t>
                      </a:r>
                      <a:r>
                        <a:rPr lang="zh-CN" altLang="en-US" dirty="0"/>
                        <a:t>值</a:t>
                      </a:r>
                      <a:r>
                        <a:rPr lang="en-US" altLang="zh-CN" dirty="0"/>
                        <a:t>(%)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6450206"/>
                  </a:ext>
                </a:extLst>
              </a:tr>
              <a:tr h="44295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dirty="0"/>
                        <a:t>Bert baseline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dirty="0"/>
                        <a:t>86.809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dirty="0"/>
                        <a:t>88.479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dirty="0"/>
                        <a:t>86.941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7462827"/>
                  </a:ext>
                </a:extLst>
              </a:tr>
              <a:tr h="44295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dirty="0"/>
                        <a:t>+DA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dirty="0"/>
                        <a:t>86.151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dirty="0"/>
                        <a:t>86.841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dirty="0"/>
                        <a:t>86.166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628506"/>
                  </a:ext>
                </a:extLst>
              </a:tr>
              <a:tr h="44295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dirty="0"/>
                        <a:t>+ Context2Query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dirty="0"/>
                        <a:t>87.365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dirty="0"/>
                        <a:t>88.237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b="1" dirty="0"/>
                        <a:t>87.752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78991"/>
                  </a:ext>
                </a:extLst>
              </a:tr>
              <a:tr h="44295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dirty="0"/>
                        <a:t>+ R-net</a:t>
                      </a:r>
                      <a:r>
                        <a:rPr lang="en-US" altLang="zh-CN" b="1" dirty="0"/>
                        <a:t>*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dirty="0"/>
                        <a:t>84.762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dirty="0"/>
                        <a:t>86.233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dirty="0"/>
                        <a:t>85.488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1615729"/>
                  </a:ext>
                </a:extLst>
              </a:tr>
              <a:tr h="44295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dirty="0"/>
                        <a:t>+ Answer Limit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dirty="0"/>
                        <a:t>87.315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dirty="0"/>
                        <a:t>88.546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b="1" dirty="0"/>
                        <a:t>87.382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5281664"/>
                  </a:ext>
                </a:extLst>
              </a:tr>
              <a:tr h="327804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dirty="0"/>
                        <a:t>Total</a:t>
                      </a:r>
                      <a:r>
                        <a:rPr lang="en-US" altLang="zh-CN" b="1" dirty="0"/>
                        <a:t>*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dirty="0"/>
                        <a:t>87.571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dirty="0"/>
                        <a:t>88.857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b="1" dirty="0"/>
                        <a:t>88.451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160114"/>
                  </a:ext>
                </a:extLst>
              </a:tr>
            </a:tbl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59AE87A6-96D8-4D71-87CD-9362F67A2EDD}"/>
              </a:ext>
            </a:extLst>
          </p:cNvPr>
          <p:cNvSpPr txBox="1"/>
          <p:nvPr/>
        </p:nvSpPr>
        <p:spPr>
          <a:xfrm>
            <a:off x="548640" y="5086350"/>
            <a:ext cx="7566660" cy="881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注</a:t>
            </a:r>
            <a:r>
              <a:rPr lang="en-US" altLang="zh-CN" dirty="0"/>
              <a:t>1</a:t>
            </a:r>
            <a:r>
              <a:rPr lang="zh-CN" altLang="en-US" dirty="0"/>
              <a:t>：因删除无答案样本，</a:t>
            </a:r>
            <a:r>
              <a:rPr lang="en-US" altLang="zh-CN" dirty="0"/>
              <a:t>Bert + R-net</a:t>
            </a:r>
            <a:r>
              <a:rPr lang="zh-CN" altLang="en-US" dirty="0"/>
              <a:t>训练样本比其他模型少</a:t>
            </a:r>
            <a:r>
              <a:rPr lang="en-US" altLang="zh-CN" dirty="0"/>
              <a:t>1000</a:t>
            </a:r>
            <a:r>
              <a:rPr lang="zh-CN" altLang="en-US" dirty="0"/>
              <a:t>左右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注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  <a:r>
              <a:rPr lang="en-US" altLang="zh-CN" dirty="0"/>
              <a:t>Total</a:t>
            </a:r>
            <a:r>
              <a:rPr lang="zh-CN" altLang="en-US" dirty="0"/>
              <a:t>仅包含有增幅的模型</a:t>
            </a:r>
          </a:p>
        </p:txBody>
      </p:sp>
    </p:spTree>
    <p:extLst>
      <p:ext uri="{BB962C8B-B14F-4D97-AF65-F5344CB8AC3E}">
        <p14:creationId xmlns:p14="http://schemas.microsoft.com/office/powerpoint/2010/main" val="4178621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1CBDBF-1C02-41EB-85BE-F4EBEBF4C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结果分析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612BBC-EFE8-4C9D-8E10-E7787BD577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351338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dirty="0"/>
              <a:t>N-best</a:t>
            </a:r>
            <a:r>
              <a:rPr lang="zh-CN" altLang="en-US" dirty="0"/>
              <a:t>答案选择</a:t>
            </a:r>
            <a:endParaRPr lang="en-US" altLang="zh-CN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dirty="0"/>
              <a:t>答案长度限制</a:t>
            </a:r>
            <a:endParaRPr lang="en-US" altLang="zh-CN" dirty="0"/>
          </a:p>
          <a:p>
            <a:pPr lvl="2">
              <a:lnSpc>
                <a:spcPct val="150000"/>
              </a:lnSpc>
              <a:spcBef>
                <a:spcPts val="0"/>
              </a:spcBef>
            </a:pPr>
            <a:r>
              <a:rPr lang="en-US" altLang="zh-CN" dirty="0" err="1"/>
              <a:t>Max_length</a:t>
            </a:r>
            <a:r>
              <a:rPr lang="en-US" altLang="zh-CN" dirty="0"/>
              <a:t>=5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dirty="0"/>
              <a:t>分词先验</a:t>
            </a:r>
            <a:endParaRPr lang="en-US" altLang="zh-CN" dirty="0"/>
          </a:p>
          <a:p>
            <a:pPr lvl="2">
              <a:lnSpc>
                <a:spcPct val="150000"/>
              </a:lnSpc>
              <a:spcBef>
                <a:spcPts val="0"/>
              </a:spcBef>
            </a:pPr>
            <a:r>
              <a:rPr lang="zh-CN" altLang="en-US" dirty="0"/>
              <a:t>分词序列直接输入模型</a:t>
            </a:r>
            <a:endParaRPr lang="en-US" altLang="zh-CN" dirty="0"/>
          </a:p>
          <a:p>
            <a:pPr lvl="2">
              <a:lnSpc>
                <a:spcPct val="150000"/>
              </a:lnSpc>
              <a:spcBef>
                <a:spcPts val="0"/>
              </a:spcBef>
            </a:pPr>
            <a:r>
              <a:rPr lang="zh-CN" altLang="en-US" dirty="0"/>
              <a:t>使用分词信息选择答案</a:t>
            </a:r>
            <a:endParaRPr lang="en-US" altLang="zh-CN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0D46F5A-044D-4118-BBA4-A3DA680B6B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7268206"/>
              </p:ext>
            </p:extLst>
          </p:nvPr>
        </p:nvGraphicFramePr>
        <p:xfrm>
          <a:off x="5162833" y="1912955"/>
          <a:ext cx="3383712" cy="2757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3712">
                  <a:extLst>
                    <a:ext uri="{9D8B030D-6E8A-4147-A177-3AD203B41FA5}">
                      <a16:colId xmlns:a16="http://schemas.microsoft.com/office/drawing/2014/main" val="2855600491"/>
                    </a:ext>
                  </a:extLst>
                </a:gridCol>
              </a:tblGrid>
              <a:tr h="529369">
                <a:tc>
                  <a:txBody>
                    <a:bodyPr/>
                    <a:lstStyle/>
                    <a:p>
                      <a:r>
                        <a:rPr lang="zh-CN" altLang="en-US" dirty="0"/>
                        <a:t>谁的官职是工部侍郎？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2558794"/>
                  </a:ext>
                </a:extLst>
              </a:tr>
              <a:tr h="529369">
                <a:tc>
                  <a:txBody>
                    <a:bodyPr/>
                    <a:lstStyle/>
                    <a:p>
                      <a:r>
                        <a:rPr lang="zh-CN" altLang="en-US" dirty="0"/>
                        <a:t>柳公权忠良耿直，能言善谏，官职是工部侍郎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525956"/>
                  </a:ext>
                </a:extLst>
              </a:tr>
              <a:tr h="529369">
                <a:tc>
                  <a:txBody>
                    <a:bodyPr/>
                    <a:lstStyle/>
                    <a:p>
                      <a:r>
                        <a:rPr lang="zh-CN" altLang="en-US" b="1" dirty="0"/>
                        <a:t>柳公权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6385240"/>
                  </a:ext>
                </a:extLst>
              </a:tr>
              <a:tr h="529369">
                <a:tc>
                  <a:txBody>
                    <a:bodyPr/>
                    <a:lstStyle/>
                    <a:p>
                      <a:r>
                        <a:rPr lang="zh-CN" altLang="en-US" dirty="0"/>
                        <a:t>大书法家</a:t>
                      </a:r>
                      <a:r>
                        <a:rPr lang="zh-CN" altLang="en-US" b="0" dirty="0"/>
                        <a:t>柳公权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8615445"/>
                  </a:ext>
                </a:extLst>
              </a:tr>
              <a:tr h="529369">
                <a:tc>
                  <a:txBody>
                    <a:bodyPr/>
                    <a:lstStyle/>
                    <a:p>
                      <a:r>
                        <a:rPr lang="zh-CN" altLang="en-US" dirty="0"/>
                        <a:t>唐文宗时，大书法家柳公权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3819719"/>
                  </a:ext>
                </a:extLst>
              </a:tr>
            </a:tbl>
          </a:graphicData>
        </a:graphic>
      </p:graphicFrame>
      <p:pic>
        <p:nvPicPr>
          <p:cNvPr id="6" name="图片 5">
            <a:extLst>
              <a:ext uri="{FF2B5EF4-FFF2-40B4-BE49-F238E27FC236}">
                <a16:creationId xmlns:a16="http://schemas.microsoft.com/office/drawing/2014/main" id="{034312B9-B2D9-4CC6-9517-1289282CC9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8419" y="1690689"/>
            <a:ext cx="4578622" cy="3383887"/>
          </a:xfrm>
          <a:prstGeom prst="rect">
            <a:avLst/>
          </a:prstGeom>
        </p:spPr>
      </p:pic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DEE1473A-6EF3-436F-B51C-5BFA52D962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1655313"/>
              </p:ext>
            </p:extLst>
          </p:nvPr>
        </p:nvGraphicFramePr>
        <p:xfrm>
          <a:off x="4534862" y="1873367"/>
          <a:ext cx="4236334" cy="32939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8167">
                  <a:extLst>
                    <a:ext uri="{9D8B030D-6E8A-4147-A177-3AD203B41FA5}">
                      <a16:colId xmlns:a16="http://schemas.microsoft.com/office/drawing/2014/main" val="1225563036"/>
                    </a:ext>
                  </a:extLst>
                </a:gridCol>
                <a:gridCol w="2118167">
                  <a:extLst>
                    <a:ext uri="{9D8B030D-6E8A-4147-A177-3AD203B41FA5}">
                      <a16:colId xmlns:a16="http://schemas.microsoft.com/office/drawing/2014/main" val="3250483483"/>
                    </a:ext>
                  </a:extLst>
                </a:gridCol>
              </a:tblGrid>
              <a:tr h="558310">
                <a:tc>
                  <a:txBody>
                    <a:bodyPr/>
                    <a:lstStyle/>
                    <a:p>
                      <a:r>
                        <a:rPr lang="en-US" altLang="zh-CN" dirty="0"/>
                        <a:t>Gold Answer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Predict Answer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6018096"/>
                  </a:ext>
                </a:extLst>
              </a:tr>
              <a:tr h="455939">
                <a:tc>
                  <a:txBody>
                    <a:bodyPr/>
                    <a:lstStyle/>
                    <a:p>
                      <a:r>
                        <a:rPr lang="zh-CN" altLang="en-US" dirty="0"/>
                        <a:t>小金鱼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金鱼</a:t>
                      </a:r>
                      <a:endParaRPr lang="en-US" altLang="zh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1922128"/>
                  </a:ext>
                </a:extLst>
              </a:tr>
              <a:tr h="455939">
                <a:tc>
                  <a:txBody>
                    <a:bodyPr/>
                    <a:lstStyle/>
                    <a:p>
                      <a:r>
                        <a:rPr lang="zh-CN" altLang="en-US" dirty="0"/>
                        <a:t>辣椒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野 辣椒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0778074"/>
                  </a:ext>
                </a:extLst>
              </a:tr>
              <a:tr h="455939">
                <a:tc>
                  <a:txBody>
                    <a:bodyPr/>
                    <a:lstStyle/>
                    <a:p>
                      <a:r>
                        <a:rPr lang="zh-CN" altLang="en-US" dirty="0"/>
                        <a:t>丝带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红 丝带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9523565"/>
                  </a:ext>
                </a:extLst>
              </a:tr>
              <a:tr h="455939">
                <a:tc>
                  <a:txBody>
                    <a:bodyPr/>
                    <a:lstStyle/>
                    <a:p>
                      <a:r>
                        <a:rPr lang="zh-CN" altLang="en-US" dirty="0"/>
                        <a:t>山脚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山脚 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740164"/>
                  </a:ext>
                </a:extLst>
              </a:tr>
              <a:tr h="455939">
                <a:tc>
                  <a:txBody>
                    <a:bodyPr/>
                    <a:lstStyle/>
                    <a:p>
                      <a:r>
                        <a:rPr lang="zh-CN" altLang="en-US" dirty="0"/>
                        <a:t>长尾巴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尾巴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7469669"/>
                  </a:ext>
                </a:extLst>
              </a:tr>
              <a:tr h="455939">
                <a:tc>
                  <a:txBody>
                    <a:bodyPr/>
                    <a:lstStyle/>
                    <a:p>
                      <a:r>
                        <a:rPr lang="zh-CN" altLang="en-US" dirty="0"/>
                        <a:t>山羊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小 山羊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3687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2904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CF51F8-0C55-433D-9E73-2939D575A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结果分析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D49C96-0A8C-4C00-8A5C-14A35C838D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91949"/>
            <a:ext cx="7886700" cy="4351338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dirty="0"/>
              <a:t>Bert + R-net</a:t>
            </a:r>
            <a:r>
              <a:rPr lang="zh-CN" altLang="en-US" dirty="0"/>
              <a:t>后续考虑</a:t>
            </a:r>
            <a:endParaRPr lang="en-US" altLang="zh-CN" dirty="0"/>
          </a:p>
          <a:p>
            <a:pPr lvl="1">
              <a:lnSpc>
                <a:spcPct val="150000"/>
              </a:lnSpc>
              <a:spcBef>
                <a:spcPct val="0"/>
              </a:spcBef>
            </a:pPr>
            <a:r>
              <a:rPr lang="en-US" altLang="zh-CN" dirty="0"/>
              <a:t>No answer doc span</a:t>
            </a:r>
          </a:p>
          <a:p>
            <a:pPr lvl="2">
              <a:lnSpc>
                <a:spcPct val="150000"/>
              </a:lnSpc>
              <a:spcBef>
                <a:spcPct val="0"/>
              </a:spcBef>
            </a:pPr>
            <a:r>
              <a:rPr lang="en-US" altLang="zh-CN" dirty="0"/>
              <a:t>Loss</a:t>
            </a:r>
            <a:r>
              <a:rPr lang="zh-CN" altLang="en-US" dirty="0"/>
              <a:t>函数</a:t>
            </a:r>
            <a:endParaRPr lang="en-US" altLang="zh-CN" dirty="0"/>
          </a:p>
          <a:p>
            <a:pPr lvl="2">
              <a:lnSpc>
                <a:spcPct val="150000"/>
              </a:lnSpc>
              <a:spcBef>
                <a:spcPct val="0"/>
              </a:spcBef>
            </a:pPr>
            <a:r>
              <a:rPr lang="zh-CN" altLang="en-US" dirty="0"/>
              <a:t>文章长度压缩</a:t>
            </a:r>
            <a:r>
              <a:rPr lang="en-US" altLang="zh-CN" dirty="0"/>
              <a:t>(</a:t>
            </a:r>
            <a:r>
              <a:rPr lang="zh-CN" altLang="en-US" dirty="0"/>
              <a:t>停用词、关键词密度和句子位置信息</a:t>
            </a:r>
            <a:r>
              <a:rPr lang="en-US" altLang="zh-CN" dirty="0"/>
              <a:t>)</a:t>
            </a:r>
          </a:p>
          <a:p>
            <a:pPr lvl="1">
              <a:lnSpc>
                <a:spcPct val="150000"/>
              </a:lnSpc>
              <a:spcBef>
                <a:spcPct val="0"/>
              </a:spcBef>
            </a:pPr>
            <a:r>
              <a:rPr lang="zh-CN" altLang="en-US" dirty="0"/>
              <a:t>调参</a:t>
            </a:r>
            <a:endParaRPr lang="en-US" altLang="zh-CN" dirty="0"/>
          </a:p>
          <a:p>
            <a:pPr lvl="2">
              <a:lnSpc>
                <a:spcPct val="150000"/>
              </a:lnSpc>
              <a:spcBef>
                <a:spcPct val="0"/>
              </a:spcBef>
            </a:pPr>
            <a:r>
              <a:rPr lang="en-US" altLang="zh-CN" dirty="0"/>
              <a:t>Dropout </a:t>
            </a:r>
            <a:r>
              <a:rPr lang="en-US" altLang="zh-CN" dirty="0" err="1"/>
              <a:t>keep_prob</a:t>
            </a:r>
            <a:endParaRPr lang="en-US" altLang="zh-CN" dirty="0"/>
          </a:p>
          <a:p>
            <a:pPr lvl="2">
              <a:lnSpc>
                <a:spcPct val="150000"/>
              </a:lnSpc>
              <a:spcBef>
                <a:spcPct val="0"/>
              </a:spcBef>
            </a:pPr>
            <a:r>
              <a:rPr lang="en-US" altLang="zh-CN" dirty="0"/>
              <a:t>Learning rate</a:t>
            </a:r>
          </a:p>
          <a:p>
            <a:pPr lvl="2">
              <a:lnSpc>
                <a:spcPct val="150000"/>
              </a:lnSpc>
              <a:spcBef>
                <a:spcPct val="0"/>
              </a:spcBef>
            </a:pPr>
            <a:r>
              <a:rPr lang="en-US" altLang="zh-CN" dirty="0"/>
              <a:t>Hidden size</a:t>
            </a:r>
          </a:p>
          <a:p>
            <a:pPr lvl="2">
              <a:lnSpc>
                <a:spcPct val="150000"/>
              </a:lnSpc>
              <a:spcBef>
                <a:spcPct val="0"/>
              </a:spcBef>
            </a:pPr>
            <a:r>
              <a:rPr lang="en-US" altLang="zh-CN" dirty="0"/>
              <a:t>Batch Size</a:t>
            </a:r>
          </a:p>
          <a:p>
            <a:pPr lvl="1">
              <a:lnSpc>
                <a:spcPct val="150000"/>
              </a:lnSpc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821D14F-742A-4DA0-8DD3-522F9C66E623}"/>
              </a:ext>
            </a:extLst>
          </p:cNvPr>
          <p:cNvSpPr txBox="1"/>
          <p:nvPr/>
        </p:nvSpPr>
        <p:spPr>
          <a:xfrm>
            <a:off x="2095019" y="6243287"/>
            <a:ext cx="5544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Bert baseline                                         Bert + R-net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01476E5-EEBD-4173-A7AD-3256A1CBF8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169" y="3993679"/>
            <a:ext cx="6613494" cy="2136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620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BF4FD2-D736-4A87-8CB4-38D265372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916919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可视化应用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9D35912-51DE-4DBA-B67D-F75AC817A2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924" y="1282045"/>
            <a:ext cx="7350152" cy="5274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4296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7D301E-B9F5-48FE-90D4-0F15D0994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013" y="346273"/>
            <a:ext cx="7886700" cy="13255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Reference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75ACD7-D24D-4297-9C8C-BB8F6A6263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014" y="1391991"/>
            <a:ext cx="7627758" cy="5119735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1600" dirty="0"/>
              <a:t>EDA</a:t>
            </a:r>
            <a:r>
              <a:rPr lang="zh-CN" altLang="en-US" sz="1600" dirty="0"/>
              <a:t>，</a:t>
            </a:r>
            <a:r>
              <a:rPr lang="en-US" altLang="zh-CN" sz="1600" dirty="0"/>
              <a:t>Easy data augmentation techniques for boosting performance on text classification tasks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1600" dirty="0"/>
              <a:t>Bert</a:t>
            </a:r>
            <a:r>
              <a:rPr lang="zh-CN" altLang="en-US" sz="1600" dirty="0"/>
              <a:t>，</a:t>
            </a:r>
            <a:r>
              <a:rPr lang="en-US" altLang="zh-CN" sz="1600" dirty="0"/>
              <a:t>BERT: Pre-training of Deep Bidirectional Transformers for Language Understanding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1600" dirty="0"/>
              <a:t>R-net</a:t>
            </a:r>
            <a:r>
              <a:rPr lang="zh-CN" altLang="en-US" sz="1600" dirty="0"/>
              <a:t>，</a:t>
            </a:r>
            <a:r>
              <a:rPr lang="en-US" altLang="zh-CN" sz="1600" dirty="0"/>
              <a:t> R-NET: MACHINE READING COMPREHENSION WITH SELF-MATCHING NETWORKS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1600" dirty="0" err="1"/>
              <a:t>BiDAF</a:t>
            </a:r>
            <a:r>
              <a:rPr lang="zh-CN" altLang="en-US" sz="1600" dirty="0"/>
              <a:t>，</a:t>
            </a:r>
            <a:r>
              <a:rPr lang="en-US" altLang="zh-CN" sz="1600" dirty="0"/>
              <a:t>Bidirectional Attention Flow for Machine Comprehension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1600" dirty="0"/>
              <a:t>Cmrc2017</a:t>
            </a:r>
            <a:r>
              <a:rPr lang="zh-CN" altLang="en-US" sz="1600" dirty="0"/>
              <a:t>，</a:t>
            </a:r>
            <a:r>
              <a:rPr lang="en-US" altLang="zh-CN" sz="1600" dirty="0"/>
              <a:t> Dataset for the First Evaluation on Chinese Machine Reading Comprehension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1600" dirty="0">
                <a:hlinkClick r:id="rId2"/>
              </a:rPr>
              <a:t>http://cs231n.github.io/neural-networks-3/#loss</a:t>
            </a:r>
            <a:endParaRPr lang="en-US" altLang="zh-CN" sz="1600" dirty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1600" dirty="0">
                <a:hlinkClick r:id="rId3"/>
              </a:rPr>
              <a:t>https://github.com/google-research/bert/issues/495</a:t>
            </a:r>
            <a:endParaRPr lang="en-US" altLang="zh-CN" sz="1600" dirty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1600" dirty="0">
                <a:hlinkClick r:id="rId4"/>
              </a:rPr>
              <a:t>https://github.com/google-research/bert/issues/70</a:t>
            </a:r>
            <a:endParaRPr lang="en-US" altLang="zh-CN" sz="1600" dirty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1600" dirty="0">
                <a:hlinkClick r:id="rId5"/>
              </a:rPr>
              <a:t>https://stackoverflow.com/questions/33712178/tensorflow-nan-bug/33713196#33713196</a:t>
            </a:r>
            <a:endParaRPr lang="en-US" altLang="zh-CN" sz="1600" dirty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1600" dirty="0">
                <a:hlinkClick r:id="rId6"/>
              </a:rPr>
              <a:t>https://stackoverflow.com/questions/40158633/how-to-solve-nan-loss</a:t>
            </a:r>
            <a:endParaRPr lang="en-US" altLang="zh-CN" sz="1600" dirty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1600" dirty="0">
                <a:hlinkClick r:id="rId7"/>
              </a:rPr>
              <a:t>https://blog.slavv.com/37-reasons-why-your-neural-network-is-not-working-4020854bd607?gi=54b476ba316f</a:t>
            </a:r>
            <a:endParaRPr lang="en-US" altLang="zh-CN" sz="1600" dirty="0"/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775653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BF9A66-C4BB-4A89-871A-1EC2F73AD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汇报内容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3275EA-4933-4325-8D12-FAE1614B56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563243" cy="4351338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dirty="0"/>
              <a:t>预处理</a:t>
            </a:r>
            <a:endParaRPr lang="en-US" altLang="zh-CN" dirty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dirty="0"/>
              <a:t>模型训练</a:t>
            </a:r>
            <a:endParaRPr lang="en-US" altLang="zh-CN" dirty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dirty="0"/>
              <a:t>结果分析</a:t>
            </a:r>
            <a:endParaRPr lang="en-US" altLang="zh-CN" dirty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dirty="0"/>
              <a:t>可视化应用</a:t>
            </a:r>
          </a:p>
        </p:txBody>
      </p:sp>
    </p:spTree>
    <p:extLst>
      <p:ext uri="{BB962C8B-B14F-4D97-AF65-F5344CB8AC3E}">
        <p14:creationId xmlns:p14="http://schemas.microsoft.com/office/powerpoint/2010/main" val="2563273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id="{DEDF17DD-0068-48A9-BCD0-A9E0BCCE65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5199" y="1739246"/>
            <a:ext cx="2570151" cy="2606266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B58AD062-2591-4D5B-9146-A27345786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预处理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C106B2-BE57-4AD5-A059-0926EE0EE4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351338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dirty="0"/>
              <a:t>数据集分析</a:t>
            </a:r>
            <a:endParaRPr lang="en-US" altLang="zh-CN" dirty="0"/>
          </a:p>
          <a:p>
            <a:pPr lvl="1">
              <a:lnSpc>
                <a:spcPct val="150000"/>
              </a:lnSpc>
              <a:spcBef>
                <a:spcPct val="0"/>
              </a:spcBef>
            </a:pPr>
            <a:r>
              <a:rPr lang="en-US" altLang="zh-CN" dirty="0"/>
              <a:t>(</a:t>
            </a:r>
            <a:r>
              <a:rPr lang="zh-CN" altLang="en-US" dirty="0"/>
              <a:t>形容词</a:t>
            </a:r>
            <a:r>
              <a:rPr lang="en-US" altLang="zh-CN" dirty="0"/>
              <a:t> + ) </a:t>
            </a:r>
            <a:r>
              <a:rPr lang="zh-CN" altLang="en-US" dirty="0"/>
              <a:t>名词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8D5C38E-69A1-4264-9DD5-4EF07904145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" r="41443" b="-1"/>
          <a:stretch/>
        </p:blipFill>
        <p:spPr>
          <a:xfrm>
            <a:off x="820131" y="4559182"/>
            <a:ext cx="7883820" cy="25288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FF287DA-46D9-4503-8602-A61DC564AEE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8333" t="1" b="-1"/>
          <a:stretch/>
        </p:blipFill>
        <p:spPr>
          <a:xfrm>
            <a:off x="820131" y="4865869"/>
            <a:ext cx="5609818" cy="25288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A9972AE-4B5B-4CA9-8211-260FCEE499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0131" y="5341629"/>
            <a:ext cx="6325388" cy="612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854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55"/>
    </mc:Choice>
    <mc:Fallback xmlns="">
      <p:transition spd="slow" advTm="3655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BFE9CA-C705-41BA-8ED9-E7A704726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预处理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6AB183-7442-4041-8A19-A20FEBB68A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dirty="0"/>
              <a:t>数据增强</a:t>
            </a:r>
            <a:endParaRPr lang="en-US" altLang="zh-CN" dirty="0"/>
          </a:p>
          <a:p>
            <a:pPr lvl="1">
              <a:lnSpc>
                <a:spcPct val="150000"/>
              </a:lnSpc>
              <a:spcBef>
                <a:spcPct val="0"/>
              </a:spcBef>
            </a:pPr>
            <a:r>
              <a:rPr lang="zh-CN" altLang="en-US" dirty="0"/>
              <a:t>回译</a:t>
            </a:r>
            <a:endParaRPr lang="en-US" altLang="zh-CN" dirty="0"/>
          </a:p>
          <a:p>
            <a:pPr lvl="2">
              <a:lnSpc>
                <a:spcPct val="150000"/>
              </a:lnSpc>
              <a:spcBef>
                <a:spcPct val="0"/>
              </a:spcBef>
            </a:pPr>
            <a:r>
              <a:rPr lang="zh-CN" altLang="en-US" dirty="0"/>
              <a:t>中文 </a:t>
            </a:r>
            <a:r>
              <a:rPr lang="en-US" altLang="zh-CN" dirty="0">
                <a:sym typeface="Wingdings" panose="05000000000000000000" pitchFamily="2" charset="2"/>
              </a:rPr>
              <a:t> </a:t>
            </a:r>
            <a:r>
              <a:rPr lang="zh-CN" altLang="en-US" dirty="0">
                <a:sym typeface="Wingdings" panose="05000000000000000000" pitchFamily="2" charset="2"/>
              </a:rPr>
              <a:t>搜狗翻译 </a:t>
            </a:r>
            <a:r>
              <a:rPr lang="en-US" altLang="zh-CN" dirty="0">
                <a:sym typeface="Wingdings" panose="05000000000000000000" pitchFamily="2" charset="2"/>
              </a:rPr>
              <a:t> </a:t>
            </a:r>
            <a:r>
              <a:rPr lang="zh-CN" altLang="en-US" dirty="0">
                <a:sym typeface="Wingdings" panose="05000000000000000000" pitchFamily="2" charset="2"/>
              </a:rPr>
              <a:t>英文 </a:t>
            </a:r>
            <a:r>
              <a:rPr lang="en-US" altLang="zh-CN" dirty="0">
                <a:sym typeface="Wingdings" panose="05000000000000000000" pitchFamily="2" charset="2"/>
              </a:rPr>
              <a:t> </a:t>
            </a:r>
            <a:r>
              <a:rPr lang="zh-CN" altLang="en-US" dirty="0">
                <a:sym typeface="Wingdings" panose="05000000000000000000" pitchFamily="2" charset="2"/>
              </a:rPr>
              <a:t>有道翻译 </a:t>
            </a:r>
            <a:r>
              <a:rPr lang="en-US" altLang="zh-CN" dirty="0">
                <a:sym typeface="Wingdings" panose="05000000000000000000" pitchFamily="2" charset="2"/>
              </a:rPr>
              <a:t> </a:t>
            </a:r>
            <a:r>
              <a:rPr lang="zh-CN" altLang="en-US" dirty="0">
                <a:sym typeface="Wingdings" panose="05000000000000000000" pitchFamily="2" charset="2"/>
              </a:rPr>
              <a:t>中文</a:t>
            </a:r>
            <a:endParaRPr lang="en-US" altLang="zh-CN" dirty="0">
              <a:sym typeface="Wingdings" panose="05000000000000000000" pitchFamily="2" charset="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8E4E3F1-E682-4473-9EE2-9B0C5FB2EE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9240" y="3899501"/>
            <a:ext cx="2263610" cy="73019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DC2AACF-C9EF-48C8-BC19-DAF1A5E34E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6586" y="4103872"/>
            <a:ext cx="1882303" cy="52582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4E4AFA9-5D3D-4875-AAF9-4DCAD674B3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62822" y="4681625"/>
            <a:ext cx="2923147" cy="96463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F68027A-FAC7-4AA5-B864-F6CDD2C5A2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8031" y="4764634"/>
            <a:ext cx="3861209" cy="881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162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72"/>
    </mc:Choice>
    <mc:Fallback xmlns="">
      <p:transition spd="slow" advTm="2872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BFE9CA-C705-41BA-8ED9-E7A704726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预处理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6AB183-7442-4041-8A19-A20FEBB68A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dirty="0"/>
              <a:t>数据增强</a:t>
            </a:r>
            <a:endParaRPr lang="en-US" altLang="zh-CN" dirty="0"/>
          </a:p>
          <a:p>
            <a:pPr lvl="1">
              <a:lnSpc>
                <a:spcPct val="150000"/>
              </a:lnSpc>
              <a:spcBef>
                <a:spcPct val="0"/>
              </a:spcBef>
            </a:pPr>
            <a:r>
              <a:rPr lang="zh-CN" altLang="en-US" dirty="0"/>
              <a:t>回译</a:t>
            </a:r>
            <a:endParaRPr lang="en-US" altLang="zh-CN" dirty="0"/>
          </a:p>
          <a:p>
            <a:pPr lvl="2">
              <a:lnSpc>
                <a:spcPct val="150000"/>
              </a:lnSpc>
              <a:spcBef>
                <a:spcPct val="0"/>
              </a:spcBef>
            </a:pPr>
            <a:r>
              <a:rPr lang="zh-CN" altLang="en-US" dirty="0"/>
              <a:t>效果较好的：语序调整</a:t>
            </a:r>
            <a:endParaRPr lang="en-US" altLang="zh-CN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0B8E7C3E-2EB8-406F-A4B0-F8E180E9CE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5523307"/>
              </p:ext>
            </p:extLst>
          </p:nvPr>
        </p:nvGraphicFramePr>
        <p:xfrm>
          <a:off x="1917954" y="3593592"/>
          <a:ext cx="6037326" cy="26362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9085">
                  <a:extLst>
                    <a:ext uri="{9D8B030D-6E8A-4147-A177-3AD203B41FA5}">
                      <a16:colId xmlns:a16="http://schemas.microsoft.com/office/drawing/2014/main" val="3377182418"/>
                    </a:ext>
                  </a:extLst>
                </a:gridCol>
                <a:gridCol w="3108241">
                  <a:extLst>
                    <a:ext uri="{9D8B030D-6E8A-4147-A177-3AD203B41FA5}">
                      <a16:colId xmlns:a16="http://schemas.microsoft.com/office/drawing/2014/main" val="1692851228"/>
                    </a:ext>
                  </a:extLst>
                </a:gridCol>
              </a:tblGrid>
              <a:tr h="381774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dirty="0"/>
                        <a:t>原问题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dirty="0"/>
                        <a:t>回译结果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4591972"/>
                  </a:ext>
                </a:extLst>
              </a:tr>
              <a:tr h="4197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dirty="0"/>
                        <a:t>国与国之间会把谁作为人质？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dirty="0"/>
                        <a:t>谁将在国与国之间成为人质</a:t>
                      </a:r>
                      <a:r>
                        <a:rPr lang="en-US" altLang="zh-CN" sz="1600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8805641"/>
                  </a:ext>
                </a:extLst>
              </a:tr>
              <a:tr h="32797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dirty="0"/>
                        <a:t>羊和狼的盟约以什么作为保证？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/>
                        <a:t>羊和狼结盟的保证是什么</a:t>
                      </a:r>
                      <a:r>
                        <a:rPr lang="en-US" altLang="zh-CN" sz="1600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4231800"/>
                  </a:ext>
                </a:extLst>
              </a:tr>
              <a:tr h="45746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dirty="0"/>
                        <a:t>小兔和谁是好朋友？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/>
                        <a:t>谁是兔子的好朋友</a:t>
                      </a:r>
                      <a:r>
                        <a:rPr lang="en-US" altLang="zh-CN" sz="1600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5644419"/>
                  </a:ext>
                </a:extLst>
              </a:tr>
              <a:tr h="41879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dirty="0"/>
                        <a:t>我最好的朋友是谁？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/>
                        <a:t>谁是我最好的朋友</a:t>
                      </a:r>
                      <a:r>
                        <a:rPr lang="en-US" altLang="zh-CN" sz="1600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0624121"/>
                  </a:ext>
                </a:extLst>
              </a:tr>
              <a:tr h="45746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dirty="0"/>
                        <a:t>美丽的湖泊是什么构成的？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/>
                        <a:t>什么构成了一个美丽的湖</a:t>
                      </a:r>
                      <a:r>
                        <a:rPr lang="en-US" altLang="zh-CN" sz="1600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78700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0997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72"/>
    </mc:Choice>
    <mc:Fallback xmlns="">
      <p:transition spd="slow" advTm="2872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BFE9CA-C705-41BA-8ED9-E7A704726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预处理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6AB183-7442-4041-8A19-A20FEBB68A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84191"/>
            <a:ext cx="78867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dirty="0"/>
              <a:t>数据增强</a:t>
            </a:r>
            <a:endParaRPr lang="en-US" altLang="zh-CN" dirty="0"/>
          </a:p>
          <a:p>
            <a:pPr lvl="1">
              <a:lnSpc>
                <a:spcPct val="150000"/>
              </a:lnSpc>
              <a:spcBef>
                <a:spcPct val="0"/>
              </a:spcBef>
            </a:pPr>
            <a:r>
              <a:rPr lang="zh-CN" altLang="en-US" dirty="0"/>
              <a:t>回译效果较差的：人名</a:t>
            </a:r>
            <a:r>
              <a:rPr lang="en-US" altLang="zh-CN" dirty="0"/>
              <a:t>/</a:t>
            </a:r>
            <a:r>
              <a:rPr lang="zh-CN" altLang="en-US" dirty="0"/>
              <a:t>事件名替换引入噪声</a:t>
            </a:r>
          </a:p>
          <a:p>
            <a:pPr lvl="1">
              <a:lnSpc>
                <a:spcPct val="150000"/>
              </a:lnSpc>
              <a:spcBef>
                <a:spcPct val="0"/>
              </a:spcBef>
            </a:pPr>
            <a:endParaRPr lang="en-US" altLang="zh-CN" dirty="0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BA89A7DF-845A-4D17-9EC7-99FEA2A5A9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9314688"/>
              </p:ext>
            </p:extLst>
          </p:nvPr>
        </p:nvGraphicFramePr>
        <p:xfrm>
          <a:off x="628650" y="2809754"/>
          <a:ext cx="7886700" cy="35039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3350">
                  <a:extLst>
                    <a:ext uri="{9D8B030D-6E8A-4147-A177-3AD203B41FA5}">
                      <a16:colId xmlns:a16="http://schemas.microsoft.com/office/drawing/2014/main" val="3569842019"/>
                    </a:ext>
                  </a:extLst>
                </a:gridCol>
                <a:gridCol w="3943350">
                  <a:extLst>
                    <a:ext uri="{9D8B030D-6E8A-4147-A177-3AD203B41FA5}">
                      <a16:colId xmlns:a16="http://schemas.microsoft.com/office/drawing/2014/main" val="3013340727"/>
                    </a:ext>
                  </a:extLst>
                </a:gridCol>
              </a:tblGrid>
              <a:tr h="43647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dirty="0"/>
                        <a:t>原问题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dirty="0"/>
                        <a:t>回译结果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0300073"/>
                  </a:ext>
                </a:extLst>
              </a:tr>
              <a:tr h="486534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dirty="0"/>
                        <a:t>老鼠发现小朋友小毛在干什么？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dirty="0"/>
                        <a:t>当老鼠发现小男孩的头发时，它在做什么</a:t>
                      </a:r>
                      <a:r>
                        <a:rPr lang="en-US" altLang="zh-CN" sz="1600" dirty="0"/>
                        <a:t>?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0756204"/>
                  </a:ext>
                </a:extLst>
              </a:tr>
              <a:tr h="397584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dirty="0"/>
                        <a:t>伍奢的第二个儿子是谁？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/>
                        <a:t>吴舍是谁的二儿子</a:t>
                      </a:r>
                      <a:r>
                        <a:rPr lang="en-US" altLang="zh-CN" sz="1600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1647069"/>
                  </a:ext>
                </a:extLst>
              </a:tr>
              <a:tr h="397584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dirty="0"/>
                        <a:t>吕后指定谁为相国？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/>
                        <a:t>吕侯任命谁为宰相</a:t>
                      </a:r>
                      <a:r>
                        <a:rPr lang="en-US" altLang="zh-CN" sz="1600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5928365"/>
                  </a:ext>
                </a:extLst>
              </a:tr>
              <a:tr h="48662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dirty="0"/>
                        <a:t>第三次中东战争前夕，洛茨来到了哪里？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dirty="0"/>
                        <a:t>在六日战争前夕，罗兹到哪里去了</a:t>
                      </a:r>
                      <a:r>
                        <a:rPr lang="en-US" altLang="zh-CN" sz="1600" dirty="0"/>
                        <a:t>?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7100677"/>
                  </a:ext>
                </a:extLst>
              </a:tr>
              <a:tr h="58811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dirty="0"/>
                        <a:t>赵构在哪儿建立了南宋王朝？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/>
                        <a:t>赵沟在哪里建立了南宋</a:t>
                      </a:r>
                      <a:r>
                        <a:rPr lang="en-US" altLang="zh-CN" sz="1600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6475572"/>
                  </a:ext>
                </a:extLst>
              </a:tr>
              <a:tr h="64142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dirty="0"/>
                        <a:t>星期天，小花猫全家去哪野餐了？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dirty="0"/>
                        <a:t>小华购物中心的家人星期天去哪里野餐了？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16156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2077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72"/>
    </mc:Choice>
    <mc:Fallback xmlns="">
      <p:transition spd="slow" advTm="2872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BFE9CA-C705-41BA-8ED9-E7A704726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预处理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6AB183-7442-4041-8A19-A20FEBB68A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dirty="0"/>
              <a:t>数据增强</a:t>
            </a:r>
            <a:endParaRPr lang="en-US" altLang="zh-CN" dirty="0"/>
          </a:p>
          <a:p>
            <a:pPr lvl="1">
              <a:lnSpc>
                <a:spcPct val="150000"/>
              </a:lnSpc>
              <a:spcBef>
                <a:spcPct val="0"/>
              </a:spcBef>
            </a:pPr>
            <a:r>
              <a:rPr lang="zh-CN" altLang="en-US" dirty="0"/>
              <a:t>回译</a:t>
            </a:r>
            <a:endParaRPr lang="en-US" altLang="zh-CN" dirty="0"/>
          </a:p>
          <a:p>
            <a:pPr lvl="2">
              <a:lnSpc>
                <a:spcPct val="150000"/>
              </a:lnSpc>
              <a:spcBef>
                <a:spcPct val="0"/>
              </a:spcBef>
            </a:pPr>
            <a:r>
              <a:rPr lang="zh-CN" altLang="en-US" dirty="0"/>
              <a:t>效果较差的：结构变化，引入噪声</a:t>
            </a:r>
            <a:endParaRPr lang="en-US" altLang="zh-CN" dirty="0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8E415ABD-8C62-428C-B434-B40F445ABE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2681424"/>
              </p:ext>
            </p:extLst>
          </p:nvPr>
        </p:nvGraphicFramePr>
        <p:xfrm>
          <a:off x="1899666" y="3584448"/>
          <a:ext cx="6037326" cy="1758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4630">
                  <a:extLst>
                    <a:ext uri="{9D8B030D-6E8A-4147-A177-3AD203B41FA5}">
                      <a16:colId xmlns:a16="http://schemas.microsoft.com/office/drawing/2014/main" val="3377182418"/>
                    </a:ext>
                  </a:extLst>
                </a:gridCol>
                <a:gridCol w="3282696">
                  <a:extLst>
                    <a:ext uri="{9D8B030D-6E8A-4147-A177-3AD203B41FA5}">
                      <a16:colId xmlns:a16="http://schemas.microsoft.com/office/drawing/2014/main" val="1692851228"/>
                    </a:ext>
                  </a:extLst>
                </a:gridCol>
              </a:tblGrid>
              <a:tr h="381774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dirty="0"/>
                        <a:t>原问题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dirty="0"/>
                        <a:t>回译结果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4591972"/>
                  </a:ext>
                </a:extLst>
              </a:tr>
              <a:tr h="4197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dirty="0"/>
                        <a:t>树林中有什么？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dirty="0"/>
                        <a:t>那里是什么</a:t>
                      </a:r>
                      <a:r>
                        <a:rPr lang="en-US" altLang="zh-CN" sz="1600" dirty="0"/>
                        <a:t>?</a:t>
                      </a:r>
                      <a:r>
                        <a:rPr lang="zh-CN" altLang="en-US" sz="1600" dirty="0"/>
                        <a:t>在树林里。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8805641"/>
                  </a:ext>
                </a:extLst>
              </a:tr>
              <a:tr h="32797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dirty="0"/>
                        <a:t>山洞里住着一只什么？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/>
                        <a:t>那里住着什么</a:t>
                      </a:r>
                      <a:r>
                        <a:rPr lang="en-US" altLang="zh-CN" sz="1600" dirty="0"/>
                        <a:t>?</a:t>
                      </a:r>
                      <a:r>
                        <a:rPr lang="zh-CN" altLang="en-US" sz="1600" dirty="0"/>
                        <a:t>里面是一个洞穴</a:t>
                      </a:r>
                      <a:endParaRPr lang="en-US" altLang="zh-C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4231800"/>
                  </a:ext>
                </a:extLst>
              </a:tr>
              <a:tr h="45746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dirty="0"/>
                        <a:t>小兔和谁是好朋友？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/>
                        <a:t>谁是兔子的好朋友</a:t>
                      </a:r>
                      <a:r>
                        <a:rPr lang="en-US" altLang="zh-CN" sz="1600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56444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5088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72"/>
    </mc:Choice>
    <mc:Fallback xmlns="">
      <p:transition spd="slow" advTm="2872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403452-F44C-4A26-A576-CBA86D686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预处理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328317-943C-4B79-9AE0-6BC3DB3539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dirty="0"/>
              <a:t>数据增强</a:t>
            </a:r>
            <a:endParaRPr lang="en-US" altLang="zh-CN" dirty="0"/>
          </a:p>
          <a:p>
            <a:pPr lvl="1">
              <a:lnSpc>
                <a:spcPct val="150000"/>
              </a:lnSpc>
              <a:spcBef>
                <a:spcPct val="0"/>
              </a:spcBef>
            </a:pPr>
            <a:r>
              <a:rPr lang="en-US" altLang="zh-CN" dirty="0"/>
              <a:t>EDA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721CDDB-0944-4627-B359-FA15D9CBA5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22" r="9770" b="2794"/>
          <a:stretch/>
        </p:blipFill>
        <p:spPr>
          <a:xfrm>
            <a:off x="1370953" y="3541776"/>
            <a:ext cx="3282653" cy="202692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5D2249E-1470-48D4-9DEB-7E8ACD9937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0953" y="3190682"/>
            <a:ext cx="2868452" cy="22291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BC05D6E-2AE8-47CB-A9BF-CE8D2E3A8A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7694" y="3186487"/>
            <a:ext cx="2495620" cy="21476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96F500E-923A-4B3C-8D10-6520E3821A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47694" y="3582143"/>
            <a:ext cx="3726104" cy="2135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1874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9A53AF-80C2-463F-B615-5FB311D68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模型训练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A60BF5-2C3A-4908-8877-CD53B4AECA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82433"/>
            <a:ext cx="7886700" cy="4351338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dirty="0"/>
              <a:t>主要模型</a:t>
            </a:r>
            <a:endParaRPr lang="en-US" altLang="zh-CN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dirty="0"/>
              <a:t>Bert baseline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dirty="0"/>
              <a:t>Bert + context2query and query2context attention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en-US" altLang="zh-CN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en-US" altLang="zh-CN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dirty="0"/>
              <a:t>Bert + </a:t>
            </a:r>
            <a:r>
              <a:rPr lang="en-US" altLang="zh-CN" dirty="0" err="1"/>
              <a:t>rnet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87082F0-0D0E-4843-AF58-0425CDAE95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9493" y="3620368"/>
            <a:ext cx="1182507" cy="103047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361C887-CEFB-43CE-A058-9B3079DB19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4765" y="3602906"/>
            <a:ext cx="1218102" cy="105819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EE8993D-A098-4A05-8436-36E5F7667A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3463572"/>
            <a:ext cx="4264044" cy="3029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1029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</TotalTime>
  <Words>859</Words>
  <Application>Microsoft Office PowerPoint</Application>
  <PresentationFormat>全屏显示(4:3)</PresentationFormat>
  <Paragraphs>180</Paragraphs>
  <Slides>16</Slides>
  <Notes>9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2" baseType="lpstr">
      <vt:lpstr>等线</vt:lpstr>
      <vt:lpstr>等线 Light</vt:lpstr>
      <vt:lpstr>Arial</vt:lpstr>
      <vt:lpstr>Consolas</vt:lpstr>
      <vt:lpstr>Office 主题​​</vt:lpstr>
      <vt:lpstr>Equation</vt:lpstr>
      <vt:lpstr>研发工作进展汇报</vt:lpstr>
      <vt:lpstr>汇报内容</vt:lpstr>
      <vt:lpstr>预处理</vt:lpstr>
      <vt:lpstr>预处理</vt:lpstr>
      <vt:lpstr>预处理</vt:lpstr>
      <vt:lpstr>预处理</vt:lpstr>
      <vt:lpstr>预处理</vt:lpstr>
      <vt:lpstr>预处理</vt:lpstr>
      <vt:lpstr>模型训练</vt:lpstr>
      <vt:lpstr>模型训练</vt:lpstr>
      <vt:lpstr>模型训练</vt:lpstr>
      <vt:lpstr>结果分析(Train:Test=5:1)</vt:lpstr>
      <vt:lpstr>结果分析</vt:lpstr>
      <vt:lpstr>结果分析</vt:lpstr>
      <vt:lpstr>可视化应用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 开颜</dc:creator>
  <cp:lastModifiedBy>张 开颜</cp:lastModifiedBy>
  <cp:revision>462</cp:revision>
  <dcterms:created xsi:type="dcterms:W3CDTF">2019-04-23T10:02:23Z</dcterms:created>
  <dcterms:modified xsi:type="dcterms:W3CDTF">2019-04-24T07:15:03Z</dcterms:modified>
</cp:coreProperties>
</file>