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57" r:id="rId4"/>
    <p:sldId id="264" r:id="rId5"/>
    <p:sldId id="291" r:id="rId6"/>
    <p:sldId id="292" r:id="rId7"/>
    <p:sldId id="293" r:id="rId8"/>
    <p:sldId id="294" r:id="rId9"/>
    <p:sldId id="295" r:id="rId10"/>
    <p:sldId id="260" r:id="rId11"/>
    <p:sldId id="296" r:id="rId12"/>
    <p:sldId id="299" r:id="rId13"/>
    <p:sldId id="288" r:id="rId14"/>
    <p:sldId id="298" r:id="rId15"/>
    <p:sldId id="261" r:id="rId16"/>
    <p:sldId id="305" r:id="rId17"/>
    <p:sldId id="306" r:id="rId18"/>
    <p:sldId id="304" r:id="rId19"/>
    <p:sldId id="307" r:id="rId20"/>
    <p:sldId id="308" r:id="rId21"/>
    <p:sldId id="309" r:id="rId22"/>
    <p:sldId id="262" r:id="rId23"/>
    <p:sldId id="311" r:id="rId24"/>
    <p:sldId id="310" r:id="rId25"/>
    <p:sldId id="313" r:id="rId26"/>
    <p:sldId id="312" r:id="rId27"/>
    <p:sldId id="28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F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43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FC008E-D12C-4DA6-AFE6-4C3CFAF2D260}" type="doc">
      <dgm:prSet loTypeId="urn:microsoft.com/office/officeart/2005/8/layout/chevron1" loCatId="process" qsTypeId="urn:microsoft.com/office/officeart/2005/8/quickstyle/simple1" qsCatId="simple" csTypeId="urn:microsoft.com/office/officeart/2005/8/colors/colorful2" csCatId="colorful" phldr="1"/>
      <dgm:spPr/>
    </dgm:pt>
    <dgm:pt modelId="{2C397449-B3D5-4469-88E8-C2BBE4CEAC29}">
      <dgm:prSet phldrT="[文本]"/>
      <dgm:spPr/>
      <dgm:t>
        <a:bodyPr/>
        <a:lstStyle/>
        <a:p>
          <a:r>
            <a:rPr lang="en-US" altLang="zh-CN" dirty="0" smtClean="0"/>
            <a:t>QUALM</a:t>
          </a:r>
          <a:r>
            <a:rPr lang="zh-CN" altLang="en-US" dirty="0" smtClean="0"/>
            <a:t>系统 </a:t>
          </a:r>
          <a:r>
            <a:rPr lang="en-US" altLang="zh-CN" dirty="0" err="1" smtClean="0"/>
            <a:t>Lehnert</a:t>
          </a:r>
          <a:r>
            <a:rPr lang="zh-CN" altLang="en-US" dirty="0" smtClean="0"/>
            <a:t>，</a:t>
          </a:r>
          <a:r>
            <a:rPr lang="en-US" altLang="zh-CN" dirty="0" smtClean="0"/>
            <a:t>1977</a:t>
          </a:r>
          <a:r>
            <a:rPr lang="zh-CN" altLang="en-US" dirty="0" smtClean="0"/>
            <a:t>年</a:t>
          </a:r>
          <a:endParaRPr lang="zh-CN" altLang="en-US" dirty="0"/>
        </a:p>
      </dgm:t>
    </dgm:pt>
    <dgm:pt modelId="{C07B1222-3BC5-4707-97CE-DCD84CA74AED}" type="parTrans" cxnId="{988F34FA-24DE-423C-9AD5-CE7F44B17143}">
      <dgm:prSet/>
      <dgm:spPr/>
      <dgm:t>
        <a:bodyPr/>
        <a:lstStyle/>
        <a:p>
          <a:endParaRPr lang="zh-CN" altLang="en-US"/>
        </a:p>
      </dgm:t>
    </dgm:pt>
    <dgm:pt modelId="{629BDC47-29BD-4E07-99F6-AD63B217D122}" type="sibTrans" cxnId="{988F34FA-24DE-423C-9AD5-CE7F44B17143}">
      <dgm:prSet/>
      <dgm:spPr/>
      <dgm:t>
        <a:bodyPr/>
        <a:lstStyle/>
        <a:p>
          <a:endParaRPr lang="zh-CN" altLang="en-US"/>
        </a:p>
      </dgm:t>
    </dgm:pt>
    <dgm:pt modelId="{B80334F4-7265-4856-A211-D053812CE752}">
      <dgm:prSet phldrT="[文本]"/>
      <dgm:spPr/>
      <dgm:t>
        <a:bodyPr/>
        <a:lstStyle/>
        <a:p>
          <a:r>
            <a:rPr lang="en-US" altLang="zh-CN" dirty="0" smtClean="0"/>
            <a:t> Deep Read</a:t>
          </a:r>
          <a:r>
            <a:rPr lang="zh-CN" altLang="en-US" dirty="0" smtClean="0"/>
            <a:t>系统 </a:t>
          </a:r>
          <a:r>
            <a:rPr lang="en-US" altLang="zh-CN" dirty="0" smtClean="0"/>
            <a:t>Hirschman</a:t>
          </a:r>
          <a:r>
            <a:rPr lang="zh-CN" altLang="en-US" dirty="0" smtClean="0"/>
            <a:t>，</a:t>
          </a:r>
          <a:r>
            <a:rPr lang="en-US" altLang="zh-CN" dirty="0" smtClean="0"/>
            <a:t>1999</a:t>
          </a:r>
          <a:r>
            <a:rPr lang="zh-CN" altLang="en-US" dirty="0" smtClean="0"/>
            <a:t>年</a:t>
          </a:r>
          <a:endParaRPr lang="en-US" altLang="zh-CN" dirty="0" smtClean="0"/>
        </a:p>
        <a:p>
          <a:r>
            <a:rPr lang="zh-CN" altLang="en-US" dirty="0" smtClean="0"/>
            <a:t>基于规则的词袋模型</a:t>
          </a:r>
          <a:endParaRPr lang="en-US" altLang="zh-CN" dirty="0" smtClean="0"/>
        </a:p>
        <a:p>
          <a:r>
            <a:rPr lang="zh-CN" altLang="en-US" b="0" i="0" dirty="0" smtClean="0"/>
            <a:t>浅层语言处理：词干提取、语义类识别、指代消解</a:t>
          </a:r>
          <a:endParaRPr lang="zh-CN" altLang="en-US" dirty="0"/>
        </a:p>
      </dgm:t>
    </dgm:pt>
    <dgm:pt modelId="{D9BCD08A-8168-43E3-B275-F603A716465A}" type="parTrans" cxnId="{922F851C-B8AC-48AA-BECA-E2EB7EDE421B}">
      <dgm:prSet/>
      <dgm:spPr/>
      <dgm:t>
        <a:bodyPr/>
        <a:lstStyle/>
        <a:p>
          <a:endParaRPr lang="zh-CN" altLang="en-US"/>
        </a:p>
      </dgm:t>
    </dgm:pt>
    <dgm:pt modelId="{755997E4-FD77-4E74-84D8-38C7FC378E8A}" type="sibTrans" cxnId="{922F851C-B8AC-48AA-BECA-E2EB7EDE421B}">
      <dgm:prSet/>
      <dgm:spPr/>
      <dgm:t>
        <a:bodyPr/>
        <a:lstStyle/>
        <a:p>
          <a:endParaRPr lang="zh-CN" altLang="en-US"/>
        </a:p>
      </dgm:t>
    </dgm:pt>
    <dgm:pt modelId="{39E3F847-73AB-409C-9E50-47B92482EB0C}">
      <dgm:prSet phldrT="[文本]"/>
      <dgm:spPr/>
      <dgm:t>
        <a:bodyPr/>
        <a:lstStyle/>
        <a:p>
          <a:r>
            <a:rPr lang="en-US" altLang="zh-CN" dirty="0" smtClean="0"/>
            <a:t>QUARC</a:t>
          </a:r>
          <a:r>
            <a:rPr lang="zh-CN" altLang="en-US" dirty="0" smtClean="0"/>
            <a:t>系统 </a:t>
          </a:r>
          <a:r>
            <a:rPr lang="en-US" altLang="zh-CN" dirty="0" err="1" smtClean="0"/>
            <a:t>Riloff</a:t>
          </a:r>
          <a:r>
            <a:rPr lang="en-US" altLang="zh-CN" dirty="0" smtClean="0"/>
            <a:t> and </a:t>
          </a:r>
          <a:r>
            <a:rPr lang="en-US" altLang="zh-CN" dirty="0" err="1" smtClean="0"/>
            <a:t>Thelen</a:t>
          </a:r>
          <a:r>
            <a:rPr lang="zh-CN" altLang="en-US" dirty="0" smtClean="0"/>
            <a:t>，</a:t>
          </a:r>
          <a:r>
            <a:rPr lang="en-US" altLang="zh-CN" dirty="0" smtClean="0"/>
            <a:t>2000</a:t>
          </a:r>
          <a:r>
            <a:rPr lang="zh-CN" altLang="en-US" dirty="0" smtClean="0"/>
            <a:t>年</a:t>
          </a:r>
          <a:endParaRPr lang="en-US" altLang="zh-CN" dirty="0" smtClean="0"/>
        </a:p>
        <a:p>
          <a:r>
            <a:rPr lang="zh-CN" altLang="en-US" dirty="0" smtClean="0"/>
            <a:t>基于规则的</a:t>
          </a:r>
          <a:endParaRPr lang="en-US" altLang="zh-CN" dirty="0" smtClean="0"/>
        </a:p>
        <a:p>
          <a:r>
            <a:rPr lang="zh-CN" altLang="en-US" dirty="0" smtClean="0"/>
            <a:t>基于词汇与语义对应</a:t>
          </a:r>
          <a:endParaRPr lang="zh-CN" altLang="en-US" dirty="0"/>
        </a:p>
      </dgm:t>
    </dgm:pt>
    <dgm:pt modelId="{2701A49D-E330-43C2-BE80-C1B201106E96}" type="parTrans" cxnId="{31F35D84-6C7D-49FD-A3B3-57F69D19F39D}">
      <dgm:prSet/>
      <dgm:spPr/>
      <dgm:t>
        <a:bodyPr/>
        <a:lstStyle/>
        <a:p>
          <a:endParaRPr lang="zh-CN" altLang="en-US"/>
        </a:p>
      </dgm:t>
    </dgm:pt>
    <dgm:pt modelId="{284F7953-69C1-443B-A3BA-735026F13B8F}" type="sibTrans" cxnId="{31F35D84-6C7D-49FD-A3B3-57F69D19F39D}">
      <dgm:prSet/>
      <dgm:spPr/>
      <dgm:t>
        <a:bodyPr/>
        <a:lstStyle/>
        <a:p>
          <a:endParaRPr lang="zh-CN" altLang="en-US"/>
        </a:p>
      </dgm:t>
    </dgm:pt>
    <dgm:pt modelId="{3137AD3F-634B-4CFC-ACE8-26C988AD04E7}" type="pres">
      <dgm:prSet presAssocID="{70FC008E-D12C-4DA6-AFE6-4C3CFAF2D260}" presName="Name0" presStyleCnt="0">
        <dgm:presLayoutVars>
          <dgm:dir/>
          <dgm:animLvl val="lvl"/>
          <dgm:resizeHandles val="exact"/>
        </dgm:presLayoutVars>
      </dgm:prSet>
      <dgm:spPr/>
    </dgm:pt>
    <dgm:pt modelId="{0E916B11-B0F4-4E98-B105-55DAA26AA22C}" type="pres">
      <dgm:prSet presAssocID="{2C397449-B3D5-4469-88E8-C2BBE4CEAC29}" presName="parTxOnly" presStyleLbl="node1" presStyleIdx="0" presStyleCnt="3">
        <dgm:presLayoutVars>
          <dgm:chMax val="0"/>
          <dgm:chPref val="0"/>
          <dgm:bulletEnabled val="1"/>
        </dgm:presLayoutVars>
      </dgm:prSet>
      <dgm:spPr/>
      <dgm:t>
        <a:bodyPr/>
        <a:lstStyle/>
        <a:p>
          <a:endParaRPr lang="zh-CN" altLang="en-US"/>
        </a:p>
      </dgm:t>
    </dgm:pt>
    <dgm:pt modelId="{36137DD9-5026-4931-A6C5-5BDB386CC5A2}" type="pres">
      <dgm:prSet presAssocID="{629BDC47-29BD-4E07-99F6-AD63B217D122}" presName="parTxOnlySpace" presStyleCnt="0"/>
      <dgm:spPr/>
    </dgm:pt>
    <dgm:pt modelId="{2926DA32-5679-4BC6-B301-0A77B43616C1}" type="pres">
      <dgm:prSet presAssocID="{B80334F4-7265-4856-A211-D053812CE752}" presName="parTxOnly" presStyleLbl="node1" presStyleIdx="1" presStyleCnt="3">
        <dgm:presLayoutVars>
          <dgm:chMax val="0"/>
          <dgm:chPref val="0"/>
          <dgm:bulletEnabled val="1"/>
        </dgm:presLayoutVars>
      </dgm:prSet>
      <dgm:spPr/>
      <dgm:t>
        <a:bodyPr/>
        <a:lstStyle/>
        <a:p>
          <a:endParaRPr lang="zh-CN" altLang="en-US"/>
        </a:p>
      </dgm:t>
    </dgm:pt>
    <dgm:pt modelId="{D9881C65-D2A8-4D1C-B109-B8A30B5E7383}" type="pres">
      <dgm:prSet presAssocID="{755997E4-FD77-4E74-84D8-38C7FC378E8A}" presName="parTxOnlySpace" presStyleCnt="0"/>
      <dgm:spPr/>
    </dgm:pt>
    <dgm:pt modelId="{341307DF-EBFE-4E71-9A7D-C98C398ED60F}" type="pres">
      <dgm:prSet presAssocID="{39E3F847-73AB-409C-9E50-47B92482EB0C}" presName="parTxOnly" presStyleLbl="node1" presStyleIdx="2" presStyleCnt="3">
        <dgm:presLayoutVars>
          <dgm:chMax val="0"/>
          <dgm:chPref val="0"/>
          <dgm:bulletEnabled val="1"/>
        </dgm:presLayoutVars>
      </dgm:prSet>
      <dgm:spPr/>
      <dgm:t>
        <a:bodyPr/>
        <a:lstStyle/>
        <a:p>
          <a:endParaRPr lang="zh-CN" altLang="en-US"/>
        </a:p>
      </dgm:t>
    </dgm:pt>
  </dgm:ptLst>
  <dgm:cxnLst>
    <dgm:cxn modelId="{964A0FDB-51A3-40EE-A033-589923BAB0EC}" type="presOf" srcId="{39E3F847-73AB-409C-9E50-47B92482EB0C}" destId="{341307DF-EBFE-4E71-9A7D-C98C398ED60F}" srcOrd="0" destOrd="0" presId="urn:microsoft.com/office/officeart/2005/8/layout/chevron1"/>
    <dgm:cxn modelId="{D739B5E8-58B5-48E9-AE96-89287484591C}" type="presOf" srcId="{70FC008E-D12C-4DA6-AFE6-4C3CFAF2D260}" destId="{3137AD3F-634B-4CFC-ACE8-26C988AD04E7}" srcOrd="0" destOrd="0" presId="urn:microsoft.com/office/officeart/2005/8/layout/chevron1"/>
    <dgm:cxn modelId="{922F851C-B8AC-48AA-BECA-E2EB7EDE421B}" srcId="{70FC008E-D12C-4DA6-AFE6-4C3CFAF2D260}" destId="{B80334F4-7265-4856-A211-D053812CE752}" srcOrd="1" destOrd="0" parTransId="{D9BCD08A-8168-43E3-B275-F603A716465A}" sibTransId="{755997E4-FD77-4E74-84D8-38C7FC378E8A}"/>
    <dgm:cxn modelId="{ABEAD994-88F3-45E0-A47A-B37EF7E35523}" type="presOf" srcId="{B80334F4-7265-4856-A211-D053812CE752}" destId="{2926DA32-5679-4BC6-B301-0A77B43616C1}" srcOrd="0" destOrd="0" presId="urn:microsoft.com/office/officeart/2005/8/layout/chevron1"/>
    <dgm:cxn modelId="{988F34FA-24DE-423C-9AD5-CE7F44B17143}" srcId="{70FC008E-D12C-4DA6-AFE6-4C3CFAF2D260}" destId="{2C397449-B3D5-4469-88E8-C2BBE4CEAC29}" srcOrd="0" destOrd="0" parTransId="{C07B1222-3BC5-4707-97CE-DCD84CA74AED}" sibTransId="{629BDC47-29BD-4E07-99F6-AD63B217D122}"/>
    <dgm:cxn modelId="{31F35D84-6C7D-49FD-A3B3-57F69D19F39D}" srcId="{70FC008E-D12C-4DA6-AFE6-4C3CFAF2D260}" destId="{39E3F847-73AB-409C-9E50-47B92482EB0C}" srcOrd="2" destOrd="0" parTransId="{2701A49D-E330-43C2-BE80-C1B201106E96}" sibTransId="{284F7953-69C1-443B-A3BA-735026F13B8F}"/>
    <dgm:cxn modelId="{80C2395B-5C42-4BB4-B202-3060BB4BF06E}" type="presOf" srcId="{2C397449-B3D5-4469-88E8-C2BBE4CEAC29}" destId="{0E916B11-B0F4-4E98-B105-55DAA26AA22C}" srcOrd="0" destOrd="0" presId="urn:microsoft.com/office/officeart/2005/8/layout/chevron1"/>
    <dgm:cxn modelId="{7686B843-54CE-40AD-857C-AE08BAF59F4F}" type="presParOf" srcId="{3137AD3F-634B-4CFC-ACE8-26C988AD04E7}" destId="{0E916B11-B0F4-4E98-B105-55DAA26AA22C}" srcOrd="0" destOrd="0" presId="urn:microsoft.com/office/officeart/2005/8/layout/chevron1"/>
    <dgm:cxn modelId="{3B96EA3B-EB5C-43CF-B03B-55D9746C0AFB}" type="presParOf" srcId="{3137AD3F-634B-4CFC-ACE8-26C988AD04E7}" destId="{36137DD9-5026-4931-A6C5-5BDB386CC5A2}" srcOrd="1" destOrd="0" presId="urn:microsoft.com/office/officeart/2005/8/layout/chevron1"/>
    <dgm:cxn modelId="{6A3726B2-B9A8-4CDD-83CB-02A1D275D320}" type="presParOf" srcId="{3137AD3F-634B-4CFC-ACE8-26C988AD04E7}" destId="{2926DA32-5679-4BC6-B301-0A77B43616C1}" srcOrd="2" destOrd="0" presId="urn:microsoft.com/office/officeart/2005/8/layout/chevron1"/>
    <dgm:cxn modelId="{689A5F70-D47C-418C-B443-D84CCFF4606A}" type="presParOf" srcId="{3137AD3F-634B-4CFC-ACE8-26C988AD04E7}" destId="{D9881C65-D2A8-4D1C-B109-B8A30B5E7383}" srcOrd="3" destOrd="0" presId="urn:microsoft.com/office/officeart/2005/8/layout/chevron1"/>
    <dgm:cxn modelId="{84B7A875-B661-41A0-8528-02115AA429BE}" type="presParOf" srcId="{3137AD3F-634B-4CFC-ACE8-26C988AD04E7}" destId="{341307DF-EBFE-4E71-9A7D-C98C398ED60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16B11-B0F4-4E98-B105-55DAA26AA22C}">
      <dsp:nvSpPr>
        <dsp:cNvPr id="0" name=""/>
        <dsp:cNvSpPr/>
      </dsp:nvSpPr>
      <dsp:spPr>
        <a:xfrm>
          <a:off x="3214" y="1234522"/>
          <a:ext cx="3916560" cy="156662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kern="1200" dirty="0" smtClean="0"/>
            <a:t>QUALM</a:t>
          </a:r>
          <a:r>
            <a:rPr lang="zh-CN" altLang="en-US" sz="1600" kern="1200" dirty="0" smtClean="0"/>
            <a:t>系统 </a:t>
          </a:r>
          <a:r>
            <a:rPr lang="en-US" altLang="zh-CN" sz="1600" kern="1200" dirty="0" err="1" smtClean="0"/>
            <a:t>Lehnert</a:t>
          </a:r>
          <a:r>
            <a:rPr lang="zh-CN" altLang="en-US" sz="1600" kern="1200" dirty="0" smtClean="0"/>
            <a:t>，</a:t>
          </a:r>
          <a:r>
            <a:rPr lang="en-US" altLang="zh-CN" sz="1600" kern="1200" dirty="0" smtClean="0"/>
            <a:t>1977</a:t>
          </a:r>
          <a:r>
            <a:rPr lang="zh-CN" altLang="en-US" sz="1600" kern="1200" dirty="0" smtClean="0"/>
            <a:t>年</a:t>
          </a:r>
          <a:endParaRPr lang="zh-CN" altLang="en-US" sz="1600" kern="1200" dirty="0"/>
        </a:p>
      </dsp:txBody>
      <dsp:txXfrm>
        <a:off x="786526" y="1234522"/>
        <a:ext cx="2349936" cy="1566624"/>
      </dsp:txXfrm>
    </dsp:sp>
    <dsp:sp modelId="{2926DA32-5679-4BC6-B301-0A77B43616C1}">
      <dsp:nvSpPr>
        <dsp:cNvPr id="0" name=""/>
        <dsp:cNvSpPr/>
      </dsp:nvSpPr>
      <dsp:spPr>
        <a:xfrm>
          <a:off x="3528119" y="1234522"/>
          <a:ext cx="3916560" cy="1566624"/>
        </a:xfrm>
        <a:prstGeom prst="chevron">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kern="1200" dirty="0" smtClean="0"/>
            <a:t> Deep Read</a:t>
          </a:r>
          <a:r>
            <a:rPr lang="zh-CN" altLang="en-US" sz="1600" kern="1200" dirty="0" smtClean="0"/>
            <a:t>系统 </a:t>
          </a:r>
          <a:r>
            <a:rPr lang="en-US" altLang="zh-CN" sz="1600" kern="1200" dirty="0" smtClean="0"/>
            <a:t>Hirschman</a:t>
          </a:r>
          <a:r>
            <a:rPr lang="zh-CN" altLang="en-US" sz="1600" kern="1200" dirty="0" smtClean="0"/>
            <a:t>，</a:t>
          </a:r>
          <a:r>
            <a:rPr lang="en-US" altLang="zh-CN" sz="1600" kern="1200" dirty="0" smtClean="0"/>
            <a:t>1999</a:t>
          </a:r>
          <a:r>
            <a:rPr lang="zh-CN" altLang="en-US" sz="1600" kern="1200" dirty="0" smtClean="0"/>
            <a:t>年</a:t>
          </a:r>
          <a:endParaRPr lang="en-US" altLang="zh-CN" sz="1600" kern="1200" dirty="0" smtClean="0"/>
        </a:p>
        <a:p>
          <a:pPr lvl="0" algn="ctr" defTabSz="711200">
            <a:lnSpc>
              <a:spcPct val="90000"/>
            </a:lnSpc>
            <a:spcBef>
              <a:spcPct val="0"/>
            </a:spcBef>
            <a:spcAft>
              <a:spcPct val="35000"/>
            </a:spcAft>
          </a:pPr>
          <a:r>
            <a:rPr lang="zh-CN" altLang="en-US" sz="1600" kern="1200" dirty="0" smtClean="0"/>
            <a:t>基于规则的词袋模型</a:t>
          </a:r>
          <a:endParaRPr lang="en-US" altLang="zh-CN" sz="1600" kern="1200" dirty="0" smtClean="0"/>
        </a:p>
        <a:p>
          <a:pPr lvl="0" algn="ctr" defTabSz="711200">
            <a:lnSpc>
              <a:spcPct val="90000"/>
            </a:lnSpc>
            <a:spcBef>
              <a:spcPct val="0"/>
            </a:spcBef>
            <a:spcAft>
              <a:spcPct val="35000"/>
            </a:spcAft>
          </a:pPr>
          <a:r>
            <a:rPr lang="zh-CN" altLang="en-US" sz="1600" b="0" i="0" kern="1200" dirty="0" smtClean="0"/>
            <a:t>浅层语言处理：词干提取、语义类识别、指代消解</a:t>
          </a:r>
          <a:endParaRPr lang="zh-CN" altLang="en-US" sz="1600" kern="1200" dirty="0"/>
        </a:p>
      </dsp:txBody>
      <dsp:txXfrm>
        <a:off x="4311431" y="1234522"/>
        <a:ext cx="2349936" cy="1566624"/>
      </dsp:txXfrm>
    </dsp:sp>
    <dsp:sp modelId="{341307DF-EBFE-4E71-9A7D-C98C398ED60F}">
      <dsp:nvSpPr>
        <dsp:cNvPr id="0" name=""/>
        <dsp:cNvSpPr/>
      </dsp:nvSpPr>
      <dsp:spPr>
        <a:xfrm>
          <a:off x="7053024" y="1234522"/>
          <a:ext cx="3916560" cy="1566624"/>
        </a:xfrm>
        <a:prstGeom prst="chevron">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altLang="zh-CN" sz="1600" kern="1200" dirty="0" smtClean="0"/>
            <a:t>QUARC</a:t>
          </a:r>
          <a:r>
            <a:rPr lang="zh-CN" altLang="en-US" sz="1600" kern="1200" dirty="0" smtClean="0"/>
            <a:t>系统 </a:t>
          </a:r>
          <a:r>
            <a:rPr lang="en-US" altLang="zh-CN" sz="1600" kern="1200" dirty="0" err="1" smtClean="0"/>
            <a:t>Riloff</a:t>
          </a:r>
          <a:r>
            <a:rPr lang="en-US" altLang="zh-CN" sz="1600" kern="1200" dirty="0" smtClean="0"/>
            <a:t> and </a:t>
          </a:r>
          <a:r>
            <a:rPr lang="en-US" altLang="zh-CN" sz="1600" kern="1200" dirty="0" err="1" smtClean="0"/>
            <a:t>Thelen</a:t>
          </a:r>
          <a:r>
            <a:rPr lang="zh-CN" altLang="en-US" sz="1600" kern="1200" dirty="0" smtClean="0"/>
            <a:t>，</a:t>
          </a:r>
          <a:r>
            <a:rPr lang="en-US" altLang="zh-CN" sz="1600" kern="1200" dirty="0" smtClean="0"/>
            <a:t>2000</a:t>
          </a:r>
          <a:r>
            <a:rPr lang="zh-CN" altLang="en-US" sz="1600" kern="1200" dirty="0" smtClean="0"/>
            <a:t>年</a:t>
          </a:r>
          <a:endParaRPr lang="en-US" altLang="zh-CN" sz="1600" kern="1200" dirty="0" smtClean="0"/>
        </a:p>
        <a:p>
          <a:pPr lvl="0" algn="ctr" defTabSz="711200">
            <a:lnSpc>
              <a:spcPct val="90000"/>
            </a:lnSpc>
            <a:spcBef>
              <a:spcPct val="0"/>
            </a:spcBef>
            <a:spcAft>
              <a:spcPct val="35000"/>
            </a:spcAft>
          </a:pPr>
          <a:r>
            <a:rPr lang="zh-CN" altLang="en-US" sz="1600" kern="1200" dirty="0" smtClean="0"/>
            <a:t>基于规则的</a:t>
          </a:r>
          <a:endParaRPr lang="en-US" altLang="zh-CN" sz="1600" kern="1200" dirty="0" smtClean="0"/>
        </a:p>
        <a:p>
          <a:pPr lvl="0" algn="ctr" defTabSz="711200">
            <a:lnSpc>
              <a:spcPct val="90000"/>
            </a:lnSpc>
            <a:spcBef>
              <a:spcPct val="0"/>
            </a:spcBef>
            <a:spcAft>
              <a:spcPct val="35000"/>
            </a:spcAft>
          </a:pPr>
          <a:r>
            <a:rPr lang="zh-CN" altLang="en-US" sz="1600" kern="1200" dirty="0" smtClean="0"/>
            <a:t>基于词汇与语义对应</a:t>
          </a:r>
          <a:endParaRPr lang="zh-CN" altLang="en-US" sz="1600" kern="1200" dirty="0"/>
        </a:p>
      </dsp:txBody>
      <dsp:txXfrm>
        <a:off x="7836336" y="1234522"/>
        <a:ext cx="2349936" cy="15666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371F4-B49E-4375-B4EB-31B3EAF04CFE}"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9276-3D5B-46B9-8FB9-3C5C11460D11}" type="slidenum">
              <a:rPr lang="zh-CN" altLang="en-US" smtClean="0"/>
              <a:t>‹#›</a:t>
            </a:fld>
            <a:endParaRPr lang="zh-CN" altLang="en-US"/>
          </a:p>
        </p:txBody>
      </p:sp>
    </p:spTree>
    <p:extLst>
      <p:ext uri="{BB962C8B-B14F-4D97-AF65-F5344CB8AC3E}">
        <p14:creationId xmlns:p14="http://schemas.microsoft.com/office/powerpoint/2010/main" val="964492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a:t>
            </a:fld>
            <a:endParaRPr lang="zh-CN" altLang="en-US"/>
          </a:p>
        </p:txBody>
      </p:sp>
    </p:spTree>
    <p:extLst>
      <p:ext uri="{BB962C8B-B14F-4D97-AF65-F5344CB8AC3E}">
        <p14:creationId xmlns:p14="http://schemas.microsoft.com/office/powerpoint/2010/main" val="2518170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a:t>
            </a:fld>
            <a:endParaRPr lang="zh-CN" altLang="en-US"/>
          </a:p>
        </p:txBody>
      </p:sp>
    </p:spTree>
    <p:extLst>
      <p:ext uri="{BB962C8B-B14F-4D97-AF65-F5344CB8AC3E}">
        <p14:creationId xmlns:p14="http://schemas.microsoft.com/office/powerpoint/2010/main" val="528842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3</a:t>
            </a:fld>
            <a:endParaRPr lang="zh-CN" altLang="en-US"/>
          </a:p>
        </p:txBody>
      </p:sp>
    </p:spTree>
    <p:extLst>
      <p:ext uri="{BB962C8B-B14F-4D97-AF65-F5344CB8AC3E}">
        <p14:creationId xmlns:p14="http://schemas.microsoft.com/office/powerpoint/2010/main" val="403503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4</a:t>
            </a:fld>
            <a:endParaRPr lang="zh-CN" altLang="en-US"/>
          </a:p>
        </p:txBody>
      </p:sp>
    </p:spTree>
    <p:extLst>
      <p:ext uri="{BB962C8B-B14F-4D97-AF65-F5344CB8AC3E}">
        <p14:creationId xmlns:p14="http://schemas.microsoft.com/office/powerpoint/2010/main" val="52775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10</a:t>
            </a:fld>
            <a:endParaRPr lang="zh-CN" altLang="en-US"/>
          </a:p>
        </p:txBody>
      </p:sp>
    </p:spTree>
    <p:extLst>
      <p:ext uri="{BB962C8B-B14F-4D97-AF65-F5344CB8AC3E}">
        <p14:creationId xmlns:p14="http://schemas.microsoft.com/office/powerpoint/2010/main" val="4191814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12</a:t>
            </a:fld>
            <a:endParaRPr lang="zh-CN" altLang="en-US"/>
          </a:p>
        </p:txBody>
      </p:sp>
    </p:spTree>
    <p:extLst>
      <p:ext uri="{BB962C8B-B14F-4D97-AF65-F5344CB8AC3E}">
        <p14:creationId xmlns:p14="http://schemas.microsoft.com/office/powerpoint/2010/main" val="4043465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15</a:t>
            </a:fld>
            <a:endParaRPr lang="zh-CN" altLang="en-US"/>
          </a:p>
        </p:txBody>
      </p:sp>
    </p:spTree>
    <p:extLst>
      <p:ext uri="{BB962C8B-B14F-4D97-AF65-F5344CB8AC3E}">
        <p14:creationId xmlns:p14="http://schemas.microsoft.com/office/powerpoint/2010/main" val="206529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22</a:t>
            </a:fld>
            <a:endParaRPr lang="zh-CN" altLang="en-US"/>
          </a:p>
        </p:txBody>
      </p:sp>
    </p:spTree>
    <p:extLst>
      <p:ext uri="{BB962C8B-B14F-4D97-AF65-F5344CB8AC3E}">
        <p14:creationId xmlns:p14="http://schemas.microsoft.com/office/powerpoint/2010/main" val="3728818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B9276-3D5B-46B9-8FB9-3C5C11460D11}" type="slidenum">
              <a:rPr lang="zh-CN" altLang="en-US" smtClean="0"/>
              <a:t>27</a:t>
            </a:fld>
            <a:endParaRPr lang="zh-CN" altLang="en-US"/>
          </a:p>
        </p:txBody>
      </p:sp>
    </p:spTree>
    <p:extLst>
      <p:ext uri="{BB962C8B-B14F-4D97-AF65-F5344CB8AC3E}">
        <p14:creationId xmlns:p14="http://schemas.microsoft.com/office/powerpoint/2010/main" val="2972322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5805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57592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042271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237780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17373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59307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2776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86723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14151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414833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944953B-A6FC-4252-9D65-5D435A04F887}"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31375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4953B-A6FC-4252-9D65-5D435A04F887}" type="datetimeFigureOut">
              <a:rPr lang="zh-CN" altLang="en-US" smtClean="0"/>
              <a:t>2019/4/8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AFEC-E1CC-4854-BB4C-25D74493A892}" type="slidenum">
              <a:rPr lang="zh-CN" altLang="en-US" smtClean="0"/>
              <a:t>‹#›</a:t>
            </a:fld>
            <a:endParaRPr lang="zh-CN" altLang="en-US"/>
          </a:p>
        </p:txBody>
      </p:sp>
    </p:spTree>
    <p:extLst>
      <p:ext uri="{BB962C8B-B14F-4D97-AF65-F5344CB8AC3E}">
        <p14:creationId xmlns:p14="http://schemas.microsoft.com/office/powerpoint/2010/main" val="208132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文本框 4"/>
          <p:cNvSpPr txBox="1"/>
          <p:nvPr/>
        </p:nvSpPr>
        <p:spPr>
          <a:xfrm>
            <a:off x="4730265" y="2850253"/>
            <a:ext cx="7255470" cy="807913"/>
          </a:xfrm>
          <a:prstGeom prst="rect">
            <a:avLst/>
          </a:prstGeom>
          <a:noFill/>
        </p:spPr>
        <p:txBody>
          <a:bodyPr wrap="square" lIns="68580" tIns="34290" rIns="68580" bIns="34290" rtlCol="0">
            <a:spAutoFit/>
          </a:bodyPr>
          <a:lstStyle/>
          <a:p>
            <a:pPr defTabSz="685800"/>
            <a:r>
              <a:rPr lang="zh-CN" altLang="en-US" sz="4800" b="1" dirty="0" smtClean="0">
                <a:latin typeface="微软雅黑"/>
                <a:ea typeface="微软雅黑"/>
                <a:cs typeface="+mn-ea"/>
                <a:sym typeface="+mn-lt"/>
              </a:rPr>
              <a:t>机器阅读理解</a:t>
            </a:r>
            <a:r>
              <a:rPr lang="en-US" altLang="zh-CN" sz="4800" b="1" dirty="0" smtClean="0">
                <a:latin typeface="微软雅黑"/>
                <a:ea typeface="微软雅黑"/>
                <a:cs typeface="+mn-ea"/>
                <a:sym typeface="+mn-lt"/>
              </a:rPr>
              <a:t>MRC</a:t>
            </a:r>
            <a:endParaRPr lang="zh-CN" altLang="en-US" sz="4800" b="1" dirty="0">
              <a:latin typeface="微软雅黑"/>
              <a:ea typeface="微软雅黑"/>
              <a:cs typeface="+mn-ea"/>
              <a:sym typeface="+mn-lt"/>
            </a:endParaRPr>
          </a:p>
        </p:txBody>
      </p:sp>
      <p:sp>
        <p:nvSpPr>
          <p:cNvPr id="6" name="文本框 5"/>
          <p:cNvSpPr txBox="1"/>
          <p:nvPr/>
        </p:nvSpPr>
        <p:spPr>
          <a:xfrm>
            <a:off x="9294426" y="6216620"/>
            <a:ext cx="4703398" cy="315471"/>
          </a:xfrm>
          <a:prstGeom prst="rect">
            <a:avLst/>
          </a:prstGeom>
          <a:noFill/>
          <a:ln w="9525">
            <a:noFill/>
            <a:miter/>
          </a:ln>
          <a:effectLst/>
        </p:spPr>
        <p:txBody>
          <a:bodyPr vert="horz" wrap="square" lIns="68580" tIns="34290" rIns="68580" bIns="34290" anchor="t">
            <a:spAutoFit/>
          </a:bodyPr>
          <a:lstStyle/>
          <a:p>
            <a:pPr defTabSz="685800" eaLnBrk="0" hangingPunct="0"/>
            <a:r>
              <a:rPr lang="zh-CN" altLang="en-US" sz="1600" dirty="0" smtClean="0">
                <a:latin typeface="微软雅黑"/>
                <a:ea typeface="微软雅黑"/>
                <a:cs typeface="+mn-ea"/>
                <a:sym typeface="+mn-lt"/>
              </a:rPr>
              <a:t>中国 </a:t>
            </a:r>
            <a:r>
              <a:rPr lang="en-US" altLang="zh-CN" sz="1600" dirty="0" smtClean="0">
                <a:latin typeface="微软雅黑"/>
                <a:ea typeface="微软雅黑"/>
                <a:cs typeface="+mn-ea"/>
                <a:sym typeface="+mn-lt"/>
              </a:rPr>
              <a:t>·</a:t>
            </a:r>
            <a:r>
              <a:rPr lang="zh-CN" altLang="en-US" sz="1600" dirty="0">
                <a:latin typeface="微软雅黑"/>
                <a:ea typeface="微软雅黑"/>
                <a:cs typeface="+mn-ea"/>
                <a:sym typeface="+mn-lt"/>
              </a:rPr>
              <a:t>哈尔滨</a:t>
            </a:r>
            <a:r>
              <a:rPr lang="zh-CN" altLang="en-US" sz="1600" dirty="0" smtClean="0">
                <a:latin typeface="微软雅黑"/>
                <a:ea typeface="微软雅黑"/>
                <a:cs typeface="+mn-ea"/>
                <a:sym typeface="+mn-lt"/>
              </a:rPr>
              <a:t> </a:t>
            </a:r>
            <a:r>
              <a:rPr lang="en-US" altLang="zh-CN" sz="1600" dirty="0" smtClean="0">
                <a:latin typeface="微软雅黑"/>
                <a:ea typeface="微软雅黑"/>
                <a:cs typeface="+mn-ea"/>
                <a:sym typeface="+mn-lt"/>
              </a:rPr>
              <a:t>- 2019</a:t>
            </a:r>
            <a:r>
              <a:rPr lang="zh-CN" altLang="en-US" sz="1600" dirty="0" smtClean="0">
                <a:latin typeface="微软雅黑"/>
                <a:ea typeface="微软雅黑"/>
                <a:cs typeface="+mn-ea"/>
                <a:sym typeface="+mn-lt"/>
              </a:rPr>
              <a:t>年</a:t>
            </a:r>
            <a:r>
              <a:rPr lang="en-US" altLang="zh-CN" sz="1600" dirty="0" smtClean="0">
                <a:latin typeface="微软雅黑"/>
                <a:ea typeface="微软雅黑"/>
                <a:cs typeface="+mn-ea"/>
                <a:sym typeface="+mn-lt"/>
              </a:rPr>
              <a:t>4</a:t>
            </a:r>
            <a:r>
              <a:rPr lang="zh-CN" altLang="en-US" sz="1600" dirty="0" smtClean="0">
                <a:latin typeface="微软雅黑"/>
                <a:ea typeface="微软雅黑"/>
                <a:cs typeface="+mn-ea"/>
                <a:sym typeface="+mn-lt"/>
              </a:rPr>
              <a:t>月</a:t>
            </a:r>
            <a:endParaRPr lang="zh-CN" altLang="en-US" sz="1600" dirty="0">
              <a:latin typeface="微软雅黑"/>
              <a:ea typeface="微软雅黑"/>
              <a:cs typeface="+mn-ea"/>
              <a:sym typeface="+mn-lt"/>
            </a:endParaRPr>
          </a:p>
        </p:txBody>
      </p:sp>
      <p:grpSp>
        <p:nvGrpSpPr>
          <p:cNvPr id="13" name="组合 12"/>
          <p:cNvGrpSpPr/>
          <p:nvPr/>
        </p:nvGrpSpPr>
        <p:grpSpPr>
          <a:xfrm>
            <a:off x="4391230" y="2391860"/>
            <a:ext cx="132770" cy="1724700"/>
            <a:chOff x="995161" y="2391860"/>
            <a:chExt cx="135370" cy="1758474"/>
          </a:xfrm>
        </p:grpSpPr>
        <p:cxnSp>
          <p:nvCxnSpPr>
            <p:cNvPr id="10" name="直接连接符 9"/>
            <p:cNvCxnSpPr/>
            <p:nvPr/>
          </p:nvCxnSpPr>
          <p:spPr>
            <a:xfrm>
              <a:off x="1130530" y="2391860"/>
              <a:ext cx="0" cy="17584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rot="16200000">
              <a:off x="984331" y="3203412"/>
              <a:ext cx="157029" cy="135370"/>
            </a:xfrm>
            <a:prstGeom prs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9932894" y="5136777"/>
            <a:ext cx="950259" cy="923330"/>
          </a:xfrm>
          <a:prstGeom prst="rect">
            <a:avLst/>
          </a:prstGeom>
          <a:noFill/>
        </p:spPr>
        <p:txBody>
          <a:bodyPr wrap="square" rtlCol="0">
            <a:spAutoFit/>
          </a:bodyPr>
          <a:lstStyle/>
          <a:p>
            <a:r>
              <a:rPr lang="zh-CN" altLang="en-US" dirty="0" smtClean="0"/>
              <a:t>张开颜</a:t>
            </a:r>
            <a:endParaRPr lang="en-US" altLang="zh-CN" dirty="0" smtClean="0"/>
          </a:p>
          <a:p>
            <a:r>
              <a:rPr lang="zh-CN" altLang="en-US" dirty="0" smtClean="0"/>
              <a:t>吴佳铭</a:t>
            </a:r>
            <a:endParaRPr lang="en-US" altLang="zh-CN" dirty="0" smtClean="0"/>
          </a:p>
          <a:p>
            <a:r>
              <a:rPr lang="zh-CN" altLang="en-US" dirty="0" smtClean="0"/>
              <a:t>王瀚尉</a:t>
            </a:r>
            <a:endParaRPr lang="zh-CN" altLang="en-US" dirty="0"/>
          </a:p>
        </p:txBody>
      </p:sp>
    </p:spTree>
    <p:extLst>
      <p:ext uri="{BB962C8B-B14F-4D97-AF65-F5344CB8AC3E}">
        <p14:creationId xmlns:p14="http://schemas.microsoft.com/office/powerpoint/2010/main" val="346781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ppt_x</p:attrName>
                                        </p:attrNameLst>
                                      </p:cBhvr>
                                      <p:tavLst>
                                        <p:tav tm="0">
                                          <p:val>
                                            <p:strVal val="#ppt_x-#ppt_w*1.125000"/>
                                          </p:val>
                                        </p:tav>
                                        <p:tav tm="100000">
                                          <p:val>
                                            <p:strVal val="#ppt_x"/>
                                          </p:val>
                                        </p:tav>
                                      </p:tavLst>
                                    </p:anim>
                                    <p:animEffect transition="in" filter="wipe(righ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15322" y="3429248"/>
            <a:ext cx="2961357" cy="1230666"/>
            <a:chOff x="4602496" y="2848154"/>
            <a:chExt cx="2961357" cy="1230666"/>
          </a:xfrm>
        </p:grpSpPr>
        <p:sp>
          <p:nvSpPr>
            <p:cNvPr id="8" name="文本框 7"/>
            <p:cNvSpPr txBox="1"/>
            <p:nvPr/>
          </p:nvSpPr>
          <p:spPr>
            <a:xfrm>
              <a:off x="5067513" y="2925223"/>
              <a:ext cx="2031325" cy="646331"/>
            </a:xfrm>
            <a:prstGeom prst="rect">
              <a:avLst/>
            </a:prstGeom>
            <a:noFill/>
          </p:spPr>
          <p:txBody>
            <a:bodyPr wrap="none" rtlCol="0">
              <a:spAutoFit/>
            </a:bodyPr>
            <a:lstStyle/>
            <a:p>
              <a:pPr algn="ctr"/>
              <a:r>
                <a:rPr lang="zh-CN" altLang="en-US" sz="3600" dirty="0" smtClean="0">
                  <a:latin typeface="思源黑体 CN Heavy" panose="020B0A00000000000000" pitchFamily="34" charset="-122"/>
                  <a:ea typeface="思源黑体 CN Heavy" panose="020B0A00000000000000" pitchFamily="34" charset="-122"/>
                </a:rPr>
                <a:t>传统模型</a:t>
              </a:r>
              <a:endParaRPr lang="zh-CN" altLang="en-US" sz="3600" dirty="0">
                <a:latin typeface="思源黑体 CN Heavy" panose="020B0A00000000000000" pitchFamily="34" charset="-122"/>
                <a:ea typeface="思源黑体 CN Heavy" panose="020B0A00000000000000" pitchFamily="34" charset="-122"/>
              </a:endParaRPr>
            </a:p>
          </p:txBody>
        </p:sp>
        <p:sp>
          <p:nvSpPr>
            <p:cNvPr id="9" name="文本框 8"/>
            <p:cNvSpPr txBox="1"/>
            <p:nvPr/>
          </p:nvSpPr>
          <p:spPr>
            <a:xfrm>
              <a:off x="4602496" y="3505803"/>
              <a:ext cx="2961357" cy="278602"/>
            </a:xfrm>
            <a:prstGeom prst="rect">
              <a:avLst/>
            </a:prstGeom>
            <a:noFill/>
          </p:spPr>
          <p:txBody>
            <a:bodyPr wrap="square" rtlCol="0">
              <a:spAutoFit/>
            </a:bodyPr>
            <a:lstStyle/>
            <a:p>
              <a:pPr algn="ctr">
                <a:lnSpc>
                  <a:spcPct val="120000"/>
                </a:lnSpc>
              </a:pPr>
              <a:endParaRPr kumimoji="1" lang="en-US" altLang="zh-CN" sz="1100" spc="-150" dirty="0" smtClean="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913842" y="2170863"/>
            <a:ext cx="2364315" cy="1181317"/>
            <a:chOff x="3804264" y="-1169675"/>
            <a:chExt cx="1547966" cy="773433"/>
          </a:xfrm>
          <a:solidFill>
            <a:schemeClr val="tx1">
              <a:lumMod val="85000"/>
              <a:lumOff val="15000"/>
            </a:schemeClr>
          </a:solidFill>
        </p:grpSpPr>
        <p:sp>
          <p:nvSpPr>
            <p:cNvPr id="16" name="任意多边形 15"/>
            <p:cNvSpPr/>
            <p:nvPr/>
          </p:nvSpPr>
          <p:spPr>
            <a:xfrm>
              <a:off x="3804264"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2" y="773433"/>
                  </a:lnTo>
                  <a:lnTo>
                    <a:pt x="506018" y="773433"/>
                  </a:lnTo>
                  <a:lnTo>
                    <a:pt x="512257"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17" name="任意多边形 16"/>
            <p:cNvSpPr/>
            <p:nvPr/>
          </p:nvSpPr>
          <p:spPr>
            <a:xfrm>
              <a:off x="4636865" y="-1169675"/>
              <a:ext cx="715365" cy="773433"/>
            </a:xfrm>
            <a:custGeom>
              <a:avLst/>
              <a:gdLst/>
              <a:ahLst/>
              <a:cxnLst/>
              <a:rect l="l" t="t" r="r" b="b"/>
              <a:pathLst>
                <a:path w="715365" h="773433">
                  <a:moveTo>
                    <a:pt x="359959" y="0"/>
                  </a:moveTo>
                  <a:cubicBezTo>
                    <a:pt x="466546" y="1270"/>
                    <a:pt x="552003" y="32218"/>
                    <a:pt x="616329" y="92841"/>
                  </a:cubicBezTo>
                  <a:cubicBezTo>
                    <a:pt x="680655" y="153465"/>
                    <a:pt x="713667" y="236142"/>
                    <a:pt x="715365" y="340872"/>
                  </a:cubicBezTo>
                  <a:cubicBezTo>
                    <a:pt x="714412" y="403419"/>
                    <a:pt x="698518" y="467018"/>
                    <a:pt x="667683" y="531669"/>
                  </a:cubicBezTo>
                  <a:cubicBezTo>
                    <a:pt x="636848" y="596320"/>
                    <a:pt x="596787" y="659918"/>
                    <a:pt x="547500" y="722462"/>
                  </a:cubicBezTo>
                  <a:lnTo>
                    <a:pt x="502183" y="773433"/>
                  </a:lnTo>
                  <a:lnTo>
                    <a:pt x="204841" y="773433"/>
                  </a:lnTo>
                  <a:lnTo>
                    <a:pt x="275093" y="699171"/>
                  </a:lnTo>
                  <a:cubicBezTo>
                    <a:pt x="298941" y="672841"/>
                    <a:pt x="321036" y="647244"/>
                    <a:pt x="341378" y="622382"/>
                  </a:cubicBezTo>
                  <a:cubicBezTo>
                    <a:pt x="422746" y="522932"/>
                    <a:pt x="464401" y="433955"/>
                    <a:pt x="466344" y="355450"/>
                  </a:cubicBezTo>
                  <a:cubicBezTo>
                    <a:pt x="465828" y="305705"/>
                    <a:pt x="453016" y="267804"/>
                    <a:pt x="427907" y="241746"/>
                  </a:cubicBezTo>
                  <a:cubicBezTo>
                    <a:pt x="402799" y="215688"/>
                    <a:pt x="368491" y="202568"/>
                    <a:pt x="324984" y="202386"/>
                  </a:cubicBezTo>
                  <a:cubicBezTo>
                    <a:pt x="288004" y="203297"/>
                    <a:pt x="254485" y="213866"/>
                    <a:pt x="224428" y="234093"/>
                  </a:cubicBezTo>
                  <a:cubicBezTo>
                    <a:pt x="194371" y="254320"/>
                    <a:pt x="166682" y="278738"/>
                    <a:pt x="141361" y="307345"/>
                  </a:cubicBezTo>
                  <a:lnTo>
                    <a:pt x="0" y="167442"/>
                  </a:lnTo>
                  <a:cubicBezTo>
                    <a:pt x="51887" y="111415"/>
                    <a:pt x="105869" y="69494"/>
                    <a:pt x="161945" y="41678"/>
                  </a:cubicBezTo>
                  <a:cubicBezTo>
                    <a:pt x="218022" y="13862"/>
                    <a:pt x="284027" y="-31"/>
                    <a:pt x="35995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31342885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94692" y="597877"/>
            <a:ext cx="3886200" cy="646331"/>
          </a:xfrm>
          <a:prstGeom prst="rect">
            <a:avLst/>
          </a:prstGeom>
          <a:noFill/>
        </p:spPr>
        <p:txBody>
          <a:bodyPr wrap="square" rtlCol="0">
            <a:spAutoFit/>
          </a:bodyPr>
          <a:lstStyle/>
          <a:p>
            <a:r>
              <a:rPr lang="zh-CN" altLang="en-US" sz="3600" b="1" dirty="0" smtClean="0">
                <a:latin typeface="华文隶书" panose="02010800040101010101" pitchFamily="2" charset="-122"/>
                <a:ea typeface="华文隶书" panose="02010800040101010101" pitchFamily="2" charset="-122"/>
              </a:rPr>
              <a:t>传统规则方法</a:t>
            </a:r>
            <a:endParaRPr lang="zh-CN" altLang="en-US" sz="3600" b="1" dirty="0">
              <a:latin typeface="华文隶书" panose="02010800040101010101" pitchFamily="2" charset="-122"/>
              <a:ea typeface="华文隶书" panose="02010800040101010101" pitchFamily="2" charset="-122"/>
            </a:endParaRPr>
          </a:p>
        </p:txBody>
      </p:sp>
      <p:sp>
        <p:nvSpPr>
          <p:cNvPr id="6" name="矩形 5"/>
          <p:cNvSpPr/>
          <p:nvPr/>
        </p:nvSpPr>
        <p:spPr>
          <a:xfrm>
            <a:off x="1565029" y="1727372"/>
            <a:ext cx="8985740" cy="3838159"/>
          </a:xfrm>
          <a:prstGeom prst="rect">
            <a:avLst/>
          </a:prstGeom>
        </p:spPr>
        <p:txBody>
          <a:bodyPr wrap="square">
            <a:spAutoFit/>
          </a:bodyPr>
          <a:lstStyle/>
          <a:p>
            <a:r>
              <a:rPr lang="zh-CN" altLang="en-US" dirty="0"/>
              <a:t>不使用训练数据集</a:t>
            </a:r>
          </a:p>
          <a:p>
            <a:endParaRPr lang="zh-CN" altLang="en-US" dirty="0"/>
          </a:p>
          <a:p>
            <a:r>
              <a:rPr lang="en-US" altLang="zh-CN" dirty="0"/>
              <a:t>1</a:t>
            </a:r>
            <a:r>
              <a:rPr lang="zh-CN" altLang="en-US" dirty="0"/>
              <a:t>）启发式的滑动窗口方法</a:t>
            </a:r>
          </a:p>
          <a:p>
            <a:endParaRPr lang="zh-CN" altLang="en-US" dirty="0"/>
          </a:p>
          <a:p>
            <a:r>
              <a:rPr lang="zh-CN" altLang="en-US" dirty="0" smtClean="0"/>
              <a:t>       计算</a:t>
            </a:r>
            <a:r>
              <a:rPr lang="en-US" altLang="zh-CN" dirty="0"/>
              <a:t>word overlap</a:t>
            </a:r>
            <a:r>
              <a:rPr lang="zh-CN" altLang="en-US" dirty="0"/>
              <a:t>、</a:t>
            </a:r>
            <a:r>
              <a:rPr lang="en-US" altLang="zh-CN" dirty="0"/>
              <a:t>distance information</a:t>
            </a:r>
          </a:p>
          <a:p>
            <a:endParaRPr lang="en-US" altLang="zh-CN" dirty="0"/>
          </a:p>
          <a:p>
            <a:r>
              <a:rPr lang="en-US" altLang="zh-CN" dirty="0"/>
              <a:t>2</a:t>
            </a:r>
            <a:r>
              <a:rPr lang="zh-CN" altLang="en-US" dirty="0"/>
              <a:t>）文本蕴含方法</a:t>
            </a:r>
          </a:p>
          <a:p>
            <a:endParaRPr lang="zh-CN" altLang="en-US" dirty="0"/>
          </a:p>
          <a:p>
            <a:r>
              <a:rPr lang="zh-CN" altLang="en-US" dirty="0" smtClean="0"/>
              <a:t>        用</a:t>
            </a:r>
            <a:r>
              <a:rPr lang="zh-CN" altLang="en-US" dirty="0"/>
              <a:t>现有的文本蕴含系统，把</a:t>
            </a:r>
            <a:r>
              <a:rPr lang="en-US" altLang="zh-CN" dirty="0"/>
              <a:t>(</a:t>
            </a:r>
            <a:r>
              <a:rPr lang="zh-CN" altLang="en-US" dirty="0"/>
              <a:t>问题，答案</a:t>
            </a:r>
            <a:r>
              <a:rPr lang="en-US" altLang="zh-CN" dirty="0"/>
              <a:t>)</a:t>
            </a:r>
            <a:r>
              <a:rPr lang="zh-CN" altLang="en-US" dirty="0"/>
              <a:t>对转化为一个</a:t>
            </a:r>
            <a:r>
              <a:rPr lang="en-US" altLang="zh-CN" dirty="0"/>
              <a:t>statement</a:t>
            </a:r>
            <a:r>
              <a:rPr lang="zh-CN" altLang="en-US" dirty="0"/>
              <a:t>。</a:t>
            </a:r>
          </a:p>
          <a:p>
            <a:endParaRPr lang="zh-CN" altLang="en-US" dirty="0"/>
          </a:p>
          <a:p>
            <a:r>
              <a:rPr lang="en-US" altLang="zh-CN" dirty="0"/>
              <a:t>3</a:t>
            </a:r>
            <a:r>
              <a:rPr lang="zh-CN" altLang="en-US" dirty="0"/>
              <a:t>）</a:t>
            </a:r>
            <a:r>
              <a:rPr lang="en-US" altLang="zh-CN" dirty="0"/>
              <a:t>max-margin </a:t>
            </a:r>
            <a:r>
              <a:rPr lang="zh-CN" altLang="en-US" dirty="0"/>
              <a:t>学习框架，使用了很多语言特征</a:t>
            </a:r>
            <a:r>
              <a:rPr lang="en-US" altLang="zh-CN" dirty="0"/>
              <a:t>:</a:t>
            </a:r>
          </a:p>
          <a:p>
            <a:endParaRPr lang="en-US" altLang="zh-CN" dirty="0"/>
          </a:p>
          <a:p>
            <a:r>
              <a:rPr lang="zh-CN" altLang="en-US" dirty="0" smtClean="0"/>
              <a:t>      句法</a:t>
            </a:r>
            <a:r>
              <a:rPr lang="zh-CN" altLang="en-US" dirty="0"/>
              <a:t>依存、</a:t>
            </a:r>
            <a:r>
              <a:rPr lang="en-US" altLang="zh-CN" dirty="0"/>
              <a:t>semantic frames</a:t>
            </a:r>
            <a:r>
              <a:rPr lang="zh-CN" altLang="en-US" dirty="0"/>
              <a:t>、 指代消解、 </a:t>
            </a:r>
            <a:r>
              <a:rPr lang="en-US" altLang="zh-CN" dirty="0"/>
              <a:t>discourse relation</a:t>
            </a:r>
            <a:r>
              <a:rPr lang="zh-CN" altLang="en-US" dirty="0"/>
              <a:t>和 词向量等特征。</a:t>
            </a:r>
          </a:p>
        </p:txBody>
      </p:sp>
    </p:spTree>
    <p:extLst>
      <p:ext uri="{BB962C8B-B14F-4D97-AF65-F5344CB8AC3E}">
        <p14:creationId xmlns:p14="http://schemas.microsoft.com/office/powerpoint/2010/main" val="76633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8892" y="617482"/>
            <a:ext cx="3640016" cy="623248"/>
          </a:xfrm>
          <a:prstGeom prst="rect">
            <a:avLst/>
          </a:prstGeom>
          <a:noFill/>
        </p:spPr>
        <p:txBody>
          <a:bodyPr wrap="square" lIns="68580" tIns="34290" rIns="68580" bIns="34290" rtlCol="0">
            <a:spAutoFit/>
          </a:bodyPr>
          <a:lstStyle/>
          <a:p>
            <a:pPr algn="ctr" defTabSz="685800"/>
            <a:r>
              <a:rPr lang="zh-CN" altLang="en-US" sz="3600" b="1" dirty="0" smtClean="0">
                <a:latin typeface="华文隶书" panose="02010800040101010101" pitchFamily="2" charset="-122"/>
                <a:ea typeface="华文隶书" panose="02010800040101010101" pitchFamily="2" charset="-122"/>
                <a:cs typeface="+mn-ea"/>
                <a:sym typeface="+mn-lt"/>
              </a:rPr>
              <a:t>机器学习方法</a:t>
            </a:r>
            <a:endParaRPr lang="zh-CN" altLang="en-US" sz="3600" b="1" dirty="0">
              <a:latin typeface="华文隶书" panose="02010800040101010101" pitchFamily="2" charset="-122"/>
              <a:ea typeface="华文隶书" panose="02010800040101010101" pitchFamily="2" charset="-122"/>
              <a:cs typeface="+mn-ea"/>
              <a:sym typeface="+mn-lt"/>
            </a:endParaRPr>
          </a:p>
        </p:txBody>
      </p:sp>
      <p:sp>
        <p:nvSpPr>
          <p:cNvPr id="25" name="文本框 24"/>
          <p:cNvSpPr txBox="1"/>
          <p:nvPr/>
        </p:nvSpPr>
        <p:spPr>
          <a:xfrm>
            <a:off x="1239715" y="1752834"/>
            <a:ext cx="8760153" cy="3970318"/>
          </a:xfrm>
          <a:prstGeom prst="rect">
            <a:avLst/>
          </a:prstGeom>
          <a:noFill/>
        </p:spPr>
        <p:txBody>
          <a:bodyPr wrap="square" rtlCol="0">
            <a:spAutoFit/>
          </a:bodyPr>
          <a:lstStyle/>
          <a:p>
            <a:r>
              <a:rPr lang="zh-CN" altLang="en-US" dirty="0"/>
              <a:t>对于给定的</a:t>
            </a:r>
            <a:r>
              <a:rPr lang="en-US" altLang="zh-CN" dirty="0"/>
              <a:t>(D,Q,A) </a:t>
            </a:r>
            <a:r>
              <a:rPr lang="zh-CN" altLang="en-US" dirty="0"/>
              <a:t>三元组</a:t>
            </a:r>
            <a:r>
              <a:rPr lang="zh-CN" altLang="en-US" dirty="0" smtClean="0"/>
              <a:t>，</a:t>
            </a:r>
            <a:endParaRPr lang="en-US" altLang="zh-CN" dirty="0" smtClean="0"/>
          </a:p>
          <a:p>
            <a:r>
              <a:rPr lang="zh-CN" altLang="en-US" dirty="0" smtClean="0"/>
              <a:t>其中</a:t>
            </a:r>
            <a:r>
              <a:rPr lang="en-US" altLang="zh-CN" b="1" dirty="0">
                <a:solidFill>
                  <a:srgbClr val="FF0000"/>
                </a:solidFill>
              </a:rPr>
              <a:t>D </a:t>
            </a:r>
            <a:r>
              <a:rPr lang="zh-CN" altLang="en-US" b="1" dirty="0">
                <a:solidFill>
                  <a:srgbClr val="FF0000"/>
                </a:solidFill>
              </a:rPr>
              <a:t>代表文档，</a:t>
            </a:r>
            <a:r>
              <a:rPr lang="en-US" altLang="zh-CN" b="1" dirty="0">
                <a:solidFill>
                  <a:srgbClr val="FF0000"/>
                </a:solidFill>
              </a:rPr>
              <a:t>Q </a:t>
            </a:r>
            <a:r>
              <a:rPr lang="zh-CN" altLang="en-US" b="1" dirty="0">
                <a:solidFill>
                  <a:srgbClr val="FF0000"/>
                </a:solidFill>
              </a:rPr>
              <a:t>代表问题，</a:t>
            </a:r>
            <a:r>
              <a:rPr lang="en-US" altLang="zh-CN" b="1" dirty="0">
                <a:solidFill>
                  <a:srgbClr val="FF0000"/>
                </a:solidFill>
              </a:rPr>
              <a:t>A </a:t>
            </a:r>
            <a:r>
              <a:rPr lang="zh-CN" altLang="en-US" b="1" dirty="0">
                <a:solidFill>
                  <a:srgbClr val="FF0000"/>
                </a:solidFill>
              </a:rPr>
              <a:t>代表候选答案</a:t>
            </a:r>
            <a:r>
              <a:rPr lang="zh-CN" altLang="en-US" dirty="0" smtClean="0"/>
              <a:t>，</a:t>
            </a:r>
            <a:endParaRPr lang="en-US" altLang="zh-CN" dirty="0" smtClean="0"/>
          </a:p>
          <a:p>
            <a:r>
              <a:rPr lang="zh-CN" altLang="en-US" dirty="0" smtClean="0"/>
              <a:t>绝大多数</a:t>
            </a:r>
            <a:r>
              <a:rPr lang="zh-CN" altLang="en-US" dirty="0"/>
              <a:t>工作按照如下三个思路中的某一种来解决该问题</a:t>
            </a:r>
            <a:r>
              <a:rPr lang="zh-CN" altLang="en-US" dirty="0" smtClean="0"/>
              <a:t>：</a:t>
            </a:r>
            <a:endParaRPr lang="en-US" altLang="zh-CN" dirty="0" smtClean="0"/>
          </a:p>
          <a:p>
            <a:endParaRPr lang="zh-CN" altLang="en-US" dirty="0"/>
          </a:p>
          <a:p>
            <a:r>
              <a:rPr lang="en-US" altLang="zh-CN" dirty="0"/>
              <a:t>1</a:t>
            </a:r>
            <a:r>
              <a:rPr lang="zh-CN" altLang="en-US" dirty="0"/>
              <a:t>）将每一个</a:t>
            </a:r>
            <a:r>
              <a:rPr lang="en-US" altLang="zh-CN" dirty="0"/>
              <a:t>(Q,A)</a:t>
            </a:r>
            <a:r>
              <a:rPr lang="zh-CN" altLang="en-US" dirty="0"/>
              <a:t>对通过某些启发式规则合并成为一个</a:t>
            </a:r>
            <a:r>
              <a:rPr lang="en-US" altLang="zh-CN" dirty="0" smtClean="0"/>
              <a:t>hypothesis(</a:t>
            </a:r>
            <a:r>
              <a:rPr lang="zh-CN" altLang="en-US" dirty="0" smtClean="0"/>
              <a:t>假设</a:t>
            </a:r>
            <a:r>
              <a:rPr lang="en-US" altLang="zh-CN" dirty="0" smtClean="0"/>
              <a:t>)</a:t>
            </a:r>
            <a:r>
              <a:rPr lang="zh-CN" altLang="en-US" dirty="0" smtClean="0"/>
              <a:t>，</a:t>
            </a:r>
            <a:endParaRPr lang="en-US" altLang="zh-CN" dirty="0" smtClean="0"/>
          </a:p>
          <a:p>
            <a:r>
              <a:rPr lang="en-US" altLang="zh-CN" dirty="0"/>
              <a:t> </a:t>
            </a:r>
            <a:r>
              <a:rPr lang="en-US" altLang="zh-CN" dirty="0" smtClean="0"/>
              <a:t>     </a:t>
            </a:r>
            <a:r>
              <a:rPr lang="zh-CN" altLang="en-US" dirty="0" smtClean="0"/>
              <a:t>然后</a:t>
            </a:r>
            <a:r>
              <a:rPr lang="zh-CN" altLang="en-US" dirty="0"/>
              <a:t>计算</a:t>
            </a:r>
            <a:r>
              <a:rPr lang="en-US" altLang="zh-CN" dirty="0"/>
              <a:t>hypothesis</a:t>
            </a:r>
            <a:r>
              <a:rPr lang="zh-CN" altLang="en-US" dirty="0"/>
              <a:t>与文档的匹配情况</a:t>
            </a:r>
            <a:r>
              <a:rPr lang="zh-CN" altLang="en-US" dirty="0" smtClean="0"/>
              <a:t>。</a:t>
            </a:r>
            <a:endParaRPr lang="en-US" altLang="zh-CN" dirty="0" smtClean="0"/>
          </a:p>
          <a:p>
            <a:endParaRPr lang="zh-CN" altLang="en-US" dirty="0"/>
          </a:p>
          <a:p>
            <a:r>
              <a:rPr lang="en-US" altLang="zh-CN" dirty="0"/>
              <a:t>2</a:t>
            </a:r>
            <a:r>
              <a:rPr lang="zh-CN" altLang="en-US" dirty="0"/>
              <a:t>） 综合考虑文档和问题，然后计算与</a:t>
            </a:r>
            <a:r>
              <a:rPr lang="en-US" altLang="zh-CN" dirty="0"/>
              <a:t>(D,Q)</a:t>
            </a:r>
            <a:r>
              <a:rPr lang="zh-CN" altLang="en-US" dirty="0"/>
              <a:t>对最匹配的</a:t>
            </a:r>
            <a:r>
              <a:rPr lang="en-US" altLang="zh-CN" dirty="0"/>
              <a:t>A</a:t>
            </a:r>
            <a:r>
              <a:rPr lang="zh-CN" altLang="en-US" dirty="0" smtClean="0"/>
              <a:t>。</a:t>
            </a:r>
            <a:endParaRPr lang="en-US" altLang="zh-CN" dirty="0" smtClean="0"/>
          </a:p>
          <a:p>
            <a:endParaRPr lang="zh-CN" altLang="en-US" dirty="0"/>
          </a:p>
          <a:p>
            <a:r>
              <a:rPr lang="en-US" altLang="zh-CN" dirty="0"/>
              <a:t>3</a:t>
            </a:r>
            <a:r>
              <a:rPr lang="zh-CN" altLang="en-US" dirty="0"/>
              <a:t>） 计算</a:t>
            </a:r>
            <a:r>
              <a:rPr lang="en-US" altLang="zh-CN" dirty="0"/>
              <a:t>A</a:t>
            </a:r>
            <a:r>
              <a:rPr lang="zh-CN" altLang="en-US" dirty="0"/>
              <a:t>在</a:t>
            </a:r>
            <a:r>
              <a:rPr lang="en-US" altLang="zh-CN" dirty="0"/>
              <a:t>D</a:t>
            </a:r>
            <a:r>
              <a:rPr lang="zh-CN" altLang="en-US" dirty="0"/>
              <a:t>下的具体表示，然后与</a:t>
            </a:r>
            <a:r>
              <a:rPr lang="en-US" altLang="zh-CN" dirty="0"/>
              <a:t>Q</a:t>
            </a:r>
            <a:r>
              <a:rPr lang="zh-CN" altLang="en-US" dirty="0"/>
              <a:t>做匹配</a:t>
            </a:r>
            <a:r>
              <a:rPr lang="zh-CN" altLang="en-US" dirty="0" smtClean="0"/>
              <a:t>。</a:t>
            </a:r>
            <a:endParaRPr lang="en-US" altLang="zh-CN" dirty="0" smtClean="0"/>
          </a:p>
          <a:p>
            <a:endParaRPr lang="zh-CN" altLang="en-US" dirty="0"/>
          </a:p>
          <a:p>
            <a:r>
              <a:rPr lang="zh-CN" altLang="en-US" dirty="0"/>
              <a:t>在当下的任务中，每个问题的候选答案的个数总是有限的</a:t>
            </a:r>
            <a:r>
              <a:rPr lang="zh-CN" altLang="en-US" dirty="0" smtClean="0"/>
              <a:t>。</a:t>
            </a:r>
            <a:endParaRPr lang="en-US" altLang="zh-CN" dirty="0" smtClean="0"/>
          </a:p>
          <a:p>
            <a:r>
              <a:rPr lang="zh-CN" altLang="en-US" dirty="0" smtClean="0"/>
              <a:t>因此</a:t>
            </a:r>
            <a:r>
              <a:rPr lang="zh-CN" altLang="en-US" dirty="0"/>
              <a:t>总的来说，该问题被转化为一个为</a:t>
            </a:r>
            <a:r>
              <a:rPr lang="en-US" altLang="zh-CN" dirty="0"/>
              <a:t>(D,Q,A) </a:t>
            </a:r>
            <a:r>
              <a:rPr lang="zh-CN" altLang="en-US" dirty="0"/>
              <a:t>三元组打分的排序问题。</a:t>
            </a:r>
          </a:p>
          <a:p>
            <a:endParaRPr lang="zh-CN" altLang="en-US" dirty="0"/>
          </a:p>
        </p:txBody>
      </p:sp>
    </p:spTree>
    <p:extLst>
      <p:ext uri="{BB962C8B-B14F-4D97-AF65-F5344CB8AC3E}">
        <p14:creationId xmlns:p14="http://schemas.microsoft.com/office/powerpoint/2010/main" val="42892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6689" y="377946"/>
            <a:ext cx="6340197" cy="584775"/>
          </a:xfrm>
          <a:prstGeom prst="rect">
            <a:avLst/>
          </a:prstGeom>
        </p:spPr>
        <p:txBody>
          <a:bodyPr wrap="none">
            <a:spAutoFit/>
          </a:bodyPr>
          <a:lstStyle/>
          <a:p>
            <a:pPr latinLnBrk="1"/>
            <a:r>
              <a:rPr lang="zh-CN" altLang="en-US" sz="3200" b="1" dirty="0" smtClean="0">
                <a:solidFill>
                  <a:srgbClr val="1C1F21"/>
                </a:solidFill>
                <a:latin typeface="华文隶书" panose="02010800040101010101" pitchFamily="2" charset="-122"/>
                <a:ea typeface="华文隶书" panose="02010800040101010101" pitchFamily="2" charset="-122"/>
              </a:rPr>
              <a:t>示例：基于最大熵的阅读理解模型</a:t>
            </a:r>
            <a:endParaRPr lang="zh-CN" altLang="en-US" sz="3200" b="0" i="0" dirty="0">
              <a:solidFill>
                <a:srgbClr val="1C1F21"/>
              </a:solidFill>
              <a:effectLst/>
              <a:latin typeface="华文隶书" panose="02010800040101010101" pitchFamily="2" charset="-122"/>
              <a:ea typeface="华文隶书" panose="02010800040101010101" pitchFamily="2" charset="-122"/>
            </a:endParaRPr>
          </a:p>
        </p:txBody>
      </p:sp>
      <p:sp>
        <p:nvSpPr>
          <p:cNvPr id="5" name="矩形 4"/>
          <p:cNvSpPr/>
          <p:nvPr/>
        </p:nvSpPr>
        <p:spPr>
          <a:xfrm>
            <a:off x="453546" y="1278034"/>
            <a:ext cx="10627407" cy="5078313"/>
          </a:xfrm>
          <a:prstGeom prst="rect">
            <a:avLst/>
          </a:prstGeom>
        </p:spPr>
        <p:txBody>
          <a:bodyPr wrap="square">
            <a:spAutoFit/>
          </a:bodyPr>
          <a:lstStyle/>
          <a:p>
            <a:r>
              <a:rPr lang="en-US" altLang="zh-CN" dirty="0" smtClean="0">
                <a:solidFill>
                  <a:srgbClr val="1C1F21"/>
                </a:solidFill>
                <a:latin typeface="仿宋" panose="02010609060101010101" pitchFamily="49" charset="-122"/>
                <a:ea typeface="仿宋" panose="02010609060101010101" pitchFamily="49" charset="-122"/>
              </a:rPr>
              <a:t>1.</a:t>
            </a:r>
            <a:r>
              <a:rPr lang="zh-CN" altLang="en-US" dirty="0" smtClean="0">
                <a:solidFill>
                  <a:srgbClr val="1C1F21"/>
                </a:solidFill>
                <a:latin typeface="仿宋" panose="02010609060101010101" pitchFamily="49" charset="-122"/>
                <a:ea typeface="仿宋" panose="02010609060101010101" pitchFamily="49" charset="-122"/>
              </a:rPr>
              <a:t>特征工程</a:t>
            </a:r>
            <a:endParaRPr lang="en-US" altLang="zh-CN" dirty="0" smtClean="0">
              <a:solidFill>
                <a:srgbClr val="1C1F21"/>
              </a:solidFill>
              <a:latin typeface="仿宋" panose="02010609060101010101" pitchFamily="49" charset="-122"/>
              <a:ea typeface="仿宋" panose="02010609060101010101" pitchFamily="49" charset="-122"/>
            </a:endParaRPr>
          </a:p>
          <a:p>
            <a:r>
              <a:rPr lang="zh-CN" altLang="en-US" dirty="0" smtClean="0">
                <a:solidFill>
                  <a:srgbClr val="1C1F21"/>
                </a:solidFill>
                <a:latin typeface="仿宋" panose="02010609060101010101" pitchFamily="49" charset="-122"/>
                <a:ea typeface="仿宋" panose="02010609060101010101" pitchFamily="49" charset="-122"/>
              </a:rPr>
              <a:t>基于</a:t>
            </a:r>
            <a:r>
              <a:rPr lang="zh-CN" altLang="en-US" dirty="0">
                <a:solidFill>
                  <a:srgbClr val="1C1F21"/>
                </a:solidFill>
                <a:latin typeface="仿宋" panose="02010609060101010101" pitchFamily="49" charset="-122"/>
                <a:ea typeface="仿宋" panose="02010609060101010101" pitchFamily="49" charset="-122"/>
              </a:rPr>
              <a:t>最大熵来</a:t>
            </a:r>
            <a:r>
              <a:rPr lang="zh-CN" altLang="en-US" dirty="0" smtClean="0">
                <a:solidFill>
                  <a:srgbClr val="1C1F21"/>
                </a:solidFill>
                <a:latin typeface="仿宋" panose="02010609060101010101" pitchFamily="49" charset="-122"/>
                <a:ea typeface="仿宋" panose="02010609060101010101" pitchFamily="49" charset="-122"/>
              </a:rPr>
              <a:t>构建阅读</a:t>
            </a:r>
            <a:r>
              <a:rPr lang="zh-CN" altLang="en-US" dirty="0">
                <a:solidFill>
                  <a:srgbClr val="1C1F21"/>
                </a:solidFill>
                <a:latin typeface="仿宋" panose="02010609060101010101" pitchFamily="49" charset="-122"/>
                <a:ea typeface="仿宋" panose="02010609060101010101" pitchFamily="49" charset="-122"/>
              </a:rPr>
              <a:t>理解模型主要工作在于构建特征工程，特征抽取是机器学习中至关重要的步骤，特征抽取的好坏直接影响模型的性能，其主要思想是将无法直接识别的原始数据转化为可识别的特征数据。特征抽取是现实机器学习任务中的重要的“数据预处理”（</a:t>
            </a:r>
            <a:r>
              <a:rPr lang="en-US" altLang="zh-CN" dirty="0">
                <a:solidFill>
                  <a:srgbClr val="1C1F21"/>
                </a:solidFill>
                <a:latin typeface="仿宋" panose="02010609060101010101" pitchFamily="49" charset="-122"/>
                <a:ea typeface="仿宋" panose="02010609060101010101" pitchFamily="49" charset="-122"/>
              </a:rPr>
              <a:t>data preprocessing</a:t>
            </a:r>
            <a:r>
              <a:rPr lang="zh-CN" altLang="en-US" dirty="0">
                <a:solidFill>
                  <a:srgbClr val="1C1F21"/>
                </a:solidFill>
                <a:latin typeface="仿宋" panose="02010609060101010101" pitchFamily="49" charset="-122"/>
                <a:ea typeface="仿宋" panose="02010609060101010101" pitchFamily="49" charset="-122"/>
              </a:rPr>
              <a:t>）过程，通常先分析数据并进行特征抽取，然后再训练学习器</a:t>
            </a:r>
            <a:r>
              <a:rPr lang="zh-CN" altLang="en-US" dirty="0" smtClean="0">
                <a:solidFill>
                  <a:srgbClr val="1C1F21"/>
                </a:solidFill>
                <a:latin typeface="仿宋" panose="02010609060101010101" pitchFamily="49" charset="-122"/>
                <a:ea typeface="仿宋" panose="02010609060101010101" pitchFamily="49" charset="-122"/>
              </a:rPr>
              <a:t>。</a:t>
            </a:r>
            <a:endParaRPr lang="en-US" altLang="zh-CN" dirty="0" smtClean="0">
              <a:solidFill>
                <a:srgbClr val="1C1F21"/>
              </a:solidFill>
              <a:latin typeface="仿宋" panose="02010609060101010101" pitchFamily="49" charset="-122"/>
              <a:ea typeface="仿宋" panose="02010609060101010101" pitchFamily="49" charset="-122"/>
            </a:endParaRPr>
          </a:p>
          <a:p>
            <a:endParaRPr lang="en-US" altLang="zh-CN" dirty="0" smtClean="0">
              <a:solidFill>
                <a:srgbClr val="1C1F21"/>
              </a:solidFill>
              <a:latin typeface="仿宋" panose="02010609060101010101" pitchFamily="49" charset="-122"/>
              <a:ea typeface="仿宋" panose="02010609060101010101" pitchFamily="49" charset="-122"/>
            </a:endParaRPr>
          </a:p>
          <a:p>
            <a:r>
              <a:rPr lang="en-US" altLang="zh-CN" dirty="0" smtClean="0">
                <a:solidFill>
                  <a:srgbClr val="1C1F21"/>
                </a:solidFill>
                <a:latin typeface="仿宋" panose="02010609060101010101" pitchFamily="49" charset="-122"/>
                <a:ea typeface="仿宋" panose="02010609060101010101" pitchFamily="49" charset="-122"/>
              </a:rPr>
              <a:t>2</a:t>
            </a:r>
            <a:r>
              <a:rPr lang="en-US" altLang="zh-CN" dirty="0">
                <a:solidFill>
                  <a:srgbClr val="1C1F21"/>
                </a:solidFill>
                <a:latin typeface="仿宋" panose="02010609060101010101" pitchFamily="49" charset="-122"/>
                <a:ea typeface="仿宋" panose="02010609060101010101" pitchFamily="49" charset="-122"/>
              </a:rPr>
              <a:t>.</a:t>
            </a:r>
            <a:r>
              <a:rPr lang="zh-CN" altLang="en-US" dirty="0" smtClean="0">
                <a:solidFill>
                  <a:srgbClr val="1C1F21"/>
                </a:solidFill>
                <a:latin typeface="仿宋" panose="02010609060101010101" pitchFamily="49" charset="-122"/>
                <a:ea typeface="仿宋" panose="02010609060101010101" pitchFamily="49" charset="-122"/>
              </a:rPr>
              <a:t>模型</a:t>
            </a:r>
            <a:endParaRPr lang="zh-CN" altLang="en-US" dirty="0">
              <a:solidFill>
                <a:srgbClr val="1C1F21"/>
              </a:solidFill>
              <a:latin typeface="仿宋" panose="02010609060101010101" pitchFamily="49" charset="-122"/>
              <a:ea typeface="仿宋" panose="02010609060101010101" pitchFamily="49" charset="-122"/>
            </a:endParaRPr>
          </a:p>
          <a:p>
            <a:r>
              <a:rPr lang="zh-CN" altLang="en-US" dirty="0">
                <a:solidFill>
                  <a:srgbClr val="1C1F21"/>
                </a:solidFill>
                <a:latin typeface="仿宋" panose="02010609060101010101" pitchFamily="49" charset="-122"/>
                <a:ea typeface="仿宋" panose="02010609060101010101" pitchFamily="49" charset="-122"/>
              </a:rPr>
              <a:t>最大熵模型，即在满足约束条件的模型集合中选取熵最大的模型</a:t>
            </a:r>
            <a:r>
              <a:rPr lang="zh-CN" altLang="en-US" dirty="0" smtClean="0">
                <a:solidFill>
                  <a:srgbClr val="1C1F21"/>
                </a:solidFill>
                <a:latin typeface="仿宋" panose="02010609060101010101" pitchFamily="49" charset="-122"/>
                <a:ea typeface="仿宋" panose="02010609060101010101" pitchFamily="49" charset="-122"/>
              </a:rPr>
              <a:t>。</a:t>
            </a:r>
            <a:endParaRPr lang="en-US" altLang="zh-CN" dirty="0" smtClean="0">
              <a:solidFill>
                <a:srgbClr val="1C1F21"/>
              </a:solidFill>
              <a:latin typeface="仿宋" panose="02010609060101010101" pitchFamily="49" charset="-122"/>
              <a:ea typeface="仿宋" panose="02010609060101010101" pitchFamily="49" charset="-122"/>
            </a:endParaRPr>
          </a:p>
          <a:p>
            <a:r>
              <a:rPr lang="zh-CN" altLang="en-US" dirty="0" smtClean="0">
                <a:solidFill>
                  <a:srgbClr val="1C1F21"/>
                </a:solidFill>
                <a:latin typeface="仿宋" panose="02010609060101010101" pitchFamily="49" charset="-122"/>
                <a:ea typeface="仿宋" panose="02010609060101010101" pitchFamily="49" charset="-122"/>
              </a:rPr>
              <a:t>其</a:t>
            </a:r>
            <a:r>
              <a:rPr lang="zh-CN" altLang="en-US" dirty="0">
                <a:solidFill>
                  <a:srgbClr val="1C1F21"/>
                </a:solidFill>
                <a:latin typeface="仿宋" panose="02010609060101010101" pitchFamily="49" charset="-122"/>
                <a:ea typeface="仿宋" panose="02010609060101010101" pitchFamily="49" charset="-122"/>
              </a:rPr>
              <a:t>本质在于，已知特征向量</a:t>
            </a:r>
            <a:r>
              <a:rPr lang="en-US" altLang="zh-CN" dirty="0">
                <a:solidFill>
                  <a:srgbClr val="1C1F21"/>
                </a:solidFill>
                <a:latin typeface="仿宋" panose="02010609060101010101" pitchFamily="49" charset="-122"/>
                <a:ea typeface="仿宋" panose="02010609060101010101" pitchFamily="49" charset="-122"/>
              </a:rPr>
              <a:t>X</a:t>
            </a:r>
            <a:r>
              <a:rPr lang="zh-CN" altLang="en-US" dirty="0">
                <a:solidFill>
                  <a:srgbClr val="1C1F21"/>
                </a:solidFill>
                <a:latin typeface="仿宋" panose="02010609060101010101" pitchFamily="49" charset="-122"/>
                <a:ea typeface="仿宋" panose="02010609060101010101" pitchFamily="49" charset="-122"/>
              </a:rPr>
              <a:t>，计算</a:t>
            </a:r>
            <a:r>
              <a:rPr lang="en-US" altLang="zh-CN" dirty="0">
                <a:solidFill>
                  <a:srgbClr val="1C1F21"/>
                </a:solidFill>
                <a:latin typeface="仿宋" panose="02010609060101010101" pitchFamily="49" charset="-122"/>
                <a:ea typeface="仿宋" panose="02010609060101010101" pitchFamily="49" charset="-122"/>
              </a:rPr>
              <a:t>Y</a:t>
            </a:r>
            <a:r>
              <a:rPr lang="zh-CN" altLang="en-US" dirty="0">
                <a:solidFill>
                  <a:srgbClr val="1C1F21"/>
                </a:solidFill>
                <a:latin typeface="仿宋" panose="02010609060101010101" pitchFamily="49" charset="-122"/>
                <a:ea typeface="仿宋" panose="02010609060101010101" pitchFamily="49" charset="-122"/>
              </a:rPr>
              <a:t>的概率，且尽可能让</a:t>
            </a:r>
            <a:r>
              <a:rPr lang="en-US" altLang="zh-CN" dirty="0">
                <a:solidFill>
                  <a:srgbClr val="1C1F21"/>
                </a:solidFill>
                <a:latin typeface="仿宋" panose="02010609060101010101" pitchFamily="49" charset="-122"/>
                <a:ea typeface="仿宋" panose="02010609060101010101" pitchFamily="49" charset="-122"/>
              </a:rPr>
              <a:t>Y</a:t>
            </a:r>
            <a:r>
              <a:rPr lang="zh-CN" altLang="en-US" dirty="0">
                <a:solidFill>
                  <a:srgbClr val="1C1F21"/>
                </a:solidFill>
                <a:latin typeface="仿宋" panose="02010609060101010101" pitchFamily="49" charset="-122"/>
                <a:ea typeface="仿宋" panose="02010609060101010101" pitchFamily="49" charset="-122"/>
              </a:rPr>
              <a:t>的概率最大。</a:t>
            </a:r>
          </a:p>
          <a:p>
            <a:r>
              <a:rPr lang="zh-CN" altLang="en-US" b="1" dirty="0" smtClean="0">
                <a:solidFill>
                  <a:srgbClr val="FF0000"/>
                </a:solidFill>
                <a:latin typeface="仿宋" panose="02010609060101010101" pitchFamily="49" charset="-122"/>
                <a:ea typeface="仿宋" panose="02010609060101010101" pitchFamily="49" charset="-122"/>
              </a:rPr>
              <a:t>基于</a:t>
            </a:r>
            <a:r>
              <a:rPr lang="zh-CN" altLang="en-US" b="1" dirty="0">
                <a:solidFill>
                  <a:srgbClr val="FF0000"/>
                </a:solidFill>
                <a:latin typeface="仿宋" panose="02010609060101010101" pitchFamily="49" charset="-122"/>
                <a:ea typeface="仿宋" panose="02010609060101010101" pitchFamily="49" charset="-122"/>
              </a:rPr>
              <a:t>最大熵</a:t>
            </a:r>
            <a:r>
              <a:rPr lang="zh-CN" altLang="en-US" b="1" dirty="0" smtClean="0">
                <a:solidFill>
                  <a:srgbClr val="FF0000"/>
                </a:solidFill>
                <a:latin typeface="仿宋" panose="02010609060101010101" pitchFamily="49" charset="-122"/>
                <a:ea typeface="仿宋" panose="02010609060101010101" pitchFamily="49" charset="-122"/>
              </a:rPr>
              <a:t>的阅读</a:t>
            </a:r>
            <a:r>
              <a:rPr lang="zh-CN" altLang="en-US" b="1" dirty="0">
                <a:solidFill>
                  <a:srgbClr val="FF0000"/>
                </a:solidFill>
                <a:latin typeface="仿宋" panose="02010609060101010101" pitchFamily="49" charset="-122"/>
                <a:ea typeface="仿宋" panose="02010609060101010101" pitchFamily="49" charset="-122"/>
              </a:rPr>
              <a:t>理解模型的主要任务是</a:t>
            </a:r>
            <a:r>
              <a:rPr lang="zh-CN" altLang="en-US" b="1" dirty="0" smtClean="0">
                <a:solidFill>
                  <a:srgbClr val="FF0000"/>
                </a:solidFill>
                <a:latin typeface="仿宋" panose="02010609060101010101" pitchFamily="49" charset="-122"/>
                <a:ea typeface="仿宋" panose="02010609060101010101" pitchFamily="49" charset="-122"/>
              </a:rPr>
              <a:t>：</a:t>
            </a:r>
            <a:endParaRPr lang="en-US" altLang="zh-CN" b="1" dirty="0" smtClean="0">
              <a:solidFill>
                <a:srgbClr val="FF0000"/>
              </a:solidFill>
              <a:latin typeface="仿宋" panose="02010609060101010101" pitchFamily="49" charset="-122"/>
              <a:ea typeface="仿宋" panose="02010609060101010101" pitchFamily="49" charset="-122"/>
            </a:endParaRPr>
          </a:p>
          <a:p>
            <a:r>
              <a:rPr lang="zh-CN" altLang="en-US" b="1" dirty="0" smtClean="0">
                <a:solidFill>
                  <a:srgbClr val="FF0000"/>
                </a:solidFill>
                <a:latin typeface="仿宋" panose="02010609060101010101" pitchFamily="49" charset="-122"/>
                <a:ea typeface="仿宋" panose="02010609060101010101" pitchFamily="49" charset="-122"/>
              </a:rPr>
              <a:t>在</a:t>
            </a:r>
            <a:r>
              <a:rPr lang="zh-CN" altLang="en-US" b="1" dirty="0">
                <a:solidFill>
                  <a:srgbClr val="FF0000"/>
                </a:solidFill>
                <a:latin typeface="仿宋" panose="02010609060101010101" pitchFamily="49" charset="-122"/>
                <a:ea typeface="仿宋" panose="02010609060101010101" pitchFamily="49" charset="-122"/>
              </a:rPr>
              <a:t>一篇文章中，找出概率最大的问题</a:t>
            </a:r>
            <a:r>
              <a:rPr lang="en-US" altLang="zh-CN" b="1" dirty="0">
                <a:solidFill>
                  <a:srgbClr val="FF0000"/>
                </a:solidFill>
                <a:latin typeface="仿宋" panose="02010609060101010101" pitchFamily="49" charset="-122"/>
                <a:ea typeface="仿宋" panose="02010609060101010101" pitchFamily="49" charset="-122"/>
              </a:rPr>
              <a:t>q</a:t>
            </a:r>
            <a:r>
              <a:rPr lang="zh-CN" altLang="en-US" b="1" dirty="0">
                <a:solidFill>
                  <a:srgbClr val="FF0000"/>
                </a:solidFill>
                <a:latin typeface="仿宋" panose="02010609060101010101" pitchFamily="49" charset="-122"/>
                <a:ea typeface="仿宋" panose="02010609060101010101" pitchFamily="49" charset="-122"/>
              </a:rPr>
              <a:t>对应的答案</a:t>
            </a:r>
            <a:r>
              <a:rPr lang="zh-CN" altLang="en-US" b="1" dirty="0" smtClean="0">
                <a:solidFill>
                  <a:srgbClr val="FF0000"/>
                </a:solidFill>
                <a:latin typeface="仿宋" panose="02010609060101010101" pitchFamily="49" charset="-122"/>
                <a:ea typeface="仿宋" panose="02010609060101010101" pitchFamily="49" charset="-122"/>
              </a:rPr>
              <a:t>句</a:t>
            </a:r>
            <a:r>
              <a:rPr lang="en-US" altLang="zh-CN" b="1" dirty="0" smtClean="0">
                <a:solidFill>
                  <a:srgbClr val="FF0000"/>
                </a:solidFill>
                <a:latin typeface="仿宋" panose="02010609060101010101" pitchFamily="49" charset="-122"/>
                <a:ea typeface="仿宋" panose="02010609060101010101" pitchFamily="49" charset="-122"/>
              </a:rPr>
              <a:t>A</a:t>
            </a:r>
            <a:r>
              <a:rPr lang="zh-CN" altLang="en-US" b="1" dirty="0" smtClean="0">
                <a:solidFill>
                  <a:srgbClr val="FF0000"/>
                </a:solidFill>
                <a:latin typeface="仿宋" panose="02010609060101010101" pitchFamily="49" charset="-122"/>
                <a:ea typeface="仿宋" panose="02010609060101010101" pitchFamily="49" charset="-122"/>
              </a:rPr>
              <a:t>，</a:t>
            </a:r>
            <a:r>
              <a:rPr lang="zh-CN" altLang="en-US" b="1" dirty="0">
                <a:solidFill>
                  <a:srgbClr val="FF0000"/>
                </a:solidFill>
                <a:latin typeface="仿宋" panose="02010609060101010101" pitchFamily="49" charset="-122"/>
                <a:ea typeface="仿宋" panose="02010609060101010101" pitchFamily="49" charset="-122"/>
              </a:rPr>
              <a:t>也就是说模型是在句子粒度上回答问题。</a:t>
            </a:r>
          </a:p>
          <a:p>
            <a:r>
              <a:rPr lang="zh-CN" altLang="en-US" dirty="0" smtClean="0">
                <a:solidFill>
                  <a:srgbClr val="1C1F21"/>
                </a:solidFill>
                <a:latin typeface="仿宋" panose="02010609060101010101" pitchFamily="49" charset="-122"/>
                <a:ea typeface="仿宋" panose="02010609060101010101" pitchFamily="49" charset="-122"/>
              </a:rPr>
              <a:t>那么</a:t>
            </a:r>
            <a:r>
              <a:rPr lang="zh-CN" altLang="en-US" dirty="0">
                <a:solidFill>
                  <a:srgbClr val="1C1F21"/>
                </a:solidFill>
                <a:latin typeface="仿宋" panose="02010609060101010101" pitchFamily="49" charset="-122"/>
                <a:ea typeface="仿宋" panose="02010609060101010101" pitchFamily="49" charset="-122"/>
              </a:rPr>
              <a:t>，中文阅读理解任务可以看出是一个二分类问题，即给定</a:t>
            </a:r>
            <a:r>
              <a:rPr lang="zh-CN" altLang="en-US" dirty="0" smtClean="0">
                <a:solidFill>
                  <a:srgbClr val="1C1F21"/>
                </a:solidFill>
                <a:latin typeface="仿宋" panose="02010609060101010101" pitchFamily="49" charset="-122"/>
                <a:ea typeface="仿宋" panose="02010609060101010101" pitchFamily="49" charset="-122"/>
              </a:rPr>
              <a:t>文章</a:t>
            </a:r>
            <a:r>
              <a:rPr lang="en-US" altLang="zh-CN" dirty="0" smtClean="0">
                <a:solidFill>
                  <a:srgbClr val="1C1F21"/>
                </a:solidFill>
                <a:latin typeface="仿宋" panose="02010609060101010101" pitchFamily="49" charset="-122"/>
                <a:ea typeface="仿宋" panose="02010609060101010101" pitchFamily="49" charset="-122"/>
              </a:rPr>
              <a:t>S</a:t>
            </a:r>
            <a:r>
              <a:rPr lang="zh-CN" altLang="en-US" dirty="0" smtClean="0">
                <a:solidFill>
                  <a:srgbClr val="1C1F21"/>
                </a:solidFill>
                <a:latin typeface="仿宋" panose="02010609060101010101" pitchFamily="49" charset="-122"/>
                <a:ea typeface="仿宋" panose="02010609060101010101" pitchFamily="49" charset="-122"/>
              </a:rPr>
              <a:t>以及问题</a:t>
            </a:r>
            <a:r>
              <a:rPr lang="en-US" altLang="zh-CN" dirty="0" smtClean="0">
                <a:solidFill>
                  <a:srgbClr val="1C1F21"/>
                </a:solidFill>
                <a:latin typeface="仿宋" panose="02010609060101010101" pitchFamily="49" charset="-122"/>
                <a:ea typeface="仿宋" panose="02010609060101010101" pitchFamily="49" charset="-122"/>
              </a:rPr>
              <a:t>Q</a:t>
            </a:r>
            <a:r>
              <a:rPr lang="zh-CN" altLang="en-US" dirty="0" smtClean="0">
                <a:solidFill>
                  <a:srgbClr val="1C1F21"/>
                </a:solidFill>
                <a:latin typeface="仿宋" panose="02010609060101010101" pitchFamily="49" charset="-122"/>
                <a:ea typeface="仿宋" panose="02010609060101010101" pitchFamily="49" charset="-122"/>
              </a:rPr>
              <a:t>，</a:t>
            </a:r>
            <a:r>
              <a:rPr lang="zh-CN" altLang="en-US" dirty="0">
                <a:solidFill>
                  <a:srgbClr val="1C1F21"/>
                </a:solidFill>
                <a:latin typeface="仿宋" panose="02010609060101010101" pitchFamily="49" charset="-122"/>
                <a:ea typeface="仿宋" panose="02010609060101010101" pitchFamily="49" charset="-122"/>
              </a:rPr>
              <a:t>对文章</a:t>
            </a:r>
            <a:r>
              <a:rPr lang="en-US" altLang="zh-CN" dirty="0">
                <a:solidFill>
                  <a:srgbClr val="1C1F21"/>
                </a:solidFill>
                <a:latin typeface="仿宋" panose="02010609060101010101" pitchFamily="49" charset="-122"/>
                <a:ea typeface="仿宋" panose="02010609060101010101" pitchFamily="49" charset="-122"/>
              </a:rPr>
              <a:t>S</a:t>
            </a:r>
            <a:r>
              <a:rPr lang="zh-CN" altLang="en-US" dirty="0">
                <a:solidFill>
                  <a:srgbClr val="1C1F21"/>
                </a:solidFill>
                <a:latin typeface="仿宋" panose="02010609060101010101" pitchFamily="49" charset="-122"/>
                <a:ea typeface="仿宋" panose="02010609060101010101" pitchFamily="49" charset="-122"/>
              </a:rPr>
              <a:t>中的</a:t>
            </a:r>
            <a:r>
              <a:rPr lang="en-US" altLang="zh-CN" dirty="0">
                <a:solidFill>
                  <a:srgbClr val="1C1F21"/>
                </a:solidFill>
                <a:latin typeface="仿宋" panose="02010609060101010101" pitchFamily="49" charset="-122"/>
                <a:ea typeface="仿宋" panose="02010609060101010101" pitchFamily="49" charset="-122"/>
              </a:rPr>
              <a:t>n</a:t>
            </a:r>
            <a:r>
              <a:rPr lang="zh-CN" altLang="en-US" dirty="0">
                <a:solidFill>
                  <a:srgbClr val="1C1F21"/>
                </a:solidFill>
                <a:latin typeface="仿宋" panose="02010609060101010101" pitchFamily="49" charset="-122"/>
                <a:ea typeface="仿宋" panose="02010609060101010101" pitchFamily="49" charset="-122"/>
              </a:rPr>
              <a:t>个句子进行二分类，假设“</a:t>
            </a:r>
            <a:r>
              <a:rPr lang="en-US" altLang="zh-CN" dirty="0">
                <a:solidFill>
                  <a:srgbClr val="1C1F21"/>
                </a:solidFill>
                <a:latin typeface="仿宋" panose="02010609060101010101" pitchFamily="49" charset="-122"/>
                <a:ea typeface="仿宋" panose="02010609060101010101" pitchFamily="49" charset="-122"/>
              </a:rPr>
              <a:t>x”</a:t>
            </a:r>
            <a:r>
              <a:rPr lang="zh-CN" altLang="en-US" dirty="0">
                <a:solidFill>
                  <a:srgbClr val="1C1F21"/>
                </a:solidFill>
                <a:latin typeface="仿宋" panose="02010609060101010101" pitchFamily="49" charset="-122"/>
                <a:ea typeface="仿宋" panose="02010609060101010101" pitchFamily="49" charset="-122"/>
              </a:rPr>
              <a:t>表示</a:t>
            </a:r>
            <a:r>
              <a:rPr lang="zh-CN" altLang="en-US" dirty="0" smtClean="0">
                <a:solidFill>
                  <a:srgbClr val="1C1F21"/>
                </a:solidFill>
                <a:latin typeface="仿宋" panose="02010609060101010101" pitchFamily="49" charset="-122"/>
                <a:ea typeface="仿宋" panose="02010609060101010101" pitchFamily="49" charset="-122"/>
              </a:rPr>
              <a:t>问题</a:t>
            </a:r>
            <a:r>
              <a:rPr lang="en-US" altLang="zh-CN" dirty="0" smtClean="0">
                <a:solidFill>
                  <a:srgbClr val="1C1F21"/>
                </a:solidFill>
                <a:latin typeface="仿宋" panose="02010609060101010101" pitchFamily="49" charset="-122"/>
                <a:ea typeface="仿宋" panose="02010609060101010101" pitchFamily="49" charset="-122"/>
              </a:rPr>
              <a:t>Q</a:t>
            </a:r>
            <a:r>
              <a:rPr lang="zh-CN" altLang="en-US" dirty="0" smtClean="0">
                <a:solidFill>
                  <a:srgbClr val="1C1F21"/>
                </a:solidFill>
                <a:latin typeface="仿宋" panose="02010609060101010101" pitchFamily="49" charset="-122"/>
                <a:ea typeface="仿宋" panose="02010609060101010101" pitchFamily="49" charset="-122"/>
              </a:rPr>
              <a:t>及</a:t>
            </a:r>
            <a:r>
              <a:rPr lang="zh-CN" altLang="en-US" dirty="0">
                <a:solidFill>
                  <a:srgbClr val="1C1F21"/>
                </a:solidFill>
                <a:latin typeface="仿宋" panose="02010609060101010101" pitchFamily="49" charset="-122"/>
                <a:ea typeface="仿宋" panose="02010609060101010101" pitchFamily="49" charset="-122"/>
              </a:rPr>
              <a:t>文中的</a:t>
            </a:r>
            <a:r>
              <a:rPr lang="zh-CN" altLang="en-US" dirty="0" smtClean="0">
                <a:solidFill>
                  <a:srgbClr val="1C1F21"/>
                </a:solidFill>
                <a:latin typeface="仿宋" panose="02010609060101010101" pitchFamily="49" charset="-122"/>
                <a:ea typeface="仿宋" panose="02010609060101010101" pitchFamily="49" charset="-122"/>
              </a:rPr>
              <a:t>句子</a:t>
            </a:r>
            <a:r>
              <a:rPr lang="en-US" altLang="zh-CN" dirty="0" smtClean="0">
                <a:solidFill>
                  <a:srgbClr val="1C1F21"/>
                </a:solidFill>
                <a:latin typeface="仿宋" panose="02010609060101010101" pitchFamily="49" charset="-122"/>
                <a:ea typeface="仿宋" panose="02010609060101010101" pitchFamily="49" charset="-122"/>
              </a:rPr>
              <a:t>Si</a:t>
            </a:r>
            <a:r>
              <a:rPr lang="zh-CN" altLang="en-US" dirty="0">
                <a:solidFill>
                  <a:srgbClr val="1C1F21"/>
                </a:solidFill>
                <a:latin typeface="仿宋" panose="02010609060101010101" pitchFamily="49" charset="-122"/>
                <a:ea typeface="仿宋" panose="02010609060101010101" pitchFamily="49" charset="-122"/>
              </a:rPr>
              <a:t>构成的上下文环境，“</a:t>
            </a:r>
            <a:r>
              <a:rPr lang="en-US" altLang="zh-CN" dirty="0">
                <a:solidFill>
                  <a:srgbClr val="1C1F21"/>
                </a:solidFill>
                <a:latin typeface="仿宋" panose="02010609060101010101" pitchFamily="49" charset="-122"/>
                <a:ea typeface="仿宋" panose="02010609060101010101" pitchFamily="49" charset="-122"/>
              </a:rPr>
              <a:t>y”</a:t>
            </a:r>
            <a:r>
              <a:rPr lang="zh-CN" altLang="en-US" dirty="0" smtClean="0">
                <a:solidFill>
                  <a:srgbClr val="1C1F21"/>
                </a:solidFill>
                <a:latin typeface="仿宋" panose="02010609060101010101" pitchFamily="49" charset="-122"/>
                <a:ea typeface="仿宋" panose="02010609060101010101" pitchFamily="49" charset="-122"/>
              </a:rPr>
              <a:t>表示</a:t>
            </a:r>
            <a:r>
              <a:rPr lang="en-US" altLang="zh-CN" dirty="0" smtClean="0">
                <a:solidFill>
                  <a:srgbClr val="1C1F21"/>
                </a:solidFill>
                <a:latin typeface="仿宋" panose="02010609060101010101" pitchFamily="49" charset="-122"/>
                <a:ea typeface="仿宋" panose="02010609060101010101" pitchFamily="49" charset="-122"/>
              </a:rPr>
              <a:t>Si</a:t>
            </a:r>
            <a:r>
              <a:rPr lang="zh-CN" altLang="en-US" dirty="0">
                <a:solidFill>
                  <a:srgbClr val="1C1F21"/>
                </a:solidFill>
                <a:latin typeface="仿宋" panose="02010609060101010101" pitchFamily="49" charset="-122"/>
                <a:ea typeface="仿宋" panose="02010609060101010101" pitchFamily="49" charset="-122"/>
              </a:rPr>
              <a:t>是否为答案句，那么基于最大熵模型进行建模可得：</a:t>
            </a:r>
          </a:p>
          <a:p>
            <a:endParaRPr lang="zh-CN" altLang="en-US" dirty="0">
              <a:solidFill>
                <a:srgbClr val="1C1F21"/>
              </a:solidFill>
              <a:latin typeface="PingFang SC"/>
            </a:endParaRPr>
          </a:p>
          <a:p>
            <a:endParaRPr lang="zh-CN" altLang="en-US" dirty="0">
              <a:solidFill>
                <a:srgbClr val="1C1F21"/>
              </a:solidFill>
              <a:latin typeface="PingFang SC"/>
            </a:endParaRPr>
          </a:p>
          <a:p>
            <a:r>
              <a:rPr lang="zh-CN" altLang="en-US" dirty="0"/>
              <a:t/>
            </a:r>
            <a:br>
              <a:rPr lang="zh-CN" altLang="en-US" dirty="0"/>
            </a:br>
            <a:endParaRPr lang="zh-CN" altLang="en-US" dirty="0"/>
          </a:p>
        </p:txBody>
      </p:sp>
      <p:pic>
        <p:nvPicPr>
          <p:cNvPr id="7" name="图片 6"/>
          <p:cNvPicPr>
            <a:picLocks noChangeAspect="1"/>
          </p:cNvPicPr>
          <p:nvPr/>
        </p:nvPicPr>
        <p:blipFill>
          <a:blip r:embed="rId2"/>
          <a:stretch>
            <a:fillRect/>
          </a:stretch>
        </p:blipFill>
        <p:spPr>
          <a:xfrm>
            <a:off x="453546" y="5457110"/>
            <a:ext cx="5425910" cy="899238"/>
          </a:xfrm>
          <a:prstGeom prst="rect">
            <a:avLst/>
          </a:prstGeom>
        </p:spPr>
      </p:pic>
      <p:pic>
        <p:nvPicPr>
          <p:cNvPr id="8" name="图片 7"/>
          <p:cNvPicPr>
            <a:picLocks noChangeAspect="1"/>
          </p:cNvPicPr>
          <p:nvPr/>
        </p:nvPicPr>
        <p:blipFill>
          <a:blip r:embed="rId3"/>
          <a:stretch>
            <a:fillRect/>
          </a:stretch>
        </p:blipFill>
        <p:spPr>
          <a:xfrm>
            <a:off x="5874335" y="5457110"/>
            <a:ext cx="5204911" cy="899237"/>
          </a:xfrm>
          <a:prstGeom prst="rect">
            <a:avLst/>
          </a:prstGeom>
        </p:spPr>
      </p:pic>
    </p:spTree>
    <p:extLst>
      <p:ext uri="{BB962C8B-B14F-4D97-AF65-F5344CB8AC3E}">
        <p14:creationId xmlns:p14="http://schemas.microsoft.com/office/powerpoint/2010/main" val="256167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73823" y="1698901"/>
            <a:ext cx="6096000" cy="3139321"/>
          </a:xfrm>
          <a:prstGeom prst="rect">
            <a:avLst/>
          </a:prstGeom>
        </p:spPr>
        <p:txBody>
          <a:bodyPr>
            <a:spAutoFit/>
          </a:bodyPr>
          <a:lstStyle/>
          <a:p>
            <a:r>
              <a:rPr lang="zh-CN" altLang="en-US" dirty="0"/>
              <a:t>机器学习方法比规则方法好，但是任然有很多不足：</a:t>
            </a:r>
          </a:p>
          <a:p>
            <a:endParaRPr lang="zh-CN" altLang="en-US" dirty="0"/>
          </a:p>
          <a:p>
            <a:r>
              <a:rPr lang="en-US" altLang="zh-CN" dirty="0"/>
              <a:t>1</a:t>
            </a:r>
            <a:r>
              <a:rPr lang="zh-CN" altLang="en-US" dirty="0"/>
              <a:t>）依赖于现有语言特征工具</a:t>
            </a:r>
          </a:p>
          <a:p>
            <a:endParaRPr lang="zh-CN" altLang="en-US" dirty="0"/>
          </a:p>
          <a:p>
            <a:r>
              <a:rPr lang="zh-CN" altLang="en-US" dirty="0"/>
              <a:t>许多</a:t>
            </a:r>
            <a:r>
              <a:rPr lang="en-US" altLang="zh-CN" dirty="0"/>
              <a:t>NLP</a:t>
            </a:r>
            <a:r>
              <a:rPr lang="zh-CN" altLang="en-US" dirty="0"/>
              <a:t>任务没有得到有效解决</a:t>
            </a:r>
          </a:p>
          <a:p>
            <a:r>
              <a:rPr lang="zh-CN" altLang="en-US" dirty="0"/>
              <a:t>任务泛化性差，一般在单一领域训练</a:t>
            </a:r>
          </a:p>
          <a:p>
            <a:r>
              <a:rPr lang="zh-CN" altLang="en-US" dirty="0"/>
              <a:t>语言特征任务添加了</a:t>
            </a:r>
            <a:r>
              <a:rPr lang="zh-CN" altLang="en-US" dirty="0" smtClean="0"/>
              <a:t>噪声</a:t>
            </a:r>
            <a:endParaRPr lang="en-US" altLang="zh-CN" dirty="0" smtClean="0"/>
          </a:p>
          <a:p>
            <a:endParaRPr lang="zh-CN" altLang="en-US" dirty="0"/>
          </a:p>
          <a:p>
            <a:r>
              <a:rPr lang="en-US" altLang="zh-CN" dirty="0"/>
              <a:t>2</a:t>
            </a:r>
            <a:r>
              <a:rPr lang="zh-CN" altLang="en-US" dirty="0"/>
              <a:t>）很难模拟人类阅读，难以构建有效特征</a:t>
            </a:r>
          </a:p>
          <a:p>
            <a:endParaRPr lang="zh-CN" altLang="en-US" dirty="0"/>
          </a:p>
          <a:p>
            <a:r>
              <a:rPr lang="en-US" altLang="zh-CN" dirty="0"/>
              <a:t>3</a:t>
            </a:r>
            <a:r>
              <a:rPr lang="zh-CN" altLang="en-US" dirty="0"/>
              <a:t>）标记数据太少，难以训练出效果好的统计模型</a:t>
            </a:r>
          </a:p>
        </p:txBody>
      </p:sp>
      <p:sp>
        <p:nvSpPr>
          <p:cNvPr id="5" name="文本框 4"/>
          <p:cNvSpPr txBox="1"/>
          <p:nvPr/>
        </p:nvSpPr>
        <p:spPr>
          <a:xfrm>
            <a:off x="1151792" y="687821"/>
            <a:ext cx="3640016" cy="623248"/>
          </a:xfrm>
          <a:prstGeom prst="rect">
            <a:avLst/>
          </a:prstGeom>
          <a:noFill/>
        </p:spPr>
        <p:txBody>
          <a:bodyPr wrap="square" lIns="68580" tIns="34290" rIns="68580" bIns="34290" rtlCol="0">
            <a:spAutoFit/>
          </a:bodyPr>
          <a:lstStyle/>
          <a:p>
            <a:pPr algn="ctr" defTabSz="685800"/>
            <a:r>
              <a:rPr lang="zh-CN" altLang="en-US" sz="3600" b="1" dirty="0" smtClean="0">
                <a:latin typeface="华文隶书" panose="02010800040101010101" pitchFamily="2" charset="-122"/>
                <a:ea typeface="华文隶书" panose="02010800040101010101" pitchFamily="2" charset="-122"/>
                <a:cs typeface="+mn-ea"/>
                <a:sym typeface="+mn-lt"/>
              </a:rPr>
              <a:t>机器学习方法</a:t>
            </a:r>
            <a:endParaRPr lang="zh-CN" altLang="en-US" sz="3600" b="1" dirty="0">
              <a:latin typeface="华文隶书" panose="02010800040101010101" pitchFamily="2" charset="-122"/>
              <a:ea typeface="华文隶书" panose="02010800040101010101" pitchFamily="2" charset="-122"/>
              <a:cs typeface="+mn-ea"/>
              <a:sym typeface="+mn-lt"/>
            </a:endParaRPr>
          </a:p>
        </p:txBody>
      </p:sp>
    </p:spTree>
    <p:extLst>
      <p:ext uri="{BB962C8B-B14F-4D97-AF65-F5344CB8AC3E}">
        <p14:creationId xmlns:p14="http://schemas.microsoft.com/office/powerpoint/2010/main" val="209038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108851" y="3402623"/>
            <a:ext cx="3879588" cy="962628"/>
            <a:chOff x="4248425" y="2821777"/>
            <a:chExt cx="3879588" cy="962628"/>
          </a:xfrm>
        </p:grpSpPr>
        <p:sp>
          <p:nvSpPr>
            <p:cNvPr id="8" name="文本框 7"/>
            <p:cNvSpPr txBox="1"/>
            <p:nvPr/>
          </p:nvSpPr>
          <p:spPr>
            <a:xfrm>
              <a:off x="4248425" y="2908704"/>
              <a:ext cx="3879588" cy="646331"/>
            </a:xfrm>
            <a:prstGeom prst="rect">
              <a:avLst/>
            </a:prstGeom>
            <a:noFill/>
          </p:spPr>
          <p:txBody>
            <a:bodyPr wrap="none" rtlCol="0">
              <a:spAutoFit/>
            </a:bodyPr>
            <a:lstStyle/>
            <a:p>
              <a:pPr algn="ctr"/>
              <a:r>
                <a:rPr lang="zh-CN" altLang="en-US" sz="3600" dirty="0" smtClean="0">
                  <a:latin typeface="思源黑体 CN Heavy" panose="020B0A00000000000000" pitchFamily="34" charset="-122"/>
                  <a:ea typeface="思源黑体 CN Heavy" panose="020B0A00000000000000" pitchFamily="34" charset="-122"/>
                </a:rPr>
                <a:t>深度学习模型</a:t>
              </a:r>
              <a:r>
                <a:rPr lang="zh-CN" altLang="en-US" sz="3600" dirty="0">
                  <a:latin typeface="思源黑体 CN Heavy" panose="020B0A00000000000000" pitchFamily="34" charset="-122"/>
                  <a:ea typeface="思源黑体 CN Heavy" panose="020B0A00000000000000" pitchFamily="34" charset="-122"/>
                </a:rPr>
                <a:t>介绍</a:t>
              </a:r>
            </a:p>
          </p:txBody>
        </p:sp>
        <p:sp>
          <p:nvSpPr>
            <p:cNvPr id="9" name="文本框 8"/>
            <p:cNvSpPr txBox="1"/>
            <p:nvPr/>
          </p:nvSpPr>
          <p:spPr>
            <a:xfrm>
              <a:off x="4602496" y="3505803"/>
              <a:ext cx="2961357" cy="278602"/>
            </a:xfrm>
            <a:prstGeom prst="rect">
              <a:avLst/>
            </a:prstGeom>
            <a:noFill/>
          </p:spPr>
          <p:txBody>
            <a:bodyPr wrap="square" rtlCol="0">
              <a:spAutoFit/>
            </a:bodyPr>
            <a:lstStyle/>
            <a:p>
              <a:pPr algn="ctr">
                <a:lnSpc>
                  <a:spcPct val="120000"/>
                </a:lnSpc>
              </a:pPr>
              <a:endParaRPr kumimoji="1" lang="en-US" altLang="zh-CN" sz="1100" spc="-150" dirty="0" smtClean="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720367" y="2821777"/>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20367" y="364510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a:grpSpLocks noChangeAspect="1"/>
          </p:cNvGrpSpPr>
          <p:nvPr/>
        </p:nvGrpSpPr>
        <p:grpSpPr>
          <a:xfrm>
            <a:off x="4888117" y="2094062"/>
            <a:ext cx="2415766" cy="1199156"/>
            <a:chOff x="6515137" y="-1169675"/>
            <a:chExt cx="1558123" cy="773433"/>
          </a:xfrm>
          <a:solidFill>
            <a:schemeClr val="tx1">
              <a:lumMod val="85000"/>
              <a:lumOff val="15000"/>
            </a:schemeClr>
          </a:solidFill>
        </p:grpSpPr>
        <p:sp>
          <p:nvSpPr>
            <p:cNvPr id="19" name="任意多边形 18"/>
            <p:cNvSpPr/>
            <p:nvPr/>
          </p:nvSpPr>
          <p:spPr>
            <a:xfrm>
              <a:off x="6515137" y="-1169675"/>
              <a:ext cx="767828" cy="773433"/>
            </a:xfrm>
            <a:custGeom>
              <a:avLst/>
              <a:gdLst/>
              <a:ahLst/>
              <a:cxnLst/>
              <a:rect l="l" t="t" r="r" b="b"/>
              <a:pathLst>
                <a:path w="767828" h="773433">
                  <a:moveTo>
                    <a:pt x="383185" y="0"/>
                  </a:moveTo>
                  <a:cubicBezTo>
                    <a:pt x="499322" y="52"/>
                    <a:pt x="592033" y="46540"/>
                    <a:pt x="661316" y="139464"/>
                  </a:cubicBezTo>
                  <a:cubicBezTo>
                    <a:pt x="730598" y="232388"/>
                    <a:pt x="766102" y="371436"/>
                    <a:pt x="767828" y="556608"/>
                  </a:cubicBezTo>
                  <a:cubicBezTo>
                    <a:pt x="767397" y="603342"/>
                    <a:pt x="764854" y="647227"/>
                    <a:pt x="760200" y="688263"/>
                  </a:cubicBezTo>
                  <a:lnTo>
                    <a:pt x="745113"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sp>
          <p:nvSpPr>
            <p:cNvPr id="20" name="任意多边形 19"/>
            <p:cNvSpPr/>
            <p:nvPr/>
          </p:nvSpPr>
          <p:spPr>
            <a:xfrm>
              <a:off x="7336059" y="-1169675"/>
              <a:ext cx="737201" cy="773433"/>
            </a:xfrm>
            <a:custGeom>
              <a:avLst/>
              <a:gdLst/>
              <a:ahLst/>
              <a:cxnLst/>
              <a:rect l="l" t="t" r="r" b="b"/>
              <a:pathLst>
                <a:path w="737201" h="773433">
                  <a:moveTo>
                    <a:pt x="336642" y="0"/>
                  </a:moveTo>
                  <a:cubicBezTo>
                    <a:pt x="450271" y="330"/>
                    <a:pt x="540221" y="25878"/>
                    <a:pt x="606491" y="76642"/>
                  </a:cubicBezTo>
                  <a:cubicBezTo>
                    <a:pt x="672760" y="127406"/>
                    <a:pt x="706623" y="201405"/>
                    <a:pt x="708077" y="298638"/>
                  </a:cubicBezTo>
                  <a:cubicBezTo>
                    <a:pt x="708077" y="352900"/>
                    <a:pt x="693515" y="400406"/>
                    <a:pt x="664391" y="441156"/>
                  </a:cubicBezTo>
                  <a:cubicBezTo>
                    <a:pt x="635268" y="481906"/>
                    <a:pt x="591585" y="514079"/>
                    <a:pt x="533345" y="537676"/>
                  </a:cubicBezTo>
                  <a:lnTo>
                    <a:pt x="533345" y="544956"/>
                  </a:lnTo>
                  <a:cubicBezTo>
                    <a:pt x="594965" y="563120"/>
                    <a:pt x="645025" y="594135"/>
                    <a:pt x="683526" y="637999"/>
                  </a:cubicBezTo>
                  <a:cubicBezTo>
                    <a:pt x="702777" y="659931"/>
                    <a:pt x="717363" y="685126"/>
                    <a:pt x="727284" y="713584"/>
                  </a:cubicBezTo>
                  <a:lnTo>
                    <a:pt x="737201" y="773433"/>
                  </a:lnTo>
                  <a:lnTo>
                    <a:pt x="480437" y="773433"/>
                  </a:lnTo>
                  <a:lnTo>
                    <a:pt x="477651" y="747819"/>
                  </a:lnTo>
                  <a:cubicBezTo>
                    <a:pt x="474107" y="734478"/>
                    <a:pt x="468593" y="722272"/>
                    <a:pt x="461108" y="711200"/>
                  </a:cubicBezTo>
                  <a:cubicBezTo>
                    <a:pt x="446139" y="689055"/>
                    <a:pt x="418540" y="672096"/>
                    <a:pt x="378310" y="660322"/>
                  </a:cubicBezTo>
                  <a:cubicBezTo>
                    <a:pt x="338081" y="648547"/>
                    <a:pt x="280472" y="642606"/>
                    <a:pt x="205482" y="642498"/>
                  </a:cubicBezTo>
                  <a:lnTo>
                    <a:pt x="205482" y="460515"/>
                  </a:lnTo>
                  <a:cubicBezTo>
                    <a:pt x="296596" y="459937"/>
                    <a:pt x="360293" y="446873"/>
                    <a:pt x="396574" y="421321"/>
                  </a:cubicBezTo>
                  <a:cubicBezTo>
                    <a:pt x="432855" y="395770"/>
                    <a:pt x="450283" y="361195"/>
                    <a:pt x="448856" y="317596"/>
                  </a:cubicBezTo>
                  <a:cubicBezTo>
                    <a:pt x="448704" y="280257"/>
                    <a:pt x="438078" y="251758"/>
                    <a:pt x="416977" y="232100"/>
                  </a:cubicBezTo>
                  <a:cubicBezTo>
                    <a:pt x="395876" y="212443"/>
                    <a:pt x="365211" y="202538"/>
                    <a:pt x="324983" y="202386"/>
                  </a:cubicBezTo>
                  <a:cubicBezTo>
                    <a:pt x="289127" y="202599"/>
                    <a:pt x="255912" y="210559"/>
                    <a:pt x="225338" y="226267"/>
                  </a:cubicBezTo>
                  <a:cubicBezTo>
                    <a:pt x="194765" y="241975"/>
                    <a:pt x="163372" y="264154"/>
                    <a:pt x="131159" y="292805"/>
                  </a:cubicBezTo>
                  <a:lnTo>
                    <a:pt x="0" y="133953"/>
                  </a:lnTo>
                  <a:cubicBezTo>
                    <a:pt x="50004" y="91426"/>
                    <a:pt x="102650" y="58544"/>
                    <a:pt x="157937" y="35308"/>
                  </a:cubicBezTo>
                  <a:cubicBezTo>
                    <a:pt x="213224" y="12073"/>
                    <a:pt x="272793" y="303"/>
                    <a:pt x="3366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endParaRPr>
            </a:p>
          </p:txBody>
        </p:sp>
      </p:grpSp>
    </p:spTree>
    <p:extLst>
      <p:ext uri="{BB962C8B-B14F-4D97-AF65-F5344CB8AC3E}">
        <p14:creationId xmlns:p14="http://schemas.microsoft.com/office/powerpoint/2010/main" val="68628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9761" y="1687178"/>
            <a:ext cx="6096000" cy="4247317"/>
          </a:xfrm>
          <a:prstGeom prst="rect">
            <a:avLst/>
          </a:prstGeom>
        </p:spPr>
        <p:txBody>
          <a:bodyPr>
            <a:spAutoFit/>
          </a:bodyPr>
          <a:lstStyle/>
          <a:p>
            <a:r>
              <a:rPr lang="en-US" altLang="zh-CN" dirty="0" smtClean="0"/>
              <a:t>2015</a:t>
            </a:r>
            <a:r>
              <a:rPr lang="zh-CN" altLang="en-US" dirty="0" smtClean="0"/>
              <a:t>年，</a:t>
            </a:r>
            <a:r>
              <a:rPr lang="en-US" altLang="zh-CN" dirty="0" smtClean="0"/>
              <a:t>Google DeepMind</a:t>
            </a:r>
            <a:r>
              <a:rPr lang="zh-CN" altLang="en-US" dirty="0" smtClean="0"/>
              <a:t>的</a:t>
            </a:r>
            <a:r>
              <a:rPr lang="en-US" altLang="zh-CN" dirty="0" smtClean="0"/>
              <a:t>Hermann</a:t>
            </a:r>
            <a:r>
              <a:rPr lang="zh-CN" altLang="en-US" dirty="0" smtClean="0"/>
              <a:t>等人发表</a:t>
            </a:r>
            <a:r>
              <a:rPr lang="en-US" altLang="zh-CN" dirty="0"/>
              <a:t>《</a:t>
            </a:r>
            <a:r>
              <a:rPr lang="en-US" altLang="zh-CN" dirty="0" smtClean="0"/>
              <a:t>Teaching Machines to Read and Comprehend》</a:t>
            </a:r>
            <a:r>
              <a:rPr lang="zh-CN" altLang="en-US" dirty="0" smtClean="0"/>
              <a:t>，其中提出了三种神经网络模型：</a:t>
            </a:r>
            <a:r>
              <a:rPr lang="en-US" altLang="zh-CN" dirty="0" smtClean="0"/>
              <a:t>Deep LSTM</a:t>
            </a:r>
            <a:r>
              <a:rPr lang="zh-CN" altLang="en-US" dirty="0" smtClean="0"/>
              <a:t>，</a:t>
            </a:r>
            <a:r>
              <a:rPr lang="en-US" altLang="zh-CN" dirty="0" smtClean="0"/>
              <a:t>Attentive Reader</a:t>
            </a:r>
            <a:r>
              <a:rPr lang="zh-CN" altLang="en-US" dirty="0" smtClean="0"/>
              <a:t>，</a:t>
            </a:r>
            <a:r>
              <a:rPr lang="en-US" altLang="zh-CN" dirty="0" smtClean="0"/>
              <a:t>Impatient Reader</a:t>
            </a:r>
            <a:r>
              <a:rPr lang="zh-CN" altLang="en-US" dirty="0" smtClean="0"/>
              <a:t>，作为</a:t>
            </a:r>
            <a:r>
              <a:rPr lang="en-US" altLang="zh-CN" dirty="0" smtClean="0"/>
              <a:t>baseline</a:t>
            </a:r>
            <a:r>
              <a:rPr lang="zh-CN" altLang="en-US" dirty="0"/>
              <a:t>。</a:t>
            </a:r>
            <a:endParaRPr lang="en-US" altLang="zh-CN" dirty="0" smtClean="0"/>
          </a:p>
          <a:p>
            <a:r>
              <a:rPr lang="zh-CN" altLang="en-US" dirty="0" smtClean="0"/>
              <a:t>其中各个模型的特点：</a:t>
            </a:r>
            <a:endParaRPr lang="zh-CN" altLang="en-US" dirty="0"/>
          </a:p>
          <a:p>
            <a:r>
              <a:rPr lang="en-US" altLang="zh-CN" dirty="0"/>
              <a:t>1</a:t>
            </a:r>
            <a:r>
              <a:rPr lang="zh-CN" altLang="en-US" dirty="0" smtClean="0"/>
              <a:t>）</a:t>
            </a:r>
            <a:r>
              <a:rPr lang="en-US" altLang="zh-CN" dirty="0" smtClean="0"/>
              <a:t>Deep LSTM</a:t>
            </a:r>
            <a:endParaRPr lang="zh-CN" altLang="en-US" dirty="0"/>
          </a:p>
          <a:p>
            <a:r>
              <a:rPr lang="zh-CN" altLang="en-US" dirty="0" smtClean="0"/>
              <a:t>将</a:t>
            </a:r>
            <a:r>
              <a:rPr lang="en-US" altLang="zh-CN" dirty="0" smtClean="0"/>
              <a:t>doc</a:t>
            </a:r>
            <a:r>
              <a:rPr lang="zh-CN" altLang="en-US" dirty="0" smtClean="0"/>
              <a:t>和</a:t>
            </a:r>
            <a:r>
              <a:rPr lang="en-US" altLang="zh-CN" dirty="0" smtClean="0"/>
              <a:t>query</a:t>
            </a:r>
            <a:r>
              <a:rPr lang="zh-CN" altLang="en-US" dirty="0" smtClean="0"/>
              <a:t>进行拼接</a:t>
            </a:r>
            <a:r>
              <a:rPr lang="zh-CN" altLang="en-US" dirty="0"/>
              <a:t>（</a:t>
            </a:r>
            <a:r>
              <a:rPr lang="en-US" altLang="zh-CN" dirty="0"/>
              <a:t>doc|||query </a:t>
            </a:r>
            <a:r>
              <a:rPr lang="zh-CN" altLang="en-US" dirty="0"/>
              <a:t>或者 </a:t>
            </a:r>
            <a:r>
              <a:rPr lang="en-US" altLang="zh-CN" dirty="0"/>
              <a:t>query||| doc</a:t>
            </a:r>
            <a:r>
              <a:rPr lang="zh-CN" altLang="en-US" dirty="0" smtClean="0"/>
              <a:t>）</a:t>
            </a:r>
            <a:endParaRPr lang="en-US" altLang="zh-CN" dirty="0" smtClean="0"/>
          </a:p>
          <a:p>
            <a:r>
              <a:rPr lang="zh-CN" altLang="en-US" dirty="0" smtClean="0"/>
              <a:t>实际上视作一个长文本，用多层的</a:t>
            </a:r>
            <a:r>
              <a:rPr lang="en-US" altLang="zh-CN" dirty="0" smtClean="0"/>
              <a:t>LSTM</a:t>
            </a:r>
            <a:r>
              <a:rPr lang="zh-CN" altLang="en-US" dirty="0" smtClean="0"/>
              <a:t>来</a:t>
            </a:r>
            <a:r>
              <a:rPr lang="en-US" altLang="zh-CN" dirty="0" smtClean="0"/>
              <a:t>encode</a:t>
            </a:r>
            <a:r>
              <a:rPr lang="zh-CN" altLang="en-US" dirty="0" smtClean="0"/>
              <a:t>，得到最后的隐藏层状态，进而进行后面的任务。</a:t>
            </a:r>
            <a:endParaRPr lang="zh-CN" altLang="en-US" dirty="0"/>
          </a:p>
          <a:p>
            <a:r>
              <a:rPr lang="en-US" altLang="zh-CN" dirty="0" smtClean="0"/>
              <a:t>2</a:t>
            </a:r>
            <a:r>
              <a:rPr lang="zh-CN" altLang="en-US" dirty="0" smtClean="0"/>
              <a:t>）</a:t>
            </a:r>
            <a:r>
              <a:rPr lang="en-US" altLang="zh-CN" dirty="0" smtClean="0"/>
              <a:t>Attentive Reader</a:t>
            </a:r>
          </a:p>
          <a:p>
            <a:r>
              <a:rPr lang="zh-CN" altLang="en-US" dirty="0" smtClean="0"/>
              <a:t>在</a:t>
            </a:r>
            <a:r>
              <a:rPr lang="en-US" altLang="zh-CN" dirty="0" smtClean="0"/>
              <a:t>LSTM</a:t>
            </a:r>
            <a:r>
              <a:rPr lang="zh-CN" altLang="en-US" dirty="0" smtClean="0"/>
              <a:t>的基础上，引入</a:t>
            </a:r>
            <a:r>
              <a:rPr lang="en-US" altLang="zh-CN" dirty="0" smtClean="0"/>
              <a:t>attention</a:t>
            </a:r>
            <a:r>
              <a:rPr lang="zh-CN" altLang="en-US" dirty="0" smtClean="0"/>
              <a:t>的概念，将</a:t>
            </a:r>
            <a:r>
              <a:rPr lang="en-US" altLang="zh-CN" dirty="0" smtClean="0"/>
              <a:t>doc</a:t>
            </a:r>
            <a:r>
              <a:rPr lang="zh-CN" altLang="en-US" dirty="0" smtClean="0"/>
              <a:t>和</a:t>
            </a:r>
            <a:r>
              <a:rPr lang="en-US" altLang="zh-CN" dirty="0" smtClean="0"/>
              <a:t>query</a:t>
            </a:r>
            <a:r>
              <a:rPr lang="zh-CN" altLang="en-US" dirty="0" smtClean="0"/>
              <a:t>分开表示。每个部分用双向的</a:t>
            </a:r>
            <a:r>
              <a:rPr lang="en-US" altLang="zh-CN" dirty="0" smtClean="0"/>
              <a:t>LSTM</a:t>
            </a:r>
            <a:r>
              <a:rPr lang="zh-CN" altLang="en-US" dirty="0" smtClean="0"/>
              <a:t>来</a:t>
            </a:r>
            <a:r>
              <a:rPr lang="en-US" altLang="zh-CN" dirty="0" smtClean="0"/>
              <a:t>encode</a:t>
            </a:r>
            <a:r>
              <a:rPr lang="zh-CN" altLang="en-US" dirty="0" smtClean="0"/>
              <a:t>。</a:t>
            </a:r>
            <a:r>
              <a:rPr lang="en-US" altLang="zh-CN" dirty="0" smtClean="0"/>
              <a:t>Query</a:t>
            </a:r>
            <a:r>
              <a:rPr lang="zh-CN" altLang="en-US" dirty="0" smtClean="0"/>
              <a:t>用两个方向上的</a:t>
            </a:r>
            <a:r>
              <a:rPr lang="en-US" altLang="zh-CN" dirty="0" smtClean="0"/>
              <a:t>last hidden state</a:t>
            </a:r>
            <a:r>
              <a:rPr lang="zh-CN" altLang="en-US" dirty="0" smtClean="0"/>
              <a:t>进行表示，</a:t>
            </a:r>
            <a:r>
              <a:rPr lang="en-US" altLang="zh-CN" dirty="0" smtClean="0"/>
              <a:t>doc</a:t>
            </a:r>
            <a:r>
              <a:rPr lang="zh-CN" altLang="en-US" dirty="0" smtClean="0"/>
              <a:t>中每个</a:t>
            </a:r>
            <a:r>
              <a:rPr lang="en-US" altLang="zh-CN" dirty="0" smtClean="0"/>
              <a:t>token</a:t>
            </a:r>
            <a:r>
              <a:rPr lang="zh-CN" altLang="en-US" dirty="0" smtClean="0"/>
              <a:t>用两个方向的</a:t>
            </a:r>
            <a:r>
              <a:rPr lang="en-US" altLang="zh-CN" dirty="0" smtClean="0"/>
              <a:t>hidden state</a:t>
            </a:r>
            <a:r>
              <a:rPr lang="zh-CN" altLang="en-US" dirty="0" smtClean="0"/>
              <a:t>表示，而</a:t>
            </a:r>
            <a:r>
              <a:rPr lang="en-US" altLang="zh-CN" dirty="0" smtClean="0"/>
              <a:t>doc</a:t>
            </a:r>
            <a:r>
              <a:rPr lang="zh-CN" altLang="en-US" dirty="0" smtClean="0"/>
              <a:t>用每个</a:t>
            </a:r>
            <a:r>
              <a:rPr lang="en-US" altLang="zh-CN" dirty="0" smtClean="0"/>
              <a:t>token</a:t>
            </a:r>
            <a:r>
              <a:rPr lang="zh-CN" altLang="en-US" dirty="0" smtClean="0"/>
              <a:t>的加权来表示，其权重即为</a:t>
            </a:r>
            <a:r>
              <a:rPr lang="en-US" altLang="zh-CN" dirty="0" smtClean="0"/>
              <a:t>attention</a:t>
            </a:r>
            <a:r>
              <a:rPr lang="zh-CN" altLang="en-US" dirty="0" smtClean="0"/>
              <a:t>。</a:t>
            </a:r>
            <a:endParaRPr lang="en-US" altLang="zh-CN" dirty="0" smtClean="0"/>
          </a:p>
        </p:txBody>
      </p:sp>
      <p:sp>
        <p:nvSpPr>
          <p:cNvPr id="5" name="文本框 4"/>
          <p:cNvSpPr txBox="1"/>
          <p:nvPr/>
        </p:nvSpPr>
        <p:spPr>
          <a:xfrm>
            <a:off x="-386861" y="664375"/>
            <a:ext cx="6424248" cy="623248"/>
          </a:xfrm>
          <a:prstGeom prst="rect">
            <a:avLst/>
          </a:prstGeom>
          <a:noFill/>
        </p:spPr>
        <p:txBody>
          <a:bodyPr wrap="square" lIns="68580" tIns="34290" rIns="68580" bIns="34290" rtlCol="0">
            <a:spAutoFit/>
          </a:bodyPr>
          <a:lstStyle/>
          <a:p>
            <a:pPr algn="ctr" defTabSz="685800"/>
            <a:r>
              <a:rPr lang="zh-CN" altLang="en-US" sz="3600" b="1" dirty="0" smtClean="0">
                <a:latin typeface="宋体" panose="02010600030101010101" pitchFamily="2" charset="-122"/>
                <a:ea typeface="宋体" panose="02010600030101010101" pitchFamily="2" charset="-122"/>
                <a:cs typeface="+mn-ea"/>
                <a:sym typeface="+mn-lt"/>
              </a:rPr>
              <a:t>神经网络模型的开端</a:t>
            </a:r>
            <a:endParaRPr lang="zh-CN" altLang="en-US" sz="3600" b="1" dirty="0">
              <a:latin typeface="宋体" panose="02010600030101010101" pitchFamily="2" charset="-122"/>
              <a:ea typeface="宋体" panose="02010600030101010101" pitchFamily="2" charset="-122"/>
              <a:cs typeface="+mn-ea"/>
              <a:sym typeface="+mn-lt"/>
            </a:endParaRPr>
          </a:p>
        </p:txBody>
      </p:sp>
      <p:pic>
        <p:nvPicPr>
          <p:cNvPr id="2" name="图片 1"/>
          <p:cNvPicPr>
            <a:picLocks noChangeAspect="1"/>
          </p:cNvPicPr>
          <p:nvPr/>
        </p:nvPicPr>
        <p:blipFill>
          <a:blip r:embed="rId2"/>
          <a:stretch>
            <a:fillRect/>
          </a:stretch>
        </p:blipFill>
        <p:spPr>
          <a:xfrm>
            <a:off x="6825761" y="236511"/>
            <a:ext cx="5280791" cy="2323809"/>
          </a:xfrm>
          <a:prstGeom prst="rect">
            <a:avLst/>
          </a:prstGeom>
        </p:spPr>
      </p:pic>
      <p:pic>
        <p:nvPicPr>
          <p:cNvPr id="3" name="图片 2"/>
          <p:cNvPicPr>
            <a:picLocks noChangeAspect="1"/>
          </p:cNvPicPr>
          <p:nvPr/>
        </p:nvPicPr>
        <p:blipFill>
          <a:blip r:embed="rId3"/>
          <a:stretch>
            <a:fillRect/>
          </a:stretch>
        </p:blipFill>
        <p:spPr>
          <a:xfrm>
            <a:off x="6959873" y="2899853"/>
            <a:ext cx="5345947" cy="3072383"/>
          </a:xfrm>
          <a:prstGeom prst="rect">
            <a:avLst/>
          </a:prstGeom>
        </p:spPr>
      </p:pic>
    </p:spTree>
    <p:extLst>
      <p:ext uri="{BB962C8B-B14F-4D97-AF65-F5344CB8AC3E}">
        <p14:creationId xmlns:p14="http://schemas.microsoft.com/office/powerpoint/2010/main" val="3977144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5809" y="1760330"/>
            <a:ext cx="6096000" cy="1200329"/>
          </a:xfrm>
          <a:prstGeom prst="rect">
            <a:avLst/>
          </a:prstGeom>
        </p:spPr>
        <p:txBody>
          <a:bodyPr>
            <a:spAutoFit/>
          </a:bodyPr>
          <a:lstStyle/>
          <a:p>
            <a:r>
              <a:rPr lang="zh-CN" altLang="en-US" dirty="0" smtClean="0"/>
              <a:t>其中各个模型的特点：</a:t>
            </a:r>
            <a:endParaRPr lang="zh-CN" altLang="en-US" dirty="0"/>
          </a:p>
          <a:p>
            <a:r>
              <a:rPr lang="en-US" altLang="zh-CN" dirty="0" smtClean="0"/>
              <a:t>3</a:t>
            </a:r>
            <a:r>
              <a:rPr lang="zh-CN" altLang="en-US" dirty="0" smtClean="0"/>
              <a:t>）</a:t>
            </a:r>
            <a:r>
              <a:rPr lang="en-US" altLang="zh-CN" dirty="0" smtClean="0"/>
              <a:t>Impatient Reader</a:t>
            </a:r>
          </a:p>
          <a:p>
            <a:r>
              <a:rPr lang="zh-CN" altLang="en-US" dirty="0" smtClean="0"/>
              <a:t>相对于</a:t>
            </a:r>
            <a:r>
              <a:rPr lang="en-US" altLang="zh-CN" dirty="0" smtClean="0"/>
              <a:t>Attentive Reader</a:t>
            </a:r>
            <a:r>
              <a:rPr lang="zh-CN" altLang="en-US" dirty="0" smtClean="0"/>
              <a:t>模型，不再将整个</a:t>
            </a:r>
            <a:r>
              <a:rPr lang="en-US" altLang="zh-CN" dirty="0" smtClean="0"/>
              <a:t>query</a:t>
            </a:r>
            <a:r>
              <a:rPr lang="zh-CN" altLang="en-US" dirty="0" smtClean="0"/>
              <a:t>考虑为整体，</a:t>
            </a:r>
            <a:endParaRPr lang="en-US" altLang="zh-CN" dirty="0" smtClean="0"/>
          </a:p>
          <a:p>
            <a:r>
              <a:rPr lang="zh-CN" altLang="en-US" dirty="0" smtClean="0"/>
              <a:t>每个</a:t>
            </a:r>
            <a:r>
              <a:rPr lang="en-US" altLang="zh-CN" dirty="0" smtClean="0"/>
              <a:t>query token</a:t>
            </a:r>
            <a:r>
              <a:rPr lang="zh-CN" altLang="en-US" dirty="0" smtClean="0"/>
              <a:t>都与</a:t>
            </a:r>
            <a:r>
              <a:rPr lang="en-US" altLang="zh-CN" dirty="0" smtClean="0"/>
              <a:t>document tokens</a:t>
            </a:r>
            <a:r>
              <a:rPr lang="zh-CN" altLang="en-US" dirty="0" smtClean="0"/>
              <a:t>有关联。</a:t>
            </a:r>
            <a:endParaRPr lang="zh-CN" altLang="en-US" dirty="0"/>
          </a:p>
        </p:txBody>
      </p:sp>
      <p:sp>
        <p:nvSpPr>
          <p:cNvPr id="5" name="文本框 4"/>
          <p:cNvSpPr txBox="1"/>
          <p:nvPr/>
        </p:nvSpPr>
        <p:spPr>
          <a:xfrm>
            <a:off x="-386861" y="664375"/>
            <a:ext cx="6424248" cy="623248"/>
          </a:xfrm>
          <a:prstGeom prst="rect">
            <a:avLst/>
          </a:prstGeom>
          <a:noFill/>
        </p:spPr>
        <p:txBody>
          <a:bodyPr wrap="square" lIns="68580" tIns="34290" rIns="68580" bIns="34290" rtlCol="0">
            <a:spAutoFit/>
          </a:bodyPr>
          <a:lstStyle/>
          <a:p>
            <a:pPr algn="ctr" defTabSz="685800"/>
            <a:r>
              <a:rPr lang="zh-CN" altLang="en-US" sz="3600" b="1" dirty="0" smtClean="0">
                <a:latin typeface="宋体" panose="02010600030101010101" pitchFamily="2" charset="-122"/>
                <a:ea typeface="宋体" panose="02010600030101010101" pitchFamily="2" charset="-122"/>
                <a:cs typeface="+mn-ea"/>
                <a:sym typeface="+mn-lt"/>
              </a:rPr>
              <a:t>神经网络模型的开端</a:t>
            </a:r>
            <a:endParaRPr lang="zh-CN" altLang="en-US" sz="3600" b="1" dirty="0">
              <a:latin typeface="宋体" panose="02010600030101010101" pitchFamily="2" charset="-122"/>
              <a:ea typeface="宋体" panose="02010600030101010101" pitchFamily="2" charset="-122"/>
              <a:cs typeface="+mn-ea"/>
              <a:sym typeface="+mn-lt"/>
            </a:endParaRPr>
          </a:p>
        </p:txBody>
      </p:sp>
      <p:pic>
        <p:nvPicPr>
          <p:cNvPr id="6" name="图片 5"/>
          <p:cNvPicPr>
            <a:picLocks noChangeAspect="1"/>
          </p:cNvPicPr>
          <p:nvPr/>
        </p:nvPicPr>
        <p:blipFill>
          <a:blip r:embed="rId2"/>
          <a:stretch>
            <a:fillRect/>
          </a:stretch>
        </p:blipFill>
        <p:spPr>
          <a:xfrm>
            <a:off x="1875809" y="3182112"/>
            <a:ext cx="5377658" cy="3108959"/>
          </a:xfrm>
          <a:prstGeom prst="rect">
            <a:avLst/>
          </a:prstGeom>
        </p:spPr>
      </p:pic>
    </p:spTree>
    <p:extLst>
      <p:ext uri="{BB962C8B-B14F-4D97-AF65-F5344CB8AC3E}">
        <p14:creationId xmlns:p14="http://schemas.microsoft.com/office/powerpoint/2010/main" val="1527637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6748" y="1790692"/>
            <a:ext cx="3989723" cy="4247317"/>
          </a:xfrm>
          <a:prstGeom prst="rect">
            <a:avLst/>
          </a:prstGeom>
        </p:spPr>
        <p:txBody>
          <a:bodyPr wrap="square">
            <a:spAutoFit/>
          </a:bodyPr>
          <a:lstStyle/>
          <a:p>
            <a:r>
              <a:rPr lang="en-US" altLang="zh-CN" dirty="0"/>
              <a:t>Bi-directional </a:t>
            </a:r>
            <a:r>
              <a:rPr lang="en-US" altLang="zh-CN" dirty="0" smtClean="0"/>
              <a:t>Attention Flow</a:t>
            </a:r>
            <a:endParaRPr lang="zh-CN" altLang="en-US" dirty="0"/>
          </a:p>
          <a:p>
            <a:r>
              <a:rPr lang="zh-CN" altLang="en-US" dirty="0"/>
              <a:t>主要</a:t>
            </a:r>
            <a:r>
              <a:rPr lang="zh-CN" altLang="en-US" dirty="0" smtClean="0"/>
              <a:t>改进</a:t>
            </a:r>
            <a:endParaRPr lang="zh-CN" altLang="en-US" dirty="0"/>
          </a:p>
          <a:p>
            <a:r>
              <a:rPr lang="en-US" altLang="zh-CN" dirty="0"/>
              <a:t>1</a:t>
            </a:r>
            <a:r>
              <a:rPr lang="zh-CN" altLang="en-US" dirty="0" smtClean="0"/>
              <a:t>）没有</a:t>
            </a:r>
            <a:r>
              <a:rPr lang="zh-CN" altLang="en-US" dirty="0"/>
              <a:t>将</a:t>
            </a:r>
            <a:r>
              <a:rPr lang="en-US" altLang="zh-CN" dirty="0"/>
              <a:t>context </a:t>
            </a:r>
            <a:r>
              <a:rPr lang="zh-CN" altLang="en-US" dirty="0"/>
              <a:t>压缩到一个 </a:t>
            </a:r>
            <a:r>
              <a:rPr lang="en-US" altLang="zh-CN" dirty="0"/>
              <a:t>fixed-size </a:t>
            </a:r>
            <a:r>
              <a:rPr lang="zh-CN" altLang="en-US" dirty="0"/>
              <a:t>向量，而是在每个 </a:t>
            </a:r>
            <a:r>
              <a:rPr lang="en-US" altLang="zh-CN" dirty="0"/>
              <a:t>time step </a:t>
            </a:r>
            <a:r>
              <a:rPr lang="zh-CN" altLang="en-US" dirty="0"/>
              <a:t>上计算 </a:t>
            </a:r>
            <a:r>
              <a:rPr lang="en-US" altLang="zh-CN" dirty="0"/>
              <a:t>attention</a:t>
            </a:r>
            <a:r>
              <a:rPr lang="zh-CN" altLang="en-US" dirty="0"/>
              <a:t>。 并且允许每层的向量表示能够传递到后续层</a:t>
            </a:r>
            <a:r>
              <a:rPr lang="zh-CN" altLang="en-US" dirty="0" smtClean="0"/>
              <a:t>，减少</a:t>
            </a:r>
            <a:r>
              <a:rPr lang="zh-CN" altLang="en-US" dirty="0"/>
              <a:t>了信息损失</a:t>
            </a:r>
            <a:r>
              <a:rPr lang="zh-CN" altLang="en-US" dirty="0" smtClean="0"/>
              <a:t>。</a:t>
            </a:r>
            <a:endParaRPr lang="zh-CN" altLang="en-US" dirty="0"/>
          </a:p>
          <a:p>
            <a:r>
              <a:rPr lang="en-US" altLang="zh-CN" dirty="0"/>
              <a:t>2</a:t>
            </a:r>
            <a:r>
              <a:rPr lang="zh-CN" altLang="en-US" dirty="0" smtClean="0"/>
              <a:t>）</a:t>
            </a:r>
            <a:r>
              <a:rPr lang="zh-CN" altLang="en-US" dirty="0"/>
              <a:t>采用无记忆注意力机制，即在当前</a:t>
            </a:r>
            <a:r>
              <a:rPr lang="en-US" altLang="zh-CN" dirty="0"/>
              <a:t>time step </a:t>
            </a:r>
            <a:r>
              <a:rPr lang="zh-CN" altLang="en-US" dirty="0"/>
              <a:t>的注意力并不依赖于</a:t>
            </a:r>
            <a:r>
              <a:rPr lang="zh-CN" altLang="en-US" dirty="0" smtClean="0"/>
              <a:t>之前的</a:t>
            </a:r>
            <a:r>
              <a:rPr lang="zh-CN" altLang="en-US" dirty="0"/>
              <a:t>注意力的</a:t>
            </a:r>
            <a:r>
              <a:rPr lang="zh-CN" altLang="en-US" dirty="0" smtClean="0"/>
              <a:t>值。</a:t>
            </a:r>
            <a:endParaRPr lang="zh-CN" altLang="en-US" dirty="0"/>
          </a:p>
          <a:p>
            <a:r>
              <a:rPr lang="en-US" altLang="zh-CN" dirty="0"/>
              <a:t>3</a:t>
            </a:r>
            <a:r>
              <a:rPr lang="zh-CN" altLang="en-US" dirty="0" smtClean="0"/>
              <a:t>）</a:t>
            </a:r>
            <a:r>
              <a:rPr lang="zh-CN" altLang="en-US" dirty="0"/>
              <a:t>使用了双向注意力机制</a:t>
            </a:r>
            <a:r>
              <a:rPr lang="zh-CN" altLang="en-US" dirty="0" smtClean="0"/>
              <a:t>。</a:t>
            </a:r>
            <a:r>
              <a:rPr lang="zh-CN" altLang="en-US" dirty="0"/>
              <a:t>计算了 </a:t>
            </a:r>
            <a:r>
              <a:rPr lang="en-US" altLang="zh-CN" dirty="0"/>
              <a:t>query-to-context</a:t>
            </a:r>
            <a:r>
              <a:rPr lang="zh-CN" altLang="en-US" dirty="0"/>
              <a:t>（</a:t>
            </a:r>
            <a:r>
              <a:rPr lang="en-US" altLang="zh-CN" dirty="0"/>
              <a:t>Q2C</a:t>
            </a:r>
            <a:r>
              <a:rPr lang="zh-CN" altLang="en-US" dirty="0"/>
              <a:t>） 和 </a:t>
            </a:r>
            <a:r>
              <a:rPr lang="en-US" altLang="zh-CN" dirty="0"/>
              <a:t>context-to-query</a:t>
            </a:r>
            <a:r>
              <a:rPr lang="zh-CN" altLang="en-US" dirty="0"/>
              <a:t>（</a:t>
            </a:r>
            <a:r>
              <a:rPr lang="en-US" altLang="zh-CN" dirty="0"/>
              <a:t>C2Q</a:t>
            </a:r>
            <a:r>
              <a:rPr lang="zh-CN" altLang="en-US" dirty="0"/>
              <a:t>）两个方向的 </a:t>
            </a:r>
            <a:r>
              <a:rPr lang="en-US" altLang="zh-CN" dirty="0"/>
              <a:t>attention </a:t>
            </a:r>
            <a:r>
              <a:rPr lang="zh-CN" altLang="en-US" dirty="0"/>
              <a:t>信息，认为 </a:t>
            </a:r>
            <a:r>
              <a:rPr lang="en-US" altLang="zh-CN" dirty="0"/>
              <a:t>C2Q </a:t>
            </a:r>
            <a:r>
              <a:rPr lang="zh-CN" altLang="en-US" dirty="0"/>
              <a:t>和 </a:t>
            </a:r>
            <a:r>
              <a:rPr lang="en-US" altLang="zh-CN" dirty="0"/>
              <a:t>Q2C </a:t>
            </a:r>
            <a:r>
              <a:rPr lang="zh-CN" altLang="en-US" dirty="0"/>
              <a:t>实际上能够相互补充。</a:t>
            </a:r>
          </a:p>
        </p:txBody>
      </p:sp>
      <p:sp>
        <p:nvSpPr>
          <p:cNvPr id="5" name="文本框 4"/>
          <p:cNvSpPr txBox="1"/>
          <p:nvPr/>
        </p:nvSpPr>
        <p:spPr>
          <a:xfrm>
            <a:off x="-464353" y="990628"/>
            <a:ext cx="3640016" cy="623248"/>
          </a:xfrm>
          <a:prstGeom prst="rect">
            <a:avLst/>
          </a:prstGeom>
          <a:noFill/>
        </p:spPr>
        <p:txBody>
          <a:bodyPr wrap="square" lIns="68580" tIns="34290" rIns="68580" bIns="34290" rtlCol="0">
            <a:spAutoFit/>
          </a:bodyPr>
          <a:lstStyle/>
          <a:p>
            <a:pPr algn="ctr" defTabSz="685800"/>
            <a:r>
              <a:rPr lang="en-US" altLang="zh-CN" sz="3600" b="1" dirty="0" err="1" smtClean="0">
                <a:latin typeface="宋体" panose="02010600030101010101" pitchFamily="2" charset="-122"/>
                <a:ea typeface="宋体" panose="02010600030101010101" pitchFamily="2" charset="-122"/>
                <a:cs typeface="+mn-ea"/>
                <a:sym typeface="+mn-lt"/>
              </a:rPr>
              <a:t>BiDAF</a:t>
            </a:r>
            <a:endParaRPr lang="zh-CN" altLang="en-US" sz="3600" b="1" dirty="0">
              <a:latin typeface="宋体" panose="02010600030101010101" pitchFamily="2" charset="-122"/>
              <a:ea typeface="宋体" panose="02010600030101010101" pitchFamily="2" charset="-122"/>
              <a:cs typeface="+mn-ea"/>
              <a:sym typeface="+mn-lt"/>
            </a:endParaRPr>
          </a:p>
        </p:txBody>
      </p:sp>
      <p:sp>
        <p:nvSpPr>
          <p:cNvPr id="6" name="文本框 5"/>
          <p:cNvSpPr txBox="1"/>
          <p:nvPr/>
        </p:nvSpPr>
        <p:spPr>
          <a:xfrm>
            <a:off x="-842305" y="291172"/>
            <a:ext cx="6424248" cy="623248"/>
          </a:xfrm>
          <a:prstGeom prst="rect">
            <a:avLst/>
          </a:prstGeom>
          <a:noFill/>
        </p:spPr>
        <p:txBody>
          <a:bodyPr wrap="square" lIns="68580" tIns="34290" rIns="68580" bIns="34290" rtlCol="0">
            <a:spAutoFit/>
          </a:bodyPr>
          <a:lstStyle/>
          <a:p>
            <a:pPr algn="ctr" defTabSz="685800"/>
            <a:r>
              <a:rPr lang="zh-CN" altLang="en-US" sz="3600" b="1" dirty="0" smtClean="0">
                <a:latin typeface="宋体" panose="02010600030101010101" pitchFamily="2" charset="-122"/>
                <a:ea typeface="宋体" panose="02010600030101010101" pitchFamily="2" charset="-122"/>
                <a:cs typeface="+mn-ea"/>
                <a:sym typeface="+mn-lt"/>
              </a:rPr>
              <a:t>模型的研究进展</a:t>
            </a:r>
            <a:endParaRPr lang="zh-CN" altLang="en-US" sz="3600" b="1" dirty="0">
              <a:latin typeface="宋体" panose="02010600030101010101" pitchFamily="2" charset="-122"/>
              <a:ea typeface="宋体" panose="02010600030101010101" pitchFamily="2" charset="-122"/>
              <a:cs typeface="+mn-ea"/>
              <a:sym typeface="+mn-lt"/>
            </a:endParaRPr>
          </a:p>
        </p:txBody>
      </p:sp>
      <p:pic>
        <p:nvPicPr>
          <p:cNvPr id="1028" name="Picture 4" descr="https://img-blog.csdn.net/20181015145727446?watermark/2/text/aHR0cHM6Ly9ibG9nLmNzZG4ubmV0L3FxXzMyMTEzMTg5/font/5a6L5L2T/fontsize/400/fill/I0JBQkFCMA==/dissolve/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471" y="1502638"/>
            <a:ext cx="7225553" cy="4535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771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828" y="1638260"/>
            <a:ext cx="4880403" cy="3416320"/>
          </a:xfrm>
          <a:prstGeom prst="rect">
            <a:avLst/>
          </a:prstGeom>
        </p:spPr>
        <p:txBody>
          <a:bodyPr wrap="square">
            <a:spAutoFit/>
          </a:bodyPr>
          <a:lstStyle/>
          <a:p>
            <a:r>
              <a:rPr lang="zh-CN" altLang="en-US" dirty="0" smtClean="0"/>
              <a:t>由微软提出</a:t>
            </a:r>
            <a:endParaRPr lang="en-US" altLang="zh-CN" dirty="0" smtClean="0"/>
          </a:p>
          <a:p>
            <a:endParaRPr lang="en-US" altLang="zh-CN" dirty="0" smtClean="0"/>
          </a:p>
          <a:p>
            <a:r>
              <a:rPr lang="zh-CN" altLang="en-US" dirty="0" smtClean="0"/>
              <a:t>主要改进</a:t>
            </a:r>
            <a:r>
              <a:rPr lang="zh-CN" altLang="en-US" dirty="0" smtClean="0"/>
              <a:t>：</a:t>
            </a:r>
            <a:endParaRPr lang="en-US" altLang="zh-CN" dirty="0" smtClean="0"/>
          </a:p>
          <a:p>
            <a:r>
              <a:rPr lang="en-US" altLang="zh-CN" dirty="0" smtClean="0"/>
              <a:t>(1) encoder </a:t>
            </a:r>
            <a:r>
              <a:rPr lang="zh-CN" altLang="en-US" dirty="0"/>
              <a:t>中加入</a:t>
            </a:r>
            <a:r>
              <a:rPr lang="en-US" altLang="zh-CN" dirty="0"/>
              <a:t>Gated Match-LSTM</a:t>
            </a:r>
            <a:r>
              <a:rPr lang="zh-CN" altLang="en-US" dirty="0"/>
              <a:t>模块，可以理解为通过</a:t>
            </a:r>
            <a:r>
              <a:rPr lang="en-US" altLang="zh-CN" dirty="0"/>
              <a:t>gate</a:t>
            </a:r>
            <a:r>
              <a:rPr lang="zh-CN" altLang="en-US" dirty="0"/>
              <a:t>过滤掉输入中</a:t>
            </a:r>
            <a:r>
              <a:rPr lang="zh-CN" altLang="en-US" dirty="0" smtClean="0"/>
              <a:t>跟问题</a:t>
            </a:r>
            <a:r>
              <a:rPr lang="zh-CN" altLang="en-US" dirty="0"/>
              <a:t>和答案不相关的部分</a:t>
            </a:r>
            <a:endParaRPr lang="zh-CN" altLang="en-US" dirty="0"/>
          </a:p>
          <a:p>
            <a:r>
              <a:rPr lang="en-US" altLang="zh-CN" dirty="0" smtClean="0"/>
              <a:t>(2) </a:t>
            </a:r>
            <a:r>
              <a:rPr lang="zh-CN" altLang="en-US" dirty="0" smtClean="0"/>
              <a:t>增加</a:t>
            </a:r>
            <a:r>
              <a:rPr lang="zh-CN" altLang="en-US" dirty="0" smtClean="0"/>
              <a:t>了第三层：文章的自匹配注意力层</a:t>
            </a:r>
            <a:r>
              <a:rPr lang="zh-CN" altLang="en-US" dirty="0"/>
              <a:t>，使得文章内部的词与词之间相互融合， 通过自身上下文信息辅助筛选有价值的</a:t>
            </a:r>
            <a:r>
              <a:rPr lang="zh-CN" altLang="en-US" dirty="0" smtClean="0"/>
              <a:t>词</a:t>
            </a:r>
            <a:r>
              <a:rPr lang="zh-CN" altLang="en-US" dirty="0"/>
              <a:t>，</a:t>
            </a:r>
            <a:r>
              <a:rPr lang="zh-CN" altLang="en-US" dirty="0" smtClean="0"/>
              <a:t>在</a:t>
            </a:r>
            <a:r>
              <a:rPr lang="zh-CN" altLang="en-US" dirty="0" smtClean="0"/>
              <a:t>模型效果提升中起到了很大的作用。</a:t>
            </a:r>
            <a:endParaRPr lang="en-US" altLang="zh-CN" dirty="0" smtClean="0"/>
          </a:p>
          <a:p>
            <a:endParaRPr lang="en-US" altLang="zh-CN" dirty="0"/>
          </a:p>
          <a:p>
            <a:r>
              <a:rPr lang="zh-CN" altLang="en-US" dirty="0" smtClean="0"/>
              <a:t>只使用了单向的</a:t>
            </a:r>
            <a:r>
              <a:rPr lang="en-US" altLang="zh-CN" dirty="0" smtClean="0"/>
              <a:t>attention</a:t>
            </a:r>
            <a:r>
              <a:rPr lang="zh-CN" altLang="en-US" dirty="0" smtClean="0"/>
              <a:t>，仍然有改进的</a:t>
            </a:r>
            <a:r>
              <a:rPr lang="zh-CN" altLang="en-US" dirty="0" smtClean="0"/>
              <a:t>空间。</a:t>
            </a:r>
            <a:endParaRPr lang="en-US" altLang="zh-CN" dirty="0" smtClean="0"/>
          </a:p>
        </p:txBody>
      </p:sp>
      <p:sp>
        <p:nvSpPr>
          <p:cNvPr id="5" name="文本框 4"/>
          <p:cNvSpPr txBox="1"/>
          <p:nvPr/>
        </p:nvSpPr>
        <p:spPr>
          <a:xfrm>
            <a:off x="-483066" y="688083"/>
            <a:ext cx="3640016" cy="623248"/>
          </a:xfrm>
          <a:prstGeom prst="rect">
            <a:avLst/>
          </a:prstGeom>
          <a:noFill/>
        </p:spPr>
        <p:txBody>
          <a:bodyPr wrap="square" lIns="68580" tIns="34290" rIns="68580" bIns="34290" rtlCol="0">
            <a:spAutoFit/>
          </a:bodyPr>
          <a:lstStyle/>
          <a:p>
            <a:pPr algn="ctr" defTabSz="685800"/>
            <a:r>
              <a:rPr lang="en-US" altLang="zh-CN" sz="3600" b="1" dirty="0" smtClean="0">
                <a:latin typeface="宋体" panose="02010600030101010101" pitchFamily="2" charset="-122"/>
                <a:ea typeface="宋体" panose="02010600030101010101" pitchFamily="2" charset="-122"/>
                <a:cs typeface="+mn-ea"/>
                <a:sym typeface="+mn-lt"/>
              </a:rPr>
              <a:t>R-Net</a:t>
            </a:r>
            <a:endParaRPr lang="zh-CN" altLang="en-US" sz="3600" b="1" dirty="0">
              <a:latin typeface="宋体" panose="02010600030101010101" pitchFamily="2" charset="-122"/>
              <a:ea typeface="宋体" panose="02010600030101010101" pitchFamily="2" charset="-122"/>
              <a:cs typeface="+mn-ea"/>
              <a:sym typeface="+mn-lt"/>
            </a:endParaRPr>
          </a:p>
        </p:txBody>
      </p:sp>
      <p:pic>
        <p:nvPicPr>
          <p:cNvPr id="2050" name="Picture 2" descr="https://img-blog.csdn.net/201805082251258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151" y="1008786"/>
            <a:ext cx="6406590" cy="486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55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框 13"/>
          <p:cNvSpPr txBox="1">
            <a:spLocks noChangeArrowheads="1"/>
          </p:cNvSpPr>
          <p:nvPr/>
        </p:nvSpPr>
        <p:spPr bwMode="auto">
          <a:xfrm>
            <a:off x="3845284" y="2716922"/>
            <a:ext cx="38415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CONTENT</a:t>
            </a:r>
            <a:endParaRPr lang="zh-CN" altLang="en-US" sz="6000" dirty="0">
              <a:latin typeface="思源黑体 CN Bold" panose="020B0800000000000000" pitchFamily="34" charset="-122"/>
              <a:ea typeface="思源黑体 CN Bold" panose="020B0800000000000000" pitchFamily="34" charset="-122"/>
            </a:endParaRPr>
          </a:p>
        </p:txBody>
      </p:sp>
      <p:grpSp>
        <p:nvGrpSpPr>
          <p:cNvPr id="5" name="组合 4"/>
          <p:cNvGrpSpPr/>
          <p:nvPr/>
        </p:nvGrpSpPr>
        <p:grpSpPr>
          <a:xfrm>
            <a:off x="8204869" y="1097415"/>
            <a:ext cx="953249" cy="806290"/>
            <a:chOff x="7779199" y="970953"/>
            <a:chExt cx="953249" cy="806290"/>
          </a:xfrm>
        </p:grpSpPr>
        <p:sp>
          <p:nvSpPr>
            <p:cNvPr id="13" name="矩形 12"/>
            <p:cNvSpPr/>
            <p:nvPr/>
          </p:nvSpPr>
          <p:spPr>
            <a:xfrm>
              <a:off x="7779199" y="1438689"/>
              <a:ext cx="595035" cy="338554"/>
            </a:xfrm>
            <a:prstGeom prst="rect">
              <a:avLst/>
            </a:prstGeom>
          </p:spPr>
          <p:txBody>
            <a:bodyPr wrap="none">
              <a:spAutoFit/>
            </a:bodyPr>
            <a:lstStyle/>
            <a:p>
              <a:pPr>
                <a:defRPr/>
              </a:pPr>
              <a:r>
                <a:rPr lang="zh-CN" altLang="en-US" sz="1600" dirty="0" smtClean="0">
                  <a:latin typeface="思源黑体 CN Bold" panose="020B0800000000000000" pitchFamily="34" charset="-122"/>
                  <a:ea typeface="思源黑体 CN Bold" panose="020B0800000000000000" pitchFamily="34" charset="-122"/>
                </a:rPr>
                <a:t>背景</a:t>
              </a:r>
              <a:endParaRPr lang="zh-CN" altLang="en-US" sz="1600" dirty="0">
                <a:latin typeface="思源黑体 CN Bold" panose="020B0800000000000000" pitchFamily="34" charset="-122"/>
                <a:ea typeface="思源黑体 CN Bold" panose="020B0800000000000000" pitchFamily="34" charset="-122"/>
              </a:endParaRPr>
            </a:p>
          </p:txBody>
        </p:sp>
        <p:grpSp>
          <p:nvGrpSpPr>
            <p:cNvPr id="7" name="组合 6"/>
            <p:cNvGrpSpPr/>
            <p:nvPr/>
          </p:nvGrpSpPr>
          <p:grpSpPr>
            <a:xfrm>
              <a:off x="7789473" y="970953"/>
              <a:ext cx="942975" cy="523220"/>
              <a:chOff x="6095999" y="654444"/>
              <a:chExt cx="942975" cy="523220"/>
            </a:xfrm>
          </p:grpSpPr>
          <p:sp>
            <p:nvSpPr>
              <p:cNvPr id="8" name="矩形: 圆角 31"/>
              <p:cNvSpPr/>
              <p:nvPr/>
            </p:nvSpPr>
            <p:spPr>
              <a:xfrm>
                <a:off x="6095999" y="7524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9" name="组合 8"/>
              <p:cNvGrpSpPr/>
              <p:nvPr/>
            </p:nvGrpSpPr>
            <p:grpSpPr>
              <a:xfrm>
                <a:off x="6107209" y="654444"/>
                <a:ext cx="729943" cy="523220"/>
                <a:chOff x="943942" y="2688081"/>
                <a:chExt cx="729943" cy="523220"/>
              </a:xfrm>
            </p:grpSpPr>
            <p:sp>
              <p:nvSpPr>
                <p:cNvPr id="10" name="文本框 9"/>
                <p:cNvSpPr txBox="1"/>
                <p:nvPr/>
              </p:nvSpPr>
              <p:spPr>
                <a:xfrm>
                  <a:off x="943942" y="2688081"/>
                  <a:ext cx="607859" cy="523220"/>
                </a:xfrm>
                <a:prstGeom prst="rect">
                  <a:avLst/>
                </a:prstGeom>
                <a:noFill/>
              </p:spPr>
              <p:txBody>
                <a:bodyPr wrap="none" rtlCol="0">
                  <a:spAutoFit/>
                </a:bodyPr>
                <a:lstStyle/>
                <a:p>
                  <a:r>
                    <a:rPr lang="en-US" altLang="zh-CN" sz="2800" b="1" kern="2000" dirty="0">
                      <a:solidFill>
                        <a:schemeClr val="bg1"/>
                      </a:solidFill>
                      <a:latin typeface="思源黑体 CN Bold" panose="020B0800000000000000" pitchFamily="34" charset="-122"/>
                      <a:ea typeface="思源黑体 CN Bold" panose="020B0800000000000000" pitchFamily="34" charset="-122"/>
                    </a:rPr>
                    <a:t>01</a:t>
                  </a:r>
                  <a:endParaRPr lang="zh-CN" altLang="en-US" sz="2800" b="1" kern="2000" dirty="0">
                    <a:solidFill>
                      <a:schemeClr val="bg1"/>
                    </a:solidFill>
                    <a:latin typeface="思源黑体 CN Bold" panose="020B0800000000000000" pitchFamily="34" charset="-122"/>
                    <a:ea typeface="思源黑体 CN Bold" panose="020B0800000000000000" pitchFamily="34" charset="-122"/>
                  </a:endParaRPr>
                </a:p>
              </p:txBody>
            </p:sp>
            <p:cxnSp>
              <p:nvCxnSpPr>
                <p:cNvPr id="11" name="直接连接符 10"/>
                <p:cNvCxnSpPr>
                  <a:cxnSpLocks/>
                </p:cNvCxnSpPr>
                <p:nvPr/>
              </p:nvCxnSpPr>
              <p:spPr>
                <a:xfrm flipH="1">
                  <a:off x="15336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grpSp>
        <p:nvGrpSpPr>
          <p:cNvPr id="14" name="组合 13"/>
          <p:cNvGrpSpPr/>
          <p:nvPr/>
        </p:nvGrpSpPr>
        <p:grpSpPr>
          <a:xfrm>
            <a:off x="7153835" y="2230425"/>
            <a:ext cx="2004283" cy="980827"/>
            <a:chOff x="6728165" y="2222427"/>
            <a:chExt cx="2056437" cy="985661"/>
          </a:xfrm>
        </p:grpSpPr>
        <p:grpSp>
          <p:nvGrpSpPr>
            <p:cNvPr id="15" name="组合 14"/>
            <p:cNvGrpSpPr/>
            <p:nvPr/>
          </p:nvGrpSpPr>
          <p:grpSpPr>
            <a:xfrm>
              <a:off x="7789473" y="2222427"/>
              <a:ext cx="942975" cy="523220"/>
              <a:chOff x="6095999" y="2071235"/>
              <a:chExt cx="942975" cy="523220"/>
            </a:xfrm>
          </p:grpSpPr>
          <p:sp>
            <p:nvSpPr>
              <p:cNvPr id="19" name="矩形: 圆角 39"/>
              <p:cNvSpPr/>
              <p:nvPr/>
            </p:nvSpPr>
            <p:spPr>
              <a:xfrm>
                <a:off x="6095999" y="2162175"/>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0" name="组合 19"/>
              <p:cNvGrpSpPr/>
              <p:nvPr/>
            </p:nvGrpSpPr>
            <p:grpSpPr>
              <a:xfrm>
                <a:off x="6107209" y="2071235"/>
                <a:ext cx="765564" cy="523220"/>
                <a:chOff x="3673121" y="2688081"/>
                <a:chExt cx="765564" cy="523220"/>
              </a:xfrm>
            </p:grpSpPr>
            <p:sp>
              <p:nvSpPr>
                <p:cNvPr id="21" name="文本框 20"/>
                <p:cNvSpPr txBox="1"/>
                <p:nvPr/>
              </p:nvSpPr>
              <p:spPr>
                <a:xfrm>
                  <a:off x="3673121"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02</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22" name="直接连接符 21"/>
                <p:cNvCxnSpPr>
                  <a:cxnSpLocks/>
                </p:cNvCxnSpPr>
                <p:nvPr/>
              </p:nvCxnSpPr>
              <p:spPr>
                <a:xfrm flipH="1">
                  <a:off x="4298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6728165" y="2684018"/>
              <a:ext cx="2056437" cy="524070"/>
              <a:chOff x="7055680" y="1721786"/>
              <a:chExt cx="2056437" cy="524070"/>
            </a:xfrm>
          </p:grpSpPr>
          <p:sp>
            <p:nvSpPr>
              <p:cNvPr id="17" name="文本框 66"/>
              <p:cNvSpPr txBox="1">
                <a:spLocks noChangeArrowheads="1"/>
              </p:cNvSpPr>
              <p:nvPr/>
            </p:nvSpPr>
            <p:spPr bwMode="auto">
              <a:xfrm flipH="1">
                <a:off x="7055680" y="1990689"/>
                <a:ext cx="1051034" cy="25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p:txBody>
          </p:sp>
          <p:sp>
            <p:nvSpPr>
              <p:cNvPr id="18" name="矩形 17"/>
              <p:cNvSpPr/>
              <p:nvPr/>
            </p:nvSpPr>
            <p:spPr>
              <a:xfrm>
                <a:off x="8106714" y="1721786"/>
                <a:ext cx="1005403" cy="338554"/>
              </a:xfrm>
              <a:prstGeom prst="rect">
                <a:avLst/>
              </a:prstGeom>
            </p:spPr>
            <p:txBody>
              <a:bodyPr wrap="none">
                <a:spAutoFit/>
              </a:bodyPr>
              <a:lstStyle/>
              <a:p>
                <a:pPr>
                  <a:defRPr/>
                </a:pPr>
                <a:r>
                  <a:rPr lang="zh-CN" altLang="en-US" sz="1600" dirty="0" smtClean="0">
                    <a:latin typeface="思源黑体 CN Bold" panose="020B0800000000000000" pitchFamily="34" charset="-122"/>
                    <a:ea typeface="思源黑体 CN Bold" panose="020B0800000000000000" pitchFamily="34" charset="-122"/>
                  </a:rPr>
                  <a:t>传统模型</a:t>
                </a:r>
                <a:endParaRPr lang="zh-CN" altLang="en-US" sz="1600" dirty="0">
                  <a:latin typeface="思源黑体 CN Bold" panose="020B0800000000000000" pitchFamily="34" charset="-122"/>
                  <a:ea typeface="思源黑体 CN Bold" panose="020B0800000000000000" pitchFamily="34" charset="-122"/>
                </a:endParaRPr>
              </a:p>
            </p:txBody>
          </p:sp>
        </p:grpSp>
      </p:grpSp>
      <p:grpSp>
        <p:nvGrpSpPr>
          <p:cNvPr id="23" name="组合 22"/>
          <p:cNvGrpSpPr/>
          <p:nvPr/>
        </p:nvGrpSpPr>
        <p:grpSpPr>
          <a:xfrm>
            <a:off x="8204869" y="3473901"/>
            <a:ext cx="2031106" cy="961150"/>
            <a:chOff x="7779199" y="3473901"/>
            <a:chExt cx="2031106" cy="961150"/>
          </a:xfrm>
        </p:grpSpPr>
        <p:grpSp>
          <p:nvGrpSpPr>
            <p:cNvPr id="24" name="组合 23"/>
            <p:cNvGrpSpPr/>
            <p:nvPr/>
          </p:nvGrpSpPr>
          <p:grpSpPr>
            <a:xfrm>
              <a:off x="7789473" y="3473901"/>
              <a:ext cx="942975" cy="523220"/>
              <a:chOff x="6095999" y="3498928"/>
              <a:chExt cx="942975" cy="523220"/>
            </a:xfrm>
          </p:grpSpPr>
          <p:sp>
            <p:nvSpPr>
              <p:cNvPr id="28"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29" name="组合 28"/>
              <p:cNvGrpSpPr/>
              <p:nvPr/>
            </p:nvGrpSpPr>
            <p:grpSpPr>
              <a:xfrm>
                <a:off x="6107209" y="3498928"/>
                <a:ext cx="721873" cy="523220"/>
                <a:chOff x="6380812" y="2688081"/>
                <a:chExt cx="721873" cy="523220"/>
              </a:xfrm>
            </p:grpSpPr>
            <p:sp>
              <p:nvSpPr>
                <p:cNvPr id="30" name="文本框 29"/>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a:solidFill>
                        <a:schemeClr val="bg1"/>
                      </a:solidFill>
                      <a:latin typeface="思源黑体 CN Bold" panose="020B0800000000000000" pitchFamily="34" charset="-122"/>
                      <a:ea typeface="思源黑体 CN Bold" panose="020B0800000000000000" pitchFamily="34" charset="-122"/>
                    </a:rPr>
                    <a:t>03</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31" name="直接连接符 30"/>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25" name="组合 24"/>
            <p:cNvGrpSpPr/>
            <p:nvPr/>
          </p:nvGrpSpPr>
          <p:grpSpPr>
            <a:xfrm>
              <a:off x="7779199" y="3913932"/>
              <a:ext cx="2031106" cy="521119"/>
              <a:chOff x="8106714" y="1721786"/>
              <a:chExt cx="2031106" cy="521119"/>
            </a:xfrm>
          </p:grpSpPr>
          <p:sp>
            <p:nvSpPr>
              <p:cNvPr id="26" name="文本框 66"/>
              <p:cNvSpPr txBox="1">
                <a:spLocks noChangeArrowheads="1"/>
              </p:cNvSpPr>
              <p:nvPr/>
            </p:nvSpPr>
            <p:spPr bwMode="auto">
              <a:xfrm>
                <a:off x="8106714" y="1827407"/>
                <a:ext cx="20311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a:p>
                <a:pPr>
                  <a:lnSpc>
                    <a:spcPct val="100000"/>
                  </a:lnSpc>
                </a:pPr>
                <a:r>
                  <a:rPr kumimoji="1" lang="zh-CN" altLang="en-US" sz="1050" spc="-150" dirty="0" smtClean="0">
                    <a:solidFill>
                      <a:schemeClr val="tx1"/>
                    </a:solidFill>
                    <a:latin typeface="思源黑体 CN Light" panose="020B0300000000000000" pitchFamily="34" charset="-122"/>
                    <a:ea typeface="思源黑体 CN Light" panose="020B0300000000000000" pitchFamily="34" charset="-122"/>
                  </a:rPr>
                  <a:t>，</a:t>
                </a:r>
                <a:endParaRPr lang="zh-CN" altLang="en-US" sz="1050" dirty="0">
                  <a:solidFill>
                    <a:schemeClr val="tx1"/>
                  </a:solidFill>
                </a:endParaRPr>
              </a:p>
            </p:txBody>
          </p:sp>
          <p:sp>
            <p:nvSpPr>
              <p:cNvPr id="27" name="矩形 26"/>
              <p:cNvSpPr/>
              <p:nvPr/>
            </p:nvSpPr>
            <p:spPr>
              <a:xfrm>
                <a:off x="8106714" y="1721786"/>
                <a:ext cx="1005403" cy="338554"/>
              </a:xfrm>
              <a:prstGeom prst="rect">
                <a:avLst/>
              </a:prstGeom>
            </p:spPr>
            <p:txBody>
              <a:bodyPr wrap="none">
                <a:spAutoFit/>
              </a:bodyPr>
              <a:lstStyle/>
              <a:p>
                <a:pPr>
                  <a:defRPr/>
                </a:pPr>
                <a:r>
                  <a:rPr lang="zh-CN" altLang="en-US" sz="1600" dirty="0" smtClean="0">
                    <a:latin typeface="思源黑体 CN Bold" panose="020B0800000000000000" pitchFamily="34" charset="-122"/>
                    <a:ea typeface="思源黑体 CN Bold" panose="020B0800000000000000" pitchFamily="34" charset="-122"/>
                  </a:rPr>
                  <a:t>前沿模型</a:t>
                </a:r>
                <a:endParaRPr lang="zh-CN" altLang="en-US" sz="1600" dirty="0">
                  <a:latin typeface="思源黑体 CN Bold" panose="020B0800000000000000" pitchFamily="34" charset="-122"/>
                  <a:ea typeface="思源黑体 CN Bold" panose="020B0800000000000000" pitchFamily="34" charset="-122"/>
                </a:endParaRPr>
              </a:p>
            </p:txBody>
          </p:sp>
        </p:grpSp>
      </p:grpSp>
      <p:grpSp>
        <p:nvGrpSpPr>
          <p:cNvPr id="32" name="组合 31"/>
          <p:cNvGrpSpPr/>
          <p:nvPr/>
        </p:nvGrpSpPr>
        <p:grpSpPr>
          <a:xfrm>
            <a:off x="8204869" y="4725375"/>
            <a:ext cx="1415772" cy="823118"/>
            <a:chOff x="7779199" y="4725375"/>
            <a:chExt cx="1415772" cy="823118"/>
          </a:xfrm>
        </p:grpSpPr>
        <p:grpSp>
          <p:nvGrpSpPr>
            <p:cNvPr id="33" name="组合 32"/>
            <p:cNvGrpSpPr/>
            <p:nvPr/>
          </p:nvGrpSpPr>
          <p:grpSpPr>
            <a:xfrm>
              <a:off x="7789473" y="4725375"/>
              <a:ext cx="942975" cy="523220"/>
              <a:chOff x="6095999" y="3498928"/>
              <a:chExt cx="942975" cy="523220"/>
            </a:xfrm>
          </p:grpSpPr>
          <p:sp>
            <p:nvSpPr>
              <p:cNvPr id="37" name="矩形: 圆角 41"/>
              <p:cNvSpPr/>
              <p:nvPr/>
            </p:nvSpPr>
            <p:spPr>
              <a:xfrm>
                <a:off x="6095999" y="3581400"/>
                <a:ext cx="942975" cy="35242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Bold" panose="020B0800000000000000" pitchFamily="34" charset="-122"/>
                  <a:ea typeface="思源黑体 CN Bold" panose="020B0800000000000000" pitchFamily="34" charset="-122"/>
                </a:endParaRPr>
              </a:p>
            </p:txBody>
          </p:sp>
          <p:grpSp>
            <p:nvGrpSpPr>
              <p:cNvPr id="38" name="组合 37"/>
              <p:cNvGrpSpPr/>
              <p:nvPr/>
            </p:nvGrpSpPr>
            <p:grpSpPr>
              <a:xfrm>
                <a:off x="6107209" y="3498928"/>
                <a:ext cx="721873" cy="523220"/>
                <a:chOff x="6380812" y="2688081"/>
                <a:chExt cx="721873" cy="523220"/>
              </a:xfrm>
            </p:grpSpPr>
            <p:sp>
              <p:nvSpPr>
                <p:cNvPr id="39" name="文本框 38"/>
                <p:cNvSpPr txBox="1"/>
                <p:nvPr/>
              </p:nvSpPr>
              <p:spPr>
                <a:xfrm>
                  <a:off x="6380812" y="2688081"/>
                  <a:ext cx="607859" cy="523220"/>
                </a:xfrm>
                <a:prstGeom prst="rect">
                  <a:avLst/>
                </a:prstGeom>
                <a:noFill/>
              </p:spPr>
              <p:txBody>
                <a:bodyPr wrap="none" rtlCol="0">
                  <a:spAutoFit/>
                </a:bodyPr>
                <a:lstStyle>
                  <a:defPPr>
                    <a:defRPr lang="zh-CN"/>
                  </a:defPPr>
                  <a:lvl1pPr>
                    <a:defRPr sz="2800" b="1" kern="2000">
                      <a:solidFill>
                        <a:schemeClr val="tx2"/>
                      </a:solidFill>
                      <a:latin typeface="Helvetica" panose="020B0604020202020204" pitchFamily="34" charset="0"/>
                    </a:defRPr>
                  </a:lvl1pPr>
                </a:lstStyle>
                <a:p>
                  <a:r>
                    <a:rPr lang="en-US" altLang="zh-CN" dirty="0" smtClean="0">
                      <a:solidFill>
                        <a:schemeClr val="bg1"/>
                      </a:solidFill>
                      <a:latin typeface="思源黑体 CN Bold" panose="020B0800000000000000" pitchFamily="34" charset="-122"/>
                      <a:ea typeface="思源黑体 CN Bold" panose="020B0800000000000000" pitchFamily="34" charset="-122"/>
                    </a:rPr>
                    <a:t>04</a:t>
                  </a:r>
                  <a:endParaRPr lang="zh-CN" altLang="en-US" dirty="0">
                    <a:solidFill>
                      <a:schemeClr val="bg1"/>
                    </a:solidFill>
                    <a:latin typeface="思源黑体 CN Bold" panose="020B0800000000000000" pitchFamily="34" charset="-122"/>
                    <a:ea typeface="思源黑体 CN Bold" panose="020B0800000000000000" pitchFamily="34" charset="-122"/>
                  </a:endParaRPr>
                </a:p>
              </p:txBody>
            </p:sp>
            <p:cxnSp>
              <p:nvCxnSpPr>
                <p:cNvPr id="40" name="直接连接符 39"/>
                <p:cNvCxnSpPr>
                  <a:cxnSpLocks/>
                </p:cNvCxnSpPr>
                <p:nvPr/>
              </p:nvCxnSpPr>
              <p:spPr>
                <a:xfrm flipH="1">
                  <a:off x="6962400" y="2844000"/>
                  <a:ext cx="140285" cy="223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a:xfrm>
              <a:off x="7779199" y="5188956"/>
              <a:ext cx="1415772" cy="359537"/>
              <a:chOff x="8106714" y="1721786"/>
              <a:chExt cx="1415772" cy="359537"/>
            </a:xfrm>
          </p:grpSpPr>
          <p:sp>
            <p:nvSpPr>
              <p:cNvPr id="35" name="文本框 66"/>
              <p:cNvSpPr txBox="1">
                <a:spLocks noChangeArrowheads="1"/>
              </p:cNvSpPr>
              <p:nvPr/>
            </p:nvSpPr>
            <p:spPr bwMode="auto">
              <a:xfrm>
                <a:off x="8106714" y="1827407"/>
                <a:ext cx="141577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nSpc>
                    <a:spcPts val="700"/>
                  </a:lnSpc>
                  <a:defRPr sz="500">
                    <a:solidFill>
                      <a:schemeClr val="bg1">
                        <a:lumMod val="50000"/>
                        <a:lumOff val="50000"/>
                      </a:schemeClr>
                    </a:solidFill>
                    <a:latin typeface="Helvetica" panose="020B0604020202020204" pitchFamily="34" charset="0"/>
                    <a:ea typeface="微软雅黑" panose="020B0503020204020204" pitchFamily="34"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nSpc>
                    <a:spcPct val="100000"/>
                  </a:lnSpc>
                </a:pPr>
                <a:endParaRPr lang="zh-CN" altLang="en-US" sz="1050" dirty="0">
                  <a:solidFill>
                    <a:schemeClr val="tx1"/>
                  </a:solidFill>
                </a:endParaRPr>
              </a:p>
            </p:txBody>
          </p:sp>
          <p:sp>
            <p:nvSpPr>
              <p:cNvPr id="36" name="矩形 35"/>
              <p:cNvSpPr/>
              <p:nvPr/>
            </p:nvSpPr>
            <p:spPr>
              <a:xfrm>
                <a:off x="8106714" y="1721786"/>
                <a:ext cx="1005403" cy="338554"/>
              </a:xfrm>
              <a:prstGeom prst="rect">
                <a:avLst/>
              </a:prstGeom>
            </p:spPr>
            <p:txBody>
              <a:bodyPr wrap="none">
                <a:spAutoFit/>
              </a:bodyPr>
              <a:lstStyle/>
              <a:p>
                <a:pPr>
                  <a:defRPr/>
                </a:pPr>
                <a:r>
                  <a:rPr lang="zh-CN" altLang="en-US" sz="1600" dirty="0" smtClean="0">
                    <a:latin typeface="思源黑体 CN Bold" panose="020B0800000000000000" pitchFamily="34" charset="-122"/>
                    <a:ea typeface="思源黑体 CN Bold" panose="020B0800000000000000" pitchFamily="34" charset="-122"/>
                  </a:rPr>
                  <a:t>模型选择</a:t>
                </a:r>
                <a:endParaRPr lang="zh-CN" altLang="en-US" sz="1600" dirty="0">
                  <a:latin typeface="思源黑体 CN Bold" panose="020B0800000000000000" pitchFamily="34" charset="-122"/>
                  <a:ea typeface="思源黑体 CN Bold" panose="020B0800000000000000" pitchFamily="34" charset="-122"/>
                </a:endParaRPr>
              </a:p>
            </p:txBody>
          </p:sp>
        </p:grpSp>
      </p:grpSp>
      <p:sp>
        <p:nvSpPr>
          <p:cNvPr id="2" name="文本框 1"/>
          <p:cNvSpPr txBox="1"/>
          <p:nvPr/>
        </p:nvSpPr>
        <p:spPr>
          <a:xfrm>
            <a:off x="5693144" y="3529854"/>
            <a:ext cx="1757212" cy="646331"/>
          </a:xfrm>
          <a:prstGeom prst="rect">
            <a:avLst/>
          </a:prstGeom>
          <a:noFill/>
        </p:spPr>
        <p:txBody>
          <a:bodyPr wrap="none" rtlCol="0">
            <a:spAutoFit/>
          </a:bodyPr>
          <a:lstStyle/>
          <a:p>
            <a:r>
              <a:rPr lang="zh-CN" altLang="en-US" sz="3600" dirty="0" smtClean="0">
                <a:solidFill>
                  <a:schemeClr val="tx1">
                    <a:lumMod val="85000"/>
                    <a:lumOff val="15000"/>
                  </a:schemeClr>
                </a:solidFill>
                <a:latin typeface="思源黑体 CN Bold" panose="020B0800000000000000" pitchFamily="34" charset="-122"/>
                <a:ea typeface="思源黑体 CN Bold" panose="020B0800000000000000" pitchFamily="34" charset="-122"/>
              </a:rPr>
              <a:t>目录 </a:t>
            </a:r>
            <a:r>
              <a:rPr lang="en-US" altLang="zh-CN" sz="3600" dirty="0" smtClean="0">
                <a:solidFill>
                  <a:schemeClr val="tx1">
                    <a:lumMod val="85000"/>
                    <a:lumOff val="15000"/>
                  </a:schemeClr>
                </a:solidFill>
                <a:latin typeface="思源黑体 CN Bold" panose="020B0800000000000000" pitchFamily="34" charset="-122"/>
                <a:ea typeface="思源黑体 CN Bold" panose="020B0800000000000000" pitchFamily="34" charset="-122"/>
              </a:rPr>
              <a:t>&gt;&gt;</a:t>
            </a:r>
            <a:endParaRPr lang="zh-CN" altLang="en-US" sz="3600" dirty="0">
              <a:solidFill>
                <a:schemeClr val="tx1">
                  <a:lumMod val="85000"/>
                  <a:lumOff val="15000"/>
                </a:schemeClr>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9453959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828" y="1638260"/>
            <a:ext cx="4880403" cy="4524315"/>
          </a:xfrm>
          <a:prstGeom prst="rect">
            <a:avLst/>
          </a:prstGeom>
        </p:spPr>
        <p:txBody>
          <a:bodyPr wrap="square">
            <a:spAutoFit/>
          </a:bodyPr>
          <a:lstStyle/>
          <a:p>
            <a:r>
              <a:rPr lang="zh-CN" altLang="en-US" dirty="0" smtClean="0"/>
              <a:t>之前阅读理解的端到端模型主要都是基于</a:t>
            </a:r>
            <a:r>
              <a:rPr lang="en-US" altLang="zh-CN" dirty="0" smtClean="0"/>
              <a:t>RNN</a:t>
            </a:r>
            <a:r>
              <a:rPr lang="zh-CN" altLang="en-US" dirty="0" smtClean="0"/>
              <a:t>的，所以在训练和预测上运行较慢，所需资源较多。而</a:t>
            </a:r>
            <a:r>
              <a:rPr lang="en-US" altLang="zh-CN" dirty="0" err="1" smtClean="0"/>
              <a:t>QANet</a:t>
            </a:r>
            <a:r>
              <a:rPr lang="zh-CN" altLang="en-US" dirty="0" smtClean="0"/>
              <a:t>不需要</a:t>
            </a:r>
            <a:r>
              <a:rPr lang="en-US" altLang="zh-CN" dirty="0" smtClean="0"/>
              <a:t>RNN</a:t>
            </a:r>
            <a:r>
              <a:rPr lang="zh-CN" altLang="en-US" dirty="0" smtClean="0"/>
              <a:t>构成，显著地提高了训练速度和预测速度。</a:t>
            </a:r>
            <a:endParaRPr lang="en-US" altLang="zh-CN" dirty="0" smtClean="0"/>
          </a:p>
          <a:p>
            <a:endParaRPr lang="en-US" altLang="zh-CN" dirty="0"/>
          </a:p>
          <a:p>
            <a:r>
              <a:rPr lang="zh-CN" altLang="en-US" dirty="0" smtClean="0"/>
              <a:t>主要改进：</a:t>
            </a:r>
            <a:endParaRPr lang="zh-CN" altLang="en-US" dirty="0"/>
          </a:p>
          <a:p>
            <a:r>
              <a:rPr lang="zh-CN" altLang="en-US" dirty="0" smtClean="0"/>
              <a:t>在</a:t>
            </a:r>
            <a:r>
              <a:rPr lang="en-US" altLang="zh-CN" dirty="0" smtClean="0"/>
              <a:t>Embedding Encoder Layer</a:t>
            </a:r>
            <a:r>
              <a:rPr lang="zh-CN" altLang="en-US" dirty="0" smtClean="0"/>
              <a:t>和</a:t>
            </a:r>
            <a:r>
              <a:rPr lang="en-US" altLang="zh-CN" dirty="0"/>
              <a:t>Model Encoder </a:t>
            </a:r>
            <a:r>
              <a:rPr lang="en-US" altLang="zh-CN" dirty="0" smtClean="0"/>
              <a:t>Layer</a:t>
            </a:r>
            <a:r>
              <a:rPr lang="zh-CN" altLang="en-US" dirty="0" smtClean="0"/>
              <a:t>中使用</a:t>
            </a:r>
            <a:r>
              <a:rPr lang="en-US" altLang="zh-CN" dirty="0" smtClean="0"/>
              <a:t>encoder block,</a:t>
            </a:r>
          </a:p>
          <a:p>
            <a:r>
              <a:rPr lang="zh-CN" altLang="en-US" dirty="0" smtClean="0"/>
              <a:t>单个</a:t>
            </a:r>
            <a:r>
              <a:rPr lang="en-US" altLang="zh-CN" dirty="0"/>
              <a:t>encoder block</a:t>
            </a:r>
            <a:r>
              <a:rPr lang="zh-CN" altLang="en-US" dirty="0"/>
              <a:t>结构自底向上依次包含位置编码</a:t>
            </a:r>
            <a:r>
              <a:rPr lang="en-US" altLang="zh-CN" dirty="0"/>
              <a:t>(position encoding)</a:t>
            </a:r>
            <a:r>
              <a:rPr lang="zh-CN" altLang="en-US" dirty="0"/>
              <a:t>，卷积</a:t>
            </a:r>
            <a:r>
              <a:rPr lang="en-US" altLang="zh-CN" dirty="0"/>
              <a:t>(</a:t>
            </a:r>
            <a:r>
              <a:rPr lang="en-US" altLang="zh-CN" i="1" dirty="0" err="1"/>
              <a:t>conv</a:t>
            </a:r>
            <a:r>
              <a:rPr lang="en-US" altLang="zh-CN" dirty="0"/>
              <a:t>)</a:t>
            </a:r>
            <a:r>
              <a:rPr lang="zh-CN" altLang="en-US" dirty="0"/>
              <a:t>层，</a:t>
            </a:r>
            <a:r>
              <a:rPr lang="en-US" altLang="zh-CN" i="1" dirty="0"/>
              <a:t>self attention</a:t>
            </a:r>
            <a:r>
              <a:rPr lang="zh-CN" altLang="en-US" dirty="0"/>
              <a:t>层和前馈网络</a:t>
            </a:r>
            <a:r>
              <a:rPr lang="en-US" altLang="zh-CN" dirty="0"/>
              <a:t>(</a:t>
            </a:r>
            <a:r>
              <a:rPr lang="en-US" altLang="zh-CN" i="1" dirty="0" err="1"/>
              <a:t>fnn</a:t>
            </a:r>
            <a:r>
              <a:rPr lang="en-US" altLang="zh-CN" dirty="0"/>
              <a:t>)</a:t>
            </a:r>
            <a:r>
              <a:rPr lang="zh-CN" altLang="en-US" dirty="0" smtClean="0"/>
              <a:t>层。</a:t>
            </a:r>
            <a:endParaRPr lang="en-US" altLang="zh-CN" dirty="0" smtClean="0"/>
          </a:p>
          <a:p>
            <a:r>
              <a:rPr lang="zh-CN" altLang="en-US" dirty="0"/>
              <a:t>卷积能够捕获上下文局部结构，而</a:t>
            </a:r>
            <a:r>
              <a:rPr lang="en-US" altLang="zh-CN" dirty="0"/>
              <a:t>self-attention</a:t>
            </a:r>
            <a:r>
              <a:rPr lang="zh-CN" altLang="en-US" dirty="0"/>
              <a:t>则可以捕捉文本之间全局的相互作用。 </a:t>
            </a:r>
            <a:endParaRPr lang="en-US" altLang="zh-CN" dirty="0" smtClean="0"/>
          </a:p>
          <a:p>
            <a:endParaRPr lang="en-US" altLang="zh-CN" dirty="0"/>
          </a:p>
          <a:p>
            <a:r>
              <a:rPr lang="zh-CN" altLang="en-US" dirty="0" smtClean="0"/>
              <a:t>特点：训练快，但内存需求较大</a:t>
            </a:r>
            <a:endParaRPr lang="en-US" altLang="zh-CN" dirty="0"/>
          </a:p>
          <a:p>
            <a:endParaRPr lang="en-US" altLang="zh-CN" dirty="0" smtClean="0"/>
          </a:p>
        </p:txBody>
      </p:sp>
      <p:sp>
        <p:nvSpPr>
          <p:cNvPr id="5" name="文本框 4"/>
          <p:cNvSpPr txBox="1"/>
          <p:nvPr/>
        </p:nvSpPr>
        <p:spPr>
          <a:xfrm>
            <a:off x="-483066" y="688083"/>
            <a:ext cx="3640016" cy="623248"/>
          </a:xfrm>
          <a:prstGeom prst="rect">
            <a:avLst/>
          </a:prstGeom>
          <a:noFill/>
        </p:spPr>
        <p:txBody>
          <a:bodyPr wrap="square" lIns="68580" tIns="34290" rIns="68580" bIns="34290" rtlCol="0">
            <a:spAutoFit/>
          </a:bodyPr>
          <a:lstStyle/>
          <a:p>
            <a:pPr algn="ctr" defTabSz="685800"/>
            <a:r>
              <a:rPr lang="en-US" altLang="zh-CN" sz="3600" b="1" dirty="0" err="1" smtClean="0">
                <a:latin typeface="宋体" panose="02010600030101010101" pitchFamily="2" charset="-122"/>
                <a:ea typeface="宋体" panose="02010600030101010101" pitchFamily="2" charset="-122"/>
                <a:cs typeface="+mn-ea"/>
                <a:sym typeface="+mn-lt"/>
              </a:rPr>
              <a:t>QANet</a:t>
            </a:r>
            <a:endParaRPr lang="zh-CN" altLang="en-US" sz="3600" b="1" dirty="0">
              <a:latin typeface="宋体" panose="02010600030101010101" pitchFamily="2" charset="-122"/>
              <a:ea typeface="宋体" panose="02010600030101010101" pitchFamily="2" charset="-122"/>
              <a:cs typeface="+mn-ea"/>
              <a:sym typeface="+mn-lt"/>
            </a:endParaRPr>
          </a:p>
        </p:txBody>
      </p:sp>
      <p:pic>
        <p:nvPicPr>
          <p:cNvPr id="3074" name="Picture 2" descr="QANetç»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708" y="905606"/>
            <a:ext cx="6553292" cy="538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83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828" y="1638260"/>
            <a:ext cx="4532343" cy="3693319"/>
          </a:xfrm>
          <a:prstGeom prst="rect">
            <a:avLst/>
          </a:prstGeom>
        </p:spPr>
        <p:txBody>
          <a:bodyPr wrap="square">
            <a:spAutoFit/>
          </a:bodyPr>
          <a:lstStyle/>
          <a:p>
            <a:r>
              <a:rPr lang="en-US" altLang="zh-CN" b="1" dirty="0"/>
              <a:t>B</a:t>
            </a:r>
            <a:r>
              <a:rPr lang="en-US" altLang="zh-CN" dirty="0"/>
              <a:t>idirectional </a:t>
            </a:r>
            <a:r>
              <a:rPr lang="en-US" altLang="zh-CN" b="1" dirty="0"/>
              <a:t>E</a:t>
            </a:r>
            <a:r>
              <a:rPr lang="en-US" altLang="zh-CN" dirty="0"/>
              <a:t>ncoder </a:t>
            </a:r>
            <a:r>
              <a:rPr lang="en-US" altLang="zh-CN" b="1" dirty="0"/>
              <a:t>R</a:t>
            </a:r>
            <a:r>
              <a:rPr lang="en-US" altLang="zh-CN" dirty="0"/>
              <a:t>epresentations from </a:t>
            </a:r>
            <a:r>
              <a:rPr lang="en-US" altLang="zh-CN" b="1" dirty="0" smtClean="0"/>
              <a:t>T</a:t>
            </a:r>
            <a:r>
              <a:rPr lang="en-US" altLang="zh-CN" dirty="0" smtClean="0"/>
              <a:t>ransformers</a:t>
            </a:r>
          </a:p>
          <a:p>
            <a:r>
              <a:rPr lang="zh-CN" altLang="en-US" dirty="0" smtClean="0"/>
              <a:t>为谷歌提出的一个预训练的模型，具备广泛的通用性，刷新了很多</a:t>
            </a:r>
            <a:r>
              <a:rPr lang="en-US" altLang="zh-CN" dirty="0" smtClean="0"/>
              <a:t>NLP</a:t>
            </a:r>
            <a:r>
              <a:rPr lang="zh-CN" altLang="en-US" dirty="0" smtClean="0"/>
              <a:t>任务的最好性能。</a:t>
            </a:r>
            <a:endParaRPr lang="en-US" altLang="zh-CN" dirty="0" smtClean="0"/>
          </a:p>
          <a:p>
            <a:r>
              <a:rPr lang="en-US" altLang="zh-CN" dirty="0" smtClean="0"/>
              <a:t>(</a:t>
            </a:r>
            <a:r>
              <a:rPr lang="zh-CN" altLang="en-US" dirty="0" smtClean="0"/>
              <a:t>预训练：由大语料训练出语言模型，将其迁移到特定任务，从而进行特征维度的迁移，句子级别信息的迁移。训练所需计算资源较大。</a:t>
            </a:r>
            <a:r>
              <a:rPr lang="en-US" altLang="zh-CN" dirty="0" smtClean="0"/>
              <a:t>)</a:t>
            </a:r>
          </a:p>
          <a:p>
            <a:endParaRPr lang="en-US" altLang="zh-CN" dirty="0"/>
          </a:p>
          <a:p>
            <a:r>
              <a:rPr lang="zh-CN" altLang="en-US" dirty="0" smtClean="0"/>
              <a:t>主要改进：</a:t>
            </a:r>
            <a:endParaRPr lang="zh-CN" altLang="en-US" dirty="0"/>
          </a:p>
          <a:p>
            <a:r>
              <a:rPr lang="zh-CN" altLang="en-US" dirty="0" smtClean="0"/>
              <a:t>在预训练方法上，使用了</a:t>
            </a:r>
            <a:r>
              <a:rPr lang="en-US" altLang="zh-CN" dirty="0" smtClean="0"/>
              <a:t>Masked LM</a:t>
            </a:r>
            <a:r>
              <a:rPr lang="zh-CN" altLang="en-US" dirty="0" smtClean="0"/>
              <a:t>和</a:t>
            </a:r>
            <a:r>
              <a:rPr lang="en-US" altLang="zh-CN" dirty="0" smtClean="0"/>
              <a:t>Next Sentence Prediction</a:t>
            </a:r>
            <a:r>
              <a:rPr lang="zh-CN" altLang="en-US" dirty="0" smtClean="0"/>
              <a:t>两种方法分别捕捉词语和句子级别的</a:t>
            </a:r>
            <a:r>
              <a:rPr lang="en-US" altLang="zh-CN" dirty="0" smtClean="0"/>
              <a:t>representation</a:t>
            </a:r>
          </a:p>
        </p:txBody>
      </p:sp>
      <p:sp>
        <p:nvSpPr>
          <p:cNvPr id="5" name="文本框 4"/>
          <p:cNvSpPr txBox="1"/>
          <p:nvPr/>
        </p:nvSpPr>
        <p:spPr>
          <a:xfrm>
            <a:off x="-483066" y="688083"/>
            <a:ext cx="3640016" cy="623248"/>
          </a:xfrm>
          <a:prstGeom prst="rect">
            <a:avLst/>
          </a:prstGeom>
          <a:noFill/>
        </p:spPr>
        <p:txBody>
          <a:bodyPr wrap="square" lIns="68580" tIns="34290" rIns="68580" bIns="34290" rtlCol="0">
            <a:spAutoFit/>
          </a:bodyPr>
          <a:lstStyle/>
          <a:p>
            <a:pPr algn="ctr" defTabSz="685800"/>
            <a:r>
              <a:rPr lang="en-US" altLang="zh-CN" sz="3600" b="1" dirty="0" smtClean="0">
                <a:latin typeface="宋体" panose="02010600030101010101" pitchFamily="2" charset="-122"/>
                <a:ea typeface="宋体" panose="02010600030101010101" pitchFamily="2" charset="-122"/>
                <a:cs typeface="+mn-ea"/>
                <a:sym typeface="+mn-lt"/>
              </a:rPr>
              <a:t>BERT</a:t>
            </a:r>
            <a:endParaRPr lang="zh-CN" altLang="en-US" sz="3600" b="1" dirty="0">
              <a:latin typeface="宋体" panose="02010600030101010101" pitchFamily="2" charset="-122"/>
              <a:ea typeface="宋体" panose="02010600030101010101" pitchFamily="2" charset="-122"/>
              <a:cs typeface="+mn-ea"/>
              <a:sym typeface="+mn-lt"/>
            </a:endParaRPr>
          </a:p>
        </p:txBody>
      </p:sp>
      <p:pic>
        <p:nvPicPr>
          <p:cNvPr id="4098" name="Picture 2" descr="å¨è¿éæå¥å¾çæè¿°"/>
          <p:cNvPicPr>
            <a:picLocks noChangeAspect="1" noChangeArrowheads="1"/>
          </p:cNvPicPr>
          <p:nvPr/>
        </p:nvPicPr>
        <p:blipFill rotWithShape="1">
          <a:blip r:embed="rId2">
            <a:extLst>
              <a:ext uri="{28A0092B-C50C-407E-A947-70E740481C1C}">
                <a14:useLocalDpi xmlns:a14="http://schemas.microsoft.com/office/drawing/2010/main" val="0"/>
              </a:ext>
            </a:extLst>
          </a:blip>
          <a:srcRect l="1671" t="3173" r="72199" b="5146"/>
          <a:stretch/>
        </p:blipFill>
        <p:spPr bwMode="auto">
          <a:xfrm>
            <a:off x="6531428" y="1311331"/>
            <a:ext cx="4718957" cy="420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84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7" name="组合 6"/>
          <p:cNvGrpSpPr/>
          <p:nvPr/>
        </p:nvGrpSpPr>
        <p:grpSpPr>
          <a:xfrm>
            <a:off x="4615322" y="3429248"/>
            <a:ext cx="2961357" cy="1230666"/>
            <a:chOff x="4602496" y="2848154"/>
            <a:chExt cx="2961357" cy="1230666"/>
          </a:xfrm>
        </p:grpSpPr>
        <p:sp>
          <p:nvSpPr>
            <p:cNvPr id="8" name="文本框 7"/>
            <p:cNvSpPr txBox="1"/>
            <p:nvPr/>
          </p:nvSpPr>
          <p:spPr>
            <a:xfrm>
              <a:off x="5008200" y="2925223"/>
              <a:ext cx="2149948" cy="646331"/>
            </a:xfrm>
            <a:prstGeom prst="rect">
              <a:avLst/>
            </a:prstGeom>
            <a:noFill/>
          </p:spPr>
          <p:txBody>
            <a:bodyPr wrap="none" rtlCol="0">
              <a:spAutoFit/>
            </a:bodyPr>
            <a:lstStyle/>
            <a:p>
              <a:pPr algn="ctr"/>
              <a:r>
                <a:rPr lang="en-US" altLang="zh-CN" sz="3600" dirty="0" smtClean="0">
                  <a:latin typeface="思源黑体 CN Heavy" panose="020B0A00000000000000" pitchFamily="34" charset="-122"/>
                  <a:ea typeface="思源黑体 CN Heavy" panose="020B0A00000000000000" pitchFamily="34" charset="-122"/>
                </a:rPr>
                <a:t>Our Plan</a:t>
              </a:r>
              <a:endParaRPr lang="zh-CN" altLang="en-US" sz="3600" dirty="0">
                <a:latin typeface="思源黑体 CN Heavy" panose="020B0A00000000000000" pitchFamily="34" charset="-122"/>
                <a:ea typeface="思源黑体 CN Heavy" panose="020B0A00000000000000" pitchFamily="34" charset="-122"/>
              </a:endParaRPr>
            </a:p>
          </p:txBody>
        </p:sp>
        <p:sp>
          <p:nvSpPr>
            <p:cNvPr id="9" name="文本框 8"/>
            <p:cNvSpPr txBox="1"/>
            <p:nvPr/>
          </p:nvSpPr>
          <p:spPr>
            <a:xfrm>
              <a:off x="4602496" y="3505803"/>
              <a:ext cx="2961357" cy="278602"/>
            </a:xfrm>
            <a:prstGeom prst="rect">
              <a:avLst/>
            </a:prstGeom>
            <a:noFill/>
          </p:spPr>
          <p:txBody>
            <a:bodyPr wrap="square" rtlCol="0">
              <a:spAutoFit/>
            </a:bodyPr>
            <a:lstStyle/>
            <a:p>
              <a:pPr algn="ctr">
                <a:lnSpc>
                  <a:spcPct val="120000"/>
                </a:lnSpc>
              </a:pPr>
              <a:endParaRPr kumimoji="1" lang="en-US" altLang="zh-CN" sz="1100" spc="-150" dirty="0" smtClean="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ChangeAspect="1"/>
          </p:cNvGrpSpPr>
          <p:nvPr/>
        </p:nvGrpSpPr>
        <p:grpSpPr>
          <a:xfrm>
            <a:off x="4818595" y="2085375"/>
            <a:ext cx="2554810" cy="1199156"/>
            <a:chOff x="9226008" y="-1169675"/>
            <a:chExt cx="1647803" cy="773433"/>
          </a:xfrm>
          <a:solidFill>
            <a:schemeClr val="tx1">
              <a:lumMod val="85000"/>
              <a:lumOff val="15000"/>
            </a:schemeClr>
          </a:solidFill>
        </p:grpSpPr>
        <p:sp>
          <p:nvSpPr>
            <p:cNvPr id="16" name="任意多边形 15"/>
            <p:cNvSpPr/>
            <p:nvPr/>
          </p:nvSpPr>
          <p:spPr>
            <a:xfrm>
              <a:off x="9226008" y="-1169675"/>
              <a:ext cx="767829" cy="773433"/>
            </a:xfrm>
            <a:custGeom>
              <a:avLst/>
              <a:gdLst/>
              <a:ahLst/>
              <a:cxnLst/>
              <a:rect l="l" t="t" r="r" b="b"/>
              <a:pathLst>
                <a:path w="767829" h="773433">
                  <a:moveTo>
                    <a:pt x="383186" y="0"/>
                  </a:moveTo>
                  <a:cubicBezTo>
                    <a:pt x="499323" y="52"/>
                    <a:pt x="592033" y="46540"/>
                    <a:pt x="661316" y="139464"/>
                  </a:cubicBezTo>
                  <a:cubicBezTo>
                    <a:pt x="730599" y="232388"/>
                    <a:pt x="766103" y="371436"/>
                    <a:pt x="767829" y="556608"/>
                  </a:cubicBezTo>
                  <a:cubicBezTo>
                    <a:pt x="767397" y="603342"/>
                    <a:pt x="764855" y="647227"/>
                    <a:pt x="760201" y="688263"/>
                  </a:cubicBezTo>
                  <a:lnTo>
                    <a:pt x="745113" y="773433"/>
                  </a:lnTo>
                  <a:lnTo>
                    <a:pt x="506019" y="773433"/>
                  </a:lnTo>
                  <a:lnTo>
                    <a:pt x="512259" y="739730"/>
                  </a:lnTo>
                  <a:cubicBezTo>
                    <a:pt x="519317" y="691261"/>
                    <a:pt x="522957" y="630221"/>
                    <a:pt x="523180" y="556608"/>
                  </a:cubicBezTo>
                  <a:cubicBezTo>
                    <a:pt x="522883" y="459043"/>
                    <a:pt x="516510" y="384341"/>
                    <a:pt x="504061" y="332502"/>
                  </a:cubicBezTo>
                  <a:cubicBezTo>
                    <a:pt x="491611" y="280663"/>
                    <a:pt x="474868" y="245264"/>
                    <a:pt x="453831" y="226305"/>
                  </a:cubicBezTo>
                  <a:cubicBezTo>
                    <a:pt x="432794" y="207345"/>
                    <a:pt x="409245" y="198400"/>
                    <a:pt x="383186" y="199471"/>
                  </a:cubicBezTo>
                  <a:cubicBezTo>
                    <a:pt x="357143" y="198400"/>
                    <a:pt x="333721" y="207345"/>
                    <a:pt x="312918" y="226305"/>
                  </a:cubicBezTo>
                  <a:cubicBezTo>
                    <a:pt x="292115" y="245264"/>
                    <a:pt x="275606" y="280663"/>
                    <a:pt x="263391" y="332502"/>
                  </a:cubicBezTo>
                  <a:cubicBezTo>
                    <a:pt x="251175" y="384341"/>
                    <a:pt x="244928" y="459043"/>
                    <a:pt x="244649" y="556608"/>
                  </a:cubicBezTo>
                  <a:cubicBezTo>
                    <a:pt x="244858" y="630221"/>
                    <a:pt x="248425" y="691261"/>
                    <a:pt x="255348" y="739730"/>
                  </a:cubicBezTo>
                  <a:lnTo>
                    <a:pt x="261470" y="773433"/>
                  </a:lnTo>
                  <a:lnTo>
                    <a:pt x="22526" y="773433"/>
                  </a:lnTo>
                  <a:lnTo>
                    <a:pt x="7548" y="688263"/>
                  </a:lnTo>
                  <a:cubicBezTo>
                    <a:pt x="2932" y="647227"/>
                    <a:pt x="416" y="603342"/>
                    <a:pt x="0" y="556608"/>
                  </a:cubicBezTo>
                  <a:cubicBezTo>
                    <a:pt x="1665" y="370162"/>
                    <a:pt x="36926" y="230750"/>
                    <a:pt x="105784" y="138372"/>
                  </a:cubicBezTo>
                  <a:cubicBezTo>
                    <a:pt x="174642" y="45994"/>
                    <a:pt x="267109" y="-130"/>
                    <a:pt x="38318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17" name="任意多边形 16"/>
            <p:cNvSpPr/>
            <p:nvPr/>
          </p:nvSpPr>
          <p:spPr>
            <a:xfrm>
              <a:off x="10056434" y="-1149273"/>
              <a:ext cx="817377" cy="753031"/>
            </a:xfrm>
            <a:custGeom>
              <a:avLst/>
              <a:gdLst/>
              <a:ahLst/>
              <a:cxnLst/>
              <a:rect l="l" t="t" r="r" b="b"/>
              <a:pathLst>
                <a:path w="817377" h="753031">
                  <a:moveTo>
                    <a:pt x="377447" y="0"/>
                  </a:moveTo>
                  <a:lnTo>
                    <a:pt x="696419" y="0"/>
                  </a:lnTo>
                  <a:lnTo>
                    <a:pt x="696419" y="616449"/>
                  </a:lnTo>
                  <a:lnTo>
                    <a:pt x="817377" y="616449"/>
                  </a:lnTo>
                  <a:lnTo>
                    <a:pt x="817377" y="753031"/>
                  </a:lnTo>
                  <a:lnTo>
                    <a:pt x="0" y="753031"/>
                  </a:lnTo>
                  <a:lnTo>
                    <a:pt x="0" y="633922"/>
                  </a:lnTo>
                  <a:lnTo>
                    <a:pt x="377447" y="0"/>
                  </a:lnTo>
                  <a:close/>
                  <a:moveTo>
                    <a:pt x="459054" y="216960"/>
                  </a:moveTo>
                  <a:cubicBezTo>
                    <a:pt x="445211" y="247638"/>
                    <a:pt x="431003" y="278499"/>
                    <a:pt x="416430" y="309542"/>
                  </a:cubicBezTo>
                  <a:cubicBezTo>
                    <a:pt x="401858" y="340585"/>
                    <a:pt x="386920" y="371445"/>
                    <a:pt x="371618" y="402124"/>
                  </a:cubicBezTo>
                  <a:lnTo>
                    <a:pt x="247745" y="616449"/>
                  </a:lnTo>
                  <a:lnTo>
                    <a:pt x="454686" y="616449"/>
                  </a:lnTo>
                  <a:lnTo>
                    <a:pt x="454686" y="457528"/>
                  </a:lnTo>
                  <a:cubicBezTo>
                    <a:pt x="454928" y="421807"/>
                    <a:pt x="456263" y="381712"/>
                    <a:pt x="458690" y="337244"/>
                  </a:cubicBezTo>
                  <a:cubicBezTo>
                    <a:pt x="461117" y="292775"/>
                    <a:pt x="463180" y="252680"/>
                    <a:pt x="464879" y="216960"/>
                  </a:cubicBezTo>
                  <a:lnTo>
                    <a:pt x="459054" y="21696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grpSp>
    </p:spTree>
    <p:extLst>
      <p:ext uri="{BB962C8B-B14F-4D97-AF65-F5344CB8AC3E}">
        <p14:creationId xmlns:p14="http://schemas.microsoft.com/office/powerpoint/2010/main" val="9419437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828" y="1638260"/>
            <a:ext cx="5879124" cy="923330"/>
          </a:xfrm>
          <a:prstGeom prst="rect">
            <a:avLst/>
          </a:prstGeom>
        </p:spPr>
        <p:txBody>
          <a:bodyPr wrap="square">
            <a:spAutoFit/>
          </a:bodyPr>
          <a:lstStyle/>
          <a:p>
            <a:r>
              <a:rPr lang="zh-CN" altLang="en-US" b="1" dirty="0" smtClean="0"/>
              <a:t>选择</a:t>
            </a:r>
            <a:r>
              <a:rPr lang="en-US" altLang="zh-CN" b="1" dirty="0" smtClean="0"/>
              <a:t>BERT</a:t>
            </a:r>
            <a:r>
              <a:rPr lang="zh-CN" altLang="en-US" b="1" dirty="0" smtClean="0"/>
              <a:t>这一预训练模型，是因为其在阅读理解</a:t>
            </a:r>
            <a:r>
              <a:rPr lang="zh-CN" altLang="en-US" b="1" dirty="0" smtClean="0"/>
              <a:t>任务中的优异</a:t>
            </a:r>
            <a:r>
              <a:rPr lang="zh-CN" altLang="en-US" b="1" dirty="0" smtClean="0"/>
              <a:t>表现（在</a:t>
            </a:r>
            <a:r>
              <a:rPr lang="en-US" altLang="zh-CN" b="1" dirty="0" err="1" smtClean="0"/>
              <a:t>SQuAD</a:t>
            </a:r>
            <a:r>
              <a:rPr lang="zh-CN" altLang="en-US" b="1" dirty="0" smtClean="0"/>
              <a:t>上的效果如下所示）</a:t>
            </a:r>
            <a:endParaRPr lang="en-US" altLang="zh-CN" b="1" dirty="0"/>
          </a:p>
          <a:p>
            <a:endParaRPr lang="en-US" altLang="zh-CN" dirty="0" smtClean="0"/>
          </a:p>
        </p:txBody>
      </p:sp>
      <p:sp>
        <p:nvSpPr>
          <p:cNvPr id="5" name="文本框 4"/>
          <p:cNvSpPr txBox="1"/>
          <p:nvPr/>
        </p:nvSpPr>
        <p:spPr>
          <a:xfrm>
            <a:off x="260646" y="375671"/>
            <a:ext cx="3640016" cy="1177245"/>
          </a:xfrm>
          <a:prstGeom prst="rect">
            <a:avLst/>
          </a:prstGeom>
          <a:noFill/>
        </p:spPr>
        <p:txBody>
          <a:bodyPr wrap="square" lIns="68580" tIns="34290" rIns="68580" bIns="34290" rtlCol="0">
            <a:spAutoFit/>
          </a:bodyPr>
          <a:lstStyle/>
          <a:p>
            <a:pPr algn="ctr" defTabSz="685800"/>
            <a:r>
              <a:rPr lang="zh-CN" altLang="en-US" sz="3600" b="1" dirty="0" smtClean="0">
                <a:latin typeface="宋体" panose="02010600030101010101" pitchFamily="2" charset="-122"/>
                <a:ea typeface="宋体" panose="02010600030101010101" pitchFamily="2" charset="-122"/>
                <a:cs typeface="+mn-ea"/>
                <a:sym typeface="+mn-lt"/>
              </a:rPr>
              <a:t>系统初步设计</a:t>
            </a:r>
            <a:endParaRPr lang="en-US" altLang="zh-CN" sz="3600" b="1" dirty="0" smtClean="0">
              <a:latin typeface="宋体" panose="02010600030101010101" pitchFamily="2" charset="-122"/>
              <a:ea typeface="宋体" panose="02010600030101010101" pitchFamily="2" charset="-122"/>
              <a:cs typeface="+mn-ea"/>
              <a:sym typeface="+mn-lt"/>
            </a:endParaRPr>
          </a:p>
          <a:p>
            <a:pPr algn="ctr" defTabSz="685800"/>
            <a:r>
              <a:rPr lang="en-US" altLang="zh-CN" sz="3600" b="1" dirty="0" smtClean="0">
                <a:latin typeface="宋体" panose="02010600030101010101" pitchFamily="2" charset="-122"/>
                <a:ea typeface="宋体" panose="02010600030101010101" pitchFamily="2" charset="-122"/>
                <a:cs typeface="+mn-ea"/>
                <a:sym typeface="+mn-lt"/>
              </a:rPr>
              <a:t>BERT + </a:t>
            </a:r>
            <a:r>
              <a:rPr lang="en-US" altLang="zh-CN" sz="3600" b="1" dirty="0" err="1" smtClean="0">
                <a:latin typeface="宋体" panose="02010600030101010101" pitchFamily="2" charset="-122"/>
                <a:ea typeface="宋体" panose="02010600030101010101" pitchFamily="2" charset="-122"/>
                <a:cs typeface="+mn-ea"/>
                <a:sym typeface="+mn-lt"/>
              </a:rPr>
              <a:t>QANet</a:t>
            </a:r>
            <a:endParaRPr lang="zh-CN" altLang="en-US" sz="3600" b="1" dirty="0">
              <a:latin typeface="宋体" panose="02010600030101010101" pitchFamily="2" charset="-122"/>
              <a:ea typeface="宋体" panose="02010600030101010101" pitchFamily="2" charset="-122"/>
              <a:cs typeface="+mn-ea"/>
              <a:sym typeface="+mn-lt"/>
            </a:endParaRPr>
          </a:p>
        </p:txBody>
      </p:sp>
      <p:pic>
        <p:nvPicPr>
          <p:cNvPr id="2" name="图片 1"/>
          <p:cNvPicPr>
            <a:picLocks noChangeAspect="1"/>
          </p:cNvPicPr>
          <p:nvPr/>
        </p:nvPicPr>
        <p:blipFill rotWithShape="1">
          <a:blip r:embed="rId2"/>
          <a:srcRect r="748" b="35014"/>
          <a:stretch/>
        </p:blipFill>
        <p:spPr>
          <a:xfrm>
            <a:off x="2483269" y="2466566"/>
            <a:ext cx="6309039" cy="4016298"/>
          </a:xfrm>
          <a:prstGeom prst="rect">
            <a:avLst/>
          </a:prstGeom>
        </p:spPr>
      </p:pic>
    </p:spTree>
    <p:extLst>
      <p:ext uri="{BB962C8B-B14F-4D97-AF65-F5344CB8AC3E}">
        <p14:creationId xmlns:p14="http://schemas.microsoft.com/office/powerpoint/2010/main" val="2848302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1428" y="6211669"/>
            <a:ext cx="9240834" cy="646331"/>
          </a:xfrm>
          <a:prstGeom prst="rect">
            <a:avLst/>
          </a:prstGeom>
        </p:spPr>
        <p:txBody>
          <a:bodyPr wrap="square">
            <a:spAutoFit/>
          </a:bodyPr>
          <a:lstStyle/>
          <a:p>
            <a:r>
              <a:rPr lang="zh-CN" altLang="en-US" b="1" dirty="0" smtClean="0"/>
              <a:t>使用</a:t>
            </a:r>
            <a:r>
              <a:rPr lang="en-US" altLang="zh-CN" b="1" dirty="0"/>
              <a:t>12G GPU</a:t>
            </a:r>
            <a:r>
              <a:rPr lang="zh-CN" altLang="en-US" b="1" dirty="0"/>
              <a:t>训练</a:t>
            </a:r>
            <a:r>
              <a:rPr lang="en-US" altLang="zh-CN" b="1" dirty="0"/>
              <a:t>2</a:t>
            </a:r>
            <a:r>
              <a:rPr lang="zh-CN" altLang="en-US" b="1" dirty="0"/>
              <a:t>小时，没有进行调参的初步结果，效果</a:t>
            </a:r>
            <a:r>
              <a:rPr lang="zh-CN" altLang="en-US" b="1" dirty="0" smtClean="0"/>
              <a:t>差强人意。</a:t>
            </a:r>
            <a:endParaRPr lang="en-US" altLang="zh-CN" b="1" dirty="0" smtClean="0"/>
          </a:p>
          <a:p>
            <a:endParaRPr lang="en-US" altLang="zh-CN" dirty="0" smtClean="0"/>
          </a:p>
        </p:txBody>
      </p:sp>
      <p:sp>
        <p:nvSpPr>
          <p:cNvPr id="5" name="文本框 4"/>
          <p:cNvSpPr txBox="1"/>
          <p:nvPr/>
        </p:nvSpPr>
        <p:spPr>
          <a:xfrm>
            <a:off x="260646" y="375671"/>
            <a:ext cx="3640016" cy="1177245"/>
          </a:xfrm>
          <a:prstGeom prst="rect">
            <a:avLst/>
          </a:prstGeom>
          <a:noFill/>
        </p:spPr>
        <p:txBody>
          <a:bodyPr wrap="square" lIns="68580" tIns="34290" rIns="68580" bIns="34290" rtlCol="0">
            <a:spAutoFit/>
          </a:bodyPr>
          <a:lstStyle/>
          <a:p>
            <a:pPr algn="ctr" defTabSz="685800"/>
            <a:r>
              <a:rPr lang="zh-CN" altLang="en-US" sz="3600" b="1" dirty="0" smtClean="0">
                <a:latin typeface="宋体" panose="02010600030101010101" pitchFamily="2" charset="-122"/>
                <a:ea typeface="宋体" panose="02010600030101010101" pitchFamily="2" charset="-122"/>
                <a:cs typeface="+mn-ea"/>
                <a:sym typeface="+mn-lt"/>
              </a:rPr>
              <a:t>系统初步设计</a:t>
            </a:r>
            <a:endParaRPr lang="en-US" altLang="zh-CN" sz="3600" b="1" dirty="0" smtClean="0">
              <a:latin typeface="宋体" panose="02010600030101010101" pitchFamily="2" charset="-122"/>
              <a:ea typeface="宋体" panose="02010600030101010101" pitchFamily="2" charset="-122"/>
              <a:cs typeface="+mn-ea"/>
              <a:sym typeface="+mn-lt"/>
            </a:endParaRPr>
          </a:p>
          <a:p>
            <a:pPr algn="ctr" defTabSz="685800"/>
            <a:r>
              <a:rPr lang="en-US" altLang="zh-CN" sz="3600" b="1" dirty="0" smtClean="0">
                <a:latin typeface="宋体" panose="02010600030101010101" pitchFamily="2" charset="-122"/>
                <a:ea typeface="宋体" panose="02010600030101010101" pitchFamily="2" charset="-122"/>
                <a:cs typeface="+mn-ea"/>
                <a:sym typeface="+mn-lt"/>
              </a:rPr>
              <a:t>BERT + </a:t>
            </a:r>
            <a:r>
              <a:rPr lang="en-US" altLang="zh-CN" sz="3600" b="1" dirty="0" err="1" smtClean="0">
                <a:latin typeface="宋体" panose="02010600030101010101" pitchFamily="2" charset="-122"/>
                <a:ea typeface="宋体" panose="02010600030101010101" pitchFamily="2" charset="-122"/>
                <a:cs typeface="+mn-ea"/>
                <a:sym typeface="+mn-lt"/>
              </a:rPr>
              <a:t>QANet</a:t>
            </a:r>
            <a:endParaRPr lang="zh-CN" altLang="en-US" sz="3600" b="1" dirty="0">
              <a:latin typeface="宋体" panose="02010600030101010101" pitchFamily="2" charset="-122"/>
              <a:ea typeface="宋体" panose="02010600030101010101" pitchFamily="2" charset="-122"/>
              <a:cs typeface="+mn-ea"/>
              <a:sym typeface="+mn-lt"/>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428" y="2179957"/>
            <a:ext cx="10153650" cy="600075"/>
          </a:xfrm>
          <a:prstGeom prst="rect">
            <a:avLst/>
          </a:prstGeom>
        </p:spPr>
      </p:pic>
      <p:sp>
        <p:nvSpPr>
          <p:cNvPr id="8" name="矩形 7"/>
          <p:cNvSpPr/>
          <p:nvPr/>
        </p:nvSpPr>
        <p:spPr>
          <a:xfrm>
            <a:off x="747228" y="1790660"/>
            <a:ext cx="9777164" cy="934955"/>
          </a:xfrm>
          <a:prstGeom prst="rect">
            <a:avLst/>
          </a:prstGeom>
        </p:spPr>
        <p:txBody>
          <a:bodyPr wrap="square">
            <a:spAutoFit/>
          </a:bodyPr>
          <a:lstStyle/>
          <a:p>
            <a:r>
              <a:rPr lang="zh-CN" altLang="en-US" b="1" dirty="0" smtClean="0"/>
              <a:t>我们使用</a:t>
            </a:r>
            <a:r>
              <a:rPr lang="en-US" altLang="zh-CN" b="1" dirty="0" smtClean="0"/>
              <a:t>Bert fine-</a:t>
            </a:r>
            <a:r>
              <a:rPr lang="en-US" altLang="zh-CN" b="1" dirty="0" err="1" smtClean="0"/>
              <a:t>tunning</a:t>
            </a:r>
            <a:r>
              <a:rPr lang="zh-CN" altLang="en-US" b="1" dirty="0" smtClean="0"/>
              <a:t>进行初步实验，在</a:t>
            </a:r>
            <a:r>
              <a:rPr lang="en-US" altLang="zh-CN" b="1" dirty="0" smtClean="0"/>
              <a:t>CMRC2018</a:t>
            </a:r>
            <a:r>
              <a:rPr lang="zh-CN" altLang="en-US" b="1" dirty="0" smtClean="0"/>
              <a:t>开发集上的结果，和比赛时结果的对比</a:t>
            </a:r>
            <a:endParaRPr lang="en-US" altLang="zh-CN" b="1" dirty="0" smtClean="0"/>
          </a:p>
          <a:p>
            <a:endParaRPr lang="en-US" altLang="zh-CN" b="1" dirty="0"/>
          </a:p>
          <a:p>
            <a:endParaRPr lang="en-US" altLang="zh-CN" dirty="0" smtClean="0"/>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2706" t="15486" r="3770" b="-124"/>
          <a:stretch/>
        </p:blipFill>
        <p:spPr>
          <a:xfrm>
            <a:off x="881428" y="2780032"/>
            <a:ext cx="8213272" cy="3353733"/>
          </a:xfrm>
          <a:prstGeom prst="rect">
            <a:avLst/>
          </a:prstGeom>
        </p:spPr>
      </p:pic>
    </p:spTree>
    <p:extLst>
      <p:ext uri="{BB962C8B-B14F-4D97-AF65-F5344CB8AC3E}">
        <p14:creationId xmlns:p14="http://schemas.microsoft.com/office/powerpoint/2010/main" val="138465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0646" y="375671"/>
            <a:ext cx="3640016" cy="1177245"/>
          </a:xfrm>
          <a:prstGeom prst="rect">
            <a:avLst/>
          </a:prstGeom>
          <a:noFill/>
        </p:spPr>
        <p:txBody>
          <a:bodyPr wrap="square" lIns="68580" tIns="34290" rIns="68580" bIns="34290" rtlCol="0">
            <a:spAutoFit/>
          </a:bodyPr>
          <a:lstStyle/>
          <a:p>
            <a:pPr algn="ctr" defTabSz="685800"/>
            <a:r>
              <a:rPr lang="zh-CN" altLang="en-US" sz="3600" b="1" dirty="0" smtClean="0">
                <a:latin typeface="宋体" panose="02010600030101010101" pitchFamily="2" charset="-122"/>
                <a:ea typeface="宋体" panose="02010600030101010101" pitchFamily="2" charset="-122"/>
                <a:cs typeface="+mn-ea"/>
                <a:sym typeface="+mn-lt"/>
              </a:rPr>
              <a:t>系统初步设计</a:t>
            </a:r>
            <a:endParaRPr lang="en-US" altLang="zh-CN" sz="3600" b="1" dirty="0" smtClean="0">
              <a:latin typeface="宋体" panose="02010600030101010101" pitchFamily="2" charset="-122"/>
              <a:ea typeface="宋体" panose="02010600030101010101" pitchFamily="2" charset="-122"/>
              <a:cs typeface="+mn-ea"/>
              <a:sym typeface="+mn-lt"/>
            </a:endParaRPr>
          </a:p>
          <a:p>
            <a:pPr algn="ctr" defTabSz="685800"/>
            <a:r>
              <a:rPr lang="en-US" altLang="zh-CN" sz="3600" b="1" dirty="0" smtClean="0">
                <a:latin typeface="宋体" panose="02010600030101010101" pitchFamily="2" charset="-122"/>
                <a:ea typeface="宋体" panose="02010600030101010101" pitchFamily="2" charset="-122"/>
                <a:cs typeface="+mn-ea"/>
                <a:sym typeface="+mn-lt"/>
              </a:rPr>
              <a:t>BERT + </a:t>
            </a:r>
            <a:r>
              <a:rPr lang="en-US" altLang="zh-CN" sz="3600" b="1" dirty="0" err="1" smtClean="0">
                <a:latin typeface="宋体" panose="02010600030101010101" pitchFamily="2" charset="-122"/>
                <a:ea typeface="宋体" panose="02010600030101010101" pitchFamily="2" charset="-122"/>
                <a:cs typeface="+mn-ea"/>
                <a:sym typeface="+mn-lt"/>
              </a:rPr>
              <a:t>QANet</a:t>
            </a:r>
            <a:endParaRPr lang="zh-CN" altLang="en-US" sz="3600" b="1" dirty="0">
              <a:latin typeface="宋体" panose="02010600030101010101" pitchFamily="2" charset="-122"/>
              <a:ea typeface="宋体" panose="02010600030101010101" pitchFamily="2" charset="-122"/>
              <a:cs typeface="+mn-ea"/>
              <a:sym typeface="+mn-lt"/>
            </a:endParaRPr>
          </a:p>
        </p:txBody>
      </p:sp>
      <p:sp>
        <p:nvSpPr>
          <p:cNvPr id="8" name="矩形 7"/>
          <p:cNvSpPr/>
          <p:nvPr/>
        </p:nvSpPr>
        <p:spPr>
          <a:xfrm>
            <a:off x="747228" y="1790660"/>
            <a:ext cx="9240834" cy="646331"/>
          </a:xfrm>
          <a:prstGeom prst="rect">
            <a:avLst/>
          </a:prstGeom>
        </p:spPr>
        <p:txBody>
          <a:bodyPr wrap="square">
            <a:spAutoFit/>
          </a:bodyPr>
          <a:lstStyle/>
          <a:p>
            <a:r>
              <a:rPr lang="zh-CN" altLang="en-US" b="1" dirty="0" smtClean="0"/>
              <a:t>我们使用</a:t>
            </a:r>
            <a:r>
              <a:rPr lang="en-US" altLang="zh-CN" b="1" dirty="0" smtClean="0"/>
              <a:t>Bert fine-</a:t>
            </a:r>
            <a:r>
              <a:rPr lang="en-US" altLang="zh-CN" b="1" dirty="0" err="1" smtClean="0"/>
              <a:t>tunning</a:t>
            </a:r>
            <a:r>
              <a:rPr lang="zh-CN" altLang="en-US" b="1" dirty="0" smtClean="0"/>
              <a:t>进行初步实验，其中一个实例：</a:t>
            </a:r>
            <a:endParaRPr lang="en-US" altLang="zh-CN" b="1" dirty="0"/>
          </a:p>
          <a:p>
            <a:endParaRPr lang="en-US" altLang="zh-CN"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28" y="2295195"/>
            <a:ext cx="5861957" cy="4154591"/>
          </a:xfrm>
          <a:prstGeom prst="rect">
            <a:avLst/>
          </a:prstGeom>
        </p:spPr>
      </p:pic>
      <p:sp>
        <p:nvSpPr>
          <p:cNvPr id="9" name="矩形 8"/>
          <p:cNvSpPr/>
          <p:nvPr/>
        </p:nvSpPr>
        <p:spPr>
          <a:xfrm>
            <a:off x="7704828" y="1698327"/>
            <a:ext cx="3460100" cy="1477328"/>
          </a:xfrm>
          <a:prstGeom prst="rect">
            <a:avLst/>
          </a:prstGeom>
        </p:spPr>
        <p:txBody>
          <a:bodyPr wrap="square">
            <a:spAutoFit/>
          </a:bodyPr>
          <a:lstStyle/>
          <a:p>
            <a:r>
              <a:rPr lang="zh-CN" altLang="en-US" b="1" dirty="0"/>
              <a:t>第一</a:t>
            </a:r>
            <a:r>
              <a:rPr lang="zh-CN" altLang="en-US" b="1" dirty="0" smtClean="0"/>
              <a:t>个问题回答错误可能原因：最后</a:t>
            </a:r>
            <a:r>
              <a:rPr lang="zh-CN" altLang="en-US" b="1" dirty="0"/>
              <a:t>直接连接一层全连接层输出</a:t>
            </a:r>
            <a:r>
              <a:rPr lang="zh-CN" altLang="en-US" b="1" dirty="0" smtClean="0"/>
              <a:t>，导致答案</a:t>
            </a:r>
            <a:r>
              <a:rPr lang="zh-CN" altLang="en-US" b="1" dirty="0"/>
              <a:t>边界选择不</a:t>
            </a:r>
            <a:r>
              <a:rPr lang="zh-CN" altLang="en-US" b="1" dirty="0" smtClean="0"/>
              <a:t>准确</a:t>
            </a:r>
            <a:endParaRPr lang="en-US" altLang="zh-CN" b="1" dirty="0" smtClean="0"/>
          </a:p>
          <a:p>
            <a:endParaRPr lang="en-US" altLang="zh-CN" b="1" dirty="0"/>
          </a:p>
          <a:p>
            <a:endParaRPr lang="en-US" altLang="zh-CN" dirty="0" smtClean="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757" y="2871281"/>
            <a:ext cx="5514243" cy="3002417"/>
          </a:xfrm>
          <a:prstGeom prst="rect">
            <a:avLst/>
          </a:prstGeom>
        </p:spPr>
      </p:pic>
    </p:spTree>
    <p:extLst>
      <p:ext uri="{BB962C8B-B14F-4D97-AF65-F5344CB8AC3E}">
        <p14:creationId xmlns:p14="http://schemas.microsoft.com/office/powerpoint/2010/main" val="464295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0646" y="375671"/>
            <a:ext cx="3640016" cy="1177245"/>
          </a:xfrm>
          <a:prstGeom prst="rect">
            <a:avLst/>
          </a:prstGeom>
          <a:noFill/>
        </p:spPr>
        <p:txBody>
          <a:bodyPr wrap="square" lIns="68580" tIns="34290" rIns="68580" bIns="34290" rtlCol="0">
            <a:spAutoFit/>
          </a:bodyPr>
          <a:lstStyle/>
          <a:p>
            <a:pPr algn="ctr" defTabSz="685800"/>
            <a:r>
              <a:rPr lang="zh-CN" altLang="en-US" sz="3600" b="1" dirty="0" smtClean="0">
                <a:latin typeface="宋体" panose="02010600030101010101" pitchFamily="2" charset="-122"/>
                <a:ea typeface="宋体" panose="02010600030101010101" pitchFamily="2" charset="-122"/>
                <a:cs typeface="+mn-ea"/>
                <a:sym typeface="+mn-lt"/>
              </a:rPr>
              <a:t>系统初步设计</a:t>
            </a:r>
            <a:endParaRPr lang="en-US" altLang="zh-CN" sz="3600" b="1" dirty="0" smtClean="0">
              <a:latin typeface="宋体" panose="02010600030101010101" pitchFamily="2" charset="-122"/>
              <a:ea typeface="宋体" panose="02010600030101010101" pitchFamily="2" charset="-122"/>
              <a:cs typeface="+mn-ea"/>
              <a:sym typeface="+mn-lt"/>
            </a:endParaRPr>
          </a:p>
          <a:p>
            <a:pPr algn="ctr" defTabSz="685800"/>
            <a:r>
              <a:rPr lang="en-US" altLang="zh-CN" sz="3600" b="1" dirty="0" smtClean="0">
                <a:latin typeface="宋体" panose="02010600030101010101" pitchFamily="2" charset="-122"/>
                <a:ea typeface="宋体" panose="02010600030101010101" pitchFamily="2" charset="-122"/>
                <a:cs typeface="+mn-ea"/>
                <a:sym typeface="+mn-lt"/>
              </a:rPr>
              <a:t>BERT + </a:t>
            </a:r>
            <a:r>
              <a:rPr lang="en-US" altLang="zh-CN" sz="3600" b="1" dirty="0" err="1" smtClean="0">
                <a:latin typeface="宋体" panose="02010600030101010101" pitchFamily="2" charset="-122"/>
                <a:ea typeface="宋体" panose="02010600030101010101" pitchFamily="2" charset="-122"/>
                <a:cs typeface="+mn-ea"/>
                <a:sym typeface="+mn-lt"/>
              </a:rPr>
              <a:t>QANet</a:t>
            </a:r>
            <a:endParaRPr lang="zh-CN" altLang="en-US" sz="3600" b="1" dirty="0">
              <a:latin typeface="宋体" panose="02010600030101010101" pitchFamily="2" charset="-122"/>
              <a:ea typeface="宋体" panose="02010600030101010101" pitchFamily="2" charset="-122"/>
              <a:cs typeface="+mn-ea"/>
              <a:sym typeface="+mn-lt"/>
            </a:endParaRPr>
          </a:p>
        </p:txBody>
      </p:sp>
      <p:sp>
        <p:nvSpPr>
          <p:cNvPr id="8" name="矩形 7"/>
          <p:cNvSpPr/>
          <p:nvPr/>
        </p:nvSpPr>
        <p:spPr>
          <a:xfrm>
            <a:off x="632928" y="1984090"/>
            <a:ext cx="9161703" cy="3693319"/>
          </a:xfrm>
          <a:prstGeom prst="rect">
            <a:avLst/>
          </a:prstGeom>
        </p:spPr>
        <p:txBody>
          <a:bodyPr wrap="square">
            <a:spAutoFit/>
          </a:bodyPr>
          <a:lstStyle/>
          <a:p>
            <a:r>
              <a:rPr lang="zh-CN" altLang="en-US" dirty="0"/>
              <a:t>由上个实例可知，</a:t>
            </a:r>
            <a:r>
              <a:rPr lang="en-US" altLang="zh-CN" dirty="0"/>
              <a:t>BERT</a:t>
            </a:r>
            <a:r>
              <a:rPr lang="zh-CN" altLang="en-US" dirty="0"/>
              <a:t>解决答案边界问题时的效果较差。</a:t>
            </a:r>
            <a:endParaRPr lang="en-US" altLang="zh-CN" dirty="0"/>
          </a:p>
          <a:p>
            <a:r>
              <a:rPr lang="zh-CN" altLang="en-US" dirty="0"/>
              <a:t>因此，我们选择在</a:t>
            </a:r>
            <a:r>
              <a:rPr lang="en-US" altLang="zh-CN" dirty="0"/>
              <a:t>Bert</a:t>
            </a:r>
            <a:r>
              <a:rPr lang="zh-CN" altLang="en-US" dirty="0"/>
              <a:t>后接入其他模型，这里我们选择</a:t>
            </a:r>
            <a:r>
              <a:rPr lang="en-US" altLang="zh-CN" dirty="0" err="1" smtClean="0"/>
              <a:t>QANet</a:t>
            </a:r>
            <a:r>
              <a:rPr lang="zh-CN" altLang="en-US" dirty="0" smtClean="0"/>
              <a:t>来弥补不足。</a:t>
            </a:r>
            <a:endParaRPr lang="en-US" altLang="zh-CN" b="1" dirty="0" smtClean="0"/>
          </a:p>
          <a:p>
            <a:endParaRPr lang="en-US" altLang="zh-CN" b="1" dirty="0"/>
          </a:p>
          <a:p>
            <a:r>
              <a:rPr lang="zh-CN" altLang="en-US" b="1" dirty="0" smtClean="0"/>
              <a:t>使用</a:t>
            </a:r>
            <a:r>
              <a:rPr lang="en-US" altLang="zh-CN" b="1" dirty="0" err="1" smtClean="0"/>
              <a:t>QANet</a:t>
            </a:r>
            <a:r>
              <a:rPr lang="zh-CN" altLang="en-US" b="1" dirty="0" smtClean="0"/>
              <a:t>的原因：</a:t>
            </a:r>
            <a:endParaRPr lang="en-US" altLang="zh-CN" b="1" dirty="0" smtClean="0"/>
          </a:p>
          <a:p>
            <a:r>
              <a:rPr lang="en-US" altLang="zh-CN" b="1" dirty="0" err="1" smtClean="0"/>
              <a:t>QANet</a:t>
            </a:r>
            <a:r>
              <a:rPr lang="zh-CN" altLang="en-US" b="1" dirty="0" smtClean="0"/>
              <a:t>是基于</a:t>
            </a:r>
            <a:r>
              <a:rPr lang="en-US" altLang="zh-CN" b="1" dirty="0" smtClean="0"/>
              <a:t>CNN</a:t>
            </a:r>
            <a:r>
              <a:rPr lang="zh-CN" altLang="en-US" b="1" dirty="0" smtClean="0"/>
              <a:t>的方法，</a:t>
            </a:r>
            <a:r>
              <a:rPr lang="zh-CN" altLang="en-US" dirty="0" smtClean="0"/>
              <a:t>因此具有</a:t>
            </a:r>
            <a:r>
              <a:rPr lang="zh-CN" altLang="en-US" dirty="0"/>
              <a:t>较</a:t>
            </a:r>
            <a:r>
              <a:rPr lang="zh-CN" altLang="en-US" dirty="0" smtClean="0"/>
              <a:t>快的训练</a:t>
            </a:r>
            <a:r>
              <a:rPr lang="zh-CN" altLang="en-US" dirty="0"/>
              <a:t>速度和预测</a:t>
            </a:r>
            <a:r>
              <a:rPr lang="zh-CN" altLang="en-US" dirty="0" smtClean="0"/>
              <a:t>速度，相对于基于</a:t>
            </a:r>
            <a:r>
              <a:rPr lang="en-US" altLang="zh-CN" dirty="0"/>
              <a:t>R</a:t>
            </a:r>
            <a:r>
              <a:rPr lang="en-US" altLang="zh-CN" dirty="0" smtClean="0"/>
              <a:t>NN</a:t>
            </a:r>
            <a:r>
              <a:rPr lang="zh-CN" altLang="en-US" dirty="0" smtClean="0"/>
              <a:t>的其他模型，可节省我们的计算资源和时间。</a:t>
            </a:r>
            <a:endParaRPr lang="en-US" altLang="zh-CN" dirty="0" smtClean="0"/>
          </a:p>
          <a:p>
            <a:endParaRPr lang="en-US" altLang="zh-CN" dirty="0" smtClean="0"/>
          </a:p>
          <a:p>
            <a:r>
              <a:rPr lang="zh-CN" altLang="en-US" dirty="0" smtClean="0"/>
              <a:t>初步的模型设计：</a:t>
            </a:r>
            <a:endParaRPr lang="en-US" altLang="zh-CN" dirty="0" smtClean="0"/>
          </a:p>
          <a:p>
            <a:r>
              <a:rPr lang="zh-CN" altLang="en-US" dirty="0" smtClean="0"/>
              <a:t>在</a:t>
            </a:r>
            <a:r>
              <a:rPr lang="en-US" altLang="zh-CN" dirty="0" err="1" smtClean="0"/>
              <a:t>QANet</a:t>
            </a:r>
            <a:r>
              <a:rPr lang="zh-CN" altLang="en-US" dirty="0" smtClean="0"/>
              <a:t>的</a:t>
            </a:r>
            <a:r>
              <a:rPr lang="en-US" altLang="zh-CN" dirty="0" smtClean="0"/>
              <a:t>Embedding</a:t>
            </a:r>
            <a:r>
              <a:rPr lang="zh-CN" altLang="en-US" dirty="0" smtClean="0"/>
              <a:t>层中使用</a:t>
            </a:r>
            <a:r>
              <a:rPr lang="en-US" altLang="zh-CN" dirty="0" smtClean="0"/>
              <a:t>BERT</a:t>
            </a:r>
            <a:r>
              <a:rPr lang="zh-CN" altLang="en-US" dirty="0" smtClean="0"/>
              <a:t>，其余沿用</a:t>
            </a:r>
            <a:r>
              <a:rPr lang="en-US" altLang="zh-CN" dirty="0" err="1" smtClean="0"/>
              <a:t>QANet</a:t>
            </a:r>
            <a:r>
              <a:rPr lang="zh-CN" altLang="en-US" dirty="0" smtClean="0"/>
              <a:t>模型的设计，</a:t>
            </a:r>
            <a:endParaRPr lang="en-US" altLang="zh-CN" dirty="0" smtClean="0"/>
          </a:p>
          <a:p>
            <a:r>
              <a:rPr lang="zh-CN" altLang="en-US" dirty="0" smtClean="0"/>
              <a:t>后续</a:t>
            </a:r>
            <a:r>
              <a:rPr lang="zh-CN" altLang="en-US" dirty="0"/>
              <a:t>可能进行模型的</a:t>
            </a:r>
            <a:r>
              <a:rPr lang="en-US" altLang="zh-CN" dirty="0" smtClean="0"/>
              <a:t>ensemble</a:t>
            </a:r>
            <a:r>
              <a:rPr lang="zh-CN" altLang="en-US" dirty="0" smtClean="0"/>
              <a:t>。</a:t>
            </a:r>
            <a:endParaRPr lang="en-US" altLang="zh-CN" dirty="0" smtClean="0"/>
          </a:p>
          <a:p>
            <a:endParaRPr lang="en-US" altLang="zh-CN" dirty="0" smtClean="0"/>
          </a:p>
          <a:p>
            <a:endParaRPr lang="en-US" altLang="zh-CN" dirty="0" smtClean="0"/>
          </a:p>
          <a:p>
            <a:endParaRPr lang="en-US" altLang="zh-CN" dirty="0"/>
          </a:p>
        </p:txBody>
      </p:sp>
    </p:spTree>
    <p:extLst>
      <p:ext uri="{BB962C8B-B14F-4D97-AF65-F5344CB8AC3E}">
        <p14:creationId xmlns:p14="http://schemas.microsoft.com/office/powerpoint/2010/main" val="2584951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 name="组合 4"/>
          <p:cNvGrpSpPr/>
          <p:nvPr/>
        </p:nvGrpSpPr>
        <p:grpSpPr>
          <a:xfrm>
            <a:off x="4277082" y="3429248"/>
            <a:ext cx="3637836" cy="1230666"/>
            <a:chOff x="4474435" y="2848154"/>
            <a:chExt cx="3217484" cy="1230666"/>
          </a:xfrm>
        </p:grpSpPr>
        <p:sp>
          <p:nvSpPr>
            <p:cNvPr id="6" name="文本框 5"/>
            <p:cNvSpPr txBox="1"/>
            <p:nvPr/>
          </p:nvSpPr>
          <p:spPr>
            <a:xfrm>
              <a:off x="4474435" y="2925223"/>
              <a:ext cx="3217484" cy="707886"/>
            </a:xfrm>
            <a:prstGeom prst="rect">
              <a:avLst/>
            </a:prstGeom>
            <a:noFill/>
          </p:spPr>
          <p:txBody>
            <a:bodyPr wrap="none" rtlCol="0">
              <a:spAutoFit/>
            </a:bodyPr>
            <a:lstStyle/>
            <a:p>
              <a:pPr algn="ctr"/>
              <a:r>
                <a:rPr lang="en-US" altLang="zh-CN" sz="4000" dirty="0" smtClean="0">
                  <a:latin typeface="思源黑体 CN Heavy" panose="020B0A00000000000000" pitchFamily="34" charset="-122"/>
                  <a:ea typeface="思源黑体 CN Heavy" panose="020B0A00000000000000" pitchFamily="34" charset="-122"/>
                </a:rPr>
                <a:t>THANK YOU</a:t>
              </a:r>
              <a:endParaRPr lang="zh-CN" altLang="en-US" sz="4000" dirty="0">
                <a:latin typeface="思源黑体 CN Heavy" panose="020B0A00000000000000" pitchFamily="34" charset="-122"/>
                <a:ea typeface="思源黑体 CN Heavy" panose="020B0A00000000000000" pitchFamily="34" charset="-122"/>
              </a:endParaRPr>
            </a:p>
          </p:txBody>
        </p:sp>
        <p:sp>
          <p:nvSpPr>
            <p:cNvPr id="7" name="文本框 6"/>
            <p:cNvSpPr txBox="1"/>
            <p:nvPr/>
          </p:nvSpPr>
          <p:spPr>
            <a:xfrm>
              <a:off x="4602496" y="3505803"/>
              <a:ext cx="2961357" cy="278602"/>
            </a:xfrm>
            <a:prstGeom prst="rect">
              <a:avLst/>
            </a:prstGeom>
            <a:noFill/>
          </p:spPr>
          <p:txBody>
            <a:bodyPr wrap="square" rtlCol="0">
              <a:spAutoFit/>
            </a:bodyPr>
            <a:lstStyle/>
            <a:p>
              <a:pPr algn="ctr">
                <a:lnSpc>
                  <a:spcPct val="120000"/>
                </a:lnSpc>
              </a:pPr>
              <a:endParaRPr kumimoji="1" lang="en-US" altLang="zh-CN" sz="1100" spc="-150" dirty="0" smtClean="0">
                <a:latin typeface="思源黑体 CN Light" panose="020B0300000000000000" pitchFamily="34" charset="-122"/>
                <a:ea typeface="思源黑体 CN Light" panose="020B0300000000000000" pitchFamily="34" charset="-122"/>
              </a:endParaRPr>
            </a:p>
          </p:txBody>
        </p:sp>
        <p:cxnSp>
          <p:nvCxnSpPr>
            <p:cNvPr id="8" name="直接连接符 7"/>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416858" y="2142309"/>
            <a:ext cx="3358284" cy="1139587"/>
            <a:chOff x="4677186" y="4980795"/>
            <a:chExt cx="2806521" cy="952354"/>
          </a:xfrm>
        </p:grpSpPr>
        <p:sp>
          <p:nvSpPr>
            <p:cNvPr id="27" name="任意多边形 26"/>
            <p:cNvSpPr/>
            <p:nvPr/>
          </p:nvSpPr>
          <p:spPr>
            <a:xfrm>
              <a:off x="5045798" y="4980795"/>
              <a:ext cx="999634" cy="952354"/>
            </a:xfrm>
            <a:custGeom>
              <a:avLst/>
              <a:gdLst/>
              <a:ahLst/>
              <a:cxnLst/>
              <a:rect l="l" t="t" r="r" b="b"/>
              <a:pathLst>
                <a:path w="999634" h="952354">
                  <a:moveTo>
                    <a:pt x="228709" y="0"/>
                  </a:moveTo>
                  <a:lnTo>
                    <a:pt x="434276" y="27689"/>
                  </a:lnTo>
                  <a:cubicBezTo>
                    <a:pt x="424722" y="51067"/>
                    <a:pt x="414714" y="74263"/>
                    <a:pt x="404250" y="97277"/>
                  </a:cubicBezTo>
                  <a:cubicBezTo>
                    <a:pt x="393787"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6" y="11568"/>
                  </a:lnTo>
                  <a:lnTo>
                    <a:pt x="922396" y="291374"/>
                  </a:lnTo>
                  <a:lnTo>
                    <a:pt x="999634" y="291374"/>
                  </a:lnTo>
                  <a:lnTo>
                    <a:pt x="999634" y="485198"/>
                  </a:lnTo>
                  <a:lnTo>
                    <a:pt x="922396" y="485198"/>
                  </a:lnTo>
                  <a:lnTo>
                    <a:pt x="922396" y="952354"/>
                  </a:lnTo>
                  <a:lnTo>
                    <a:pt x="731668" y="952354"/>
                  </a:lnTo>
                  <a:lnTo>
                    <a:pt x="731668" y="900474"/>
                  </a:lnTo>
                  <a:lnTo>
                    <a:pt x="591649" y="945631"/>
                  </a:lnTo>
                  <a:cubicBezTo>
                    <a:pt x="586908"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6" y="135956"/>
                    <a:pt x="208691" y="107417"/>
                    <a:pt x="214514" y="79060"/>
                  </a:cubicBezTo>
                  <a:cubicBezTo>
                    <a:pt x="220338"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6484073" y="4980795"/>
              <a:ext cx="999634" cy="952354"/>
            </a:xfrm>
            <a:custGeom>
              <a:avLst/>
              <a:gdLst/>
              <a:ahLst/>
              <a:cxnLst/>
              <a:rect l="l" t="t" r="r" b="b"/>
              <a:pathLst>
                <a:path w="999634" h="952354">
                  <a:moveTo>
                    <a:pt x="228709" y="0"/>
                  </a:moveTo>
                  <a:lnTo>
                    <a:pt x="434276" y="27689"/>
                  </a:lnTo>
                  <a:cubicBezTo>
                    <a:pt x="424722" y="51067"/>
                    <a:pt x="414713" y="74263"/>
                    <a:pt x="404250" y="97277"/>
                  </a:cubicBezTo>
                  <a:cubicBezTo>
                    <a:pt x="393786" y="120290"/>
                    <a:pt x="383414" y="142757"/>
                    <a:pt x="373132" y="164678"/>
                  </a:cubicBezTo>
                  <a:lnTo>
                    <a:pt x="512887" y="164678"/>
                  </a:lnTo>
                  <a:lnTo>
                    <a:pt x="512887" y="595955"/>
                  </a:lnTo>
                  <a:lnTo>
                    <a:pt x="651449" y="553693"/>
                  </a:lnTo>
                  <a:cubicBezTo>
                    <a:pt x="667645" y="590642"/>
                    <a:pt x="682656" y="629686"/>
                    <a:pt x="696482" y="670825"/>
                  </a:cubicBezTo>
                  <a:cubicBezTo>
                    <a:pt x="710307" y="711964"/>
                    <a:pt x="722036" y="752101"/>
                    <a:pt x="731668" y="791237"/>
                  </a:cubicBezTo>
                  <a:lnTo>
                    <a:pt x="731668" y="485198"/>
                  </a:lnTo>
                  <a:lnTo>
                    <a:pt x="539141" y="485198"/>
                  </a:lnTo>
                  <a:lnTo>
                    <a:pt x="539141" y="291374"/>
                  </a:lnTo>
                  <a:lnTo>
                    <a:pt x="731668" y="291374"/>
                  </a:lnTo>
                  <a:lnTo>
                    <a:pt x="731668" y="11568"/>
                  </a:lnTo>
                  <a:lnTo>
                    <a:pt x="922395" y="11568"/>
                  </a:lnTo>
                  <a:lnTo>
                    <a:pt x="922395" y="291374"/>
                  </a:lnTo>
                  <a:lnTo>
                    <a:pt x="999634" y="291374"/>
                  </a:lnTo>
                  <a:lnTo>
                    <a:pt x="999634" y="485198"/>
                  </a:lnTo>
                  <a:lnTo>
                    <a:pt x="922395" y="485198"/>
                  </a:lnTo>
                  <a:lnTo>
                    <a:pt x="922395" y="952354"/>
                  </a:lnTo>
                  <a:lnTo>
                    <a:pt x="731668" y="952354"/>
                  </a:lnTo>
                  <a:lnTo>
                    <a:pt x="731668" y="900474"/>
                  </a:lnTo>
                  <a:lnTo>
                    <a:pt x="591649" y="945631"/>
                  </a:lnTo>
                  <a:cubicBezTo>
                    <a:pt x="586909" y="903402"/>
                    <a:pt x="577428" y="853521"/>
                    <a:pt x="563207" y="795989"/>
                  </a:cubicBezTo>
                  <a:cubicBezTo>
                    <a:pt x="548986" y="738457"/>
                    <a:pt x="532213" y="681992"/>
                    <a:pt x="512887" y="626594"/>
                  </a:cubicBezTo>
                  <a:lnTo>
                    <a:pt x="512887" y="952354"/>
                  </a:lnTo>
                  <a:lnTo>
                    <a:pt x="177704" y="952354"/>
                  </a:lnTo>
                  <a:lnTo>
                    <a:pt x="190858" y="928134"/>
                  </a:lnTo>
                  <a:lnTo>
                    <a:pt x="0" y="928134"/>
                  </a:lnTo>
                  <a:lnTo>
                    <a:pt x="0" y="756352"/>
                  </a:lnTo>
                  <a:lnTo>
                    <a:pt x="59841" y="756352"/>
                  </a:lnTo>
                  <a:lnTo>
                    <a:pt x="59841" y="164678"/>
                  </a:lnTo>
                  <a:lnTo>
                    <a:pt x="193770" y="164678"/>
                  </a:lnTo>
                  <a:cubicBezTo>
                    <a:pt x="201777" y="135956"/>
                    <a:pt x="208691" y="107417"/>
                    <a:pt x="214514" y="79060"/>
                  </a:cubicBezTo>
                  <a:cubicBezTo>
                    <a:pt x="220337" y="50703"/>
                    <a:pt x="225069" y="24350"/>
                    <a:pt x="228709" y="0"/>
                  </a:cubicBezTo>
                  <a:close/>
                  <a:moveTo>
                    <a:pt x="228709" y="326259"/>
                  </a:moveTo>
                  <a:lnTo>
                    <a:pt x="228709" y="371618"/>
                  </a:lnTo>
                  <a:lnTo>
                    <a:pt x="341105" y="371618"/>
                  </a:lnTo>
                  <a:lnTo>
                    <a:pt x="341105" y="326259"/>
                  </a:lnTo>
                  <a:lnTo>
                    <a:pt x="228709" y="326259"/>
                  </a:lnTo>
                  <a:close/>
                  <a:moveTo>
                    <a:pt x="228709" y="514254"/>
                  </a:moveTo>
                  <a:lnTo>
                    <a:pt x="228709" y="561070"/>
                  </a:lnTo>
                  <a:lnTo>
                    <a:pt x="341105" y="561070"/>
                  </a:lnTo>
                  <a:lnTo>
                    <a:pt x="341105" y="514254"/>
                  </a:lnTo>
                  <a:lnTo>
                    <a:pt x="228709" y="514254"/>
                  </a:lnTo>
                  <a:close/>
                  <a:moveTo>
                    <a:pt x="228709" y="703706"/>
                  </a:moveTo>
                  <a:lnTo>
                    <a:pt x="228709" y="756352"/>
                  </a:lnTo>
                  <a:lnTo>
                    <a:pt x="341105" y="756352"/>
                  </a:lnTo>
                  <a:lnTo>
                    <a:pt x="341105" y="703706"/>
                  </a:lnTo>
                  <a:lnTo>
                    <a:pt x="228709" y="703706"/>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24"/>
            <p:cNvSpPr/>
            <p:nvPr/>
          </p:nvSpPr>
          <p:spPr>
            <a:xfrm>
              <a:off x="4716535" y="4990905"/>
              <a:ext cx="351145" cy="375990"/>
            </a:xfrm>
            <a:custGeom>
              <a:avLst/>
              <a:gdLst/>
              <a:ahLst/>
              <a:cxnLst/>
              <a:rect l="l" t="t" r="r" b="b"/>
              <a:pathLst>
                <a:path w="351145" h="375990">
                  <a:moveTo>
                    <a:pt x="138396" y="0"/>
                  </a:moveTo>
                  <a:cubicBezTo>
                    <a:pt x="175734" y="39287"/>
                    <a:pt x="214638" y="82036"/>
                    <a:pt x="255106" y="128245"/>
                  </a:cubicBezTo>
                  <a:cubicBezTo>
                    <a:pt x="295574" y="174454"/>
                    <a:pt x="327587" y="215745"/>
                    <a:pt x="351145" y="252118"/>
                  </a:cubicBezTo>
                  <a:lnTo>
                    <a:pt x="202453" y="375990"/>
                  </a:lnTo>
                  <a:cubicBezTo>
                    <a:pt x="181283" y="338737"/>
                    <a:pt x="151554" y="295564"/>
                    <a:pt x="113264" y="246470"/>
                  </a:cubicBezTo>
                  <a:cubicBezTo>
                    <a:pt x="74975" y="197377"/>
                    <a:pt x="37220" y="151653"/>
                    <a:pt x="0" y="109300"/>
                  </a:cubicBezTo>
                  <a:lnTo>
                    <a:pt x="138396"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154808" y="4990905"/>
              <a:ext cx="351146" cy="375990"/>
            </a:xfrm>
            <a:custGeom>
              <a:avLst/>
              <a:gdLst/>
              <a:ahLst/>
              <a:cxnLst/>
              <a:rect l="l" t="t" r="r" b="b"/>
              <a:pathLst>
                <a:path w="351146" h="375990">
                  <a:moveTo>
                    <a:pt x="138397" y="0"/>
                  </a:moveTo>
                  <a:cubicBezTo>
                    <a:pt x="175735" y="39287"/>
                    <a:pt x="214639" y="82036"/>
                    <a:pt x="255107" y="128245"/>
                  </a:cubicBezTo>
                  <a:cubicBezTo>
                    <a:pt x="295575" y="174454"/>
                    <a:pt x="327588" y="215745"/>
                    <a:pt x="351146" y="252118"/>
                  </a:cubicBezTo>
                  <a:lnTo>
                    <a:pt x="202454" y="375990"/>
                  </a:lnTo>
                  <a:cubicBezTo>
                    <a:pt x="181284" y="338737"/>
                    <a:pt x="151555" y="295564"/>
                    <a:pt x="113265" y="246470"/>
                  </a:cubicBezTo>
                  <a:cubicBezTo>
                    <a:pt x="74976" y="197377"/>
                    <a:pt x="37221" y="151653"/>
                    <a:pt x="0" y="109300"/>
                  </a:cubicBezTo>
                  <a:lnTo>
                    <a:pt x="138397"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4677186"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6115461" y="5426645"/>
              <a:ext cx="310228" cy="506504"/>
            </a:xfrm>
            <a:custGeom>
              <a:avLst/>
              <a:gdLst/>
              <a:ahLst/>
              <a:cxnLst/>
              <a:rect l="l" t="t" r="r" b="b"/>
              <a:pathLst>
                <a:path w="310228" h="506504">
                  <a:moveTo>
                    <a:pt x="0" y="0"/>
                  </a:moveTo>
                  <a:lnTo>
                    <a:pt x="310228" y="0"/>
                  </a:lnTo>
                  <a:lnTo>
                    <a:pt x="310228" y="506504"/>
                  </a:lnTo>
                  <a:lnTo>
                    <a:pt x="128244" y="506504"/>
                  </a:lnTo>
                  <a:lnTo>
                    <a:pt x="128244" y="202569"/>
                  </a:lnTo>
                  <a:lnTo>
                    <a:pt x="0" y="202569"/>
                  </a:lnTo>
                  <a:lnTo>
                    <a:pt x="0"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408137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 name="组合 2"/>
          <p:cNvGrpSpPr>
            <a:grpSpLocks noChangeAspect="1"/>
          </p:cNvGrpSpPr>
          <p:nvPr/>
        </p:nvGrpSpPr>
        <p:grpSpPr>
          <a:xfrm>
            <a:off x="5029289" y="2069373"/>
            <a:ext cx="2133422" cy="1213323"/>
            <a:chOff x="1093391" y="-1169675"/>
            <a:chExt cx="1359950" cy="773433"/>
          </a:xfrm>
          <a:solidFill>
            <a:schemeClr val="tx1">
              <a:lumMod val="85000"/>
              <a:lumOff val="15000"/>
            </a:schemeClr>
          </a:solidFill>
        </p:grpSpPr>
        <p:sp>
          <p:nvSpPr>
            <p:cNvPr id="5" name="任意多边形 4"/>
            <p:cNvSpPr/>
            <p:nvPr/>
          </p:nvSpPr>
          <p:spPr>
            <a:xfrm>
              <a:off x="1093391" y="-1169675"/>
              <a:ext cx="767828" cy="773433"/>
            </a:xfrm>
            <a:custGeom>
              <a:avLst/>
              <a:gdLst/>
              <a:ahLst/>
              <a:cxnLst/>
              <a:rect l="l" t="t" r="r" b="b"/>
              <a:pathLst>
                <a:path w="767828" h="773433">
                  <a:moveTo>
                    <a:pt x="383185" y="0"/>
                  </a:moveTo>
                  <a:cubicBezTo>
                    <a:pt x="499322" y="52"/>
                    <a:pt x="592033" y="46540"/>
                    <a:pt x="661315" y="139464"/>
                  </a:cubicBezTo>
                  <a:cubicBezTo>
                    <a:pt x="730598" y="232388"/>
                    <a:pt x="766102" y="371436"/>
                    <a:pt x="767828" y="556608"/>
                  </a:cubicBezTo>
                  <a:cubicBezTo>
                    <a:pt x="767397" y="603342"/>
                    <a:pt x="764854" y="647227"/>
                    <a:pt x="760200" y="688263"/>
                  </a:cubicBezTo>
                  <a:lnTo>
                    <a:pt x="745112" y="773433"/>
                  </a:lnTo>
                  <a:lnTo>
                    <a:pt x="506018" y="773433"/>
                  </a:lnTo>
                  <a:lnTo>
                    <a:pt x="512258" y="739730"/>
                  </a:lnTo>
                  <a:cubicBezTo>
                    <a:pt x="519316" y="691261"/>
                    <a:pt x="522956" y="630221"/>
                    <a:pt x="523179" y="556608"/>
                  </a:cubicBezTo>
                  <a:cubicBezTo>
                    <a:pt x="522882" y="459043"/>
                    <a:pt x="516509" y="384341"/>
                    <a:pt x="504060" y="332502"/>
                  </a:cubicBezTo>
                  <a:cubicBezTo>
                    <a:pt x="491610" y="280663"/>
                    <a:pt x="474867" y="245264"/>
                    <a:pt x="453830" y="226305"/>
                  </a:cubicBezTo>
                  <a:cubicBezTo>
                    <a:pt x="432793" y="207345"/>
                    <a:pt x="409245" y="198400"/>
                    <a:pt x="383185" y="199471"/>
                  </a:cubicBezTo>
                  <a:cubicBezTo>
                    <a:pt x="357143" y="198400"/>
                    <a:pt x="333720" y="207345"/>
                    <a:pt x="312917" y="226305"/>
                  </a:cubicBezTo>
                  <a:cubicBezTo>
                    <a:pt x="292114" y="245264"/>
                    <a:pt x="275605" y="280663"/>
                    <a:pt x="263390" y="332502"/>
                  </a:cubicBezTo>
                  <a:cubicBezTo>
                    <a:pt x="251174" y="384341"/>
                    <a:pt x="244927" y="459043"/>
                    <a:pt x="244648" y="556608"/>
                  </a:cubicBezTo>
                  <a:cubicBezTo>
                    <a:pt x="244857" y="630221"/>
                    <a:pt x="248424" y="691261"/>
                    <a:pt x="255347" y="739730"/>
                  </a:cubicBezTo>
                  <a:lnTo>
                    <a:pt x="261469" y="773433"/>
                  </a:lnTo>
                  <a:lnTo>
                    <a:pt x="22525" y="773433"/>
                  </a:lnTo>
                  <a:lnTo>
                    <a:pt x="7547" y="688263"/>
                  </a:lnTo>
                  <a:cubicBezTo>
                    <a:pt x="2932" y="647227"/>
                    <a:pt x="416" y="603342"/>
                    <a:pt x="0" y="556608"/>
                  </a:cubicBezTo>
                  <a:cubicBezTo>
                    <a:pt x="1664" y="370162"/>
                    <a:pt x="36925" y="230750"/>
                    <a:pt x="105783" y="138372"/>
                  </a:cubicBezTo>
                  <a:cubicBezTo>
                    <a:pt x="174641" y="45994"/>
                    <a:pt x="267108" y="-130"/>
                    <a:pt x="3831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6" name="任意多边形 5"/>
            <p:cNvSpPr/>
            <p:nvPr/>
          </p:nvSpPr>
          <p:spPr>
            <a:xfrm>
              <a:off x="1994465" y="-1149273"/>
              <a:ext cx="458876" cy="753031"/>
            </a:xfrm>
            <a:custGeom>
              <a:avLst/>
              <a:gdLst/>
              <a:ahLst/>
              <a:cxnLst/>
              <a:rect l="l" t="t" r="r" b="b"/>
              <a:pathLst>
                <a:path w="458876" h="753031">
                  <a:moveTo>
                    <a:pt x="268100" y="0"/>
                  </a:moveTo>
                  <a:lnTo>
                    <a:pt x="458876" y="0"/>
                  </a:lnTo>
                  <a:lnTo>
                    <a:pt x="458876" y="753031"/>
                  </a:lnTo>
                  <a:lnTo>
                    <a:pt x="199654" y="753031"/>
                  </a:lnTo>
                  <a:lnTo>
                    <a:pt x="199654" y="257765"/>
                  </a:lnTo>
                  <a:lnTo>
                    <a:pt x="0" y="257765"/>
                  </a:lnTo>
                  <a:lnTo>
                    <a:pt x="0" y="97571"/>
                  </a:lnTo>
                  <a:cubicBezTo>
                    <a:pt x="57444" y="86862"/>
                    <a:pt x="107234" y="73694"/>
                    <a:pt x="149370" y="58069"/>
                  </a:cubicBezTo>
                  <a:cubicBezTo>
                    <a:pt x="191506" y="42445"/>
                    <a:pt x="231083" y="23088"/>
                    <a:pt x="2681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grpSp>
        <p:nvGrpSpPr>
          <p:cNvPr id="7" name="组合 6"/>
          <p:cNvGrpSpPr/>
          <p:nvPr/>
        </p:nvGrpSpPr>
        <p:grpSpPr>
          <a:xfrm>
            <a:off x="4615322" y="3429248"/>
            <a:ext cx="2961357" cy="1230666"/>
            <a:chOff x="4602496" y="2848154"/>
            <a:chExt cx="2961357" cy="1230666"/>
          </a:xfrm>
        </p:grpSpPr>
        <p:sp>
          <p:nvSpPr>
            <p:cNvPr id="8" name="文本框 7"/>
            <p:cNvSpPr txBox="1"/>
            <p:nvPr/>
          </p:nvSpPr>
          <p:spPr>
            <a:xfrm>
              <a:off x="4961713" y="3124909"/>
              <a:ext cx="2242922" cy="646331"/>
            </a:xfrm>
            <a:prstGeom prst="rect">
              <a:avLst/>
            </a:prstGeom>
            <a:noFill/>
          </p:spPr>
          <p:txBody>
            <a:bodyPr wrap="none" rtlCol="0">
              <a:spAutoFit/>
            </a:bodyPr>
            <a:lstStyle/>
            <a:p>
              <a:pPr algn="ctr"/>
              <a:r>
                <a:rPr lang="en-US" altLang="zh-CN" sz="3600" dirty="0" smtClean="0">
                  <a:latin typeface="思源黑体 CN Heavy" panose="020B0A00000000000000" pitchFamily="34" charset="-122"/>
                  <a:ea typeface="思源黑体 CN Heavy" panose="020B0A00000000000000" pitchFamily="34" charset="-122"/>
                </a:rPr>
                <a:t>MRC</a:t>
              </a:r>
              <a:r>
                <a:rPr lang="zh-CN" altLang="en-US" sz="3600" dirty="0" smtClean="0">
                  <a:latin typeface="思源黑体 CN Heavy" panose="020B0A00000000000000" pitchFamily="34" charset="-122"/>
                  <a:ea typeface="思源黑体 CN Heavy" panose="020B0A00000000000000" pitchFamily="34" charset="-122"/>
                </a:rPr>
                <a:t>背景</a:t>
              </a:r>
              <a:endParaRPr lang="zh-CN" altLang="en-US" sz="3600" dirty="0">
                <a:latin typeface="思源黑体 CN Heavy" panose="020B0A00000000000000" pitchFamily="34" charset="-122"/>
                <a:ea typeface="思源黑体 CN Heavy" panose="020B0A00000000000000" pitchFamily="34" charset="-122"/>
              </a:endParaRPr>
            </a:p>
          </p:txBody>
        </p:sp>
        <p:sp>
          <p:nvSpPr>
            <p:cNvPr id="9" name="文本框 8"/>
            <p:cNvSpPr txBox="1"/>
            <p:nvPr/>
          </p:nvSpPr>
          <p:spPr>
            <a:xfrm>
              <a:off x="4602496" y="3505803"/>
              <a:ext cx="2961357" cy="278602"/>
            </a:xfrm>
            <a:prstGeom prst="rect">
              <a:avLst/>
            </a:prstGeom>
            <a:noFill/>
          </p:spPr>
          <p:txBody>
            <a:bodyPr wrap="square" rtlCol="0">
              <a:spAutoFit/>
            </a:bodyPr>
            <a:lstStyle/>
            <a:p>
              <a:pPr algn="ctr">
                <a:lnSpc>
                  <a:spcPct val="120000"/>
                </a:lnSpc>
              </a:pPr>
              <a:endParaRPr kumimoji="1" lang="en-US" altLang="zh-CN" sz="1100" spc="-150" dirty="0" smtClean="0">
                <a:latin typeface="思源黑体 CN Light" panose="020B0300000000000000" pitchFamily="34" charset="-122"/>
                <a:ea typeface="思源黑体 CN Light" panose="020B0300000000000000" pitchFamily="34" charset="-122"/>
              </a:endParaRPr>
            </a:p>
          </p:txBody>
        </p:sp>
        <p:cxnSp>
          <p:nvCxnSpPr>
            <p:cNvPr id="10" name="直接连接符 9"/>
            <p:cNvCxnSpPr/>
            <p:nvPr/>
          </p:nvCxnSpPr>
          <p:spPr>
            <a:xfrm>
              <a:off x="4615322" y="2848154"/>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615322" y="4078820"/>
              <a:ext cx="293570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5633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62672" y="542292"/>
            <a:ext cx="4203131" cy="438582"/>
          </a:xfrm>
          <a:prstGeom prst="rect">
            <a:avLst/>
          </a:prstGeom>
          <a:noFill/>
        </p:spPr>
        <p:txBody>
          <a:bodyPr wrap="square" lIns="68580" tIns="34290" rIns="68580" bIns="34290" rtlCol="0">
            <a:spAutoFit/>
          </a:bodyPr>
          <a:lstStyle/>
          <a:p>
            <a:pPr defTabSz="685800"/>
            <a:r>
              <a:rPr lang="zh-CN" altLang="en-US" sz="2400" b="1" dirty="0" smtClean="0">
                <a:latin typeface="微软雅黑"/>
                <a:ea typeface="微软雅黑"/>
                <a:cs typeface="+mn-ea"/>
                <a:sym typeface="+mn-lt"/>
              </a:rPr>
              <a:t>阅读理解任务简介</a:t>
            </a:r>
            <a:endParaRPr lang="zh-CN" altLang="en-US" sz="2400" b="1" dirty="0">
              <a:latin typeface="微软雅黑"/>
              <a:ea typeface="微软雅黑"/>
              <a:cs typeface="+mn-ea"/>
              <a:sym typeface="+mn-lt"/>
            </a:endParaRPr>
          </a:p>
        </p:txBody>
      </p:sp>
      <p:sp>
        <p:nvSpPr>
          <p:cNvPr id="6" name="文本框 5"/>
          <p:cNvSpPr txBox="1"/>
          <p:nvPr/>
        </p:nvSpPr>
        <p:spPr>
          <a:xfrm>
            <a:off x="5762672" y="1284873"/>
            <a:ext cx="5342260" cy="939488"/>
          </a:xfrm>
          <a:prstGeom prst="rect">
            <a:avLst/>
          </a:prstGeom>
          <a:noFill/>
        </p:spPr>
        <p:txBody>
          <a:bodyPr wrap="square" rtlCol="0">
            <a:spAutoFit/>
          </a:bodyPr>
          <a:lstStyle/>
          <a:p>
            <a:pPr algn="just">
              <a:lnSpc>
                <a:spcPct val="120000"/>
              </a:lnSpc>
              <a:spcBef>
                <a:spcPct val="0"/>
              </a:spcBef>
            </a:pPr>
            <a:r>
              <a:rPr lang="zh-CN" altLang="en-US" sz="1600" b="1" dirty="0">
                <a:solidFill>
                  <a:srgbClr val="191919"/>
                </a:solidFill>
                <a:latin typeface="+mj-ea"/>
                <a:ea typeface="+mj-ea"/>
              </a:rPr>
              <a:t>自然语言处理的长期目标是让计算机能够阅读、处理文本，并且理解文本的内在含义。理解，意味着计算机在接受自然语言输入后能够给出正确的反馈</a:t>
            </a:r>
            <a:endParaRPr lang="en-US" altLang="zh-CN" sz="1600" b="1" dirty="0">
              <a:latin typeface="+mj-ea"/>
              <a:ea typeface="+mj-ea"/>
              <a:cs typeface="Arial" panose="020B0604020202020204" pitchFamily="34" charset="0"/>
              <a:sym typeface="+mn-lt"/>
            </a:endParaRPr>
          </a:p>
        </p:txBody>
      </p:sp>
      <p:sp>
        <p:nvSpPr>
          <p:cNvPr id="7" name="文本框 6"/>
          <p:cNvSpPr txBox="1"/>
          <p:nvPr/>
        </p:nvSpPr>
        <p:spPr>
          <a:xfrm>
            <a:off x="5762672" y="2521098"/>
            <a:ext cx="5544236" cy="1530419"/>
          </a:xfrm>
          <a:prstGeom prst="rect">
            <a:avLst/>
          </a:prstGeom>
          <a:noFill/>
        </p:spPr>
        <p:txBody>
          <a:bodyPr wrap="square" rtlCol="0">
            <a:spAutoFit/>
          </a:bodyPr>
          <a:lstStyle/>
          <a:p>
            <a:pPr algn="just">
              <a:lnSpc>
                <a:spcPct val="120000"/>
              </a:lnSpc>
              <a:spcBef>
                <a:spcPct val="0"/>
              </a:spcBef>
            </a:pPr>
            <a:r>
              <a:rPr lang="zh-CN" altLang="en-US" sz="1600" b="1" dirty="0">
                <a:solidFill>
                  <a:srgbClr val="191919"/>
                </a:solidFill>
                <a:latin typeface="+mj-ea"/>
                <a:ea typeface="+mj-ea"/>
              </a:rPr>
              <a:t>传统的自然语言处理任务，例如词性标注、句法分析以及文本分类，更多地聚焦于小范围层面（例如一个句子内）的上下文信息，更加注重于词法以及语法信息</a:t>
            </a:r>
            <a:r>
              <a:rPr lang="zh-CN" altLang="en-US" sz="1600" b="1" dirty="0" smtClean="0">
                <a:solidFill>
                  <a:srgbClr val="191919"/>
                </a:solidFill>
                <a:latin typeface="+mj-ea"/>
                <a:ea typeface="+mj-ea"/>
              </a:rPr>
              <a:t>。</a:t>
            </a:r>
            <a:endParaRPr lang="en-US" altLang="zh-CN" sz="1600" b="1" dirty="0" smtClean="0">
              <a:solidFill>
                <a:srgbClr val="191919"/>
              </a:solidFill>
              <a:latin typeface="+mj-ea"/>
              <a:ea typeface="+mj-ea"/>
            </a:endParaRPr>
          </a:p>
          <a:p>
            <a:pPr algn="just">
              <a:lnSpc>
                <a:spcPct val="120000"/>
              </a:lnSpc>
              <a:spcBef>
                <a:spcPct val="0"/>
              </a:spcBef>
            </a:pPr>
            <a:r>
              <a:rPr lang="zh-CN" altLang="en-US" sz="1600" b="1" dirty="0" smtClean="0">
                <a:solidFill>
                  <a:srgbClr val="191919"/>
                </a:solidFill>
                <a:latin typeface="+mj-ea"/>
                <a:ea typeface="+mj-ea"/>
              </a:rPr>
              <a:t>然而</a:t>
            </a:r>
            <a:r>
              <a:rPr lang="zh-CN" altLang="en-US" sz="1600" b="1" dirty="0">
                <a:solidFill>
                  <a:srgbClr val="191919"/>
                </a:solidFill>
                <a:latin typeface="+mj-ea"/>
                <a:ea typeface="+mj-ea"/>
              </a:rPr>
              <a:t>更大范围、更深层次的上下文语义信息在人类理解文本的过程中起着非常重要的作用。</a:t>
            </a:r>
            <a:endParaRPr lang="en-US" altLang="zh-CN" sz="1600" b="1" dirty="0">
              <a:latin typeface="+mj-ea"/>
              <a:ea typeface="+mj-ea"/>
              <a:cs typeface="Arial" panose="020B0604020202020204" pitchFamily="34" charset="0"/>
              <a:sym typeface="+mn-lt"/>
            </a:endParaRPr>
          </a:p>
        </p:txBody>
      </p:sp>
      <p:pic>
        <p:nvPicPr>
          <p:cNvPr id="18" name="图片 17"/>
          <p:cNvPicPr>
            <a:picLocks noChangeAspect="1"/>
          </p:cNvPicPr>
          <p:nvPr/>
        </p:nvPicPr>
        <p:blipFill rotWithShape="1">
          <a:blip r:embed="rId3">
            <a:extLst>
              <a:ext uri="{28A0092B-C50C-407E-A947-70E740481C1C}">
                <a14:useLocalDpi xmlns:a14="http://schemas.microsoft.com/office/drawing/2010/main" val="0"/>
              </a:ext>
            </a:extLst>
          </a:blip>
          <a:srcRect l="-171" t="1" r="171" b="4728"/>
          <a:stretch/>
        </p:blipFill>
        <p:spPr>
          <a:xfrm>
            <a:off x="0" y="8965"/>
            <a:ext cx="5264097" cy="4876800"/>
          </a:xfrm>
          <a:prstGeom prst="rect">
            <a:avLst/>
          </a:prstGeom>
        </p:spPr>
      </p:pic>
      <p:sp>
        <p:nvSpPr>
          <p:cNvPr id="19" name="文本框 18"/>
          <p:cNvSpPr txBox="1"/>
          <p:nvPr/>
        </p:nvSpPr>
        <p:spPr>
          <a:xfrm>
            <a:off x="5762672" y="4237395"/>
            <a:ext cx="5544236" cy="1815882"/>
          </a:xfrm>
          <a:prstGeom prst="rect">
            <a:avLst/>
          </a:prstGeom>
          <a:noFill/>
        </p:spPr>
        <p:txBody>
          <a:bodyPr wrap="square" rtlCol="0">
            <a:spAutoFit/>
          </a:bodyPr>
          <a:lstStyle/>
          <a:p>
            <a:r>
              <a:rPr lang="zh-CN" altLang="en-US" sz="1600" b="1" dirty="0">
                <a:solidFill>
                  <a:srgbClr val="191919"/>
                </a:solidFill>
                <a:latin typeface="+mn-ea"/>
              </a:rPr>
              <a:t>给定一篇文本或相关内容（事实）的基础上，要求机器根据文本的内容，对相应的问题作出回答，这类任务通常被称作机器阅读理解。相比较于传统的自然语言处理任务，机器阅读理解任务涉及到</a:t>
            </a:r>
            <a:r>
              <a:rPr lang="zh-CN" altLang="en-US" sz="1600" b="1" dirty="0">
                <a:solidFill>
                  <a:srgbClr val="FF0000"/>
                </a:solidFill>
                <a:latin typeface="+mn-ea"/>
              </a:rPr>
              <a:t>词法、句法、语法、语义和语用等多方面的信息，需要综合运用文本的表示、分析、理解、推理等自然语言处理与理解技术</a:t>
            </a:r>
            <a:r>
              <a:rPr lang="zh-CN" altLang="en-US" sz="1600" b="1" dirty="0">
                <a:solidFill>
                  <a:srgbClr val="191919"/>
                </a:solidFill>
                <a:latin typeface="+mn-ea"/>
              </a:rPr>
              <a:t>，相当具有挑战性</a:t>
            </a:r>
            <a:r>
              <a:rPr lang="zh-CN" altLang="en-US" sz="1600" dirty="0">
                <a:solidFill>
                  <a:srgbClr val="191919"/>
                </a:solidFill>
                <a:latin typeface="+mn-ea"/>
              </a:rPr>
              <a:t>。</a:t>
            </a:r>
            <a:endParaRPr lang="zh-CN" altLang="en-US" sz="1600" dirty="0">
              <a:latin typeface="+mn-ea"/>
            </a:endParaRPr>
          </a:p>
          <a:p>
            <a:endParaRPr lang="zh-CN" altLang="en-US" sz="1600" dirty="0">
              <a:latin typeface="+mn-ea"/>
            </a:endParaRPr>
          </a:p>
        </p:txBody>
      </p:sp>
      <p:pic>
        <p:nvPicPr>
          <p:cNvPr id="20" name="图片 19"/>
          <p:cNvPicPr>
            <a:picLocks noChangeAspect="1"/>
          </p:cNvPicPr>
          <p:nvPr/>
        </p:nvPicPr>
        <p:blipFill>
          <a:blip r:embed="rId4"/>
          <a:stretch>
            <a:fillRect/>
          </a:stretch>
        </p:blipFill>
        <p:spPr>
          <a:xfrm>
            <a:off x="6074662" y="3404614"/>
            <a:ext cx="42676" cy="48772"/>
          </a:xfrm>
          <a:prstGeom prst="rect">
            <a:avLst/>
          </a:prstGeom>
        </p:spPr>
      </p:pic>
      <p:pic>
        <p:nvPicPr>
          <p:cNvPr id="25" name="图片 24"/>
          <p:cNvPicPr>
            <a:picLocks noChangeAspect="1"/>
          </p:cNvPicPr>
          <p:nvPr/>
        </p:nvPicPr>
        <p:blipFill>
          <a:blip r:embed="rId5"/>
          <a:stretch>
            <a:fillRect/>
          </a:stretch>
        </p:blipFill>
        <p:spPr>
          <a:xfrm>
            <a:off x="0" y="4597337"/>
            <a:ext cx="5318332" cy="1455940"/>
          </a:xfrm>
          <a:prstGeom prst="rect">
            <a:avLst/>
          </a:prstGeom>
        </p:spPr>
      </p:pic>
      <p:pic>
        <p:nvPicPr>
          <p:cNvPr id="26" name="图片 25"/>
          <p:cNvPicPr>
            <a:picLocks noChangeAspect="1"/>
          </p:cNvPicPr>
          <p:nvPr/>
        </p:nvPicPr>
        <p:blipFill>
          <a:blip r:embed="rId6"/>
          <a:stretch>
            <a:fillRect/>
          </a:stretch>
        </p:blipFill>
        <p:spPr>
          <a:xfrm>
            <a:off x="892" y="6075063"/>
            <a:ext cx="7498730" cy="784928"/>
          </a:xfrm>
          <a:prstGeom prst="rect">
            <a:avLst/>
          </a:prstGeom>
        </p:spPr>
      </p:pic>
    </p:spTree>
    <p:extLst>
      <p:ext uri="{BB962C8B-B14F-4D97-AF65-F5344CB8AC3E}">
        <p14:creationId xmlns:p14="http://schemas.microsoft.com/office/powerpoint/2010/main" val="314037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0209" y="1146278"/>
            <a:ext cx="3245223" cy="646331"/>
          </a:xfrm>
          <a:prstGeom prst="rect">
            <a:avLst/>
          </a:prstGeom>
          <a:noFill/>
        </p:spPr>
        <p:txBody>
          <a:bodyPr wrap="square" rtlCol="0">
            <a:spAutoFit/>
          </a:bodyPr>
          <a:lstStyle/>
          <a:p>
            <a:r>
              <a:rPr lang="zh-CN" altLang="en-US" sz="3600" b="1" dirty="0" smtClean="0">
                <a:latin typeface="华文隶书" panose="02010800040101010101" pitchFamily="2" charset="-122"/>
                <a:ea typeface="华文隶书" panose="02010800040101010101" pitchFamily="2" charset="-122"/>
              </a:rPr>
              <a:t>发展动机</a:t>
            </a:r>
            <a:endParaRPr lang="zh-CN" altLang="en-US" sz="3600" b="1" dirty="0">
              <a:latin typeface="华文隶书" panose="02010800040101010101" pitchFamily="2" charset="-122"/>
              <a:ea typeface="华文隶书" panose="02010800040101010101" pitchFamily="2" charset="-122"/>
            </a:endParaRPr>
          </a:p>
        </p:txBody>
      </p:sp>
      <p:sp>
        <p:nvSpPr>
          <p:cNvPr id="7" name="矩形 6"/>
          <p:cNvSpPr/>
          <p:nvPr/>
        </p:nvSpPr>
        <p:spPr>
          <a:xfrm>
            <a:off x="1470209" y="2294167"/>
            <a:ext cx="6096000" cy="3139321"/>
          </a:xfrm>
          <a:prstGeom prst="rect">
            <a:avLst/>
          </a:prstGeom>
        </p:spPr>
        <p:txBody>
          <a:bodyPr>
            <a:spAutoFit/>
          </a:bodyPr>
          <a:lstStyle/>
          <a:p>
            <a:pPr lvl="0"/>
            <a:r>
              <a:rPr lang="zh-CN" altLang="en-US" dirty="0">
                <a:solidFill>
                  <a:prstClr val="black"/>
                </a:solidFill>
                <a:latin typeface="+mn-ea"/>
              </a:rPr>
              <a:t>阅读理解动机</a:t>
            </a:r>
          </a:p>
          <a:p>
            <a:pPr lvl="0"/>
            <a:endParaRPr lang="en-US" altLang="zh-CN" dirty="0" smtClean="0">
              <a:solidFill>
                <a:prstClr val="black"/>
              </a:solidFill>
              <a:latin typeface="+mn-ea"/>
            </a:endParaRPr>
          </a:p>
          <a:p>
            <a:pPr lvl="0"/>
            <a:r>
              <a:rPr lang="zh-CN" altLang="en-US" dirty="0" smtClean="0">
                <a:solidFill>
                  <a:prstClr val="black"/>
                </a:solidFill>
                <a:latin typeface="+mn-ea"/>
              </a:rPr>
              <a:t>让</a:t>
            </a:r>
            <a:r>
              <a:rPr lang="zh-CN" altLang="en-US" dirty="0">
                <a:solidFill>
                  <a:prstClr val="black"/>
                </a:solidFill>
                <a:latin typeface="+mn-ea"/>
              </a:rPr>
              <a:t>机器理解人类语言是</a:t>
            </a:r>
            <a:r>
              <a:rPr lang="en-US" altLang="zh-CN" dirty="0">
                <a:solidFill>
                  <a:prstClr val="black"/>
                </a:solidFill>
                <a:latin typeface="+mn-ea"/>
              </a:rPr>
              <a:t>AI</a:t>
            </a:r>
            <a:r>
              <a:rPr lang="zh-CN" altLang="en-US" dirty="0">
                <a:solidFill>
                  <a:prstClr val="black"/>
                </a:solidFill>
                <a:latin typeface="+mn-ea"/>
              </a:rPr>
              <a:t>领域长期存在的问题</a:t>
            </a:r>
          </a:p>
          <a:p>
            <a:pPr lvl="0"/>
            <a:endParaRPr lang="zh-CN" altLang="en-US" dirty="0">
              <a:solidFill>
                <a:prstClr val="black"/>
              </a:solidFill>
              <a:latin typeface="+mn-ea"/>
            </a:endParaRPr>
          </a:p>
          <a:p>
            <a:pPr lvl="0"/>
            <a:r>
              <a:rPr lang="zh-CN" altLang="en-US" dirty="0">
                <a:solidFill>
                  <a:prstClr val="black"/>
                </a:solidFill>
                <a:latin typeface="+mn-ea"/>
              </a:rPr>
              <a:t>阅读理解能综合评估各项</a:t>
            </a:r>
            <a:r>
              <a:rPr lang="en-US" altLang="zh-CN" dirty="0">
                <a:solidFill>
                  <a:prstClr val="black"/>
                </a:solidFill>
                <a:latin typeface="+mn-ea"/>
              </a:rPr>
              <a:t>NLP</a:t>
            </a:r>
            <a:r>
              <a:rPr lang="zh-CN" altLang="en-US" dirty="0">
                <a:solidFill>
                  <a:prstClr val="black"/>
                </a:solidFill>
                <a:latin typeface="+mn-ea"/>
              </a:rPr>
              <a:t>任务，是一个综合性任务</a:t>
            </a:r>
          </a:p>
          <a:p>
            <a:pPr lvl="0"/>
            <a:endParaRPr lang="zh-CN" altLang="en-US" dirty="0">
              <a:solidFill>
                <a:prstClr val="black"/>
              </a:solidFill>
              <a:latin typeface="+mn-ea"/>
            </a:endParaRPr>
          </a:p>
          <a:p>
            <a:pPr lvl="0"/>
            <a:r>
              <a:rPr lang="zh-CN" altLang="en-US" dirty="0">
                <a:solidFill>
                  <a:prstClr val="black"/>
                </a:solidFill>
                <a:latin typeface="+mn-ea"/>
              </a:rPr>
              <a:t>阅读理解探索更加深层次的理解</a:t>
            </a:r>
          </a:p>
          <a:p>
            <a:pPr lvl="0"/>
            <a:endParaRPr lang="zh-CN" altLang="en-US" dirty="0">
              <a:solidFill>
                <a:prstClr val="black"/>
              </a:solidFill>
              <a:latin typeface="+mn-ea"/>
            </a:endParaRPr>
          </a:p>
          <a:p>
            <a:pPr lvl="0"/>
            <a:r>
              <a:rPr lang="zh-CN" altLang="en-US" dirty="0">
                <a:solidFill>
                  <a:prstClr val="black"/>
                </a:solidFill>
                <a:latin typeface="+mn-ea"/>
              </a:rPr>
              <a:t>回答问题是检测机器是否读懂文章最好的办法</a:t>
            </a:r>
          </a:p>
          <a:p>
            <a:pPr lvl="0"/>
            <a:endParaRPr lang="zh-CN" altLang="en-US" dirty="0">
              <a:solidFill>
                <a:prstClr val="black"/>
              </a:solidFill>
              <a:latin typeface="+mn-ea"/>
            </a:endParaRPr>
          </a:p>
          <a:p>
            <a:pPr lvl="0"/>
            <a:endParaRPr lang="zh-CN" altLang="en-US" dirty="0">
              <a:solidFill>
                <a:prstClr val="black"/>
              </a:solidFill>
              <a:latin typeface="+mn-ea"/>
            </a:endParaRPr>
          </a:p>
        </p:txBody>
      </p:sp>
    </p:spTree>
    <p:extLst>
      <p:ext uri="{BB962C8B-B14F-4D97-AF65-F5344CB8AC3E}">
        <p14:creationId xmlns:p14="http://schemas.microsoft.com/office/powerpoint/2010/main" val="521861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6477" y="1626576"/>
            <a:ext cx="2250831" cy="646331"/>
          </a:xfrm>
          <a:prstGeom prst="rect">
            <a:avLst/>
          </a:prstGeom>
          <a:noFill/>
        </p:spPr>
        <p:txBody>
          <a:bodyPr wrap="square" rtlCol="0">
            <a:spAutoFit/>
          </a:bodyPr>
          <a:lstStyle/>
          <a:p>
            <a:r>
              <a:rPr lang="zh-CN" altLang="en-US" sz="3600" b="1" dirty="0" smtClean="0">
                <a:latin typeface="华文隶书" panose="02010800040101010101" pitchFamily="2" charset="-122"/>
                <a:ea typeface="华文隶书" panose="02010800040101010101" pitchFamily="2" charset="-122"/>
              </a:rPr>
              <a:t>历史发展</a:t>
            </a:r>
            <a:endParaRPr lang="zh-CN" altLang="en-US" sz="3600" b="1" dirty="0">
              <a:latin typeface="华文隶书" panose="02010800040101010101" pitchFamily="2" charset="-122"/>
              <a:ea typeface="华文隶书" panose="02010800040101010101" pitchFamily="2" charset="-122"/>
            </a:endParaRPr>
          </a:p>
        </p:txBody>
      </p:sp>
      <p:graphicFrame>
        <p:nvGraphicFramePr>
          <p:cNvPr id="10" name="图示 9"/>
          <p:cNvGraphicFramePr/>
          <p:nvPr>
            <p:extLst>
              <p:ext uri="{D42A27DB-BD31-4B8C-83A1-F6EECF244321}">
                <p14:modId xmlns:p14="http://schemas.microsoft.com/office/powerpoint/2010/main" val="1668864584"/>
              </p:ext>
            </p:extLst>
          </p:nvPr>
        </p:nvGraphicFramePr>
        <p:xfrm>
          <a:off x="430823" y="1433146"/>
          <a:ext cx="10972800" cy="4035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27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7638" y="826478"/>
            <a:ext cx="2831123" cy="646331"/>
          </a:xfrm>
          <a:prstGeom prst="rect">
            <a:avLst/>
          </a:prstGeom>
          <a:noFill/>
        </p:spPr>
        <p:txBody>
          <a:bodyPr wrap="square" rtlCol="0">
            <a:spAutoFit/>
          </a:bodyPr>
          <a:lstStyle/>
          <a:p>
            <a:r>
              <a:rPr lang="zh-CN" altLang="en-US" sz="3600" b="1" dirty="0" smtClean="0">
                <a:latin typeface="华文隶书" panose="02010800040101010101" pitchFamily="2" charset="-122"/>
                <a:ea typeface="华文隶书" panose="02010800040101010101" pitchFamily="2" charset="-122"/>
              </a:rPr>
              <a:t>数据集概述</a:t>
            </a:r>
            <a:endParaRPr lang="zh-CN" altLang="en-US" sz="3600" b="1" dirty="0">
              <a:latin typeface="华文隶书" panose="02010800040101010101" pitchFamily="2" charset="-122"/>
              <a:ea typeface="华文隶书" panose="02010800040101010101" pitchFamily="2" charset="-122"/>
            </a:endParaRPr>
          </a:p>
        </p:txBody>
      </p:sp>
      <p:sp>
        <p:nvSpPr>
          <p:cNvPr id="5" name="矩形 4"/>
          <p:cNvSpPr/>
          <p:nvPr/>
        </p:nvSpPr>
        <p:spPr>
          <a:xfrm>
            <a:off x="927588" y="1807757"/>
            <a:ext cx="6462346" cy="2352952"/>
          </a:xfrm>
          <a:prstGeom prst="rect">
            <a:avLst/>
          </a:prstGeom>
        </p:spPr>
        <p:txBody>
          <a:bodyPr wrap="square">
            <a:spAutoFit/>
          </a:bodyPr>
          <a:lstStyle/>
          <a:p>
            <a:pPr>
              <a:lnSpc>
                <a:spcPct val="150000"/>
              </a:lnSpc>
            </a:pPr>
            <a:r>
              <a:rPr kumimoji="1" lang="en-US" altLang="zh-CN" dirty="0" smtClean="0"/>
              <a:t>         </a:t>
            </a:r>
            <a:r>
              <a:rPr kumimoji="1" lang="en-US" altLang="zh-CN" sz="2000" dirty="0" smtClean="0"/>
              <a:t>Datasets</a:t>
            </a:r>
            <a:endParaRPr kumimoji="1" lang="en-US" altLang="zh-CN" sz="2000" dirty="0"/>
          </a:p>
          <a:p>
            <a:pPr marL="742950" lvl="1" indent="-285750">
              <a:lnSpc>
                <a:spcPct val="150000"/>
              </a:lnSpc>
              <a:buFont typeface="Wingdings" panose="05000000000000000000" pitchFamily="2" charset="2"/>
              <a:buChar char="Ø"/>
            </a:pPr>
            <a:r>
              <a:rPr kumimoji="1" lang="en-US" altLang="zh-CN" sz="2000" b="1" dirty="0" smtClean="0">
                <a:solidFill>
                  <a:srgbClr val="FF0000"/>
                </a:solidFill>
              </a:rPr>
              <a:t>Cloze(</a:t>
            </a:r>
            <a:r>
              <a:rPr lang="en-US" altLang="zh-CN" sz="2000" b="1" dirty="0" err="1">
                <a:solidFill>
                  <a:srgbClr val="FF0000"/>
                </a:solidFill>
              </a:rPr>
              <a:t>CNN&amp;Dailymail</a:t>
            </a:r>
            <a:r>
              <a:rPr kumimoji="1" lang="en-US" altLang="zh-CN" sz="2000" b="1" dirty="0" smtClean="0">
                <a:solidFill>
                  <a:srgbClr val="FF0000"/>
                </a:solidFill>
              </a:rPr>
              <a:t>)</a:t>
            </a:r>
            <a:endParaRPr kumimoji="1" lang="en-US" altLang="zh-CN" sz="2000" b="1" dirty="0">
              <a:solidFill>
                <a:srgbClr val="FF0000"/>
              </a:solidFill>
            </a:endParaRPr>
          </a:p>
          <a:p>
            <a:pPr marL="742950" lvl="1" indent="-285750">
              <a:lnSpc>
                <a:spcPct val="150000"/>
              </a:lnSpc>
              <a:buFont typeface="Wingdings" panose="05000000000000000000" pitchFamily="2" charset="2"/>
              <a:buChar char="Ø"/>
            </a:pPr>
            <a:r>
              <a:rPr kumimoji="1" lang="en-US" altLang="zh-CN" sz="2000" dirty="0"/>
              <a:t>Multi. </a:t>
            </a:r>
            <a:r>
              <a:rPr kumimoji="1" lang="en-US" altLang="zh-CN" sz="2000" dirty="0" smtClean="0"/>
              <a:t>Choices(RACE)</a:t>
            </a:r>
            <a:endParaRPr kumimoji="1" lang="en-US" altLang="zh-CN" sz="2000" dirty="0"/>
          </a:p>
          <a:p>
            <a:pPr marL="742950" lvl="1" indent="-285750">
              <a:lnSpc>
                <a:spcPct val="150000"/>
              </a:lnSpc>
              <a:buFont typeface="Wingdings" panose="05000000000000000000" pitchFamily="2" charset="2"/>
              <a:buChar char="Ø"/>
            </a:pPr>
            <a:r>
              <a:rPr kumimoji="1" lang="en-US" altLang="zh-CN" sz="2000" b="1" dirty="0">
                <a:solidFill>
                  <a:srgbClr val="FF0000"/>
                </a:solidFill>
              </a:rPr>
              <a:t>Spans of </a:t>
            </a:r>
            <a:r>
              <a:rPr kumimoji="1" lang="en-US" altLang="zh-CN" sz="2000" b="1" dirty="0" smtClean="0">
                <a:solidFill>
                  <a:srgbClr val="FF0000"/>
                </a:solidFill>
              </a:rPr>
              <a:t>words(</a:t>
            </a:r>
            <a:r>
              <a:rPr kumimoji="1" lang="en-US" altLang="zh-CN" sz="2000" b="1" dirty="0" err="1" smtClean="0">
                <a:solidFill>
                  <a:srgbClr val="FF0000"/>
                </a:solidFill>
              </a:rPr>
              <a:t>SQuAD</a:t>
            </a:r>
            <a:r>
              <a:rPr kumimoji="1" lang="en-US" altLang="zh-CN" sz="2000" b="1" dirty="0" smtClean="0">
                <a:solidFill>
                  <a:srgbClr val="FF0000"/>
                </a:solidFill>
              </a:rPr>
              <a:t>)</a:t>
            </a:r>
            <a:endParaRPr kumimoji="1" lang="en-US" altLang="zh-CN" sz="2000" b="1" dirty="0">
              <a:solidFill>
                <a:srgbClr val="FF0000"/>
              </a:solidFill>
            </a:endParaRPr>
          </a:p>
          <a:p>
            <a:pPr marL="742950" lvl="1" indent="-285750">
              <a:lnSpc>
                <a:spcPct val="150000"/>
              </a:lnSpc>
              <a:buFont typeface="Wingdings" panose="05000000000000000000" pitchFamily="2" charset="2"/>
              <a:buChar char="Ø"/>
            </a:pPr>
            <a:r>
              <a:rPr kumimoji="1" lang="en-US" altLang="zh-CN" sz="2000" dirty="0"/>
              <a:t>Summary of </a:t>
            </a:r>
            <a:r>
              <a:rPr kumimoji="1" lang="en-US" altLang="zh-CN" sz="2000" dirty="0" smtClean="0"/>
              <a:t>human(MS MARCO)</a:t>
            </a:r>
            <a:endParaRPr kumimoji="1" lang="en-US" altLang="zh-CN" sz="2000" dirty="0"/>
          </a:p>
        </p:txBody>
      </p:sp>
      <p:pic>
        <p:nvPicPr>
          <p:cNvPr id="6" name="图片 5">
            <a:extLst>
              <a:ext uri="{FF2B5EF4-FFF2-40B4-BE49-F238E27FC236}">
                <a16:creationId xmlns:a16="http://schemas.microsoft.com/office/drawing/2014/main" id="{F37A2FF1-253D-4871-8502-DDBA5A0D1DF1}"/>
              </a:ext>
            </a:extLst>
          </p:cNvPr>
          <p:cNvPicPr>
            <a:picLocks noChangeAspect="1"/>
          </p:cNvPicPr>
          <p:nvPr/>
        </p:nvPicPr>
        <p:blipFill>
          <a:blip r:embed="rId2"/>
          <a:stretch>
            <a:fillRect/>
          </a:stretch>
        </p:blipFill>
        <p:spPr>
          <a:xfrm>
            <a:off x="6046807" y="892448"/>
            <a:ext cx="5139571" cy="5237353"/>
          </a:xfrm>
          <a:prstGeom prst="rect">
            <a:avLst/>
          </a:prstGeom>
        </p:spPr>
      </p:pic>
      <p:cxnSp>
        <p:nvCxnSpPr>
          <p:cNvPr id="8" name="直接箭头连接符 7"/>
          <p:cNvCxnSpPr/>
          <p:nvPr/>
        </p:nvCxnSpPr>
        <p:spPr>
          <a:xfrm>
            <a:off x="4404946" y="3511124"/>
            <a:ext cx="14946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494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7831" y="545122"/>
            <a:ext cx="2110154" cy="646331"/>
          </a:xfrm>
          <a:prstGeom prst="rect">
            <a:avLst/>
          </a:prstGeom>
          <a:noFill/>
        </p:spPr>
        <p:txBody>
          <a:bodyPr wrap="square" rtlCol="0">
            <a:spAutoFit/>
          </a:bodyPr>
          <a:lstStyle/>
          <a:p>
            <a:r>
              <a:rPr lang="zh-CN" altLang="en-US" sz="3600" b="1" dirty="0" smtClean="0">
                <a:latin typeface="华文隶书" panose="02010800040101010101" pitchFamily="2" charset="-122"/>
                <a:ea typeface="华文隶书" panose="02010800040101010101" pitchFamily="2" charset="-122"/>
              </a:rPr>
              <a:t>评价方法</a:t>
            </a:r>
            <a:endParaRPr lang="zh-CN" altLang="en-US" sz="3600" b="1" dirty="0">
              <a:latin typeface="华文隶书" panose="02010800040101010101" pitchFamily="2" charset="-122"/>
              <a:ea typeface="华文隶书" panose="02010800040101010101" pitchFamily="2" charset="-122"/>
            </a:endParaRPr>
          </a:p>
        </p:txBody>
      </p:sp>
      <p:sp>
        <p:nvSpPr>
          <p:cNvPr id="5" name="文本框 4"/>
          <p:cNvSpPr txBox="1"/>
          <p:nvPr/>
        </p:nvSpPr>
        <p:spPr>
          <a:xfrm>
            <a:off x="1107831" y="1481600"/>
            <a:ext cx="8704385" cy="5047536"/>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t>BUEU10</a:t>
            </a:r>
          </a:p>
          <a:p>
            <a:pPr marL="285750" indent="-285750">
              <a:buFont typeface="Wingdings" panose="05000000000000000000" pitchFamily="2" charset="2"/>
              <a:buChar char="Ø"/>
            </a:pPr>
            <a:endParaRPr lang="en-US" altLang="zh-CN" sz="2000" dirty="0" smtClean="0"/>
          </a:p>
          <a:p>
            <a:pPr marL="285750" indent="-285750">
              <a:buFont typeface="Wingdings" panose="05000000000000000000" pitchFamily="2" charset="2"/>
              <a:buChar char="Ø"/>
            </a:pPr>
            <a:r>
              <a:rPr lang="en-US" altLang="zh-CN" sz="2000" dirty="0" smtClean="0"/>
              <a:t>ROUGE11</a:t>
            </a:r>
          </a:p>
          <a:p>
            <a:pPr marL="285750" indent="-285750">
              <a:buFont typeface="Wingdings" panose="05000000000000000000" pitchFamily="2" charset="2"/>
              <a:buChar char="Ø"/>
            </a:pPr>
            <a:endParaRPr lang="en-US" altLang="zh-CN" sz="2000" dirty="0" smtClean="0"/>
          </a:p>
          <a:p>
            <a:pPr marL="285750" indent="-285750">
              <a:buFont typeface="Wingdings" panose="05000000000000000000" pitchFamily="2" charset="2"/>
              <a:buChar char="Ø"/>
            </a:pPr>
            <a:r>
              <a:rPr lang="en-US" altLang="zh-CN" sz="2000" dirty="0" smtClean="0"/>
              <a:t>METEOR12</a:t>
            </a:r>
          </a:p>
          <a:p>
            <a:r>
              <a:rPr lang="en-US" altLang="zh-CN" dirty="0" smtClean="0"/>
              <a:t>     precision </a:t>
            </a:r>
            <a:r>
              <a:rPr lang="en-US" altLang="zh-CN" dirty="0"/>
              <a:t>= m / </a:t>
            </a:r>
            <a:r>
              <a:rPr lang="en-US" altLang="zh-CN" dirty="0" err="1"/>
              <a:t>wt</a:t>
            </a:r>
            <a:endParaRPr lang="en-US" altLang="zh-CN" dirty="0"/>
          </a:p>
          <a:p>
            <a:r>
              <a:rPr lang="en-US" altLang="zh-CN" dirty="0" smtClean="0"/>
              <a:t>     recall </a:t>
            </a:r>
            <a:r>
              <a:rPr lang="en-US" altLang="zh-CN" dirty="0"/>
              <a:t>= = m / </a:t>
            </a:r>
            <a:r>
              <a:rPr lang="en-US" altLang="zh-CN" dirty="0" err="1"/>
              <a:t>wr</a:t>
            </a:r>
            <a:endParaRPr lang="en-US" altLang="zh-CN" dirty="0"/>
          </a:p>
          <a:p>
            <a:r>
              <a:rPr lang="en-US" altLang="zh-CN" dirty="0" smtClean="0"/>
              <a:t>     </a:t>
            </a:r>
            <a:r>
              <a:rPr lang="en-US" altLang="zh-CN" dirty="0" err="1" smtClean="0"/>
              <a:t>Fmean</a:t>
            </a:r>
            <a:r>
              <a:rPr lang="en-US" altLang="zh-CN" dirty="0" smtClean="0"/>
              <a:t> </a:t>
            </a:r>
            <a:r>
              <a:rPr lang="en-US" altLang="zh-CN" dirty="0"/>
              <a:t>= (precision * recall) / (alpha * recall + (1-alpha) * precision)</a:t>
            </a:r>
          </a:p>
          <a:p>
            <a:r>
              <a:rPr lang="en-US" altLang="zh-CN" dirty="0" smtClean="0"/>
              <a:t>     penalty </a:t>
            </a:r>
            <a:r>
              <a:rPr lang="en-US" altLang="zh-CN" dirty="0"/>
              <a:t>= 0.5*(c/um)^3</a:t>
            </a:r>
          </a:p>
          <a:p>
            <a:r>
              <a:rPr lang="en-US" altLang="zh-CN" dirty="0" smtClean="0"/>
              <a:t>     meteor </a:t>
            </a:r>
            <a:r>
              <a:rPr lang="en-US" altLang="zh-CN" dirty="0"/>
              <a:t>= </a:t>
            </a:r>
            <a:r>
              <a:rPr lang="en-US" altLang="zh-CN" dirty="0" err="1"/>
              <a:t>Fmean</a:t>
            </a:r>
            <a:r>
              <a:rPr lang="en-US" altLang="zh-CN" dirty="0"/>
              <a:t> * (1 - penalty</a:t>
            </a:r>
            <a:r>
              <a:rPr lang="en-US" altLang="zh-CN" dirty="0" smtClean="0"/>
              <a:t>)</a:t>
            </a:r>
          </a:p>
          <a:p>
            <a:endParaRPr lang="en-US" altLang="zh-CN" sz="2000" dirty="0" smtClean="0"/>
          </a:p>
          <a:p>
            <a:pPr marL="285750" indent="-285750">
              <a:buFont typeface="Wingdings" panose="05000000000000000000" pitchFamily="2" charset="2"/>
              <a:buChar char="Ø"/>
            </a:pPr>
            <a:r>
              <a:rPr lang="en-US" altLang="zh-CN" sz="2000" dirty="0" smtClean="0"/>
              <a:t>MAP&amp;MRR</a:t>
            </a:r>
          </a:p>
          <a:p>
            <a:r>
              <a:rPr lang="zh-CN" altLang="en-US" dirty="0" smtClean="0"/>
              <a:t>     设</a:t>
            </a:r>
            <a:r>
              <a:rPr lang="zh-CN" altLang="en-US" dirty="0"/>
              <a:t>搜索</a:t>
            </a:r>
            <a:r>
              <a:rPr lang="en-US" altLang="zh-CN" dirty="0"/>
              <a:t>query</a:t>
            </a:r>
            <a:r>
              <a:rPr lang="zh-CN" altLang="en-US" dirty="0"/>
              <a:t>返回</a:t>
            </a:r>
            <a:r>
              <a:rPr lang="en-US" altLang="zh-CN" dirty="0"/>
              <a:t>n</a:t>
            </a:r>
            <a:r>
              <a:rPr lang="zh-CN" altLang="en-US" dirty="0"/>
              <a:t>个文档结果</a:t>
            </a:r>
            <a:r>
              <a:rPr lang="en-US" altLang="zh-CN" dirty="0"/>
              <a:t>, </a:t>
            </a:r>
            <a:r>
              <a:rPr lang="zh-CN" altLang="en-US" dirty="0"/>
              <a:t>其中真正的相关文档有</a:t>
            </a:r>
            <a:r>
              <a:rPr lang="en-US" altLang="zh-CN" dirty="0"/>
              <a:t>m</a:t>
            </a:r>
            <a:r>
              <a:rPr lang="zh-CN" altLang="en-US" dirty="0"/>
              <a:t>个</a:t>
            </a:r>
            <a:r>
              <a:rPr lang="en-US" altLang="zh-CN" dirty="0"/>
              <a:t>(m &lt;= n), </a:t>
            </a:r>
            <a:r>
              <a:rPr lang="zh-CN" altLang="en-US" dirty="0"/>
              <a:t>且相关文档</a:t>
            </a:r>
            <a:r>
              <a:rPr lang="en-US" altLang="zh-CN" dirty="0"/>
              <a:t>mi</a:t>
            </a:r>
            <a:r>
              <a:rPr lang="zh-CN" altLang="en-US" dirty="0" smtClean="0"/>
              <a:t>对</a:t>
            </a:r>
            <a:r>
              <a:rPr lang="en-US" altLang="zh-CN" dirty="0"/>
              <a:t> </a:t>
            </a:r>
            <a:endParaRPr lang="en-US" altLang="zh-CN" dirty="0" smtClean="0"/>
          </a:p>
          <a:p>
            <a:r>
              <a:rPr lang="zh-CN" altLang="en-US" dirty="0" smtClean="0"/>
              <a:t>     应</a:t>
            </a:r>
            <a:r>
              <a:rPr lang="zh-CN" altLang="en-US" dirty="0"/>
              <a:t>的排序为</a:t>
            </a:r>
            <a:r>
              <a:rPr lang="en-US" altLang="zh-CN" dirty="0" err="1"/>
              <a:t>ri</a:t>
            </a:r>
            <a:r>
              <a:rPr lang="en-US" altLang="zh-CN" dirty="0"/>
              <a:t>, </a:t>
            </a:r>
            <a:r>
              <a:rPr lang="zh-CN" altLang="en-US" dirty="0"/>
              <a:t>则该</a:t>
            </a:r>
            <a:r>
              <a:rPr lang="en-US" altLang="zh-CN" dirty="0"/>
              <a:t>query</a:t>
            </a:r>
            <a:r>
              <a:rPr lang="zh-CN" altLang="en-US" dirty="0"/>
              <a:t>的得分为</a:t>
            </a:r>
            <a:r>
              <a:rPr lang="en-US" altLang="zh-CN" dirty="0"/>
              <a:t>:</a:t>
            </a:r>
          </a:p>
          <a:p>
            <a:r>
              <a:rPr lang="en-US" altLang="zh-CN" dirty="0" smtClean="0"/>
              <a:t>     MAP(query</a:t>
            </a:r>
            <a:r>
              <a:rPr lang="en-US" altLang="zh-CN" dirty="0"/>
              <a:t>) = sum(</a:t>
            </a:r>
            <a:r>
              <a:rPr lang="en-US" altLang="zh-CN" dirty="0" err="1"/>
              <a:t>i</a:t>
            </a:r>
            <a:r>
              <a:rPr lang="en-US" altLang="zh-CN" dirty="0"/>
              <a:t>/</a:t>
            </a:r>
            <a:r>
              <a:rPr lang="en-US" altLang="zh-CN" dirty="0" err="1"/>
              <a:t>ri</a:t>
            </a:r>
            <a:r>
              <a:rPr lang="en-US" altLang="zh-CN" dirty="0"/>
              <a:t>) / n</a:t>
            </a:r>
          </a:p>
          <a:p>
            <a:r>
              <a:rPr lang="en-US" altLang="zh-CN" dirty="0" smtClean="0"/>
              <a:t>     MRR(query</a:t>
            </a:r>
            <a:r>
              <a:rPr lang="en-US" altLang="zh-CN" dirty="0"/>
              <a:t>) = sum(1/</a:t>
            </a:r>
            <a:r>
              <a:rPr lang="en-US" altLang="zh-CN" dirty="0" err="1"/>
              <a:t>ri</a:t>
            </a:r>
            <a:r>
              <a:rPr lang="en-US" altLang="zh-CN" dirty="0"/>
              <a:t>) / n</a:t>
            </a:r>
          </a:p>
          <a:p>
            <a:endParaRPr lang="en-US" altLang="zh-CN" sz="2000" dirty="0" smtClean="0"/>
          </a:p>
        </p:txBody>
      </p:sp>
    </p:spTree>
    <p:extLst>
      <p:ext uri="{BB962C8B-B14F-4D97-AF65-F5344CB8AC3E}">
        <p14:creationId xmlns:p14="http://schemas.microsoft.com/office/powerpoint/2010/main" val="171266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6355" y="1890346"/>
            <a:ext cx="4985237" cy="646331"/>
          </a:xfrm>
          <a:prstGeom prst="rect">
            <a:avLst/>
          </a:prstGeom>
          <a:noFill/>
        </p:spPr>
        <p:txBody>
          <a:bodyPr wrap="square" rtlCol="0">
            <a:spAutoFit/>
          </a:bodyPr>
          <a:lstStyle/>
          <a:p>
            <a:r>
              <a:rPr lang="zh-CN" altLang="en-US" sz="3600" b="1" dirty="0" smtClean="0">
                <a:latin typeface="华文隶书" panose="02010800040101010101" pitchFamily="2" charset="-122"/>
                <a:ea typeface="华文隶书" panose="02010800040101010101" pitchFamily="2" charset="-122"/>
              </a:rPr>
              <a:t>近期数据集与模型发展</a:t>
            </a:r>
            <a:endParaRPr lang="zh-CN" altLang="en-US" sz="3600" b="1" dirty="0">
              <a:latin typeface="华文隶书" panose="02010800040101010101" pitchFamily="2" charset="-122"/>
              <a:ea typeface="华文隶书" panose="02010800040101010101" pitchFamily="2" charset="-122"/>
            </a:endParaRPr>
          </a:p>
        </p:txBody>
      </p:sp>
      <p:sp>
        <p:nvSpPr>
          <p:cNvPr id="5" name="矩形 4"/>
          <p:cNvSpPr/>
          <p:nvPr/>
        </p:nvSpPr>
        <p:spPr>
          <a:xfrm>
            <a:off x="406355" y="3464168"/>
            <a:ext cx="7168661" cy="923330"/>
          </a:xfrm>
          <a:prstGeom prst="rect">
            <a:avLst/>
          </a:prstGeom>
        </p:spPr>
        <p:txBody>
          <a:bodyPr wrap="square">
            <a:spAutoFit/>
          </a:bodyPr>
          <a:lstStyle/>
          <a:p>
            <a:r>
              <a:rPr lang="zh-CN" altLang="en-US" dirty="0">
                <a:solidFill>
                  <a:srgbClr val="212121"/>
                </a:solidFill>
                <a:latin typeface="+mn-ea"/>
              </a:rPr>
              <a:t>机器阅读的发展原因：大规模数据和端到端神经网络模型的出现</a:t>
            </a:r>
            <a:r>
              <a:rPr lang="zh-CN" altLang="en-US" dirty="0" smtClean="0">
                <a:solidFill>
                  <a:srgbClr val="212121"/>
                </a:solidFill>
                <a:latin typeface="+mn-ea"/>
              </a:rPr>
              <a:t>。</a:t>
            </a:r>
            <a:endParaRPr lang="en-US" altLang="zh-CN" dirty="0" smtClean="0">
              <a:solidFill>
                <a:srgbClr val="212121"/>
              </a:solidFill>
              <a:latin typeface="+mn-ea"/>
            </a:endParaRPr>
          </a:p>
          <a:p>
            <a:endParaRPr lang="zh-CN" altLang="en-US" dirty="0">
              <a:solidFill>
                <a:srgbClr val="212121"/>
              </a:solidFill>
              <a:latin typeface="+mn-ea"/>
            </a:endParaRPr>
          </a:p>
          <a:p>
            <a:r>
              <a:rPr lang="zh-CN" altLang="en-US" dirty="0">
                <a:solidFill>
                  <a:srgbClr val="212121"/>
                </a:solidFill>
                <a:latin typeface="+mn-ea"/>
              </a:rPr>
              <a:t>数据集促进了模型，模型又进一步促进了数据集的发展。</a:t>
            </a:r>
            <a:endParaRPr lang="zh-CN" altLang="en-US" b="0" i="0" dirty="0">
              <a:solidFill>
                <a:srgbClr val="212121"/>
              </a:solidFill>
              <a:effectLst/>
              <a:latin typeface="+mn-ea"/>
            </a:endParaRPr>
          </a:p>
        </p:txBody>
      </p:sp>
      <p:pic>
        <p:nvPicPr>
          <p:cNvPr id="6" name="图片 5"/>
          <p:cNvPicPr>
            <a:picLocks noChangeAspect="1"/>
          </p:cNvPicPr>
          <p:nvPr/>
        </p:nvPicPr>
        <p:blipFill>
          <a:blip r:embed="rId2"/>
          <a:stretch>
            <a:fillRect/>
          </a:stretch>
        </p:blipFill>
        <p:spPr>
          <a:xfrm>
            <a:off x="7575016" y="400663"/>
            <a:ext cx="3284505" cy="6127011"/>
          </a:xfrm>
          <a:prstGeom prst="rect">
            <a:avLst/>
          </a:prstGeom>
        </p:spPr>
      </p:pic>
    </p:spTree>
    <p:extLst>
      <p:ext uri="{BB962C8B-B14F-4D97-AF65-F5344CB8AC3E}">
        <p14:creationId xmlns:p14="http://schemas.microsoft.com/office/powerpoint/2010/main" val="39691365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1799</Words>
  <Application>Microsoft Office PowerPoint</Application>
  <PresentationFormat>宽屏</PresentationFormat>
  <Paragraphs>201</Paragraphs>
  <Slides>27</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PingFang SC</vt:lpstr>
      <vt:lpstr>仿宋</vt:lpstr>
      <vt:lpstr>华文隶书</vt:lpstr>
      <vt:lpstr>思源黑体 CN Bold</vt:lpstr>
      <vt:lpstr>思源黑体 CN Heavy</vt:lpstr>
      <vt:lpstr>思源黑体 CN Light</vt:lpstr>
      <vt:lpstr>宋体</vt:lpstr>
      <vt:lpstr>微软雅黑</vt:lpstr>
      <vt:lpstr>Arial</vt:lpstr>
      <vt:lpstr>Calibri</vt:lpstr>
      <vt:lpstr>Calibri Light</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User</cp:lastModifiedBy>
  <cp:revision>73</cp:revision>
  <dcterms:created xsi:type="dcterms:W3CDTF">2018-09-17T11:33:34Z</dcterms:created>
  <dcterms:modified xsi:type="dcterms:W3CDTF">2019-04-08T13:23:22Z</dcterms:modified>
</cp:coreProperties>
</file>