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57" r:id="rId4"/>
    <p:sldId id="315" r:id="rId5"/>
    <p:sldId id="317" r:id="rId6"/>
    <p:sldId id="316" r:id="rId7"/>
    <p:sldId id="260" r:id="rId8"/>
    <p:sldId id="320" r:id="rId9"/>
    <p:sldId id="322" r:id="rId10"/>
    <p:sldId id="323" r:id="rId11"/>
    <p:sldId id="325" r:id="rId12"/>
    <p:sldId id="261" r:id="rId13"/>
    <p:sldId id="326" r:id="rId14"/>
    <p:sldId id="331" r:id="rId15"/>
    <p:sldId id="332" r:id="rId16"/>
    <p:sldId id="262" r:id="rId17"/>
    <p:sldId id="328" r:id="rId18"/>
    <p:sldId id="329" r:id="rId19"/>
    <p:sldId id="330" r:id="rId20"/>
    <p:sldId id="282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-293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371F4-B49E-4375-B4EB-31B3EAF04CFE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B9276-3D5B-46B9-8FB9-3C5C11460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49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70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22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42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37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814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9BDBF-463A-4B57-A225-93A9BE3D9D5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60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293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9BDBF-463A-4B57-A225-93A9BE3D9D5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635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818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9BDBF-463A-4B57-A225-93A9BE3D9D5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294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0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92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7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78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07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23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51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3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4953B-A6FC-4252-9D65-5D435A04F887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2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-research/bert/issues/495" TargetMode="External"/><Relationship Id="rId7" Type="http://schemas.openxmlformats.org/officeDocument/2006/relationships/hyperlink" Target="https://blog.slavv.com/37-reasons-why-your-neural-network-is-not-working-4020854bd607?gi=54b476ba316f" TargetMode="External"/><Relationship Id="rId2" Type="http://schemas.openxmlformats.org/officeDocument/2006/relationships/hyperlink" Target="http://cs231n.github.io/neural-networks-3/#los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ackoverflow.com/questions/40158633/how-to-solve-nan-loss" TargetMode="External"/><Relationship Id="rId5" Type="http://schemas.openxmlformats.org/officeDocument/2006/relationships/hyperlink" Target="https://stackoverflow.com/questions/33712178/tensorflow-nan-bug/33713196#33713196" TargetMode="External"/><Relationship Id="rId4" Type="http://schemas.openxmlformats.org/officeDocument/2006/relationships/hyperlink" Target="https://github.com/google-research/bert/issues/7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30265" y="2850253"/>
            <a:ext cx="7255470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zh-CN" altLang="en-US" sz="4800" b="1" dirty="0">
                <a:latin typeface="微软雅黑"/>
                <a:ea typeface="微软雅黑"/>
                <a:cs typeface="+mn-ea"/>
                <a:sym typeface="+mn-lt"/>
              </a:rPr>
              <a:t>机器阅读理解</a:t>
            </a:r>
            <a:r>
              <a:rPr lang="en-US" altLang="zh-CN" sz="4800" b="1" dirty="0">
                <a:latin typeface="微软雅黑"/>
                <a:ea typeface="微软雅黑"/>
                <a:cs typeface="+mn-ea"/>
                <a:sym typeface="+mn-lt"/>
              </a:rPr>
              <a:t>MRC</a:t>
            </a:r>
            <a:endParaRPr lang="zh-CN" altLang="en-US" sz="48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94426" y="6216620"/>
            <a:ext cx="4703398" cy="315471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defTabSz="685800" eaLnBrk="0" hangingPunct="0"/>
            <a:r>
              <a:rPr lang="zh-CN" altLang="en-US" sz="1600" dirty="0">
                <a:latin typeface="微软雅黑"/>
                <a:ea typeface="微软雅黑"/>
                <a:cs typeface="+mn-ea"/>
                <a:sym typeface="+mn-lt"/>
              </a:rPr>
              <a:t>中国 </a:t>
            </a:r>
            <a:r>
              <a:rPr lang="en-US" altLang="zh-CN" sz="1600" dirty="0">
                <a:latin typeface="微软雅黑"/>
                <a:ea typeface="微软雅黑"/>
                <a:cs typeface="+mn-ea"/>
                <a:sym typeface="+mn-lt"/>
              </a:rPr>
              <a:t>·</a:t>
            </a:r>
            <a:r>
              <a:rPr lang="zh-CN" altLang="en-US" sz="1600" dirty="0">
                <a:latin typeface="微软雅黑"/>
                <a:ea typeface="微软雅黑"/>
                <a:cs typeface="+mn-ea"/>
                <a:sym typeface="+mn-lt"/>
              </a:rPr>
              <a:t>哈尔滨 </a:t>
            </a:r>
            <a:r>
              <a:rPr lang="en-US" altLang="zh-CN" sz="1600" dirty="0">
                <a:latin typeface="微软雅黑"/>
                <a:ea typeface="微软雅黑"/>
                <a:cs typeface="+mn-ea"/>
                <a:sym typeface="+mn-lt"/>
              </a:rPr>
              <a:t>- 2019</a:t>
            </a:r>
            <a:r>
              <a:rPr lang="zh-CN" altLang="en-US" sz="1600" dirty="0">
                <a:latin typeface="微软雅黑"/>
                <a:ea typeface="微软雅黑"/>
                <a:cs typeface="+mn-ea"/>
                <a:sym typeface="+mn-lt"/>
              </a:rPr>
              <a:t>年</a:t>
            </a:r>
            <a:r>
              <a:rPr lang="en-US" altLang="zh-CN" sz="1600" dirty="0">
                <a:latin typeface="微软雅黑"/>
                <a:ea typeface="微软雅黑"/>
                <a:cs typeface="+mn-ea"/>
                <a:sym typeface="+mn-lt"/>
              </a:rPr>
              <a:t>5</a:t>
            </a:r>
            <a:r>
              <a:rPr lang="zh-CN" altLang="en-US" sz="1600" dirty="0">
                <a:latin typeface="微软雅黑"/>
                <a:ea typeface="微软雅黑"/>
                <a:cs typeface="+mn-ea"/>
                <a:sym typeface="+mn-lt"/>
              </a:rPr>
              <a:t>月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391230" y="2391860"/>
            <a:ext cx="132770" cy="1724700"/>
            <a:chOff x="995161" y="2391860"/>
            <a:chExt cx="135370" cy="1758474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30530" y="2391860"/>
              <a:ext cx="0" cy="175847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等腰三角形 11"/>
            <p:cNvSpPr/>
            <p:nvPr/>
          </p:nvSpPr>
          <p:spPr>
            <a:xfrm rot="16200000">
              <a:off x="984331" y="3203412"/>
              <a:ext cx="157029" cy="135370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932894" y="5136777"/>
            <a:ext cx="950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张开颜</a:t>
            </a:r>
            <a:endParaRPr lang="en-US" altLang="zh-CN" dirty="0"/>
          </a:p>
          <a:p>
            <a:r>
              <a:rPr lang="zh-CN" altLang="en-US" dirty="0"/>
              <a:t>吴佳铭</a:t>
            </a:r>
            <a:endParaRPr lang="en-US" altLang="zh-CN" dirty="0"/>
          </a:p>
          <a:p>
            <a:r>
              <a:rPr lang="zh-CN" altLang="en-US" dirty="0"/>
              <a:t>王瀚尉</a:t>
            </a:r>
          </a:p>
        </p:txBody>
      </p:sp>
    </p:spTree>
    <p:extLst>
      <p:ext uri="{BB962C8B-B14F-4D97-AF65-F5344CB8AC3E}">
        <p14:creationId xmlns:p14="http://schemas.microsoft.com/office/powerpoint/2010/main" val="346781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274" y="1074913"/>
            <a:ext cx="403315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/>
              <a:t>效果较好的：语序调整</a:t>
            </a:r>
            <a:endParaRPr lang="en-US" altLang="zh-CN" sz="2000" b="1" dirty="0"/>
          </a:p>
        </p:txBody>
      </p:sp>
      <p:sp>
        <p:nvSpPr>
          <p:cNvPr id="6" name="矩形 5"/>
          <p:cNvSpPr/>
          <p:nvPr/>
        </p:nvSpPr>
        <p:spPr>
          <a:xfrm>
            <a:off x="6219512" y="1027414"/>
            <a:ext cx="5144357" cy="501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/>
              <a:t>效果较差的：人名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事件名替换引入噪声</a:t>
            </a:r>
          </a:p>
        </p:txBody>
      </p:sp>
      <p:sp>
        <p:nvSpPr>
          <p:cNvPr id="8" name="矩形 7"/>
          <p:cNvSpPr/>
          <p:nvPr/>
        </p:nvSpPr>
        <p:spPr>
          <a:xfrm>
            <a:off x="6037326" y="3183216"/>
            <a:ext cx="4955203" cy="501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/>
              <a:t>效果较差的：结构变化，引入噪声</a:t>
            </a:r>
            <a:endParaRPr lang="en-US" altLang="zh-CN" sz="20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203" y="4003650"/>
            <a:ext cx="5440797" cy="1335368"/>
          </a:xfrm>
          <a:prstGeom prst="rect">
            <a:avLst/>
          </a:prstGeom>
        </p:spPr>
      </p:pic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B8E7C3E-2EB8-406F-A4B0-F8E180E9C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35440"/>
              </p:ext>
            </p:extLst>
          </p:nvPr>
        </p:nvGraphicFramePr>
        <p:xfrm>
          <a:off x="0" y="2172842"/>
          <a:ext cx="6037326" cy="2624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085">
                  <a:extLst>
                    <a:ext uri="{9D8B030D-6E8A-4147-A177-3AD203B41FA5}">
                      <a16:colId xmlns:a16="http://schemas.microsoft.com/office/drawing/2014/main" val="3377182418"/>
                    </a:ext>
                  </a:extLst>
                </a:gridCol>
                <a:gridCol w="3108241">
                  <a:extLst>
                    <a:ext uri="{9D8B030D-6E8A-4147-A177-3AD203B41FA5}">
                      <a16:colId xmlns:a16="http://schemas.microsoft.com/office/drawing/2014/main" val="1692851228"/>
                    </a:ext>
                  </a:extLst>
                </a:gridCol>
              </a:tblGrid>
              <a:tr h="3817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原问题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回译结果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91972"/>
                  </a:ext>
                </a:extLst>
              </a:tr>
              <a:tr h="4197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国与国之间会把谁作为人质？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谁将在国与国之间成为人质</a:t>
                      </a:r>
                      <a:r>
                        <a:rPr lang="en-US" altLang="zh-CN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805641"/>
                  </a:ext>
                </a:extLst>
              </a:tr>
              <a:tr h="3279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羊和狼的盟约以什么作为保证？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羊和狼结盟的保证是什么</a:t>
                      </a:r>
                      <a:r>
                        <a:rPr lang="en-US" altLang="zh-CN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31800"/>
                  </a:ext>
                </a:extLst>
              </a:tr>
              <a:tr h="4574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小兔和谁是好朋友？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谁是兔子的好朋友</a:t>
                      </a:r>
                      <a:r>
                        <a:rPr lang="en-US" altLang="zh-CN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644419"/>
                  </a:ext>
                </a:extLst>
              </a:tr>
              <a:tr h="41879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我最好的朋友是谁？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谁是我最好的朋友</a:t>
                      </a:r>
                      <a:r>
                        <a:rPr lang="en-US" altLang="zh-CN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624121"/>
                  </a:ext>
                </a:extLst>
              </a:tr>
              <a:tr h="4574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美丽的湖泊是什么构成的？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什么构成了一个美丽的湖</a:t>
                      </a:r>
                      <a:r>
                        <a:rPr lang="en-US" altLang="zh-CN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70028"/>
                  </a:ext>
                </a:extLst>
              </a:tr>
            </a:tbl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203" y="2004177"/>
            <a:ext cx="5440797" cy="103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26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28317-943C-4B79-9AE0-6BC3DB35397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8843" y="1678668"/>
            <a:ext cx="7723414" cy="83593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/>
              <a:t>           数据增强：</a:t>
            </a:r>
            <a:r>
              <a:rPr lang="en-US" altLang="zh-CN" dirty="0"/>
              <a:t>EDA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20005" y="607241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预处理：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005" y="2755030"/>
            <a:ext cx="8428450" cy="33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41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462922" y="3402623"/>
            <a:ext cx="3053576" cy="962628"/>
            <a:chOff x="4602496" y="2821777"/>
            <a:chExt cx="3053576" cy="962628"/>
          </a:xfrm>
        </p:grpSpPr>
        <p:sp>
          <p:nvSpPr>
            <p:cNvPr id="8" name="文本框 7"/>
            <p:cNvSpPr txBox="1"/>
            <p:nvPr/>
          </p:nvSpPr>
          <p:spPr>
            <a:xfrm>
              <a:off x="5172559" y="2908704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遇到问题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602496" y="3505803"/>
              <a:ext cx="2961357" cy="278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kumimoji="1" lang="en-US" altLang="zh-CN" sz="1100" spc="-15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720367" y="2821777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720367" y="364510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4888117" y="2094062"/>
            <a:ext cx="2415766" cy="1199156"/>
            <a:chOff x="6515137" y="-1169675"/>
            <a:chExt cx="1558123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9" name="任意多边形 18"/>
            <p:cNvSpPr/>
            <p:nvPr/>
          </p:nvSpPr>
          <p:spPr>
            <a:xfrm>
              <a:off x="6515137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6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3" y="773433"/>
                  </a:lnTo>
                  <a:lnTo>
                    <a:pt x="506018" y="773433"/>
                  </a:lnTo>
                  <a:lnTo>
                    <a:pt x="512258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7336059" y="-1169675"/>
              <a:ext cx="737201" cy="773433"/>
            </a:xfrm>
            <a:custGeom>
              <a:avLst/>
              <a:gdLst/>
              <a:ahLst/>
              <a:cxnLst/>
              <a:rect l="l" t="t" r="r" b="b"/>
              <a:pathLst>
                <a:path w="737201" h="773433">
                  <a:moveTo>
                    <a:pt x="336642" y="0"/>
                  </a:moveTo>
                  <a:cubicBezTo>
                    <a:pt x="450271" y="330"/>
                    <a:pt x="540221" y="25878"/>
                    <a:pt x="606491" y="76642"/>
                  </a:cubicBezTo>
                  <a:cubicBezTo>
                    <a:pt x="672760" y="127406"/>
                    <a:pt x="706623" y="201405"/>
                    <a:pt x="708077" y="298638"/>
                  </a:cubicBezTo>
                  <a:cubicBezTo>
                    <a:pt x="708077" y="352900"/>
                    <a:pt x="693515" y="400406"/>
                    <a:pt x="664391" y="441156"/>
                  </a:cubicBezTo>
                  <a:cubicBezTo>
                    <a:pt x="635268" y="481906"/>
                    <a:pt x="591585" y="514079"/>
                    <a:pt x="533345" y="537676"/>
                  </a:cubicBezTo>
                  <a:lnTo>
                    <a:pt x="533345" y="544956"/>
                  </a:lnTo>
                  <a:cubicBezTo>
                    <a:pt x="594965" y="563120"/>
                    <a:pt x="645025" y="594135"/>
                    <a:pt x="683526" y="637999"/>
                  </a:cubicBezTo>
                  <a:cubicBezTo>
                    <a:pt x="702777" y="659931"/>
                    <a:pt x="717363" y="685126"/>
                    <a:pt x="727284" y="713584"/>
                  </a:cubicBezTo>
                  <a:lnTo>
                    <a:pt x="737201" y="773433"/>
                  </a:lnTo>
                  <a:lnTo>
                    <a:pt x="480437" y="773433"/>
                  </a:lnTo>
                  <a:lnTo>
                    <a:pt x="477651" y="747819"/>
                  </a:lnTo>
                  <a:cubicBezTo>
                    <a:pt x="474107" y="734478"/>
                    <a:pt x="468593" y="722272"/>
                    <a:pt x="461108" y="711200"/>
                  </a:cubicBezTo>
                  <a:cubicBezTo>
                    <a:pt x="446139" y="689055"/>
                    <a:pt x="418540" y="672096"/>
                    <a:pt x="378310" y="660322"/>
                  </a:cubicBezTo>
                  <a:cubicBezTo>
                    <a:pt x="338081" y="648547"/>
                    <a:pt x="280472" y="642606"/>
                    <a:pt x="205482" y="642498"/>
                  </a:cubicBezTo>
                  <a:lnTo>
                    <a:pt x="205482" y="460515"/>
                  </a:lnTo>
                  <a:cubicBezTo>
                    <a:pt x="296596" y="459937"/>
                    <a:pt x="360293" y="446873"/>
                    <a:pt x="396574" y="421321"/>
                  </a:cubicBezTo>
                  <a:cubicBezTo>
                    <a:pt x="432855" y="395770"/>
                    <a:pt x="450283" y="361195"/>
                    <a:pt x="448856" y="317596"/>
                  </a:cubicBezTo>
                  <a:cubicBezTo>
                    <a:pt x="448704" y="280257"/>
                    <a:pt x="438078" y="251758"/>
                    <a:pt x="416977" y="232100"/>
                  </a:cubicBezTo>
                  <a:cubicBezTo>
                    <a:pt x="395876" y="212443"/>
                    <a:pt x="365211" y="202538"/>
                    <a:pt x="324983" y="202386"/>
                  </a:cubicBezTo>
                  <a:cubicBezTo>
                    <a:pt x="289127" y="202599"/>
                    <a:pt x="255912" y="210559"/>
                    <a:pt x="225338" y="226267"/>
                  </a:cubicBezTo>
                  <a:cubicBezTo>
                    <a:pt x="194765" y="241975"/>
                    <a:pt x="163372" y="264154"/>
                    <a:pt x="131159" y="292805"/>
                  </a:cubicBezTo>
                  <a:lnTo>
                    <a:pt x="0" y="133953"/>
                  </a:lnTo>
                  <a:cubicBezTo>
                    <a:pt x="50004" y="91426"/>
                    <a:pt x="102650" y="58544"/>
                    <a:pt x="157937" y="35308"/>
                  </a:cubicBezTo>
                  <a:cubicBezTo>
                    <a:pt x="213224" y="12073"/>
                    <a:pt x="272793" y="303"/>
                    <a:pt x="3366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28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E7E6A-8595-416F-B488-EEC550812FB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69570" y="1070203"/>
            <a:ext cx="9731829" cy="513465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sz="3200" dirty="0"/>
              <a:t>loss = Nan</a:t>
            </a: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en-US" altLang="zh-CN" sz="3200" dirty="0"/>
              <a:t>Doc Span </a:t>
            </a:r>
            <a:r>
              <a:rPr lang="en-US" altLang="zh-CN" sz="3200" dirty="0">
                <a:sym typeface="Wingdings" panose="05000000000000000000" pitchFamily="2" charset="2"/>
              </a:rPr>
              <a:t> No Answer</a:t>
            </a: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zh-CN" altLang="en-US" sz="3200" dirty="0">
                <a:sym typeface="Wingdings" panose="05000000000000000000" pitchFamily="2" charset="2"/>
              </a:rPr>
              <a:t>计算中出现：</a:t>
            </a:r>
            <a:r>
              <a:rPr lang="en-US" altLang="zh-CN" sz="3200" dirty="0">
                <a:latin typeface="Consolas" panose="020B0609020204030204" pitchFamily="49" charset="0"/>
                <a:sym typeface="Wingdings" panose="05000000000000000000" pitchFamily="2" charset="2"/>
              </a:rPr>
              <a:t>-</a:t>
            </a:r>
            <a:r>
              <a:rPr lang="en-US" altLang="zh-CN" sz="3200" dirty="0" err="1">
                <a:latin typeface="Consolas" panose="020B0609020204030204" pitchFamily="49" charset="0"/>
                <a:sym typeface="Wingdings" panose="05000000000000000000" pitchFamily="2" charset="2"/>
              </a:rPr>
              <a:t>tf.reduce_sum</a:t>
            </a:r>
            <a:r>
              <a:rPr lang="en-US" altLang="zh-CN" sz="3200" dirty="0">
                <a:latin typeface="Consolas" panose="020B0609020204030204" pitchFamily="49" charset="0"/>
                <a:sym typeface="Wingdings" panose="05000000000000000000" pitchFamily="2" charset="2"/>
              </a:rPr>
              <a:t>(y *log(0))</a:t>
            </a: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zh-CN" altLang="en-US" sz="3200" dirty="0"/>
              <a:t>删除无答案样本</a:t>
            </a:r>
            <a:endParaRPr lang="en-US" altLang="zh-CN" sz="3200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3200" dirty="0"/>
              <a:t>过拟合</a:t>
            </a:r>
            <a:endParaRPr lang="en-US" altLang="zh-CN" sz="3200" dirty="0"/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en-US" altLang="zh-CN" sz="3200" dirty="0"/>
              <a:t>Dropout</a:t>
            </a:r>
            <a:r>
              <a:rPr lang="zh-CN" altLang="en-US" sz="3200" dirty="0"/>
              <a:t>，</a:t>
            </a:r>
            <a:r>
              <a:rPr lang="en-US" altLang="zh-CN" sz="3200" dirty="0" err="1"/>
              <a:t>keep_prob</a:t>
            </a:r>
            <a:r>
              <a:rPr lang="en-US" altLang="zh-CN" sz="3200" dirty="0"/>
              <a:t>=0.5/0.6/0.75</a:t>
            </a:r>
          </a:p>
        </p:txBody>
      </p:sp>
    </p:spTree>
    <p:extLst>
      <p:ext uri="{BB962C8B-B14F-4D97-AF65-F5344CB8AC3E}">
        <p14:creationId xmlns:p14="http://schemas.microsoft.com/office/powerpoint/2010/main" val="680670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07A98-F34F-44E6-9F56-4984E5A2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BERT+R-net</a:t>
            </a:r>
            <a:r>
              <a:rPr lang="zh-CN" altLang="en-US" sz="3600" dirty="0"/>
              <a:t>过拟合的问题解决</a:t>
            </a:r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F0EC23-A60C-4B23-80A8-4AE0571CFFA1}"/>
              </a:ext>
            </a:extLst>
          </p:cNvPr>
          <p:cNvSpPr/>
          <p:nvPr/>
        </p:nvSpPr>
        <p:spPr>
          <a:xfrm>
            <a:off x="1889661" y="4570668"/>
            <a:ext cx="1818640" cy="645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BERT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417045-6A5C-4008-9A5A-37DC61C069A9}"/>
              </a:ext>
            </a:extLst>
          </p:cNvPr>
          <p:cNvSpPr/>
          <p:nvPr/>
        </p:nvSpPr>
        <p:spPr>
          <a:xfrm>
            <a:off x="1889661" y="2828704"/>
            <a:ext cx="1818640" cy="715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 &amp; End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3AEDE24-6BE6-46DD-8630-78B72D76FE45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V="1">
            <a:off x="2798981" y="3544508"/>
            <a:ext cx="0" cy="102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B2FF12A-6BB4-4850-A5FB-2FA33B9F5676}"/>
              </a:ext>
            </a:extLst>
          </p:cNvPr>
          <p:cNvSpPr txBox="1"/>
          <p:nvPr/>
        </p:nvSpPr>
        <p:spPr>
          <a:xfrm>
            <a:off x="1889661" y="3907172"/>
            <a:ext cx="188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sequence_output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619641-B8C8-4CD1-9CD5-B6F528040E41}"/>
              </a:ext>
            </a:extLst>
          </p:cNvPr>
          <p:cNvSpPr txBox="1"/>
          <p:nvPr/>
        </p:nvSpPr>
        <p:spPr>
          <a:xfrm>
            <a:off x="1889660" y="1988696"/>
            <a:ext cx="284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BERT fine tuning(3000steps)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4AB9CA-CEDC-439F-A9C9-A70A7CEFDEDF}"/>
              </a:ext>
            </a:extLst>
          </p:cNvPr>
          <p:cNvSpPr txBox="1"/>
          <p:nvPr/>
        </p:nvSpPr>
        <p:spPr>
          <a:xfrm>
            <a:off x="5967918" y="1988696"/>
            <a:ext cx="297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BERT-fixed + R-net(3000steps)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049287-E3BC-4E24-80AE-3B4E3915EB0E}"/>
              </a:ext>
            </a:extLst>
          </p:cNvPr>
          <p:cNvSpPr/>
          <p:nvPr/>
        </p:nvSpPr>
        <p:spPr>
          <a:xfrm>
            <a:off x="6439271" y="2702757"/>
            <a:ext cx="1908698" cy="4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Answer Prediction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1926EE2-1B18-47A6-9E78-A698D99FDCA1}"/>
              </a:ext>
            </a:extLst>
          </p:cNvPr>
          <p:cNvSpPr/>
          <p:nvPr/>
        </p:nvSpPr>
        <p:spPr>
          <a:xfrm>
            <a:off x="6439271" y="3199907"/>
            <a:ext cx="1908698" cy="4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Passage self-matching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06F8CEA-18C6-4A08-AC3C-42D128236A59}"/>
              </a:ext>
            </a:extLst>
          </p:cNvPr>
          <p:cNvSpPr/>
          <p:nvPr/>
        </p:nvSpPr>
        <p:spPr>
          <a:xfrm>
            <a:off x="6439271" y="3697057"/>
            <a:ext cx="1908698" cy="4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Q-A matching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CF203A-19E3-4F7A-874A-EDC195C005B9}"/>
              </a:ext>
            </a:extLst>
          </p:cNvPr>
          <p:cNvSpPr/>
          <p:nvPr/>
        </p:nvSpPr>
        <p:spPr>
          <a:xfrm>
            <a:off x="6439271" y="5074597"/>
            <a:ext cx="1908698" cy="4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BERT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10BC844-9C40-4439-9289-854C2B061FA9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7393620" y="4194207"/>
            <a:ext cx="0" cy="88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箭头: 燕尾形 17">
            <a:extLst>
              <a:ext uri="{FF2B5EF4-FFF2-40B4-BE49-F238E27FC236}">
                <a16:creationId xmlns:a16="http://schemas.microsoft.com/office/drawing/2014/main" id="{C13D8CFE-C797-4FBF-9D6D-6CBABFB6D2F3}"/>
              </a:ext>
            </a:extLst>
          </p:cNvPr>
          <p:cNvSpPr/>
          <p:nvPr/>
        </p:nvSpPr>
        <p:spPr>
          <a:xfrm>
            <a:off x="4033520" y="3544508"/>
            <a:ext cx="1780814" cy="102616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5F729B-CD90-40D8-A93F-527411730588}"/>
              </a:ext>
            </a:extLst>
          </p:cNvPr>
          <p:cNvSpPr txBox="1"/>
          <p:nvPr/>
        </p:nvSpPr>
        <p:spPr>
          <a:xfrm>
            <a:off x="6460730" y="4456690"/>
            <a:ext cx="188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sequence_output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3A746D8-BA89-4FD3-9CBE-14B00F9A0EA4}"/>
              </a:ext>
            </a:extLst>
          </p:cNvPr>
          <p:cNvSpPr txBox="1"/>
          <p:nvPr/>
        </p:nvSpPr>
        <p:spPr>
          <a:xfrm>
            <a:off x="1092200" y="5864170"/>
            <a:ext cx="588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目前效果和</a:t>
            </a:r>
            <a:r>
              <a:rPr lang="en-US" altLang="zh-CN" dirty="0"/>
              <a:t>BERT baseline</a:t>
            </a:r>
            <a:r>
              <a:rPr lang="zh-CN" altLang="en-US" dirty="0"/>
              <a:t>相当，参数细节有待调节。</a:t>
            </a:r>
          </a:p>
        </p:txBody>
      </p:sp>
    </p:spTree>
    <p:extLst>
      <p:ext uri="{BB962C8B-B14F-4D97-AF65-F5344CB8AC3E}">
        <p14:creationId xmlns:p14="http://schemas.microsoft.com/office/powerpoint/2010/main" val="3349615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07A98-F34F-44E6-9F56-4984E5A2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BERT+R-net</a:t>
            </a:r>
            <a:r>
              <a:rPr lang="zh-CN" altLang="en-US" sz="3600" dirty="0"/>
              <a:t>过拟合的问题解决</a:t>
            </a:r>
            <a:r>
              <a:rPr lang="en-US" altLang="zh-CN" sz="3600" dirty="0"/>
              <a:t>2(</a:t>
            </a:r>
            <a:r>
              <a:rPr lang="zh-CN" altLang="en-US" sz="3600" dirty="0"/>
              <a:t>待尝试</a:t>
            </a:r>
            <a:r>
              <a:rPr lang="en-US" altLang="zh-CN" sz="3600" dirty="0"/>
              <a:t>)</a:t>
            </a:r>
            <a:endParaRPr lang="zh-CN" altLang="en-US" sz="3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4AB9CA-CEDC-439F-A9C9-A70A7CEFDEDF}"/>
              </a:ext>
            </a:extLst>
          </p:cNvPr>
          <p:cNvSpPr txBox="1"/>
          <p:nvPr/>
        </p:nvSpPr>
        <p:spPr>
          <a:xfrm>
            <a:off x="5965428" y="1974788"/>
            <a:ext cx="355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BERT-fine tuning + R-net(1000steps)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049287-E3BC-4E24-80AE-3B4E3915EB0E}"/>
              </a:ext>
            </a:extLst>
          </p:cNvPr>
          <p:cNvSpPr/>
          <p:nvPr/>
        </p:nvSpPr>
        <p:spPr>
          <a:xfrm>
            <a:off x="6439271" y="2702757"/>
            <a:ext cx="1908698" cy="4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Answer Prediction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1926EE2-1B18-47A6-9E78-A698D99FDCA1}"/>
              </a:ext>
            </a:extLst>
          </p:cNvPr>
          <p:cNvSpPr/>
          <p:nvPr/>
        </p:nvSpPr>
        <p:spPr>
          <a:xfrm>
            <a:off x="6439271" y="3199907"/>
            <a:ext cx="1908698" cy="4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Passage self-matching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06F8CEA-18C6-4A08-AC3C-42D128236A59}"/>
              </a:ext>
            </a:extLst>
          </p:cNvPr>
          <p:cNvSpPr/>
          <p:nvPr/>
        </p:nvSpPr>
        <p:spPr>
          <a:xfrm>
            <a:off x="6439271" y="3697057"/>
            <a:ext cx="1908698" cy="4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Q-A matching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CF203A-19E3-4F7A-874A-EDC195C005B9}"/>
              </a:ext>
            </a:extLst>
          </p:cNvPr>
          <p:cNvSpPr/>
          <p:nvPr/>
        </p:nvSpPr>
        <p:spPr>
          <a:xfrm>
            <a:off x="6439271" y="5074597"/>
            <a:ext cx="1908698" cy="4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BERT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10BC844-9C40-4439-9289-854C2B061FA9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7393620" y="4194207"/>
            <a:ext cx="0" cy="88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箭头: 燕尾形 17">
            <a:extLst>
              <a:ext uri="{FF2B5EF4-FFF2-40B4-BE49-F238E27FC236}">
                <a16:creationId xmlns:a16="http://schemas.microsoft.com/office/drawing/2014/main" id="{C13D8CFE-C797-4FBF-9D6D-6CBABFB6D2F3}"/>
              </a:ext>
            </a:extLst>
          </p:cNvPr>
          <p:cNvSpPr/>
          <p:nvPr/>
        </p:nvSpPr>
        <p:spPr>
          <a:xfrm>
            <a:off x="4033520" y="3544508"/>
            <a:ext cx="1780814" cy="102616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4149C9-5E76-418E-8CDE-5C743DFCCE25}"/>
              </a:ext>
            </a:extLst>
          </p:cNvPr>
          <p:cNvSpPr txBox="1"/>
          <p:nvPr/>
        </p:nvSpPr>
        <p:spPr>
          <a:xfrm>
            <a:off x="1375596" y="1974788"/>
            <a:ext cx="307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BERT-fixed + R-net(5000steps)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0FF8105-FDA8-4A04-B6A2-D6C7D8669D93}"/>
              </a:ext>
            </a:extLst>
          </p:cNvPr>
          <p:cNvSpPr/>
          <p:nvPr/>
        </p:nvSpPr>
        <p:spPr>
          <a:xfrm>
            <a:off x="1375597" y="2702757"/>
            <a:ext cx="1908698" cy="4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Answer Prediction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C20E74E-ABD2-41E5-BB07-696AAA6DFD24}"/>
              </a:ext>
            </a:extLst>
          </p:cNvPr>
          <p:cNvSpPr/>
          <p:nvPr/>
        </p:nvSpPr>
        <p:spPr>
          <a:xfrm>
            <a:off x="1375597" y="3199907"/>
            <a:ext cx="1908698" cy="4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Passage self-matching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D10303F-063C-4167-B8A6-BE81BEC6E16F}"/>
              </a:ext>
            </a:extLst>
          </p:cNvPr>
          <p:cNvSpPr/>
          <p:nvPr/>
        </p:nvSpPr>
        <p:spPr>
          <a:xfrm>
            <a:off x="1375597" y="3697057"/>
            <a:ext cx="1908698" cy="4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Q-A matching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22E935F-8595-4B9B-91D5-1248576083A2}"/>
              </a:ext>
            </a:extLst>
          </p:cNvPr>
          <p:cNvSpPr/>
          <p:nvPr/>
        </p:nvSpPr>
        <p:spPr>
          <a:xfrm>
            <a:off x="1375597" y="5074597"/>
            <a:ext cx="1908698" cy="4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BERT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4262D66-4661-42E1-8C1D-3D8BF9387BD8}"/>
              </a:ext>
            </a:extLst>
          </p:cNvPr>
          <p:cNvCxnSpPr>
            <a:stCxn id="22" idx="0"/>
            <a:endCxn id="21" idx="2"/>
          </p:cNvCxnSpPr>
          <p:nvPr/>
        </p:nvCxnSpPr>
        <p:spPr>
          <a:xfrm flipV="1">
            <a:off x="2329946" y="4194207"/>
            <a:ext cx="0" cy="88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5442EC9-CC0F-4F8B-B993-1AAFD6B5B9F7}"/>
              </a:ext>
            </a:extLst>
          </p:cNvPr>
          <p:cNvSpPr txBox="1"/>
          <p:nvPr/>
        </p:nvSpPr>
        <p:spPr>
          <a:xfrm>
            <a:off x="1294494" y="4449736"/>
            <a:ext cx="188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sequence_output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92F9E07-E48A-4D34-B6A4-BEA072268E10}"/>
              </a:ext>
            </a:extLst>
          </p:cNvPr>
          <p:cNvSpPr txBox="1"/>
          <p:nvPr/>
        </p:nvSpPr>
        <p:spPr>
          <a:xfrm>
            <a:off x="6467639" y="4456690"/>
            <a:ext cx="188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sequence_output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990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615322" y="3429248"/>
            <a:ext cx="2961357" cy="1077438"/>
            <a:chOff x="4602496" y="2848154"/>
            <a:chExt cx="2961357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5067513" y="2925223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结果分析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602496" y="3505803"/>
              <a:ext cx="2961357" cy="278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kumimoji="1" lang="en-US" altLang="zh-CN" sz="1100" spc="-15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4818595" y="2085375"/>
            <a:ext cx="2554810" cy="1199156"/>
            <a:chOff x="9226008" y="-1169675"/>
            <a:chExt cx="1647803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任意多边形 15"/>
            <p:cNvSpPr/>
            <p:nvPr/>
          </p:nvSpPr>
          <p:spPr>
            <a:xfrm>
              <a:off x="9226008" y="-1169675"/>
              <a:ext cx="767829" cy="773433"/>
            </a:xfrm>
            <a:custGeom>
              <a:avLst/>
              <a:gdLst/>
              <a:ahLst/>
              <a:cxnLst/>
              <a:rect l="l" t="t" r="r" b="b"/>
              <a:pathLst>
                <a:path w="767829" h="773433">
                  <a:moveTo>
                    <a:pt x="383186" y="0"/>
                  </a:moveTo>
                  <a:cubicBezTo>
                    <a:pt x="499323" y="52"/>
                    <a:pt x="592033" y="46540"/>
                    <a:pt x="661316" y="139464"/>
                  </a:cubicBezTo>
                  <a:cubicBezTo>
                    <a:pt x="730599" y="232388"/>
                    <a:pt x="766103" y="371436"/>
                    <a:pt x="767829" y="556608"/>
                  </a:cubicBezTo>
                  <a:cubicBezTo>
                    <a:pt x="767397" y="603342"/>
                    <a:pt x="764855" y="647227"/>
                    <a:pt x="760201" y="688263"/>
                  </a:cubicBezTo>
                  <a:lnTo>
                    <a:pt x="745113" y="773433"/>
                  </a:lnTo>
                  <a:lnTo>
                    <a:pt x="506019" y="773433"/>
                  </a:lnTo>
                  <a:lnTo>
                    <a:pt x="512259" y="739730"/>
                  </a:lnTo>
                  <a:cubicBezTo>
                    <a:pt x="519317" y="691261"/>
                    <a:pt x="522957" y="630221"/>
                    <a:pt x="523180" y="556608"/>
                  </a:cubicBezTo>
                  <a:cubicBezTo>
                    <a:pt x="522883" y="459043"/>
                    <a:pt x="516510" y="384341"/>
                    <a:pt x="504061" y="332502"/>
                  </a:cubicBezTo>
                  <a:cubicBezTo>
                    <a:pt x="491611" y="280663"/>
                    <a:pt x="474868" y="245264"/>
                    <a:pt x="453831" y="226305"/>
                  </a:cubicBezTo>
                  <a:cubicBezTo>
                    <a:pt x="432794" y="207345"/>
                    <a:pt x="409245" y="198400"/>
                    <a:pt x="383186" y="199471"/>
                  </a:cubicBezTo>
                  <a:cubicBezTo>
                    <a:pt x="357143" y="198400"/>
                    <a:pt x="333721" y="207345"/>
                    <a:pt x="312918" y="226305"/>
                  </a:cubicBezTo>
                  <a:cubicBezTo>
                    <a:pt x="292115" y="245264"/>
                    <a:pt x="275606" y="280663"/>
                    <a:pt x="263391" y="332502"/>
                  </a:cubicBezTo>
                  <a:cubicBezTo>
                    <a:pt x="251175" y="384341"/>
                    <a:pt x="244928" y="459043"/>
                    <a:pt x="244649" y="556608"/>
                  </a:cubicBezTo>
                  <a:cubicBezTo>
                    <a:pt x="244858" y="630221"/>
                    <a:pt x="248425" y="691261"/>
                    <a:pt x="255348" y="739730"/>
                  </a:cubicBezTo>
                  <a:lnTo>
                    <a:pt x="261470" y="773433"/>
                  </a:lnTo>
                  <a:lnTo>
                    <a:pt x="22526" y="773433"/>
                  </a:lnTo>
                  <a:lnTo>
                    <a:pt x="7548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5" y="370162"/>
                    <a:pt x="36926" y="230750"/>
                    <a:pt x="105784" y="138372"/>
                  </a:cubicBezTo>
                  <a:cubicBezTo>
                    <a:pt x="174642" y="45994"/>
                    <a:pt x="267109" y="-130"/>
                    <a:pt x="38318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10056434" y="-1149273"/>
              <a:ext cx="817377" cy="753031"/>
            </a:xfrm>
            <a:custGeom>
              <a:avLst/>
              <a:gdLst/>
              <a:ahLst/>
              <a:cxnLst/>
              <a:rect l="l" t="t" r="r" b="b"/>
              <a:pathLst>
                <a:path w="817377" h="753031">
                  <a:moveTo>
                    <a:pt x="377447" y="0"/>
                  </a:moveTo>
                  <a:lnTo>
                    <a:pt x="696419" y="0"/>
                  </a:lnTo>
                  <a:lnTo>
                    <a:pt x="696419" y="616449"/>
                  </a:lnTo>
                  <a:lnTo>
                    <a:pt x="817377" y="616449"/>
                  </a:lnTo>
                  <a:lnTo>
                    <a:pt x="817377" y="753031"/>
                  </a:lnTo>
                  <a:lnTo>
                    <a:pt x="0" y="753031"/>
                  </a:lnTo>
                  <a:lnTo>
                    <a:pt x="0" y="633922"/>
                  </a:lnTo>
                  <a:lnTo>
                    <a:pt x="377447" y="0"/>
                  </a:lnTo>
                  <a:close/>
                  <a:moveTo>
                    <a:pt x="459054" y="216960"/>
                  </a:moveTo>
                  <a:cubicBezTo>
                    <a:pt x="445211" y="247638"/>
                    <a:pt x="431003" y="278499"/>
                    <a:pt x="416430" y="309542"/>
                  </a:cubicBezTo>
                  <a:cubicBezTo>
                    <a:pt x="401858" y="340585"/>
                    <a:pt x="386920" y="371445"/>
                    <a:pt x="371618" y="402124"/>
                  </a:cubicBezTo>
                  <a:lnTo>
                    <a:pt x="247745" y="616449"/>
                  </a:lnTo>
                  <a:lnTo>
                    <a:pt x="454686" y="616449"/>
                  </a:lnTo>
                  <a:lnTo>
                    <a:pt x="454686" y="457528"/>
                  </a:lnTo>
                  <a:cubicBezTo>
                    <a:pt x="454928" y="421807"/>
                    <a:pt x="456263" y="381712"/>
                    <a:pt x="458690" y="337244"/>
                  </a:cubicBezTo>
                  <a:cubicBezTo>
                    <a:pt x="461117" y="292775"/>
                    <a:pt x="463180" y="252680"/>
                    <a:pt x="464879" y="216960"/>
                  </a:cubicBezTo>
                  <a:lnTo>
                    <a:pt x="459054" y="21696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9437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1AE81E63-839A-4E76-8B38-38127BAF577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71076981"/>
              </p:ext>
            </p:extLst>
          </p:nvPr>
        </p:nvGraphicFramePr>
        <p:xfrm>
          <a:off x="1402080" y="219665"/>
          <a:ext cx="8717280" cy="4994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320">
                  <a:extLst>
                    <a:ext uri="{9D8B030D-6E8A-4147-A177-3AD203B41FA5}">
                      <a16:colId xmlns:a16="http://schemas.microsoft.com/office/drawing/2014/main" val="3489133951"/>
                    </a:ext>
                  </a:extLst>
                </a:gridCol>
                <a:gridCol w="2179320">
                  <a:extLst>
                    <a:ext uri="{9D8B030D-6E8A-4147-A177-3AD203B41FA5}">
                      <a16:colId xmlns:a16="http://schemas.microsoft.com/office/drawing/2014/main" val="1171965840"/>
                    </a:ext>
                  </a:extLst>
                </a:gridCol>
                <a:gridCol w="2179320">
                  <a:extLst>
                    <a:ext uri="{9D8B030D-6E8A-4147-A177-3AD203B41FA5}">
                      <a16:colId xmlns:a16="http://schemas.microsoft.com/office/drawing/2014/main" val="3713532338"/>
                    </a:ext>
                  </a:extLst>
                </a:gridCol>
                <a:gridCol w="2179320">
                  <a:extLst>
                    <a:ext uri="{9D8B030D-6E8A-4147-A177-3AD203B41FA5}">
                      <a16:colId xmlns:a16="http://schemas.microsoft.com/office/drawing/2014/main" val="3231719383"/>
                    </a:ext>
                  </a:extLst>
                </a:gridCol>
              </a:tblGrid>
              <a:tr h="5888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召回率</a:t>
                      </a:r>
                      <a:r>
                        <a:rPr lang="en-US" altLang="zh-CN" dirty="0"/>
                        <a:t>(%)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准确率</a:t>
                      </a:r>
                      <a:r>
                        <a:rPr lang="en-US" altLang="zh-CN" dirty="0"/>
                        <a:t>(%)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F1</a:t>
                      </a:r>
                      <a:r>
                        <a:rPr lang="zh-CN" altLang="en-US" dirty="0"/>
                        <a:t>值</a:t>
                      </a:r>
                      <a:r>
                        <a:rPr lang="en-US" altLang="zh-CN" dirty="0"/>
                        <a:t>(%)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450206"/>
                  </a:ext>
                </a:extLst>
              </a:tr>
              <a:tr h="58889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Bert baseline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86.809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88.479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86.941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462827"/>
                  </a:ext>
                </a:extLst>
              </a:tr>
              <a:tr h="58889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+DA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86.151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86.841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86.166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28506"/>
                  </a:ext>
                </a:extLst>
              </a:tr>
              <a:tr h="58889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+ Context2Query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87.365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88.237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b="1" dirty="0"/>
                        <a:t>87.752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78991"/>
                  </a:ext>
                </a:extLst>
              </a:tr>
              <a:tr h="58889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+ R-net</a:t>
                      </a:r>
                      <a:r>
                        <a:rPr lang="en-US" altLang="zh-CN" b="1" dirty="0"/>
                        <a:t>*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84.762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86.233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85.488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615729"/>
                  </a:ext>
                </a:extLst>
              </a:tr>
              <a:tr h="58889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+ Answer Limit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87.315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88.546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b="1" dirty="0"/>
                        <a:t>87.382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81664"/>
                  </a:ext>
                </a:extLst>
              </a:tr>
              <a:tr h="58889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(fine tuning) &amp; (fixed)+ R-net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86.908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88.401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b="0" dirty="0"/>
                        <a:t>86.892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98855"/>
                  </a:ext>
                </a:extLst>
              </a:tr>
              <a:tr h="58889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Total</a:t>
                      </a:r>
                      <a:r>
                        <a:rPr lang="en-US" altLang="zh-CN" b="1" dirty="0"/>
                        <a:t>*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88.532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90.776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b="1" dirty="0"/>
                        <a:t>89.067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160114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9AE87A6-96D8-4D71-87CD-9362F67A2EDD}"/>
              </a:ext>
            </a:extLst>
          </p:cNvPr>
          <p:cNvSpPr txBox="1"/>
          <p:nvPr/>
        </p:nvSpPr>
        <p:spPr>
          <a:xfrm>
            <a:off x="1402080" y="5340350"/>
            <a:ext cx="7566660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注</a:t>
            </a:r>
            <a:r>
              <a:rPr lang="en-US" altLang="zh-CN" dirty="0"/>
              <a:t>1</a:t>
            </a:r>
            <a:r>
              <a:rPr lang="zh-CN" altLang="en-US" dirty="0"/>
              <a:t>：因删除无答案样本，</a:t>
            </a:r>
            <a:r>
              <a:rPr lang="en-US" altLang="zh-CN" dirty="0"/>
              <a:t>Bert + R-net</a:t>
            </a:r>
            <a:r>
              <a:rPr lang="zh-CN" altLang="en-US" dirty="0"/>
              <a:t>训练样本比其他模型少</a:t>
            </a:r>
            <a:r>
              <a:rPr lang="en-US" altLang="zh-CN" dirty="0"/>
              <a:t>1000</a:t>
            </a:r>
            <a:r>
              <a:rPr lang="zh-CN" altLang="en-US" dirty="0"/>
              <a:t>左右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Total</a:t>
            </a:r>
            <a:r>
              <a:rPr lang="zh-CN" altLang="en-US" dirty="0"/>
              <a:t>仅包含有增幅的模型以及结果选择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Train:Test</a:t>
            </a:r>
            <a:r>
              <a:rPr lang="en-US" altLang="zh-CN" dirty="0">
                <a:latin typeface="Consolas" panose="020B0609020204030204" pitchFamily="49" charset="0"/>
              </a:rPr>
              <a:t>=5:1)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296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F4FD2-D736-4A87-8CB4-38D265372D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89957" y="364471"/>
            <a:ext cx="7886700" cy="9175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可视化应用：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D35912-51DE-4DBA-B67D-F75AC817A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624" y="1445331"/>
            <a:ext cx="7350152" cy="527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60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D301E-B9F5-48FE-90D4-0F15D09943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1" y="66675"/>
            <a:ext cx="7886700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Reference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5ACD7-D24D-4297-9C8C-BB8F6A6263D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72661" y="1395291"/>
            <a:ext cx="7627938" cy="5119687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EDA</a:t>
            </a:r>
            <a:r>
              <a:rPr lang="zh-CN" altLang="en-US" sz="1600" dirty="0"/>
              <a:t>，</a:t>
            </a:r>
            <a:r>
              <a:rPr lang="en-US" altLang="zh-CN" sz="1600" dirty="0"/>
              <a:t>Easy data augmentation techniques for boosting performance on text classification tasks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Bert</a:t>
            </a:r>
            <a:r>
              <a:rPr lang="zh-CN" altLang="en-US" sz="1600" dirty="0"/>
              <a:t>，</a:t>
            </a:r>
            <a:r>
              <a:rPr lang="en-US" altLang="zh-CN" sz="1600" dirty="0"/>
              <a:t>BERT: Pre-training of Deep Bidirectional Transformers for Language Understanding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R-net</a:t>
            </a:r>
            <a:r>
              <a:rPr lang="zh-CN" altLang="en-US" sz="1600" dirty="0"/>
              <a:t>，</a:t>
            </a:r>
            <a:r>
              <a:rPr lang="en-US" altLang="zh-CN" sz="1600" dirty="0"/>
              <a:t> R-NET: MACHINE READING COMPREHENSION WITH SELF-MATCHING NETWORKS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err="1"/>
              <a:t>BiDAF</a:t>
            </a:r>
            <a:r>
              <a:rPr lang="zh-CN" altLang="en-US" sz="1600" dirty="0"/>
              <a:t>，</a:t>
            </a:r>
            <a:r>
              <a:rPr lang="en-US" altLang="zh-CN" sz="1600" dirty="0"/>
              <a:t>Bidirectional Attention Flow for Machine Comprehension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Cmrc2017</a:t>
            </a:r>
            <a:r>
              <a:rPr lang="zh-CN" altLang="en-US" sz="1600" dirty="0"/>
              <a:t>，</a:t>
            </a:r>
            <a:r>
              <a:rPr lang="en-US" altLang="zh-CN" sz="1600" dirty="0"/>
              <a:t> Dataset for the First Evaluation on Chinese Machine Reading Comprehension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hlinkClick r:id="rId2"/>
              </a:rPr>
              <a:t>http://cs231n.github.io/neural-networks-3/#loss</a:t>
            </a:r>
            <a:endParaRPr lang="en-US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hlinkClick r:id="rId3"/>
              </a:rPr>
              <a:t>https://github.com/google-research/bert/issues/495</a:t>
            </a:r>
            <a:endParaRPr lang="en-US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hlinkClick r:id="rId4"/>
              </a:rPr>
              <a:t>https://github.com/google-research/bert/issues/70</a:t>
            </a:r>
            <a:endParaRPr lang="en-US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hlinkClick r:id="rId5"/>
              </a:rPr>
              <a:t>https://stackoverflow.com/questions/33712178/tensorflow-nan-bug/33713196#33713196</a:t>
            </a:r>
            <a:endParaRPr lang="en-US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hlinkClick r:id="rId6"/>
              </a:rPr>
              <a:t>https://stackoverflow.com/questions/40158633/how-to-solve-nan-loss</a:t>
            </a:r>
            <a:endParaRPr lang="en-US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hlinkClick r:id="rId7"/>
              </a:rPr>
              <a:t>https://blog.slavv.com/37-reasons-why-your-neural-network-is-not-working-4020854bd607?gi=54b476ba316f</a:t>
            </a:r>
            <a:endParaRPr lang="en-US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5068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13"/>
          <p:cNvSpPr txBox="1">
            <a:spLocks noChangeArrowheads="1"/>
          </p:cNvSpPr>
          <p:nvPr/>
        </p:nvSpPr>
        <p:spPr bwMode="auto">
          <a:xfrm>
            <a:off x="3961518" y="2385579"/>
            <a:ext cx="293330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700"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sz="6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Summary</a:t>
            </a:r>
            <a:endParaRPr lang="zh-CN" altLang="en-US" sz="60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204869" y="1097415"/>
            <a:ext cx="1005403" cy="806290"/>
            <a:chOff x="7779199" y="970953"/>
            <a:chExt cx="1005403" cy="806290"/>
          </a:xfrm>
        </p:grpSpPr>
        <p:sp>
          <p:nvSpPr>
            <p:cNvPr id="13" name="矩形 12"/>
            <p:cNvSpPr/>
            <p:nvPr/>
          </p:nvSpPr>
          <p:spPr>
            <a:xfrm>
              <a:off x="7779199" y="1438689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模型采用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7789473" y="970953"/>
              <a:ext cx="942975" cy="523220"/>
              <a:chOff x="6095999" y="654444"/>
              <a:chExt cx="942975" cy="523220"/>
            </a:xfrm>
          </p:grpSpPr>
          <p:sp>
            <p:nvSpPr>
              <p:cNvPr id="8" name="矩形: 圆角 31"/>
              <p:cNvSpPr/>
              <p:nvPr/>
            </p:nvSpPr>
            <p:spPr>
              <a:xfrm>
                <a:off x="6095999" y="752475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107209" y="654444"/>
                <a:ext cx="729943" cy="523220"/>
                <a:chOff x="943942" y="2688081"/>
                <a:chExt cx="729943" cy="523220"/>
              </a:xfrm>
            </p:grpSpPr>
            <p:sp>
              <p:nvSpPr>
                <p:cNvPr id="10" name="文本框 9"/>
                <p:cNvSpPr txBox="1"/>
                <p:nvPr/>
              </p:nvSpPr>
              <p:spPr>
                <a:xfrm>
                  <a:off x="943942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b="1" kern="2000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01</a:t>
                  </a:r>
                  <a:endParaRPr lang="zh-CN" altLang="en-US" sz="2800" b="1" kern="2000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11" name="直接连接符 10"/>
                <p:cNvCxnSpPr>
                  <a:cxnSpLocks/>
                </p:cNvCxnSpPr>
                <p:nvPr/>
              </p:nvCxnSpPr>
              <p:spPr>
                <a:xfrm flipH="1">
                  <a:off x="15336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" name="组合 13"/>
          <p:cNvGrpSpPr/>
          <p:nvPr/>
        </p:nvGrpSpPr>
        <p:grpSpPr>
          <a:xfrm>
            <a:off x="7153837" y="2230425"/>
            <a:ext cx="2029782" cy="980827"/>
            <a:chOff x="6728165" y="2222427"/>
            <a:chExt cx="2082599" cy="985661"/>
          </a:xfrm>
        </p:grpSpPr>
        <p:grpSp>
          <p:nvGrpSpPr>
            <p:cNvPr id="15" name="组合 14"/>
            <p:cNvGrpSpPr/>
            <p:nvPr/>
          </p:nvGrpSpPr>
          <p:grpSpPr>
            <a:xfrm>
              <a:off x="7789473" y="2222427"/>
              <a:ext cx="942975" cy="523220"/>
              <a:chOff x="6095999" y="2071235"/>
              <a:chExt cx="942975" cy="523220"/>
            </a:xfrm>
          </p:grpSpPr>
          <p:sp>
            <p:nvSpPr>
              <p:cNvPr id="19" name="矩形: 圆角 39"/>
              <p:cNvSpPr/>
              <p:nvPr/>
            </p:nvSpPr>
            <p:spPr>
              <a:xfrm>
                <a:off x="6095999" y="2162175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6107209" y="2071235"/>
                <a:ext cx="765564" cy="523220"/>
                <a:chOff x="3673121" y="2688081"/>
                <a:chExt cx="765564" cy="523220"/>
              </a:xfrm>
            </p:grpSpPr>
            <p:sp>
              <p:nvSpPr>
                <p:cNvPr id="21" name="文本框 20"/>
                <p:cNvSpPr txBox="1"/>
                <p:nvPr/>
              </p:nvSpPr>
              <p:spPr>
                <a:xfrm>
                  <a:off x="3673121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02</a:t>
                  </a:r>
                  <a:endParaRPr lang="zh-CN" altLang="en-US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22" name="直接连接符 21"/>
                <p:cNvCxnSpPr>
                  <a:cxnSpLocks/>
                </p:cNvCxnSpPr>
                <p:nvPr/>
              </p:nvCxnSpPr>
              <p:spPr>
                <a:xfrm flipH="1">
                  <a:off x="4298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组合 15"/>
            <p:cNvGrpSpPr/>
            <p:nvPr/>
          </p:nvGrpSpPr>
          <p:grpSpPr>
            <a:xfrm>
              <a:off x="6728165" y="2684018"/>
              <a:ext cx="2082599" cy="524070"/>
              <a:chOff x="7055680" y="1721786"/>
              <a:chExt cx="2082599" cy="524070"/>
            </a:xfrm>
          </p:grpSpPr>
          <p:sp>
            <p:nvSpPr>
              <p:cNvPr id="17" name="文本框 66"/>
              <p:cNvSpPr txBox="1">
                <a:spLocks noChangeArrowheads="1"/>
              </p:cNvSpPr>
              <p:nvPr/>
            </p:nvSpPr>
            <p:spPr bwMode="auto">
              <a:xfrm flipH="1">
                <a:off x="7055680" y="1990689"/>
                <a:ext cx="1051034" cy="255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lnSpc>
                    <a:spcPts val="700"/>
                  </a:lnSpc>
                  <a:defRPr sz="50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Helvetica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 marL="742950" indent="-28575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8106714" y="1721786"/>
                <a:ext cx="1031565" cy="340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dirty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模型训练</a:t>
                </a: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8204869" y="3473901"/>
            <a:ext cx="2031106" cy="961150"/>
            <a:chOff x="7779199" y="3473901"/>
            <a:chExt cx="2031106" cy="961150"/>
          </a:xfrm>
        </p:grpSpPr>
        <p:grpSp>
          <p:nvGrpSpPr>
            <p:cNvPr id="24" name="组合 23"/>
            <p:cNvGrpSpPr/>
            <p:nvPr/>
          </p:nvGrpSpPr>
          <p:grpSpPr>
            <a:xfrm>
              <a:off x="7789473" y="3473901"/>
              <a:ext cx="942975" cy="523220"/>
              <a:chOff x="6095999" y="3498928"/>
              <a:chExt cx="942975" cy="523220"/>
            </a:xfrm>
          </p:grpSpPr>
          <p:sp>
            <p:nvSpPr>
              <p:cNvPr id="28" name="矩形: 圆角 41"/>
              <p:cNvSpPr/>
              <p:nvPr/>
            </p:nvSpPr>
            <p:spPr>
              <a:xfrm>
                <a:off x="6095999" y="3581400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6107209" y="3498928"/>
                <a:ext cx="721873" cy="523220"/>
                <a:chOff x="6380812" y="2688081"/>
                <a:chExt cx="721873" cy="523220"/>
              </a:xfrm>
            </p:grpSpPr>
            <p:sp>
              <p:nvSpPr>
                <p:cNvPr id="30" name="文本框 29"/>
                <p:cNvSpPr txBox="1"/>
                <p:nvPr/>
              </p:nvSpPr>
              <p:spPr>
                <a:xfrm>
                  <a:off x="6380812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03</a:t>
                  </a:r>
                  <a:endParaRPr lang="zh-CN" altLang="en-US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31" name="直接连接符 30"/>
                <p:cNvCxnSpPr>
                  <a:cxnSpLocks/>
                </p:cNvCxnSpPr>
                <p:nvPr/>
              </p:nvCxnSpPr>
              <p:spPr>
                <a:xfrm flipH="1">
                  <a:off x="6962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组合 24"/>
            <p:cNvGrpSpPr/>
            <p:nvPr/>
          </p:nvGrpSpPr>
          <p:grpSpPr>
            <a:xfrm>
              <a:off x="7779199" y="3913932"/>
              <a:ext cx="2031106" cy="521119"/>
              <a:chOff x="8106714" y="1721786"/>
              <a:chExt cx="2031106" cy="521119"/>
            </a:xfrm>
          </p:grpSpPr>
          <p:sp>
            <p:nvSpPr>
              <p:cNvPr id="26" name="文本框 66"/>
              <p:cNvSpPr txBox="1">
                <a:spLocks noChangeArrowheads="1"/>
              </p:cNvSpPr>
              <p:nvPr/>
            </p:nvSpPr>
            <p:spPr bwMode="auto">
              <a:xfrm>
                <a:off x="8106714" y="1827407"/>
                <a:ext cx="2031106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lnSpc>
                    <a:spcPts val="700"/>
                  </a:lnSpc>
                  <a:defRPr sz="50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Helvetica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 marL="742950" indent="-28575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105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kumimoji="1" lang="zh-CN" altLang="en-US" sz="1050" spc="-150" dirty="0">
                    <a:solidFill>
                      <a:schemeClr val="tx1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</a:t>
                </a: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8106714" y="1721786"/>
                <a:ext cx="100540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dirty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遇到问题</a:t>
                </a: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8204869" y="4725375"/>
            <a:ext cx="1415772" cy="823118"/>
            <a:chOff x="7779199" y="4725375"/>
            <a:chExt cx="1415772" cy="823118"/>
          </a:xfrm>
        </p:grpSpPr>
        <p:grpSp>
          <p:nvGrpSpPr>
            <p:cNvPr id="33" name="组合 32"/>
            <p:cNvGrpSpPr/>
            <p:nvPr/>
          </p:nvGrpSpPr>
          <p:grpSpPr>
            <a:xfrm>
              <a:off x="7789473" y="4725375"/>
              <a:ext cx="942975" cy="523220"/>
              <a:chOff x="6095999" y="3498928"/>
              <a:chExt cx="942975" cy="523220"/>
            </a:xfrm>
          </p:grpSpPr>
          <p:sp>
            <p:nvSpPr>
              <p:cNvPr id="37" name="矩形: 圆角 41"/>
              <p:cNvSpPr/>
              <p:nvPr/>
            </p:nvSpPr>
            <p:spPr>
              <a:xfrm>
                <a:off x="6095999" y="3581400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6107209" y="3498928"/>
                <a:ext cx="721873" cy="523220"/>
                <a:chOff x="6380812" y="2688081"/>
                <a:chExt cx="721873" cy="523220"/>
              </a:xfrm>
            </p:grpSpPr>
            <p:sp>
              <p:nvSpPr>
                <p:cNvPr id="39" name="文本框 38"/>
                <p:cNvSpPr txBox="1"/>
                <p:nvPr/>
              </p:nvSpPr>
              <p:spPr>
                <a:xfrm>
                  <a:off x="6380812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04</a:t>
                  </a:r>
                  <a:endParaRPr lang="zh-CN" altLang="en-US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40" name="直接连接符 39"/>
                <p:cNvCxnSpPr>
                  <a:cxnSpLocks/>
                </p:cNvCxnSpPr>
                <p:nvPr/>
              </p:nvCxnSpPr>
              <p:spPr>
                <a:xfrm flipH="1">
                  <a:off x="6962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" name="组合 33"/>
            <p:cNvGrpSpPr/>
            <p:nvPr/>
          </p:nvGrpSpPr>
          <p:grpSpPr>
            <a:xfrm>
              <a:off x="7779199" y="5188956"/>
              <a:ext cx="1415772" cy="359537"/>
              <a:chOff x="8106714" y="1721786"/>
              <a:chExt cx="1415772" cy="359537"/>
            </a:xfrm>
          </p:grpSpPr>
          <p:sp>
            <p:nvSpPr>
              <p:cNvPr id="35" name="文本框 66"/>
              <p:cNvSpPr txBox="1">
                <a:spLocks noChangeArrowheads="1"/>
              </p:cNvSpPr>
              <p:nvPr/>
            </p:nvSpPr>
            <p:spPr bwMode="auto">
              <a:xfrm>
                <a:off x="8106714" y="1827407"/>
                <a:ext cx="1415772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lnSpc>
                    <a:spcPts val="700"/>
                  </a:lnSpc>
                  <a:defRPr sz="50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Helvetica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 marL="742950" indent="-28575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8106714" y="1721786"/>
                <a:ext cx="10379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dirty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结果分析</a:t>
                </a: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6071597" y="3853020"/>
            <a:ext cx="1757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目录 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&gt;&gt;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3959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277082" y="3429248"/>
            <a:ext cx="3637836" cy="1230666"/>
            <a:chOff x="4474435" y="2848154"/>
            <a:chExt cx="3217484" cy="1230666"/>
          </a:xfrm>
        </p:grpSpPr>
        <p:sp>
          <p:nvSpPr>
            <p:cNvPr id="6" name="文本框 5"/>
            <p:cNvSpPr txBox="1"/>
            <p:nvPr/>
          </p:nvSpPr>
          <p:spPr>
            <a:xfrm>
              <a:off x="4474435" y="2925223"/>
              <a:ext cx="32174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THANK YOU</a:t>
              </a:r>
              <a:endParaRPr lang="zh-CN" altLang="en-US" sz="40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602496" y="3505803"/>
              <a:ext cx="2961357" cy="278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kumimoji="1" lang="en-US" altLang="zh-CN" sz="1100" spc="-15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4416858" y="2142309"/>
            <a:ext cx="3358284" cy="1139587"/>
            <a:chOff x="4677186" y="4980795"/>
            <a:chExt cx="2806521" cy="952354"/>
          </a:xfrm>
        </p:grpSpPr>
        <p:sp>
          <p:nvSpPr>
            <p:cNvPr id="27" name="任意多边形 26"/>
            <p:cNvSpPr/>
            <p:nvPr/>
          </p:nvSpPr>
          <p:spPr>
            <a:xfrm>
              <a:off x="5045798" y="4980795"/>
              <a:ext cx="999634" cy="952354"/>
            </a:xfrm>
            <a:custGeom>
              <a:avLst/>
              <a:gdLst/>
              <a:ahLst/>
              <a:cxnLst/>
              <a:rect l="l" t="t" r="r" b="b"/>
              <a:pathLst>
                <a:path w="999634" h="952354">
                  <a:moveTo>
                    <a:pt x="228709" y="0"/>
                  </a:moveTo>
                  <a:lnTo>
                    <a:pt x="434276" y="27689"/>
                  </a:lnTo>
                  <a:cubicBezTo>
                    <a:pt x="424722" y="51067"/>
                    <a:pt x="414714" y="74263"/>
                    <a:pt x="404250" y="97277"/>
                  </a:cubicBezTo>
                  <a:cubicBezTo>
                    <a:pt x="393787" y="120290"/>
                    <a:pt x="383414" y="142757"/>
                    <a:pt x="373132" y="164678"/>
                  </a:cubicBezTo>
                  <a:lnTo>
                    <a:pt x="512887" y="164678"/>
                  </a:lnTo>
                  <a:lnTo>
                    <a:pt x="512887" y="595955"/>
                  </a:lnTo>
                  <a:lnTo>
                    <a:pt x="651449" y="553693"/>
                  </a:lnTo>
                  <a:cubicBezTo>
                    <a:pt x="667645" y="590642"/>
                    <a:pt x="682656" y="629686"/>
                    <a:pt x="696482" y="670825"/>
                  </a:cubicBezTo>
                  <a:cubicBezTo>
                    <a:pt x="710307" y="711964"/>
                    <a:pt x="722036" y="752101"/>
                    <a:pt x="731668" y="791237"/>
                  </a:cubicBezTo>
                  <a:lnTo>
                    <a:pt x="731668" y="485198"/>
                  </a:lnTo>
                  <a:lnTo>
                    <a:pt x="539141" y="485198"/>
                  </a:lnTo>
                  <a:lnTo>
                    <a:pt x="539141" y="291374"/>
                  </a:lnTo>
                  <a:lnTo>
                    <a:pt x="731668" y="291374"/>
                  </a:lnTo>
                  <a:lnTo>
                    <a:pt x="731668" y="11568"/>
                  </a:lnTo>
                  <a:lnTo>
                    <a:pt x="922396" y="11568"/>
                  </a:lnTo>
                  <a:lnTo>
                    <a:pt x="922396" y="291374"/>
                  </a:lnTo>
                  <a:lnTo>
                    <a:pt x="999634" y="291374"/>
                  </a:lnTo>
                  <a:lnTo>
                    <a:pt x="999634" y="485198"/>
                  </a:lnTo>
                  <a:lnTo>
                    <a:pt x="922396" y="485198"/>
                  </a:lnTo>
                  <a:lnTo>
                    <a:pt x="922396" y="952354"/>
                  </a:lnTo>
                  <a:lnTo>
                    <a:pt x="731668" y="952354"/>
                  </a:lnTo>
                  <a:lnTo>
                    <a:pt x="731668" y="900474"/>
                  </a:lnTo>
                  <a:lnTo>
                    <a:pt x="591649" y="945631"/>
                  </a:lnTo>
                  <a:cubicBezTo>
                    <a:pt x="586908" y="903402"/>
                    <a:pt x="577428" y="853521"/>
                    <a:pt x="563207" y="795989"/>
                  </a:cubicBezTo>
                  <a:cubicBezTo>
                    <a:pt x="548986" y="738457"/>
                    <a:pt x="532213" y="681992"/>
                    <a:pt x="512887" y="626594"/>
                  </a:cubicBezTo>
                  <a:lnTo>
                    <a:pt x="512887" y="952354"/>
                  </a:lnTo>
                  <a:lnTo>
                    <a:pt x="177704" y="952354"/>
                  </a:lnTo>
                  <a:lnTo>
                    <a:pt x="190858" y="928134"/>
                  </a:lnTo>
                  <a:lnTo>
                    <a:pt x="0" y="928134"/>
                  </a:lnTo>
                  <a:lnTo>
                    <a:pt x="0" y="756352"/>
                  </a:lnTo>
                  <a:lnTo>
                    <a:pt x="59841" y="756352"/>
                  </a:lnTo>
                  <a:lnTo>
                    <a:pt x="59841" y="164678"/>
                  </a:lnTo>
                  <a:lnTo>
                    <a:pt x="193770" y="164678"/>
                  </a:lnTo>
                  <a:cubicBezTo>
                    <a:pt x="201776" y="135956"/>
                    <a:pt x="208691" y="107417"/>
                    <a:pt x="214514" y="79060"/>
                  </a:cubicBezTo>
                  <a:cubicBezTo>
                    <a:pt x="220338" y="50703"/>
                    <a:pt x="225069" y="24350"/>
                    <a:pt x="228709" y="0"/>
                  </a:cubicBezTo>
                  <a:close/>
                  <a:moveTo>
                    <a:pt x="228709" y="326259"/>
                  </a:moveTo>
                  <a:lnTo>
                    <a:pt x="228709" y="371618"/>
                  </a:lnTo>
                  <a:lnTo>
                    <a:pt x="341105" y="371618"/>
                  </a:lnTo>
                  <a:lnTo>
                    <a:pt x="341105" y="326259"/>
                  </a:lnTo>
                  <a:lnTo>
                    <a:pt x="228709" y="326259"/>
                  </a:lnTo>
                  <a:close/>
                  <a:moveTo>
                    <a:pt x="228709" y="514254"/>
                  </a:moveTo>
                  <a:lnTo>
                    <a:pt x="228709" y="561070"/>
                  </a:lnTo>
                  <a:lnTo>
                    <a:pt x="341105" y="561070"/>
                  </a:lnTo>
                  <a:lnTo>
                    <a:pt x="341105" y="514254"/>
                  </a:lnTo>
                  <a:lnTo>
                    <a:pt x="228709" y="514254"/>
                  </a:lnTo>
                  <a:close/>
                  <a:moveTo>
                    <a:pt x="228709" y="703706"/>
                  </a:moveTo>
                  <a:lnTo>
                    <a:pt x="228709" y="756352"/>
                  </a:lnTo>
                  <a:lnTo>
                    <a:pt x="341105" y="756352"/>
                  </a:lnTo>
                  <a:lnTo>
                    <a:pt x="341105" y="703706"/>
                  </a:lnTo>
                  <a:lnTo>
                    <a:pt x="228709" y="70370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6484073" y="4980795"/>
              <a:ext cx="999634" cy="952354"/>
            </a:xfrm>
            <a:custGeom>
              <a:avLst/>
              <a:gdLst/>
              <a:ahLst/>
              <a:cxnLst/>
              <a:rect l="l" t="t" r="r" b="b"/>
              <a:pathLst>
                <a:path w="999634" h="952354">
                  <a:moveTo>
                    <a:pt x="228709" y="0"/>
                  </a:moveTo>
                  <a:lnTo>
                    <a:pt x="434276" y="27689"/>
                  </a:lnTo>
                  <a:cubicBezTo>
                    <a:pt x="424722" y="51067"/>
                    <a:pt x="414713" y="74263"/>
                    <a:pt x="404250" y="97277"/>
                  </a:cubicBezTo>
                  <a:cubicBezTo>
                    <a:pt x="393786" y="120290"/>
                    <a:pt x="383414" y="142757"/>
                    <a:pt x="373132" y="164678"/>
                  </a:cubicBezTo>
                  <a:lnTo>
                    <a:pt x="512887" y="164678"/>
                  </a:lnTo>
                  <a:lnTo>
                    <a:pt x="512887" y="595955"/>
                  </a:lnTo>
                  <a:lnTo>
                    <a:pt x="651449" y="553693"/>
                  </a:lnTo>
                  <a:cubicBezTo>
                    <a:pt x="667645" y="590642"/>
                    <a:pt x="682656" y="629686"/>
                    <a:pt x="696482" y="670825"/>
                  </a:cubicBezTo>
                  <a:cubicBezTo>
                    <a:pt x="710307" y="711964"/>
                    <a:pt x="722036" y="752101"/>
                    <a:pt x="731668" y="791237"/>
                  </a:cubicBezTo>
                  <a:lnTo>
                    <a:pt x="731668" y="485198"/>
                  </a:lnTo>
                  <a:lnTo>
                    <a:pt x="539141" y="485198"/>
                  </a:lnTo>
                  <a:lnTo>
                    <a:pt x="539141" y="291374"/>
                  </a:lnTo>
                  <a:lnTo>
                    <a:pt x="731668" y="291374"/>
                  </a:lnTo>
                  <a:lnTo>
                    <a:pt x="731668" y="11568"/>
                  </a:lnTo>
                  <a:lnTo>
                    <a:pt x="922395" y="11568"/>
                  </a:lnTo>
                  <a:lnTo>
                    <a:pt x="922395" y="291374"/>
                  </a:lnTo>
                  <a:lnTo>
                    <a:pt x="999634" y="291374"/>
                  </a:lnTo>
                  <a:lnTo>
                    <a:pt x="999634" y="485198"/>
                  </a:lnTo>
                  <a:lnTo>
                    <a:pt x="922395" y="485198"/>
                  </a:lnTo>
                  <a:lnTo>
                    <a:pt x="922395" y="952354"/>
                  </a:lnTo>
                  <a:lnTo>
                    <a:pt x="731668" y="952354"/>
                  </a:lnTo>
                  <a:lnTo>
                    <a:pt x="731668" y="900474"/>
                  </a:lnTo>
                  <a:lnTo>
                    <a:pt x="591649" y="945631"/>
                  </a:lnTo>
                  <a:cubicBezTo>
                    <a:pt x="586909" y="903402"/>
                    <a:pt x="577428" y="853521"/>
                    <a:pt x="563207" y="795989"/>
                  </a:cubicBezTo>
                  <a:cubicBezTo>
                    <a:pt x="548986" y="738457"/>
                    <a:pt x="532213" y="681992"/>
                    <a:pt x="512887" y="626594"/>
                  </a:cubicBezTo>
                  <a:lnTo>
                    <a:pt x="512887" y="952354"/>
                  </a:lnTo>
                  <a:lnTo>
                    <a:pt x="177704" y="952354"/>
                  </a:lnTo>
                  <a:lnTo>
                    <a:pt x="190858" y="928134"/>
                  </a:lnTo>
                  <a:lnTo>
                    <a:pt x="0" y="928134"/>
                  </a:lnTo>
                  <a:lnTo>
                    <a:pt x="0" y="756352"/>
                  </a:lnTo>
                  <a:lnTo>
                    <a:pt x="59841" y="756352"/>
                  </a:lnTo>
                  <a:lnTo>
                    <a:pt x="59841" y="164678"/>
                  </a:lnTo>
                  <a:lnTo>
                    <a:pt x="193770" y="164678"/>
                  </a:lnTo>
                  <a:cubicBezTo>
                    <a:pt x="201777" y="135956"/>
                    <a:pt x="208691" y="107417"/>
                    <a:pt x="214514" y="79060"/>
                  </a:cubicBezTo>
                  <a:cubicBezTo>
                    <a:pt x="220337" y="50703"/>
                    <a:pt x="225069" y="24350"/>
                    <a:pt x="228709" y="0"/>
                  </a:cubicBezTo>
                  <a:close/>
                  <a:moveTo>
                    <a:pt x="228709" y="326259"/>
                  </a:moveTo>
                  <a:lnTo>
                    <a:pt x="228709" y="371618"/>
                  </a:lnTo>
                  <a:lnTo>
                    <a:pt x="341105" y="371618"/>
                  </a:lnTo>
                  <a:lnTo>
                    <a:pt x="341105" y="326259"/>
                  </a:lnTo>
                  <a:lnTo>
                    <a:pt x="228709" y="326259"/>
                  </a:lnTo>
                  <a:close/>
                  <a:moveTo>
                    <a:pt x="228709" y="514254"/>
                  </a:moveTo>
                  <a:lnTo>
                    <a:pt x="228709" y="561070"/>
                  </a:lnTo>
                  <a:lnTo>
                    <a:pt x="341105" y="561070"/>
                  </a:lnTo>
                  <a:lnTo>
                    <a:pt x="341105" y="514254"/>
                  </a:lnTo>
                  <a:lnTo>
                    <a:pt x="228709" y="514254"/>
                  </a:lnTo>
                  <a:close/>
                  <a:moveTo>
                    <a:pt x="228709" y="703706"/>
                  </a:moveTo>
                  <a:lnTo>
                    <a:pt x="228709" y="756352"/>
                  </a:lnTo>
                  <a:lnTo>
                    <a:pt x="341105" y="756352"/>
                  </a:lnTo>
                  <a:lnTo>
                    <a:pt x="341105" y="703706"/>
                  </a:lnTo>
                  <a:lnTo>
                    <a:pt x="228709" y="70370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716535" y="4990905"/>
              <a:ext cx="351145" cy="375990"/>
            </a:xfrm>
            <a:custGeom>
              <a:avLst/>
              <a:gdLst/>
              <a:ahLst/>
              <a:cxnLst/>
              <a:rect l="l" t="t" r="r" b="b"/>
              <a:pathLst>
                <a:path w="351145" h="375990">
                  <a:moveTo>
                    <a:pt x="138396" y="0"/>
                  </a:moveTo>
                  <a:cubicBezTo>
                    <a:pt x="175734" y="39287"/>
                    <a:pt x="214638" y="82036"/>
                    <a:pt x="255106" y="128245"/>
                  </a:cubicBezTo>
                  <a:cubicBezTo>
                    <a:pt x="295574" y="174454"/>
                    <a:pt x="327587" y="215745"/>
                    <a:pt x="351145" y="252118"/>
                  </a:cubicBezTo>
                  <a:lnTo>
                    <a:pt x="202453" y="375990"/>
                  </a:lnTo>
                  <a:cubicBezTo>
                    <a:pt x="181283" y="338737"/>
                    <a:pt x="151554" y="295564"/>
                    <a:pt x="113264" y="246470"/>
                  </a:cubicBezTo>
                  <a:cubicBezTo>
                    <a:pt x="74975" y="197377"/>
                    <a:pt x="37220" y="151653"/>
                    <a:pt x="0" y="109300"/>
                  </a:cubicBezTo>
                  <a:lnTo>
                    <a:pt x="13839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6154808" y="4990905"/>
              <a:ext cx="351146" cy="375990"/>
            </a:xfrm>
            <a:custGeom>
              <a:avLst/>
              <a:gdLst/>
              <a:ahLst/>
              <a:cxnLst/>
              <a:rect l="l" t="t" r="r" b="b"/>
              <a:pathLst>
                <a:path w="351146" h="375990">
                  <a:moveTo>
                    <a:pt x="138397" y="0"/>
                  </a:moveTo>
                  <a:cubicBezTo>
                    <a:pt x="175735" y="39287"/>
                    <a:pt x="214639" y="82036"/>
                    <a:pt x="255107" y="128245"/>
                  </a:cubicBezTo>
                  <a:cubicBezTo>
                    <a:pt x="295575" y="174454"/>
                    <a:pt x="327588" y="215745"/>
                    <a:pt x="351146" y="252118"/>
                  </a:cubicBezTo>
                  <a:lnTo>
                    <a:pt x="202454" y="375990"/>
                  </a:lnTo>
                  <a:cubicBezTo>
                    <a:pt x="181284" y="338737"/>
                    <a:pt x="151555" y="295564"/>
                    <a:pt x="113265" y="246470"/>
                  </a:cubicBezTo>
                  <a:cubicBezTo>
                    <a:pt x="74976" y="197377"/>
                    <a:pt x="37221" y="151653"/>
                    <a:pt x="0" y="109300"/>
                  </a:cubicBezTo>
                  <a:lnTo>
                    <a:pt x="13839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677186" y="5426645"/>
              <a:ext cx="310228" cy="506504"/>
            </a:xfrm>
            <a:custGeom>
              <a:avLst/>
              <a:gdLst/>
              <a:ahLst/>
              <a:cxnLst/>
              <a:rect l="l" t="t" r="r" b="b"/>
              <a:pathLst>
                <a:path w="310228" h="506504">
                  <a:moveTo>
                    <a:pt x="0" y="0"/>
                  </a:moveTo>
                  <a:lnTo>
                    <a:pt x="310228" y="0"/>
                  </a:lnTo>
                  <a:lnTo>
                    <a:pt x="310228" y="506504"/>
                  </a:lnTo>
                  <a:lnTo>
                    <a:pt x="128244" y="506504"/>
                  </a:lnTo>
                  <a:lnTo>
                    <a:pt x="128244" y="202569"/>
                  </a:lnTo>
                  <a:lnTo>
                    <a:pt x="0" y="202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115461" y="5426645"/>
              <a:ext cx="310228" cy="506504"/>
            </a:xfrm>
            <a:custGeom>
              <a:avLst/>
              <a:gdLst/>
              <a:ahLst/>
              <a:cxnLst/>
              <a:rect l="l" t="t" r="r" b="b"/>
              <a:pathLst>
                <a:path w="310228" h="506504">
                  <a:moveTo>
                    <a:pt x="0" y="0"/>
                  </a:moveTo>
                  <a:lnTo>
                    <a:pt x="310228" y="0"/>
                  </a:lnTo>
                  <a:lnTo>
                    <a:pt x="310228" y="506504"/>
                  </a:lnTo>
                  <a:lnTo>
                    <a:pt x="128244" y="506504"/>
                  </a:lnTo>
                  <a:lnTo>
                    <a:pt x="128244" y="202569"/>
                  </a:lnTo>
                  <a:lnTo>
                    <a:pt x="0" y="202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08137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5029289" y="2069373"/>
            <a:ext cx="2133422" cy="1213323"/>
            <a:chOff x="1093391" y="-1169675"/>
            <a:chExt cx="1359950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" name="任意多边形 4"/>
            <p:cNvSpPr/>
            <p:nvPr/>
          </p:nvSpPr>
          <p:spPr>
            <a:xfrm>
              <a:off x="1093391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5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2" y="773433"/>
                  </a:lnTo>
                  <a:lnTo>
                    <a:pt x="506018" y="773433"/>
                  </a:lnTo>
                  <a:lnTo>
                    <a:pt x="512258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994465" y="-1149273"/>
              <a:ext cx="458876" cy="753031"/>
            </a:xfrm>
            <a:custGeom>
              <a:avLst/>
              <a:gdLst/>
              <a:ahLst/>
              <a:cxnLst/>
              <a:rect l="l" t="t" r="r" b="b"/>
              <a:pathLst>
                <a:path w="458876" h="753031">
                  <a:moveTo>
                    <a:pt x="268100" y="0"/>
                  </a:moveTo>
                  <a:lnTo>
                    <a:pt x="458876" y="0"/>
                  </a:lnTo>
                  <a:lnTo>
                    <a:pt x="458876" y="753031"/>
                  </a:lnTo>
                  <a:lnTo>
                    <a:pt x="199654" y="753031"/>
                  </a:lnTo>
                  <a:lnTo>
                    <a:pt x="199654" y="257765"/>
                  </a:lnTo>
                  <a:lnTo>
                    <a:pt x="0" y="257765"/>
                  </a:lnTo>
                  <a:lnTo>
                    <a:pt x="0" y="97571"/>
                  </a:lnTo>
                  <a:cubicBezTo>
                    <a:pt x="57444" y="86862"/>
                    <a:pt x="107234" y="73694"/>
                    <a:pt x="149370" y="58069"/>
                  </a:cubicBezTo>
                  <a:cubicBezTo>
                    <a:pt x="191506" y="42445"/>
                    <a:pt x="231083" y="23088"/>
                    <a:pt x="2681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615322" y="3429248"/>
            <a:ext cx="2961357" cy="1230666"/>
            <a:chOff x="4602496" y="2848154"/>
            <a:chExt cx="2961357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5067510" y="3124909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模型采用</a:t>
              </a:r>
              <a:endParaRPr lang="en-US" altLang="zh-CN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602496" y="3505803"/>
              <a:ext cx="2961357" cy="278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kumimoji="1" lang="en-US" altLang="zh-CN" sz="1100" spc="-15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8563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4828" y="1638260"/>
            <a:ext cx="453234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预训练的模型，</a:t>
            </a:r>
            <a:endParaRPr lang="en-US" altLang="zh-CN" sz="2000" dirty="0"/>
          </a:p>
          <a:p>
            <a:r>
              <a:rPr lang="zh-CN" altLang="en-US" sz="2000" dirty="0"/>
              <a:t>具备广泛的通用性，</a:t>
            </a:r>
            <a:endParaRPr lang="en-US" altLang="zh-CN" sz="2000" dirty="0"/>
          </a:p>
          <a:p>
            <a:r>
              <a:rPr lang="zh-CN" altLang="en-US" sz="2000" dirty="0"/>
              <a:t>刷新了很多</a:t>
            </a:r>
            <a:r>
              <a:rPr lang="en-US" altLang="zh-CN" sz="2000" dirty="0"/>
              <a:t>NLP</a:t>
            </a:r>
            <a:r>
              <a:rPr lang="zh-CN" altLang="en-US" sz="2000" dirty="0"/>
              <a:t>任务的最好性能。</a:t>
            </a:r>
            <a:endParaRPr lang="en-US" altLang="zh-CN" sz="2000" dirty="0"/>
          </a:p>
          <a:p>
            <a:r>
              <a:rPr lang="en-US" altLang="zh-CN" sz="2000" dirty="0"/>
              <a:t>(</a:t>
            </a:r>
            <a:r>
              <a:rPr lang="zh-CN" altLang="en-US" sz="2000" dirty="0"/>
              <a:t>预训练：由大语料训练出语言模型，将其迁移到特定任务，从而进行特征维度的迁移，句子级别信息的迁移。训练所需计算资源较大。</a:t>
            </a:r>
            <a:r>
              <a:rPr lang="en-US" altLang="zh-CN" sz="2000" dirty="0"/>
              <a:t>)</a:t>
            </a:r>
          </a:p>
          <a:p>
            <a:endParaRPr lang="en-US" altLang="zh-CN" sz="2000" dirty="0"/>
          </a:p>
          <a:p>
            <a:r>
              <a:rPr lang="zh-CN" altLang="en-US" sz="2000" dirty="0"/>
              <a:t>主要改进：</a:t>
            </a:r>
          </a:p>
          <a:p>
            <a:r>
              <a:rPr lang="zh-CN" altLang="en-US" sz="2000" dirty="0"/>
              <a:t>在预训练方法上，使用了</a:t>
            </a:r>
            <a:r>
              <a:rPr lang="en-US" altLang="zh-CN" sz="2000" dirty="0"/>
              <a:t>Masked LM</a:t>
            </a:r>
            <a:r>
              <a:rPr lang="zh-CN" altLang="en-US" sz="2000" dirty="0"/>
              <a:t>和</a:t>
            </a:r>
            <a:r>
              <a:rPr lang="en-US" altLang="zh-CN" sz="2000" dirty="0"/>
              <a:t>Next Sentence Prediction</a:t>
            </a:r>
            <a:r>
              <a:rPr lang="zh-CN" altLang="en-US" sz="2000" dirty="0"/>
              <a:t>两种方法分别捕捉词语和句子级别的</a:t>
            </a:r>
            <a:r>
              <a:rPr lang="en-US" altLang="zh-CN" sz="2000" dirty="0"/>
              <a:t>representation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-483066" y="688083"/>
            <a:ext cx="3640016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685800"/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BERT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4098" name="Picture 2" descr="å¨è¿éæå¥å¾çæè¿°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" t="3173" r="72199" b="5146"/>
          <a:stretch/>
        </p:blipFill>
        <p:spPr bwMode="auto">
          <a:xfrm>
            <a:off x="6531428" y="1311331"/>
            <a:ext cx="4718957" cy="420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00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6684" y="2265207"/>
            <a:ext cx="8708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使用了双向注意力机制。计算了 </a:t>
            </a:r>
            <a:r>
              <a:rPr lang="en-US" altLang="zh-CN" dirty="0"/>
              <a:t>query-to-context</a:t>
            </a:r>
            <a:r>
              <a:rPr lang="zh-CN" altLang="en-US" dirty="0"/>
              <a:t>（</a:t>
            </a:r>
            <a:r>
              <a:rPr lang="en-US" altLang="zh-CN" dirty="0"/>
              <a:t>Q2C</a:t>
            </a:r>
            <a:r>
              <a:rPr lang="zh-CN" altLang="en-US" dirty="0"/>
              <a:t>） 和 </a:t>
            </a:r>
            <a:r>
              <a:rPr lang="en-US" altLang="zh-CN" dirty="0"/>
              <a:t>context-to-query</a:t>
            </a:r>
            <a:r>
              <a:rPr lang="zh-CN" altLang="en-US" dirty="0"/>
              <a:t>（</a:t>
            </a:r>
            <a:r>
              <a:rPr lang="en-US" altLang="zh-CN" dirty="0"/>
              <a:t>C2Q</a:t>
            </a:r>
            <a:r>
              <a:rPr lang="zh-CN" altLang="en-US" dirty="0"/>
              <a:t>）两个方向的 </a:t>
            </a:r>
            <a:r>
              <a:rPr lang="en-US" altLang="zh-CN" dirty="0"/>
              <a:t>attention </a:t>
            </a:r>
            <a:r>
              <a:rPr lang="zh-CN" altLang="en-US" dirty="0"/>
              <a:t>信息，认为 </a:t>
            </a:r>
            <a:r>
              <a:rPr lang="en-US" altLang="zh-CN" dirty="0"/>
              <a:t>C2Q </a:t>
            </a:r>
            <a:r>
              <a:rPr lang="zh-CN" altLang="en-US" dirty="0"/>
              <a:t>和 </a:t>
            </a:r>
            <a:r>
              <a:rPr lang="en-US" altLang="zh-CN" dirty="0"/>
              <a:t>Q2C </a:t>
            </a:r>
            <a:r>
              <a:rPr lang="zh-CN" altLang="en-US" dirty="0"/>
              <a:t>实际上能够相互补充。</a:t>
            </a:r>
          </a:p>
        </p:txBody>
      </p:sp>
      <p:sp>
        <p:nvSpPr>
          <p:cNvPr id="5" name="矩形 4"/>
          <p:cNvSpPr/>
          <p:nvPr/>
        </p:nvSpPr>
        <p:spPr>
          <a:xfrm>
            <a:off x="210668" y="1134015"/>
            <a:ext cx="8459803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3200" b="1" dirty="0"/>
              <a:t>context2query and query2context attention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438" b="48838"/>
          <a:stretch/>
        </p:blipFill>
        <p:spPr>
          <a:xfrm>
            <a:off x="889819" y="3370879"/>
            <a:ext cx="3714838" cy="30110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49667"/>
          <a:stretch/>
        </p:blipFill>
        <p:spPr>
          <a:xfrm>
            <a:off x="5208814" y="3370878"/>
            <a:ext cx="3792594" cy="301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1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9514" y="2405703"/>
            <a:ext cx="467930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使用了两层</a:t>
            </a:r>
            <a:r>
              <a:rPr lang="en-US" altLang="zh-CN" sz="2800" dirty="0"/>
              <a:t>interaction</a:t>
            </a:r>
            <a:r>
              <a:rPr lang="zh-CN" altLang="en-US" sz="2800" dirty="0"/>
              <a:t>。增加了第三层：文章的自匹配注意力层，在模型效果提升中起到了很大的作用。</a:t>
            </a:r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-483066" y="688083"/>
            <a:ext cx="3640016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685800"/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R-Net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2050" name="Picture 2" descr="https://img-blog.csdn.net/201805082251258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151" y="1008786"/>
            <a:ext cx="6406590" cy="486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98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615322" y="3429248"/>
            <a:ext cx="2961357" cy="1230666"/>
            <a:chOff x="4602496" y="2848154"/>
            <a:chExt cx="2961357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5067515" y="2925223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模型训练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602496" y="3505803"/>
              <a:ext cx="2961357" cy="278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kumimoji="1" lang="en-US" altLang="zh-CN" sz="1100" spc="-15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4913842" y="2170863"/>
            <a:ext cx="2364315" cy="1181317"/>
            <a:chOff x="3804264" y="-1169675"/>
            <a:chExt cx="1547966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任意多边形 15"/>
            <p:cNvSpPr/>
            <p:nvPr/>
          </p:nvSpPr>
          <p:spPr>
            <a:xfrm>
              <a:off x="3804264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6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2" y="773433"/>
                  </a:lnTo>
                  <a:lnTo>
                    <a:pt x="506018" y="773433"/>
                  </a:lnTo>
                  <a:lnTo>
                    <a:pt x="512257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636865" y="-1169675"/>
              <a:ext cx="715365" cy="773433"/>
            </a:xfrm>
            <a:custGeom>
              <a:avLst/>
              <a:gdLst/>
              <a:ahLst/>
              <a:cxnLst/>
              <a:rect l="l" t="t" r="r" b="b"/>
              <a:pathLst>
                <a:path w="715365" h="773433">
                  <a:moveTo>
                    <a:pt x="359959" y="0"/>
                  </a:moveTo>
                  <a:cubicBezTo>
                    <a:pt x="466546" y="1270"/>
                    <a:pt x="552003" y="32218"/>
                    <a:pt x="616329" y="92841"/>
                  </a:cubicBezTo>
                  <a:cubicBezTo>
                    <a:pt x="680655" y="153465"/>
                    <a:pt x="713667" y="236142"/>
                    <a:pt x="715365" y="340872"/>
                  </a:cubicBezTo>
                  <a:cubicBezTo>
                    <a:pt x="714412" y="403419"/>
                    <a:pt x="698518" y="467018"/>
                    <a:pt x="667683" y="531669"/>
                  </a:cubicBezTo>
                  <a:cubicBezTo>
                    <a:pt x="636848" y="596320"/>
                    <a:pt x="596787" y="659918"/>
                    <a:pt x="547500" y="722462"/>
                  </a:cubicBezTo>
                  <a:lnTo>
                    <a:pt x="502183" y="773433"/>
                  </a:lnTo>
                  <a:lnTo>
                    <a:pt x="204841" y="773433"/>
                  </a:lnTo>
                  <a:lnTo>
                    <a:pt x="275093" y="699171"/>
                  </a:lnTo>
                  <a:cubicBezTo>
                    <a:pt x="298941" y="672841"/>
                    <a:pt x="321036" y="647244"/>
                    <a:pt x="341378" y="622382"/>
                  </a:cubicBezTo>
                  <a:cubicBezTo>
                    <a:pt x="422746" y="522932"/>
                    <a:pt x="464401" y="433955"/>
                    <a:pt x="466344" y="355450"/>
                  </a:cubicBezTo>
                  <a:cubicBezTo>
                    <a:pt x="465828" y="305705"/>
                    <a:pt x="453016" y="267804"/>
                    <a:pt x="427907" y="241746"/>
                  </a:cubicBezTo>
                  <a:cubicBezTo>
                    <a:pt x="402799" y="215688"/>
                    <a:pt x="368491" y="202568"/>
                    <a:pt x="324984" y="202386"/>
                  </a:cubicBezTo>
                  <a:cubicBezTo>
                    <a:pt x="288004" y="203297"/>
                    <a:pt x="254485" y="213866"/>
                    <a:pt x="224428" y="234093"/>
                  </a:cubicBezTo>
                  <a:cubicBezTo>
                    <a:pt x="194371" y="254320"/>
                    <a:pt x="166682" y="278738"/>
                    <a:pt x="141361" y="307345"/>
                  </a:cubicBezTo>
                  <a:lnTo>
                    <a:pt x="0" y="167442"/>
                  </a:lnTo>
                  <a:cubicBezTo>
                    <a:pt x="51887" y="111415"/>
                    <a:pt x="105869" y="69494"/>
                    <a:pt x="161945" y="41678"/>
                  </a:cubicBezTo>
                  <a:cubicBezTo>
                    <a:pt x="218022" y="13862"/>
                    <a:pt x="284027" y="-31"/>
                    <a:pt x="3599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42885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DEDF17DD-0068-48A9-BCD0-A9E0BCCE6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531" y="2303951"/>
            <a:ext cx="2570151" cy="26062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8D5C38E-69A1-4264-9DD5-4EF0790414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41443" b="-1"/>
          <a:stretch/>
        </p:blipFill>
        <p:spPr>
          <a:xfrm>
            <a:off x="510745" y="2716500"/>
            <a:ext cx="7883820" cy="2528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FF287DA-46D9-4503-8602-A61DC564AE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333" t="1" b="-1"/>
          <a:stretch/>
        </p:blipFill>
        <p:spPr>
          <a:xfrm>
            <a:off x="510745" y="3354199"/>
            <a:ext cx="5609818" cy="2528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9972AE-4B5B-4CA9-8211-260FCEE49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745" y="4195657"/>
            <a:ext cx="6325388" cy="61245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0745" y="1251136"/>
            <a:ext cx="4327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b="1" dirty="0"/>
          </a:p>
          <a:p>
            <a:r>
              <a:rPr lang="zh-CN" altLang="en-US" sz="2800" b="1" dirty="0"/>
              <a:t>数据集分析：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53243" y="420139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预处理：</a:t>
            </a:r>
          </a:p>
        </p:txBody>
      </p:sp>
    </p:spTree>
    <p:extLst>
      <p:ext uri="{BB962C8B-B14F-4D97-AF65-F5344CB8AC3E}">
        <p14:creationId xmlns:p14="http://schemas.microsoft.com/office/powerpoint/2010/main" val="19840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5"/>
    </mc:Choice>
    <mc:Fallback xmlns="">
      <p:transition spd="slow" advTm="365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86673" y="393395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预处理：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C6AB183-7442-4041-8A19-A20FEBB68AC0}"/>
              </a:ext>
            </a:extLst>
          </p:cNvPr>
          <p:cNvSpPr txBox="1">
            <a:spLocks/>
          </p:cNvSpPr>
          <p:nvPr/>
        </p:nvSpPr>
        <p:spPr>
          <a:xfrm>
            <a:off x="1133992" y="176031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zh-CN" altLang="en-US" sz="24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</a:rPr>
              <a:t>数据增强：</a:t>
            </a:r>
            <a:endParaRPr kumimoji="0" lang="en-US" altLang="zh-CN" sz="2400" b="0" i="0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zh-CN" altLang="en-US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</a:rPr>
              <a:t>回译</a:t>
            </a:r>
            <a:r>
              <a:rPr lang="zh-CN" altLang="en-US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：</a:t>
            </a:r>
            <a:r>
              <a:rPr kumimoji="0" lang="zh-CN" altLang="en-US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</a:rPr>
              <a:t>中文 </a:t>
            </a:r>
            <a:r>
              <a:rPr kumimoji="0" lang="en-US" altLang="zh-CN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kumimoji="0" lang="zh-CN" altLang="en-US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搜狗翻译 </a:t>
            </a:r>
            <a:r>
              <a:rPr kumimoji="0" lang="en-US" altLang="zh-CN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kumimoji="0" lang="zh-CN" altLang="en-US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英文 </a:t>
            </a:r>
            <a:r>
              <a:rPr kumimoji="0" lang="en-US" altLang="zh-CN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kumimoji="0" lang="zh-CN" altLang="en-US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有道翻译 </a:t>
            </a:r>
            <a:r>
              <a:rPr kumimoji="0" lang="en-US" altLang="zh-CN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kumimoji="0" lang="zh-CN" altLang="en-US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中文</a:t>
            </a:r>
            <a:endParaRPr kumimoji="0" lang="en-US" altLang="zh-CN" b="0" i="0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sym typeface="Wingdings" panose="05000000000000000000" pitchFamily="2" charset="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354" y="3434631"/>
            <a:ext cx="7381338" cy="210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392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717</Words>
  <Application>Microsoft Office PowerPoint</Application>
  <PresentationFormat>宽屏</PresentationFormat>
  <Paragraphs>146</Paragraphs>
  <Slides>20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等线</vt:lpstr>
      <vt:lpstr>华文隶书</vt:lpstr>
      <vt:lpstr>思源黑体 CN Bold</vt:lpstr>
      <vt:lpstr>思源黑体 CN Heavy</vt:lpstr>
      <vt:lpstr>思源黑体 CN Light</vt:lpstr>
      <vt:lpstr>宋体</vt:lpstr>
      <vt:lpstr>微软雅黑</vt:lpstr>
      <vt:lpstr>Arial</vt:lpstr>
      <vt:lpstr>Calibri</vt:lpstr>
      <vt:lpstr>Calibri Light</vt:lpstr>
      <vt:lpstr>Consolas</vt:lpstr>
      <vt:lpstr>Helvetica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BERT+R-net过拟合的问题解决1</vt:lpstr>
      <vt:lpstr>BERT+R-net过拟合的问题解决2(待尝试)</vt:lpstr>
      <vt:lpstr>PowerPoint 演示文稿</vt:lpstr>
      <vt:lpstr>PowerPoint 演示文稿</vt:lpstr>
      <vt:lpstr>可视化应用：</vt:lpstr>
      <vt:lpstr>Reference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张 开颜</cp:lastModifiedBy>
  <cp:revision>133</cp:revision>
  <dcterms:created xsi:type="dcterms:W3CDTF">2018-09-17T11:33:34Z</dcterms:created>
  <dcterms:modified xsi:type="dcterms:W3CDTF">2019-05-18T13:11:30Z</dcterms:modified>
</cp:coreProperties>
</file>