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71" r:id="rId6"/>
    <p:sldId id="272" r:id="rId7"/>
    <p:sldId id="270" r:id="rId8"/>
    <p:sldId id="264" r:id="rId9"/>
    <p:sldId id="262" r:id="rId10"/>
    <p:sldId id="259" r:id="rId11"/>
    <p:sldId id="265" r:id="rId12"/>
    <p:sldId id="260" r:id="rId13"/>
    <p:sldId id="268" r:id="rId14"/>
    <p:sldId id="267" r:id="rId15"/>
    <p:sldId id="261" r:id="rId16"/>
    <p:sldId id="269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85" autoAdjust="0"/>
  </p:normalViewPr>
  <p:slideViewPr>
    <p:cSldViewPr snapToGrid="0">
      <p:cViewPr varScale="1">
        <p:scale>
          <a:sx n="66" d="100"/>
          <a:sy n="66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ADAB-C48E-46AB-8AF2-FE54B3CA7DE2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BDBF-463A-4B57-A225-93A9BE3D9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5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编码：利用</a:t>
            </a:r>
            <a:r>
              <a:rPr lang="en-US" altLang="zh-CN" dirty="0"/>
              <a:t>Bert</a:t>
            </a:r>
            <a:r>
              <a:rPr lang="zh-CN" altLang="en-US" dirty="0"/>
              <a:t>预测下一句的训练规则；最后</a:t>
            </a:r>
            <a:r>
              <a:rPr lang="en-US" altLang="zh-CN" dirty="0"/>
              <a:t>attention</a:t>
            </a:r>
            <a:r>
              <a:rPr lang="zh-CN" altLang="en-US" dirty="0"/>
              <a:t>时</a:t>
            </a:r>
            <a:r>
              <a:rPr lang="en-US" altLang="zh-CN" dirty="0"/>
              <a:t>copy</a:t>
            </a:r>
            <a:r>
              <a:rPr lang="zh-CN" altLang="en-US" dirty="0"/>
              <a:t>两个</a:t>
            </a:r>
            <a:r>
              <a:rPr lang="en-US" altLang="zh-CN" dirty="0"/>
              <a:t>sequence vector</a:t>
            </a:r>
            <a:r>
              <a:rPr lang="zh-CN" altLang="en-US" dirty="0"/>
              <a:t>，利用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endParaRPr lang="en-US" altLang="zh-CN" dirty="0"/>
          </a:p>
          <a:p>
            <a:r>
              <a:rPr lang="en-US" altLang="zh-CN" dirty="0"/>
              <a:t>Start/End</a:t>
            </a:r>
            <a:r>
              <a:rPr lang="zh-CN" altLang="en-US" dirty="0"/>
              <a:t>：模型输出形式，</a:t>
            </a:r>
            <a:r>
              <a:rPr lang="en-US" altLang="zh-CN" dirty="0" err="1"/>
              <a:t>BiDAF</a:t>
            </a:r>
            <a:r>
              <a:rPr lang="zh-CN" altLang="en-US" dirty="0"/>
              <a:t>中提出了</a:t>
            </a:r>
            <a:r>
              <a:rPr lang="en-US" altLang="zh-CN" dirty="0"/>
              <a:t>1.</a:t>
            </a:r>
            <a:r>
              <a:rPr lang="zh-CN" altLang="en-US" dirty="0"/>
              <a:t>按顺序预测答案序列；</a:t>
            </a:r>
            <a:r>
              <a:rPr lang="en-US" altLang="zh-CN" dirty="0"/>
              <a:t>2.</a:t>
            </a:r>
            <a:r>
              <a:rPr lang="zh-CN" altLang="en-US" dirty="0"/>
              <a:t>预测答案边界；数据集词表，会有未登录词，这是</a:t>
            </a:r>
            <a:r>
              <a:rPr lang="en-US" altLang="zh-CN" dirty="0"/>
              <a:t>CMRC2017</a:t>
            </a:r>
            <a:r>
              <a:rPr lang="zh-CN" altLang="en-US" dirty="0"/>
              <a:t>的解决方案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7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2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11AE-A0A6-41A5-9529-F7363C6C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9CF81A-5F1A-4200-9164-45265FE9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B2FE-541E-452D-9729-1B9C3C4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5D34-BE76-4452-9459-5C5E223D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22C52-C156-4459-82FC-E1AE20C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8256-55B0-489E-B81D-C0C34210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12299-B641-4440-A78D-94F79335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CD620-2D47-4EA8-BAB8-032C9E46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1D2E-8232-4C8A-8241-044A863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CD555-230C-4A34-9D5D-AF576C0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6CBDF-2353-490B-B626-9AD66E2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7FBDF-EDF2-4E5A-AD95-A3839C75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D3453-0666-4F32-BD97-AD7BE10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1D3AD-C59A-42F0-9E43-200E986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BB037-ECB9-43E9-B96E-6BB6EA5B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06A8-EB1D-4B37-8C16-1C37976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E771-F066-4B0C-BA84-975B3CFC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229B-71E2-49EF-88F7-AA921AE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B9DF1-6EA7-4245-9D78-B012E04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F4794-019C-4855-8A96-CCE9B7C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E984-9134-45D9-8C69-E6D83CFB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0DE16-99D9-454F-B023-689CD474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AB4D-9602-477B-B6E0-94A67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F205-EA92-4B08-920F-1B0012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B120-11B9-4EB7-A3A0-217BE1CC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D446-A949-48AF-99DB-E575D876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4C59-17B7-4E4F-B610-2C49F19D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29F57-B2A7-4B97-B193-13A7DEF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34E53-90CE-4915-BD26-52FCE172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F6273-33B9-4BA1-945C-26986861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D4B90-C14E-4EA8-BF9E-22B858D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A560-7491-4CF3-95D1-31431632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EA81-E2B6-43E5-922A-5E0DED0A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5C07A-8669-45F0-9A16-4DF9FFA4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C36FB-B13C-49A7-B469-D0028546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86242-A82E-4318-9D4E-56EE1EFB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A6EE0-B280-48CE-B517-A2C4F623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A9F88-9A48-4AAC-B072-90A81B3C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048C8-B9CA-407C-8B21-CCAC37B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22DBA-5596-4C14-9302-2906661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14ED6-8099-45D2-A58C-2B66B21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DF718-E981-49E6-9D97-CD79CCDD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A1448-20CC-4F26-AE1A-593D1C9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58ADC-2681-4E73-82D5-3C8A0AD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6275-148B-4224-99E2-BB68B67A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CD7E0-3EFE-40A2-BF71-A126E63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E824-7697-40A2-9A55-B15BE28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F3172-D2B8-40A6-AB4C-981BFEAB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53C89-26DD-4A70-9516-23ABE8C5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50231-2B31-47DD-8C23-29CAD185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1ECD1-2B5A-47EA-9763-AC70C95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AE108-50EE-4F39-ABEA-27C93E0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2EE5-1B5A-4D23-B889-B7E92D2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F9B9-0959-4FE5-AF79-21467376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30F5B-C630-484C-B777-E1CDFEB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23694-85BF-4B50-9DE1-E470D02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11A6C-398C-48D1-8F06-D65E1BCC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9CB7A-62A7-4A80-ACB8-C1802E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BD765E-4A31-443B-94FC-03DDBD2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05B4C-23D5-4F12-8EB4-9CB84397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CD44F-3B74-4C3E-B2A6-C71F96DF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9357-7B08-40E3-A88F-364B08A6317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D7FA2-284E-4028-8091-57389BBA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5FFE-8BC2-426A-B8FC-E3382E36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/issues/495" TargetMode="External"/><Relationship Id="rId7" Type="http://schemas.openxmlformats.org/officeDocument/2006/relationships/hyperlink" Target="https://blog.slavv.com/37-reasons-why-your-neural-network-is-not-working-4020854bd607?gi=54b476ba316f" TargetMode="External"/><Relationship Id="rId2" Type="http://schemas.openxmlformats.org/officeDocument/2006/relationships/hyperlink" Target="http://cs231n.github.io/neural-networks-3/#lo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0158633/how-to-solve-nan-loss" TargetMode="External"/><Relationship Id="rId5" Type="http://schemas.openxmlformats.org/officeDocument/2006/relationships/hyperlink" Target="https://stackoverflow.com/questions/33712178/tensorflow-nan-bug/33713196#33713196" TargetMode="External"/><Relationship Id="rId4" Type="http://schemas.openxmlformats.org/officeDocument/2006/relationships/hyperlink" Target="https://github.com/google-research/bert/issues/7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09AF-8170-4418-BF05-4DA0F75A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2006369"/>
            <a:ext cx="8170606" cy="1327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研发工作进展汇报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4002C-1B0C-4451-95A2-99017E137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912727"/>
            <a:ext cx="2888226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1160300607 </a:t>
            </a:r>
            <a:r>
              <a:rPr lang="zh-CN" altLang="en-US" sz="2000" dirty="0"/>
              <a:t>张开颜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1160300609 </a:t>
            </a:r>
            <a:r>
              <a:rPr lang="zh-CN" altLang="en-US" sz="2000" dirty="0"/>
              <a:t>王瀚尉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1160300612 </a:t>
            </a:r>
            <a:r>
              <a:rPr lang="zh-CN" altLang="en-US" sz="2000" dirty="0"/>
              <a:t>吴佳铭</a:t>
            </a:r>
          </a:p>
        </p:txBody>
      </p:sp>
    </p:spTree>
    <p:extLst>
      <p:ext uri="{BB962C8B-B14F-4D97-AF65-F5344CB8AC3E}">
        <p14:creationId xmlns:p14="http://schemas.microsoft.com/office/powerpoint/2010/main" val="149608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B843-403C-4D7A-872A-51C1CE3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B743-17D0-4EE0-AC5D-C3B377B7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093"/>
            <a:ext cx="7886700" cy="46825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Embedding</a:t>
            </a: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问题和文章分别使用</a:t>
            </a:r>
            <a:r>
              <a:rPr lang="en-US" altLang="zh-CN" dirty="0"/>
              <a:t>Bert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问题和文章一起编码</a:t>
            </a:r>
            <a:r>
              <a:rPr lang="en-US" altLang="zh-CN" dirty="0"/>
              <a:t>(</a:t>
            </a:r>
            <a:r>
              <a:rPr lang="zh-CN" altLang="en-US" dirty="0"/>
              <a:t>后续使用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r>
              <a:rPr lang="en-US" altLang="zh-CN" dirty="0"/>
              <a:t>attention)</a:t>
            </a:r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buNone/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Start &amp; End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提取数据集中所有词制作词表，预测答案序号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为数据集答案生成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最长匹配原则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DC9770-C036-425A-90EB-4EA3FD47E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29262"/>
              </p:ext>
            </p:extLst>
          </p:nvPr>
        </p:nvGraphicFramePr>
        <p:xfrm>
          <a:off x="1701352" y="3350204"/>
          <a:ext cx="4434655" cy="4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" name="Equation" r:id="rId4" imgW="2120760" imgH="203040" progId="Equation.DSMT4">
                  <p:embed/>
                </p:oleObj>
              </mc:Choice>
              <mc:Fallback>
                <p:oleObj name="Equation" r:id="rId4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352" y="3350204"/>
                        <a:ext cx="4434655" cy="4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0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8656-BA8D-4914-82E9-3E73544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7E6A-8595-416F-B488-EEC55081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 = Nan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Doc Span </a:t>
            </a:r>
            <a:r>
              <a:rPr lang="en-US" altLang="zh-CN" dirty="0">
                <a:sym typeface="Wingdings" panose="05000000000000000000" pitchFamily="2" charset="2"/>
              </a:rPr>
              <a:t> No Answer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Wingdings" panose="05000000000000000000" pitchFamily="2" charset="2"/>
              </a:rPr>
              <a:t>计算中出现：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  <a:sym typeface="Wingdings" panose="05000000000000000000" pitchFamily="2" charset="2"/>
              </a:rPr>
              <a:t>tf.reduce_sum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(y *log(0))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删除无答案样本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过拟合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 err="1"/>
              <a:t>keep_prob</a:t>
            </a:r>
            <a:r>
              <a:rPr lang="en-US" altLang="zh-CN" dirty="0"/>
              <a:t>=0.5/0.6/0.75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数据少</a:t>
            </a:r>
          </a:p>
        </p:txBody>
      </p:sp>
    </p:spTree>
    <p:extLst>
      <p:ext uri="{BB962C8B-B14F-4D97-AF65-F5344CB8AC3E}">
        <p14:creationId xmlns:p14="http://schemas.microsoft.com/office/powerpoint/2010/main" val="173147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43CC-CDF4-48FB-A316-D26F65B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Train:Test</a:t>
            </a:r>
            <a:r>
              <a:rPr lang="en-US" altLang="zh-CN" sz="2000" dirty="0">
                <a:latin typeface="Consolas" panose="020B0609020204030204" pitchFamily="49" charset="0"/>
              </a:rPr>
              <a:t>=5:1)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AE81E63-839A-4E76-8B38-38127BAF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73837"/>
              </p:ext>
            </p:extLst>
          </p:nvPr>
        </p:nvGraphicFramePr>
        <p:xfrm>
          <a:off x="628650" y="1690689"/>
          <a:ext cx="78867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891339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7196584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135323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31719383"/>
                    </a:ext>
                  </a:extLst>
                </a:gridCol>
              </a:tblGrid>
              <a:tr h="442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召回率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准确率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值</a:t>
                      </a:r>
                      <a:r>
                        <a:rPr lang="en-US" altLang="zh-CN" dirty="0"/>
                        <a:t>(%)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2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Bert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2827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5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Context2Query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87.752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8991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R-net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84.762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85.488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15729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Answer 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88.546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87.382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664"/>
                  </a:ext>
                </a:extLst>
              </a:tr>
              <a:tr h="3278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Total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87.571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88.857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88.451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01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AE87A6-96D8-4D71-87CD-9362F67A2EDD}"/>
              </a:ext>
            </a:extLst>
          </p:cNvPr>
          <p:cNvSpPr txBox="1"/>
          <p:nvPr/>
        </p:nvSpPr>
        <p:spPr>
          <a:xfrm>
            <a:off x="548640" y="5086350"/>
            <a:ext cx="756666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：因删除无答案样本，</a:t>
            </a:r>
            <a:r>
              <a:rPr lang="en-US" altLang="zh-CN" dirty="0"/>
              <a:t>Bert + R-net</a:t>
            </a:r>
            <a:r>
              <a:rPr lang="zh-CN" altLang="en-US" dirty="0"/>
              <a:t>训练样本比其他模型少</a:t>
            </a:r>
            <a:r>
              <a:rPr lang="en-US" altLang="zh-CN" dirty="0"/>
              <a:t>1000</a:t>
            </a:r>
            <a:r>
              <a:rPr lang="zh-CN" altLang="en-US" dirty="0"/>
              <a:t>左右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Total</a:t>
            </a:r>
            <a:r>
              <a:rPr lang="zh-CN" altLang="en-US" dirty="0"/>
              <a:t>仅包含有增幅的模型</a:t>
            </a:r>
          </a:p>
        </p:txBody>
      </p:sp>
    </p:spTree>
    <p:extLst>
      <p:ext uri="{BB962C8B-B14F-4D97-AF65-F5344CB8AC3E}">
        <p14:creationId xmlns:p14="http://schemas.microsoft.com/office/powerpoint/2010/main" val="41786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BDBF-1C02-41EB-85BE-F4EBEBF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12BBC-EFE8-4C9D-8E10-E7787BD57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n-best</a:t>
            </a:r>
            <a:r>
              <a:rPr lang="zh-CN" altLang="en-US" dirty="0"/>
              <a:t>答案选择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答案长度限制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分词先验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分词序列直接输入模型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使用分词信息选择答案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词性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4312B9-B2D9-4CC6-9517-1289282CC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8" y="1528355"/>
            <a:ext cx="4578622" cy="338388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EE1473A-6EF3-436F-B51C-5BFA52D9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89545"/>
              </p:ext>
            </p:extLst>
          </p:nvPr>
        </p:nvGraphicFramePr>
        <p:xfrm>
          <a:off x="4593341" y="1690689"/>
          <a:ext cx="4236334" cy="329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67">
                  <a:extLst>
                    <a:ext uri="{9D8B030D-6E8A-4147-A177-3AD203B41FA5}">
                      <a16:colId xmlns:a16="http://schemas.microsoft.com/office/drawing/2014/main" val="1225563036"/>
                    </a:ext>
                  </a:extLst>
                </a:gridCol>
                <a:gridCol w="2118167">
                  <a:extLst>
                    <a:ext uri="{9D8B030D-6E8A-4147-A177-3AD203B41FA5}">
                      <a16:colId xmlns:a16="http://schemas.microsoft.com/office/drawing/2014/main" val="3250483483"/>
                    </a:ext>
                  </a:extLst>
                </a:gridCol>
              </a:tblGrid>
              <a:tr h="558310">
                <a:tc>
                  <a:txBody>
                    <a:bodyPr/>
                    <a:lstStyle/>
                    <a:p>
                      <a:r>
                        <a:rPr lang="en-US" altLang="zh-CN" dirty="0"/>
                        <a:t>Gold 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 Answer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18096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小金鱼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金鱼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22128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辣椒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野 辣椒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7807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丝带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 丝带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23565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山脚 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0164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长尾巴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尾巴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469669"/>
                  </a:ext>
                </a:extLst>
              </a:tr>
              <a:tr h="455939">
                <a:tc>
                  <a:txBody>
                    <a:bodyPr/>
                    <a:lstStyle/>
                    <a:p>
                      <a:r>
                        <a:rPr lang="zh-CN" altLang="en-US" dirty="0"/>
                        <a:t>山羊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 山羊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87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51F8-0C55-433D-9E73-2939D57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9C96-0A8C-4C00-8A5C-14A35C8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Bert + R-net</a:t>
            </a:r>
            <a:r>
              <a:rPr lang="zh-CN" altLang="en-US" dirty="0"/>
              <a:t>后续考虑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No answer doc span(</a:t>
            </a:r>
            <a:r>
              <a:rPr lang="zh-CN" altLang="en-US" dirty="0"/>
              <a:t>数据不足</a:t>
            </a:r>
            <a:r>
              <a:rPr lang="en-US" altLang="zh-CN" dirty="0"/>
              <a:t>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文章长度压缩</a:t>
            </a:r>
            <a:r>
              <a:rPr lang="en-US" altLang="zh-CN" dirty="0"/>
              <a:t>(</a:t>
            </a:r>
            <a:r>
              <a:rPr lang="zh-CN" altLang="en-US" dirty="0"/>
              <a:t>停用词、关键词密度和句子位置信息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调参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 </a:t>
            </a:r>
            <a:r>
              <a:rPr lang="en-US" altLang="zh-CN" dirty="0" err="1"/>
              <a:t>keep_prob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Learning rate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Hidden size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4FD2-D736-4A87-8CB4-38D2653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6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可视化应用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35912-51DE-4DBA-B67D-F75AC817A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24" y="1282045"/>
            <a:ext cx="7350152" cy="5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D301E-B9F5-48FE-90D4-0F15D099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13" y="346273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ACD7-D24D-4297-9C8C-BB8F6A62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14" y="1391991"/>
            <a:ext cx="7627758" cy="511973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EDA</a:t>
            </a:r>
            <a:r>
              <a:rPr lang="zh-CN" altLang="en-US" sz="1600" dirty="0"/>
              <a:t>，</a:t>
            </a:r>
            <a:r>
              <a:rPr lang="en-US" altLang="zh-CN" sz="1600" dirty="0"/>
              <a:t>Easy data augmentation techniques for boosting performance on text classification tasks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Bert</a:t>
            </a:r>
            <a:r>
              <a:rPr lang="zh-CN" altLang="en-US" sz="1600" dirty="0"/>
              <a:t>，</a:t>
            </a:r>
            <a:r>
              <a:rPr lang="en-US" altLang="zh-CN" sz="1600" dirty="0"/>
              <a:t>BERT: Pre-training of Deep Bidirectional Transformers for Language Understanding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R-net</a:t>
            </a:r>
            <a:r>
              <a:rPr lang="zh-CN" altLang="en-US" sz="1600" dirty="0"/>
              <a:t>，</a:t>
            </a:r>
            <a:r>
              <a:rPr lang="en-US" altLang="zh-CN" sz="1600" dirty="0"/>
              <a:t> R-NET: MACHINE READING COMPREHENSION WITH SELF-MATCHING NETWORKS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err="1"/>
              <a:t>BiDAF</a:t>
            </a:r>
            <a:r>
              <a:rPr lang="zh-CN" altLang="en-US" sz="1600" dirty="0"/>
              <a:t>，</a:t>
            </a:r>
            <a:r>
              <a:rPr lang="en-US" altLang="zh-CN" sz="1600" dirty="0"/>
              <a:t>Bidirectional Attention Flow for Machine Comprehension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/>
              <a:t>Cmrc2017</a:t>
            </a:r>
            <a:r>
              <a:rPr lang="zh-CN" altLang="en-US" sz="1600" dirty="0"/>
              <a:t>，</a:t>
            </a:r>
            <a:r>
              <a:rPr lang="en-US" altLang="zh-CN" sz="1600" dirty="0"/>
              <a:t> Dataset for the First Evaluation on Chinese Machine Reading Comprehension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2"/>
              </a:rPr>
              <a:t>http://cs231n.github.io/neural-networks-3/#loss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3"/>
              </a:rPr>
              <a:t>https://github.com/google-research/bert/issues/495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4"/>
              </a:rPr>
              <a:t>https://github.com/google-research/bert/issues/70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5"/>
              </a:rPr>
              <a:t>https://stackoverflow.com/questions/33712178/tensorflow-nan-bug/33713196#33713196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6"/>
              </a:rPr>
              <a:t>https://stackoverflow.com/questions/40158633/how-to-solve-nan-loss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hlinkClick r:id="rId7"/>
              </a:rPr>
              <a:t>https://blog.slavv.com/37-reasons-why-your-neural-network-is-not-working-4020854bd607?gi=54b476ba316f</a:t>
            </a:r>
            <a:endParaRPr lang="en-US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756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9A66-C4BB-4A89-871A-1EC2F73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275EA-4933-4325-8D12-FAE1614B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632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预处理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结果分析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可视化应用</a:t>
            </a:r>
          </a:p>
        </p:txBody>
      </p:sp>
    </p:spTree>
    <p:extLst>
      <p:ext uri="{BB962C8B-B14F-4D97-AF65-F5344CB8AC3E}">
        <p14:creationId xmlns:p14="http://schemas.microsoft.com/office/powerpoint/2010/main" val="25632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EDF17DD-0068-48A9-BCD0-A9E0BCCE6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199" y="1739246"/>
            <a:ext cx="2570151" cy="26062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8AD062-2591-4D5B-9146-A2734578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06B2-BE57-4AD5-A059-0926EE0EE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数据集分析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形容词</a:t>
            </a:r>
            <a:r>
              <a:rPr lang="en-US" altLang="zh-CN" dirty="0"/>
              <a:t> + ) </a:t>
            </a:r>
            <a:r>
              <a:rPr lang="zh-CN" altLang="en-US" dirty="0"/>
              <a:t>名词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D5C38E-69A1-4264-9DD5-4EF0790414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41443" b="-1"/>
          <a:stretch/>
        </p:blipFill>
        <p:spPr>
          <a:xfrm>
            <a:off x="820131" y="4559182"/>
            <a:ext cx="7883820" cy="252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F287DA-46D9-4503-8602-A61DC564AE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333" t="1" b="-1"/>
          <a:stretch/>
        </p:blipFill>
        <p:spPr>
          <a:xfrm>
            <a:off x="820131" y="4865869"/>
            <a:ext cx="5609818" cy="2528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9972AE-4B5B-4CA9-8211-260FCEE49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31" y="5341629"/>
            <a:ext cx="6325388" cy="61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"/>
    </mc:Choice>
    <mc:Fallback xmlns="">
      <p:transition spd="slow" advTm="36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中文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搜狗翻译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英文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有道翻译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中文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4E3F1-E682-4473-9EE2-9B0C5FB2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3899501"/>
            <a:ext cx="2263610" cy="7301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2AACF-C9EF-48C8-BC19-DAF1A5E3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586" y="4103872"/>
            <a:ext cx="1882303" cy="5258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E4AFA9-5D3D-4875-AAF9-4DCAD674B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822" y="4681625"/>
            <a:ext cx="2923147" cy="964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68027A-FAC7-4AA5-B864-F6CDD2C5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031" y="4764634"/>
            <a:ext cx="3861209" cy="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效果较好的：语序调整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8E7C3E-2EB8-406F-A4B0-F8E180E9C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23307"/>
              </p:ext>
            </p:extLst>
          </p:nvPr>
        </p:nvGraphicFramePr>
        <p:xfrm>
          <a:off x="1917954" y="3593592"/>
          <a:ext cx="6037326" cy="263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85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108241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国与国之间会把谁作为人质？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谁将在国与国之间成为人质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羊和狼的盟约以什么作为保证？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羊和狼结盟的保证是什么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  <a:tr h="41879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我最好的朋友是谁？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谁是我最好的朋友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62412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美丽的湖泊是什么构成的？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什么构成了一个美丽的湖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87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9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9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回译效果较差的：人名</a:t>
            </a:r>
            <a:r>
              <a:rPr lang="en-US" altLang="zh-CN" dirty="0"/>
              <a:t>/</a:t>
            </a:r>
            <a:r>
              <a:rPr lang="zh-CN" altLang="en-US" dirty="0"/>
              <a:t>事件名替换引入噪声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A89A7DF-845A-4D17-9EC7-99FEA2A5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14688"/>
              </p:ext>
            </p:extLst>
          </p:nvPr>
        </p:nvGraphicFramePr>
        <p:xfrm>
          <a:off x="628650" y="2809754"/>
          <a:ext cx="7886700" cy="350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356984201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3013340727"/>
                    </a:ext>
                  </a:extLst>
                </a:gridCol>
              </a:tblGrid>
              <a:tr h="4364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00073"/>
                  </a:ext>
                </a:extLst>
              </a:tr>
              <a:tr h="4865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老鼠发现小朋友小毛在干什么？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当老鼠发现小男孩的头发时，它在做什么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756204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伍奢的第二个儿子是谁？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吴舍是谁的二儿子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647069"/>
                  </a:ext>
                </a:extLst>
              </a:tr>
              <a:tr h="3975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吕后指定谁为相国？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吕侯任命谁为宰相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928365"/>
                  </a:ext>
                </a:extLst>
              </a:tr>
              <a:tr h="4866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第三次中东战争前夕，洛茨来到了哪里？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在六日战争前夕，罗兹到哪里去了</a:t>
                      </a:r>
                      <a:r>
                        <a:rPr lang="en-US" altLang="zh-CN" sz="1600" dirty="0"/>
                        <a:t>?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00677"/>
                  </a:ext>
                </a:extLst>
              </a:tr>
              <a:tr h="5881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赵构在哪儿建立了南宋王朝？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赵沟在哪里建立了南宋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75572"/>
                  </a:ext>
                </a:extLst>
              </a:tr>
              <a:tr h="64142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星期天，小花猫全家去哪野餐了？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小华购物中心的家人星期天去哪里野餐了？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61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效果较差的：结构变化，引入噪声</a:t>
            </a:r>
            <a:endParaRPr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415ABD-8C62-428C-B434-B40F445A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681424"/>
              </p:ext>
            </p:extLst>
          </p:nvPr>
        </p:nvGraphicFramePr>
        <p:xfrm>
          <a:off x="1899666" y="3584448"/>
          <a:ext cx="6037326" cy="1758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630">
                  <a:extLst>
                    <a:ext uri="{9D8B030D-6E8A-4147-A177-3AD203B41FA5}">
                      <a16:colId xmlns:a16="http://schemas.microsoft.com/office/drawing/2014/main" val="3377182418"/>
                    </a:ext>
                  </a:extLst>
                </a:gridCol>
                <a:gridCol w="3282696">
                  <a:extLst>
                    <a:ext uri="{9D8B030D-6E8A-4147-A177-3AD203B41FA5}">
                      <a16:colId xmlns:a16="http://schemas.microsoft.com/office/drawing/2014/main" val="1692851228"/>
                    </a:ext>
                  </a:extLst>
                </a:gridCol>
              </a:tblGrid>
              <a:tr h="3817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原问题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回译结果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91972"/>
                  </a:ext>
                </a:extLst>
              </a:tr>
              <a:tr h="41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树林中有什么？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那里是什么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在树林里。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805641"/>
                  </a:ext>
                </a:extLst>
              </a:tr>
              <a:tr h="3279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山洞里住着一只什么？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那里住着什么</a:t>
                      </a:r>
                      <a:r>
                        <a:rPr lang="en-US" altLang="zh-CN" sz="1600" dirty="0"/>
                        <a:t>?</a:t>
                      </a:r>
                      <a:r>
                        <a:rPr lang="zh-CN" altLang="en-US" sz="1600" dirty="0"/>
                        <a:t>里面是一个洞穴</a:t>
                      </a:r>
                      <a:endParaRPr lang="en-US" altLang="zh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318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dirty="0"/>
                        <a:t>小兔和谁是好朋友？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谁是兔子的好朋友</a:t>
                      </a:r>
                      <a:r>
                        <a:rPr lang="en-US" altLang="zh-CN" sz="16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64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2"/>
    </mc:Choice>
    <mc:Fallback xmlns="">
      <p:transition spd="slow" advTm="28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3452-F44C-4A26-A576-CBA86D68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8317-943C-4B79-9AE0-6BC3DB35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EDA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21CDDB-0944-4627-B359-FA15D9CBA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2" r="9770" b="2794"/>
          <a:stretch/>
        </p:blipFill>
        <p:spPr>
          <a:xfrm>
            <a:off x="1370953" y="3541776"/>
            <a:ext cx="3282653" cy="20269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D2249E-1470-48D4-9DEB-7E8ACD993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53" y="3190682"/>
            <a:ext cx="2868452" cy="222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C05D6E-2AE8-47CB-A9BF-CE8D2E3A8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694" y="3186487"/>
            <a:ext cx="2495620" cy="2147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6F500E-923A-4B3C-8D10-6520E3821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694" y="3582143"/>
            <a:ext cx="3726104" cy="213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A53AF-80C2-463F-B615-5FB311D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0BF5-2C3A-4908-8877-CD53B4AE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43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主要模型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baseline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context2query and query2context attention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</a:t>
            </a:r>
            <a:r>
              <a:rPr lang="en-US" altLang="zh-CN" dirty="0" err="1"/>
              <a:t>rnet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082F0-0D0E-4843-AF58-0425CDAE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93" y="3620368"/>
            <a:ext cx="1182507" cy="1030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1C887-CEFB-43CE-A058-9B3079DB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5" y="3602906"/>
            <a:ext cx="1218102" cy="1058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8993D-A098-4A05-8436-36E5F766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63572"/>
            <a:ext cx="4264044" cy="30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821</Words>
  <Application>Microsoft Office PowerPoint</Application>
  <PresentationFormat>全屏显示(4:3)</PresentationFormat>
  <Paragraphs>173</Paragraphs>
  <Slides>16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Consolas</vt:lpstr>
      <vt:lpstr>Office 主题​​</vt:lpstr>
      <vt:lpstr>Equation</vt:lpstr>
      <vt:lpstr>研发工作进展汇报</vt:lpstr>
      <vt:lpstr>汇报内容</vt:lpstr>
      <vt:lpstr>预处理</vt:lpstr>
      <vt:lpstr>预处理</vt:lpstr>
      <vt:lpstr>预处理</vt:lpstr>
      <vt:lpstr>预处理</vt:lpstr>
      <vt:lpstr>预处理</vt:lpstr>
      <vt:lpstr>预处理</vt:lpstr>
      <vt:lpstr>模型训练</vt:lpstr>
      <vt:lpstr>模型训练</vt:lpstr>
      <vt:lpstr>模型训练</vt:lpstr>
      <vt:lpstr>结果分析(Train:Test=5:1)</vt:lpstr>
      <vt:lpstr>结果分析</vt:lpstr>
      <vt:lpstr>结果分析</vt:lpstr>
      <vt:lpstr>可视化应用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开颜</dc:creator>
  <cp:lastModifiedBy>张 开颜</cp:lastModifiedBy>
  <cp:revision>429</cp:revision>
  <dcterms:created xsi:type="dcterms:W3CDTF">2019-04-23T10:02:23Z</dcterms:created>
  <dcterms:modified xsi:type="dcterms:W3CDTF">2019-04-24T04:41:47Z</dcterms:modified>
</cp:coreProperties>
</file>