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73" r:id="rId4"/>
    <p:sldId id="261" r:id="rId5"/>
    <p:sldId id="270" r:id="rId6"/>
    <p:sldId id="260" r:id="rId7"/>
    <p:sldId id="266" r:id="rId8"/>
    <p:sldId id="267" r:id="rId9"/>
    <p:sldId id="268" r:id="rId10"/>
    <p:sldId id="271" r:id="rId11"/>
    <p:sldId id="272" r:id="rId12"/>
    <p:sldId id="300" r:id="rId13"/>
    <p:sldId id="301" r:id="rId14"/>
    <p:sldId id="302" r:id="rId15"/>
    <p:sldId id="303" r:id="rId16"/>
    <p:sldId id="304" r:id="rId17"/>
    <p:sldId id="274" r:id="rId18"/>
    <p:sldId id="269" r:id="rId19"/>
    <p:sldId id="276" r:id="rId20"/>
    <p:sldId id="275" r:id="rId21"/>
    <p:sldId id="290" r:id="rId22"/>
    <p:sldId id="286" r:id="rId23"/>
    <p:sldId id="259" r:id="rId24"/>
    <p:sldId id="284" r:id="rId25"/>
    <p:sldId id="283" r:id="rId26"/>
    <p:sldId id="291" r:id="rId27"/>
    <p:sldId id="292" r:id="rId28"/>
    <p:sldId id="296" r:id="rId29"/>
    <p:sldId id="297" r:id="rId30"/>
    <p:sldId id="294" r:id="rId31"/>
    <p:sldId id="299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2F8B"/>
    <a:srgbClr val="F1E5F5"/>
    <a:srgbClr val="49BB88"/>
    <a:srgbClr val="54D0CA"/>
    <a:srgbClr val="F59D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28" autoAdjust="0"/>
  </p:normalViewPr>
  <p:slideViewPr>
    <p:cSldViewPr snapToGrid="0">
      <p:cViewPr varScale="1">
        <p:scale>
          <a:sx n="63" d="100"/>
          <a:sy n="63" d="100"/>
        </p:scale>
        <p:origin x="764" y="32"/>
      </p:cViewPr>
      <p:guideLst/>
    </p:cSldViewPr>
  </p:slideViewPr>
  <p:outlineViewPr>
    <p:cViewPr>
      <p:scale>
        <a:sx n="33" d="100"/>
        <a:sy n="33" d="100"/>
      </p:scale>
      <p:origin x="0" y="-114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DDD36-46E9-412C-809C-17DAECDF3592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16C8EC-6B21-4664-B208-037904E97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93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37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881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2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133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68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7996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21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6964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529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838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389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8105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FC97-8033-1742-91DA-83AAE5665AF7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6519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0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FC97-8033-1742-91DA-83AAE5665AF7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572295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FC97-8033-1742-91DA-83AAE5665AF7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2736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FC97-8033-1742-91DA-83AAE5665AF7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2484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599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362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69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5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5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3693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515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936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49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91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26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40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389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16C8EC-6B21-4664-B208-037904E97AD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91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38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6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0065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6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450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36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667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624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468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745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030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72F8B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772F8B"/>
                </a:solidFill>
              </a:defRPr>
            </a:lvl1pPr>
            <a:lvl2pPr>
              <a:defRPr>
                <a:solidFill>
                  <a:srgbClr val="772F8B"/>
                </a:solidFill>
              </a:defRPr>
            </a:lvl2pPr>
            <a:lvl3pPr>
              <a:defRPr>
                <a:solidFill>
                  <a:srgbClr val="772F8B"/>
                </a:solidFill>
              </a:defRPr>
            </a:lvl3pPr>
            <a:lvl4pPr>
              <a:defRPr>
                <a:solidFill>
                  <a:srgbClr val="772F8B"/>
                </a:solidFill>
              </a:defRPr>
            </a:lvl4pPr>
            <a:lvl5pPr>
              <a:defRPr>
                <a:solidFill>
                  <a:srgbClr val="772F8B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4662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2759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03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42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0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9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5604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8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0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777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84D429-FB8C-4F7B-A991-700A57DA23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31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89329-9D93-4281-BDC7-0059361620DA}" type="datetimeFigureOut">
              <a:rPr lang="zh-CN" altLang="en-US" smtClean="0"/>
              <a:t>2018/11/15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230188"/>
            <a:ext cx="11273869" cy="776460"/>
            <a:chOff x="0" y="158619"/>
            <a:chExt cx="11273869" cy="776460"/>
          </a:xfrm>
        </p:grpSpPr>
        <p:cxnSp>
          <p:nvCxnSpPr>
            <p:cNvPr id="12" name="直接连接符 11"/>
            <p:cNvCxnSpPr/>
            <p:nvPr/>
          </p:nvCxnSpPr>
          <p:spPr>
            <a:xfrm>
              <a:off x="0" y="935079"/>
              <a:ext cx="11273869" cy="0"/>
            </a:xfrm>
            <a:prstGeom prst="line">
              <a:avLst/>
            </a:prstGeom>
            <a:noFill/>
            <a:ln w="12700" cap="flat" cmpd="sng" algn="ctr">
              <a:gradFill flip="none" rotWithShape="1">
                <a:gsLst>
                  <a:gs pos="59000">
                    <a:sysClr val="window" lastClr="FFFFFF">
                      <a:alpha val="21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0" scaled="1"/>
                <a:tileRect/>
              </a:gradFill>
              <a:prstDash val="solid"/>
              <a:miter lim="800000"/>
            </a:ln>
            <a:effectLst/>
          </p:spPr>
        </p:cxnSp>
        <p:grpSp>
          <p:nvGrpSpPr>
            <p:cNvPr id="13" name="组合 12"/>
            <p:cNvGrpSpPr/>
            <p:nvPr/>
          </p:nvGrpSpPr>
          <p:grpSpPr>
            <a:xfrm>
              <a:off x="0" y="158619"/>
              <a:ext cx="5724000" cy="700019"/>
              <a:chOff x="0" y="158619"/>
              <a:chExt cx="5724000" cy="700019"/>
            </a:xfrm>
          </p:grpSpPr>
          <p:grpSp>
            <p:nvGrpSpPr>
              <p:cNvPr id="14" name="组合 13"/>
              <p:cNvGrpSpPr/>
              <p:nvPr/>
            </p:nvGrpSpPr>
            <p:grpSpPr>
              <a:xfrm flipH="1">
                <a:off x="0" y="780260"/>
                <a:ext cx="5724000" cy="78378"/>
                <a:chOff x="6911145" y="6507480"/>
                <a:chExt cx="4984946" cy="78378"/>
              </a:xfrm>
            </p:grpSpPr>
            <p:sp>
              <p:nvSpPr>
                <p:cNvPr id="17" name="任意多边形 16"/>
                <p:cNvSpPr/>
                <p:nvPr/>
              </p:nvSpPr>
              <p:spPr>
                <a:xfrm flipH="1" flipV="1">
                  <a:off x="10182596" y="6507480"/>
                  <a:ext cx="1713495" cy="78378"/>
                </a:xfrm>
                <a:custGeom>
                  <a:avLst/>
                  <a:gdLst>
                    <a:gd name="connsiteX0" fmla="*/ 1585578 w 1713495"/>
                    <a:gd name="connsiteY0" fmla="*/ 78378 h 78378"/>
                    <a:gd name="connsiteX1" fmla="*/ 0 w 1713495"/>
                    <a:gd name="connsiteY1" fmla="*/ 78378 h 78378"/>
                    <a:gd name="connsiteX2" fmla="*/ 0 w 1713495"/>
                    <a:gd name="connsiteY2" fmla="*/ 0 h 78378"/>
                    <a:gd name="connsiteX3" fmla="*/ 1713495 w 1713495"/>
                    <a:gd name="connsiteY3" fmla="*/ 0 h 783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13495" h="78378">
                      <a:moveTo>
                        <a:pt x="1585578" y="78378"/>
                      </a:moveTo>
                      <a:lnTo>
                        <a:pt x="0" y="78378"/>
                      </a:lnTo>
                      <a:lnTo>
                        <a:pt x="0" y="0"/>
                      </a:lnTo>
                      <a:lnTo>
                        <a:pt x="1713495" y="0"/>
                      </a:lnTo>
                      <a:close/>
                    </a:path>
                  </a:pathLst>
                </a:custGeom>
                <a:solidFill>
                  <a:srgbClr val="61D6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cs typeface="+mn-cs"/>
                  </a:endParaRPr>
                </a:p>
              </p:txBody>
            </p:sp>
            <p:sp>
              <p:nvSpPr>
                <p:cNvPr id="18" name="平行四边形 17"/>
                <p:cNvSpPr/>
                <p:nvPr/>
              </p:nvSpPr>
              <p:spPr>
                <a:xfrm flipH="1" flipV="1">
                  <a:off x="8909105" y="6507480"/>
                  <a:ext cx="1296000" cy="78378"/>
                </a:xfrm>
                <a:prstGeom prst="parallelogram">
                  <a:avLst>
                    <a:gd name="adj" fmla="val 163205"/>
                  </a:avLst>
                </a:prstGeom>
                <a:solidFill>
                  <a:srgbClr val="61D6FE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cs typeface="+mn-cs"/>
                  </a:endParaRPr>
                </a:p>
              </p:txBody>
            </p:sp>
            <p:sp>
              <p:nvSpPr>
                <p:cNvPr id="19" name="平行四边形 18"/>
                <p:cNvSpPr/>
                <p:nvPr/>
              </p:nvSpPr>
              <p:spPr>
                <a:xfrm flipH="1" flipV="1">
                  <a:off x="8031615" y="6507480"/>
                  <a:ext cx="900000" cy="78378"/>
                </a:xfrm>
                <a:prstGeom prst="parallelogram">
                  <a:avLst>
                    <a:gd name="adj" fmla="val 163205"/>
                  </a:avLst>
                </a:prstGeom>
                <a:solidFill>
                  <a:srgbClr val="61D6FE"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cs typeface="+mn-cs"/>
                  </a:endParaRPr>
                </a:p>
              </p:txBody>
            </p:sp>
            <p:sp>
              <p:nvSpPr>
                <p:cNvPr id="20" name="平行四边形 19"/>
                <p:cNvSpPr/>
                <p:nvPr/>
              </p:nvSpPr>
              <p:spPr>
                <a:xfrm flipH="1" flipV="1">
                  <a:off x="7658125" y="6507480"/>
                  <a:ext cx="396000" cy="78378"/>
                </a:xfrm>
                <a:prstGeom prst="parallelogram">
                  <a:avLst>
                    <a:gd name="adj" fmla="val 163205"/>
                  </a:avLst>
                </a:prstGeom>
                <a:solidFill>
                  <a:srgbClr val="61D6FE"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cs typeface="+mn-cs"/>
                  </a:endParaRPr>
                </a:p>
              </p:txBody>
            </p:sp>
            <p:sp>
              <p:nvSpPr>
                <p:cNvPr id="21" name="平行四边形 20"/>
                <p:cNvSpPr/>
                <p:nvPr/>
              </p:nvSpPr>
              <p:spPr>
                <a:xfrm flipH="1" flipV="1">
                  <a:off x="7284635" y="6507480"/>
                  <a:ext cx="396000" cy="78378"/>
                </a:xfrm>
                <a:prstGeom prst="parallelogram">
                  <a:avLst>
                    <a:gd name="adj" fmla="val 163205"/>
                  </a:avLst>
                </a:prstGeom>
                <a:solidFill>
                  <a:srgbClr val="61D6FE"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cs typeface="+mn-cs"/>
                  </a:endParaRPr>
                </a:p>
              </p:txBody>
            </p:sp>
            <p:sp>
              <p:nvSpPr>
                <p:cNvPr id="22" name="平行四边形 21"/>
                <p:cNvSpPr/>
                <p:nvPr/>
              </p:nvSpPr>
              <p:spPr>
                <a:xfrm flipH="1" flipV="1">
                  <a:off x="6911145" y="6507480"/>
                  <a:ext cx="396000" cy="78378"/>
                </a:xfrm>
                <a:prstGeom prst="parallelogram">
                  <a:avLst>
                    <a:gd name="adj" fmla="val 163205"/>
                  </a:avLst>
                </a:prstGeom>
                <a:solidFill>
                  <a:srgbClr val="61D6FE">
                    <a:alpha val="15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cs typeface="+mn-cs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205271" y="158619"/>
                <a:ext cx="2341985" cy="445131"/>
              </a:xfrm>
              <a:prstGeom prst="rect">
                <a:avLst/>
              </a:prstGeom>
              <a:noFill/>
              <a:ln w="38100" cap="flat" cmpd="sng" algn="ctr">
                <a:solidFill>
                  <a:srgbClr val="49BB88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cs typeface="+mn-cs"/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269974" y="203963"/>
                <a:ext cx="25896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9BB88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AI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9BB88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研习社</a:t>
                </a:r>
                <a:r>
                  <a:rPr kumimoji="0" lang="en-US" altLang="zh-CN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9BB88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  ·  </a:t>
                </a:r>
                <a:r>
                  <a:rPr kumimoji="0" lang="zh-CN" alt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49BB88"/>
                    </a:solidFill>
                    <a:effectLst/>
                    <a:uLnTx/>
                    <a:uFillTx/>
                    <a:latin typeface="Microsoft JhengHei UI" panose="020B0604030504040204" pitchFamily="34" charset="-120"/>
                    <a:ea typeface="Microsoft JhengHei UI" panose="020B0604030504040204" pitchFamily="34" charset="-120"/>
                  </a:rPr>
                  <a:t>猿桌会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10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772F8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772F8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72F8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772F8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72F8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772F8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49911" y="1876920"/>
            <a:ext cx="8892178" cy="20928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4400" dirty="0">
                <a:ln w="0"/>
                <a:solidFill>
                  <a:srgbClr val="772F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阅读理解进阶三部曲 </a:t>
            </a:r>
            <a:endParaRPr lang="en-US" altLang="zh-CN" sz="4400" dirty="0">
              <a:ln w="0"/>
              <a:solidFill>
                <a:srgbClr val="772F8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endParaRPr lang="en-US" altLang="zh-CN" sz="4800" dirty="0">
              <a:ln w="0"/>
              <a:solidFill>
                <a:srgbClr val="772F8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  <a:p>
            <a:pPr algn="ctr"/>
            <a:r>
              <a:rPr lang="en-US" altLang="zh-CN" sz="3800" dirty="0">
                <a:ln w="0"/>
                <a:solidFill>
                  <a:srgbClr val="772F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--</a:t>
            </a:r>
            <a:r>
              <a:rPr lang="zh-CN" altLang="en-US" sz="3800" b="0" cap="none" spc="0" dirty="0">
                <a:ln w="0"/>
                <a:solidFill>
                  <a:srgbClr val="772F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关键</a:t>
            </a:r>
            <a:r>
              <a:rPr lang="zh-CN" altLang="en-US" sz="3800" dirty="0">
                <a:ln w="0"/>
                <a:solidFill>
                  <a:srgbClr val="772F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知识、模型性能提升、产品化落地</a:t>
            </a:r>
            <a:endParaRPr lang="zh-CN" altLang="en-US" sz="3800" b="0" cap="none" spc="0" dirty="0">
              <a:ln w="0"/>
              <a:solidFill>
                <a:srgbClr val="772F8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77370" y="5035582"/>
            <a:ext cx="263726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dirty="0">
                <a:ln w="0"/>
                <a:solidFill>
                  <a:srgbClr val="772F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巨颖 </a:t>
            </a:r>
            <a:r>
              <a:rPr lang="en-US" altLang="zh-CN" sz="2800" dirty="0">
                <a:ln w="0"/>
                <a:solidFill>
                  <a:srgbClr val="772F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· </a:t>
            </a:r>
            <a:r>
              <a:rPr lang="zh-CN" altLang="en-US" sz="2800" b="0" cap="none" spc="0" dirty="0">
                <a:ln w="0"/>
                <a:solidFill>
                  <a:srgbClr val="772F8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ea"/>
                <a:ea typeface="+mj-ea"/>
              </a:rPr>
              <a:t>追一科技</a:t>
            </a:r>
            <a:endParaRPr lang="en-US" altLang="zh-CN" sz="2800" b="0" cap="none" spc="0" dirty="0">
              <a:ln w="0"/>
              <a:solidFill>
                <a:srgbClr val="772F8B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67737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838200" y="8028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+mn-lt"/>
              </a:rPr>
              <a:t>Introduction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5FFBC2-3B32-4B7F-BD60-C1010CDA3691}"/>
              </a:ext>
            </a:extLst>
          </p:cNvPr>
          <p:cNvSpPr txBox="1">
            <a:spLocks/>
          </p:cNvSpPr>
          <p:nvPr/>
        </p:nvSpPr>
        <p:spPr>
          <a:xfrm>
            <a:off x="838200" y="1951935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Datasets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Model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BIDAF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R-NET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 err="1"/>
              <a:t>QANet</a:t>
            </a:r>
            <a:endParaRPr kumimoji="1" lang="en-US" altLang="zh-CN" dirty="0"/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GPT &amp; BERT</a:t>
            </a:r>
          </a:p>
        </p:txBody>
      </p:sp>
    </p:spTree>
    <p:extLst>
      <p:ext uri="{BB962C8B-B14F-4D97-AF65-F5344CB8AC3E}">
        <p14:creationId xmlns:p14="http://schemas.microsoft.com/office/powerpoint/2010/main" val="353371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8FDCDB3-9AA6-47BF-AF1E-15CF0CC5167C}"/>
              </a:ext>
            </a:extLst>
          </p:cNvPr>
          <p:cNvSpPr txBox="1">
            <a:spLocks/>
          </p:cNvSpPr>
          <p:nvPr/>
        </p:nvSpPr>
        <p:spPr>
          <a:xfrm>
            <a:off x="838200" y="1863757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0000"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</a:rPr>
              <a:t>Embedding</a:t>
            </a:r>
          </a:p>
          <a:p>
            <a:pPr marL="540000"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</a:rPr>
              <a:t>Encode</a:t>
            </a:r>
            <a:r>
              <a:rPr kumimoji="1" lang="en-US" altLang="zh-CN" dirty="0">
                <a:solidFill>
                  <a:srgbClr val="7030A0"/>
                </a:solidFill>
              </a:rPr>
              <a:t> </a:t>
            </a:r>
            <a:r>
              <a:rPr kumimoji="1" lang="en-US" altLang="zh-CN" sz="2400" dirty="0">
                <a:solidFill>
                  <a:srgbClr val="7030A0"/>
                </a:solidFill>
              </a:rPr>
              <a:t>the question and context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540000"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</a:rPr>
              <a:t>Attention Layer</a:t>
            </a:r>
          </a:p>
          <a:p>
            <a:pPr marL="540000" indent="-540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solidFill>
                  <a:srgbClr val="7030A0"/>
                </a:solidFill>
              </a:rPr>
              <a:t>Selecting the span of context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36E8AB4-4048-4117-9C82-E118C2BB56E3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8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0377"/>
            <a:ext cx="6864277" cy="47681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BIDAF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EEAC10-A0BA-4374-9C88-A71746A87172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A3D1E0-94B3-4D30-AA63-3FC2398CC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457" y="1371600"/>
            <a:ext cx="8246971" cy="51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7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0377"/>
            <a:ext cx="6864277" cy="47681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R-NET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EEAC10-A0BA-4374-9C88-A71746A87172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F252B86-162E-4641-BFF7-7B4AA73BE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088" y="901969"/>
            <a:ext cx="7159192" cy="573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16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20377"/>
            <a:ext cx="6864277" cy="476819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QANet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EEAC10-A0BA-4374-9C88-A71746A87172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3E2DCB-CE06-49B8-9B80-541987854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760" y="975360"/>
            <a:ext cx="6718774" cy="535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55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009" y="2035269"/>
            <a:ext cx="6864277" cy="47681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GPT &amp; BERT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9FDA27-1767-44A9-93BB-017E7895E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19" y="929991"/>
            <a:ext cx="6023121" cy="5652132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3E527136-A0DE-45CE-AC26-1677458217C0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3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009" y="2035269"/>
            <a:ext cx="6864277" cy="476819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GPT &amp; BERT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E527136-A0DE-45CE-AC26-1677458217C0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C550EC-5078-4727-BCCF-ADFD753A0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720" y="1056640"/>
            <a:ext cx="5374640" cy="549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65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D16C23-1B52-4EFB-B802-921A844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0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Outline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F3F143-78D4-4163-A683-87E11A47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258270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CMRC2018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36898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792983" y="774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dirty="0">
              <a:latin typeface="+mn-lt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5FFBC2-3B32-4B7F-BD60-C1010CDA3691}"/>
              </a:ext>
            </a:extLst>
          </p:cNvPr>
          <p:cNvSpPr txBox="1">
            <a:spLocks/>
          </p:cNvSpPr>
          <p:nvPr/>
        </p:nvSpPr>
        <p:spPr>
          <a:xfrm>
            <a:off x="838200" y="204237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5F8EF5A-BF57-409C-B7B2-64A7DE5CE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983" y="2042370"/>
            <a:ext cx="10515600" cy="40413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Span-Extraction Reading Comprehension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Chinese Wikipedia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One passage per query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Queries: 19K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trial 1k,  train 10k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dev 3k</a:t>
            </a:r>
            <a:r>
              <a:rPr kumimoji="1" lang="zh-CN" altLang="en-US" dirty="0"/>
              <a:t>，</a:t>
            </a:r>
            <a:r>
              <a:rPr kumimoji="1" lang="en-US" altLang="zh-CN" dirty="0"/>
              <a:t>test 5k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Answers:  Span of words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Model Evaluation:  EM &amp; F1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504E34D-DAE5-4934-86A7-F3BA1AADED9B}"/>
              </a:ext>
            </a:extLst>
          </p:cNvPr>
          <p:cNvSpPr txBox="1">
            <a:spLocks/>
          </p:cNvSpPr>
          <p:nvPr/>
        </p:nvSpPr>
        <p:spPr>
          <a:xfrm>
            <a:off x="883417" y="77427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CMRC2018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512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5FFBC2-3B32-4B7F-BD60-C1010CDA3691}"/>
              </a:ext>
            </a:extLst>
          </p:cNvPr>
          <p:cNvSpPr txBox="1">
            <a:spLocks/>
          </p:cNvSpPr>
          <p:nvPr/>
        </p:nvSpPr>
        <p:spPr>
          <a:xfrm>
            <a:off x="838200" y="204237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kumimoji="1"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3447AC-935B-483F-B4EE-E608341A1A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89088" y="1879600"/>
            <a:ext cx="8321712" cy="4351337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4C723785-4AA3-43F8-B757-0F794D2444E2}"/>
              </a:ext>
            </a:extLst>
          </p:cNvPr>
          <p:cNvSpPr txBox="1">
            <a:spLocks/>
          </p:cNvSpPr>
          <p:nvPr/>
        </p:nvSpPr>
        <p:spPr>
          <a:xfrm>
            <a:off x="908539" y="83137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CMRC2018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89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D16C23-1B52-4EFB-B802-921A844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0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Outline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F3F143-78D4-4163-A683-87E11A47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258270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Introduction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CMRC2018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863032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0597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154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Filter query is None or answer is None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Context norm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/>
              <a:t>Answer length limit &amp; Context length limit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chemeClr val="bg1">
                    <a:lumMod val="50000"/>
                  </a:schemeClr>
                </a:solidFill>
              </a:rPr>
              <a:t>Data Augment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7421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9481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1848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Query type</a:t>
            </a:r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zh-CN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sz="1800" dirty="0"/>
          </a:p>
          <a:p>
            <a:pPr>
              <a:lnSpc>
                <a:spcPct val="110000"/>
              </a:lnSpc>
            </a:pPr>
            <a:endParaRPr kumimoji="1" lang="en-US" altLang="zh-CN" sz="2400" dirty="0"/>
          </a:p>
          <a:p>
            <a:pPr>
              <a:lnSpc>
                <a:spcPct val="110000"/>
              </a:lnSpc>
            </a:pPr>
            <a:r>
              <a:rPr kumimoji="1" lang="en-US" altLang="zh-CN" sz="2400" dirty="0"/>
              <a:t>Data quality</a:t>
            </a:r>
          </a:p>
          <a:p>
            <a:pPr marL="0" indent="0" algn="ctr">
              <a:buNone/>
            </a:pPr>
            <a:endParaRPr lang="en-US" altLang="zh-CN" sz="600" i="1" dirty="0"/>
          </a:p>
          <a:p>
            <a:pPr marL="0" indent="0" algn="ctr">
              <a:buNone/>
            </a:pPr>
            <a:r>
              <a:rPr lang="zh-CN" altLang="zh-CN" sz="1600" i="1" dirty="0">
                <a:solidFill>
                  <a:schemeClr val="tx1"/>
                </a:solidFill>
              </a:rPr>
              <a:t>范廷颂是什么时候被任为主教的？</a:t>
            </a:r>
            <a:r>
              <a:rPr lang="en-US" altLang="zh-CN" sz="1600" i="1" dirty="0">
                <a:solidFill>
                  <a:schemeClr val="tx1"/>
                </a:solidFill>
              </a:rPr>
              <a:t>	VS	 </a:t>
            </a:r>
            <a:r>
              <a:rPr lang="zh-CN" altLang="zh-CN" sz="1600" i="1" dirty="0">
                <a:solidFill>
                  <a:schemeClr val="tx1"/>
                </a:solidFill>
              </a:rPr>
              <a:t>九广铁路小童储值票是何时停止使用的？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zh-CN" sz="1600" i="1" dirty="0">
                <a:solidFill>
                  <a:schemeClr val="tx1"/>
                </a:solidFill>
              </a:rPr>
              <a:t>   1963</a:t>
            </a:r>
            <a:r>
              <a:rPr lang="zh-CN" altLang="zh-CN" sz="1600" i="1" dirty="0">
                <a:solidFill>
                  <a:schemeClr val="tx1"/>
                </a:solidFill>
              </a:rPr>
              <a:t>年</a:t>
            </a:r>
            <a:r>
              <a:rPr lang="en-US" altLang="zh-CN" sz="1600" i="1" dirty="0">
                <a:solidFill>
                  <a:schemeClr val="tx1"/>
                </a:solidFill>
              </a:rPr>
              <a:t>					1990</a:t>
            </a:r>
            <a:r>
              <a:rPr lang="zh-CN" altLang="zh-CN" sz="1600" i="1" dirty="0">
                <a:solidFill>
                  <a:schemeClr val="tx1"/>
                </a:solidFill>
              </a:rPr>
              <a:t>年</a:t>
            </a:r>
            <a:r>
              <a:rPr lang="en-US" altLang="zh-CN" sz="1600" i="1" dirty="0">
                <a:solidFill>
                  <a:schemeClr val="tx1"/>
                </a:solidFill>
              </a:rPr>
              <a:t>9</a:t>
            </a:r>
            <a:r>
              <a:rPr lang="zh-CN" altLang="zh-CN" sz="1600" i="1" dirty="0">
                <a:solidFill>
                  <a:schemeClr val="tx1"/>
                </a:solidFill>
              </a:rPr>
              <a:t>月</a:t>
            </a:r>
            <a:r>
              <a:rPr lang="zh-CN" altLang="zh-CN" sz="1600" i="1" strike="sngStrike" dirty="0">
                <a:solidFill>
                  <a:schemeClr val="tx1"/>
                </a:solidFill>
              </a:rPr>
              <a:t>停止使用</a:t>
            </a:r>
            <a:endParaRPr lang="zh-CN" altLang="zh-CN" sz="160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FCD3785D-7F87-4111-B7CE-3DF1F8D25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51551"/>
              </p:ext>
            </p:extLst>
          </p:nvPr>
        </p:nvGraphicFramePr>
        <p:xfrm>
          <a:off x="1908142" y="2687320"/>
          <a:ext cx="766444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199">
                  <a:extLst>
                    <a:ext uri="{9D8B030D-6E8A-4147-A177-3AD203B41FA5}">
                      <a16:colId xmlns:a16="http://schemas.microsoft.com/office/drawing/2014/main" val="3569300138"/>
                    </a:ext>
                  </a:extLst>
                </a:gridCol>
                <a:gridCol w="2686050">
                  <a:extLst>
                    <a:ext uri="{9D8B030D-6E8A-4147-A177-3AD203B41FA5}">
                      <a16:colId xmlns:a16="http://schemas.microsoft.com/office/drawing/2014/main" val="166866842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99782778"/>
                    </a:ext>
                  </a:extLst>
                </a:gridCol>
                <a:gridCol w="2882900">
                  <a:extLst>
                    <a:ext uri="{9D8B030D-6E8A-4147-A177-3AD203B41FA5}">
                      <a16:colId xmlns:a16="http://schemas.microsoft.com/office/drawing/2014/main" val="39390619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Who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谁，什么人，</a:t>
                      </a: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哪里，在哪，什么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地方，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88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什么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时候，哪*年，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怎样 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87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多高，多远，多重，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Why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为什么，什么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原因， 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25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long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多久，多长时间，</a:t>
                      </a:r>
                      <a:r>
                        <a:rPr lang="en-US" altLang="zh-C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97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929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36582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/>
              <a:t>ELMO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zh-CN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A934E9-1FA1-47CC-B48F-58D2B9591970}"/>
              </a:ext>
            </a:extLst>
          </p:cNvPr>
          <p:cNvSpPr/>
          <p:nvPr/>
        </p:nvSpPr>
        <p:spPr>
          <a:xfrm>
            <a:off x="1460360" y="2576831"/>
            <a:ext cx="10287000" cy="3095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232323"/>
                </a:solidFill>
                <a:latin typeface="Source Sans Pro" panose="020B0604020202020204" pitchFamily="34" charset="0"/>
              </a:rPr>
              <a:t>Contextual</a:t>
            </a: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      	The representation for each word depends on the entire context in which it is used.</a:t>
            </a:r>
            <a:endParaRPr lang="en-US" altLang="zh-CN" i="1" dirty="0">
              <a:solidFill>
                <a:srgbClr val="232323"/>
              </a:solidFill>
              <a:latin typeface="Source Sans Pro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i="1" dirty="0">
                <a:solidFill>
                  <a:srgbClr val="232323"/>
                </a:solidFill>
                <a:latin typeface="Source Sans Pro" panose="020B0604020202020204" pitchFamily="34" charset="0"/>
              </a:rPr>
              <a:t>Deep</a:t>
            </a: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: 	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      	The word representations combine all layers of a deep pre-trained neural network.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232323"/>
                </a:solidFill>
                <a:effectLst/>
                <a:latin typeface="Source Sans Pro" panose="020B0604020202020204" pitchFamily="34" charset="0"/>
              </a:rPr>
              <a:t>Ours: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Stroke based &amp; Word based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232323"/>
                </a:solidFill>
                <a:latin typeface="Source Sans Pro" panose="020B0604020202020204" pitchFamily="34" charset="0"/>
              </a:rPr>
              <a:t>Pre-trained on a large text corpus (Chinese)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428AFB-20F8-44D5-9380-088FB9F49EB0}"/>
              </a:ext>
            </a:extLst>
          </p:cNvPr>
          <p:cNvSpPr txBox="1"/>
          <p:nvPr/>
        </p:nvSpPr>
        <p:spPr>
          <a:xfrm>
            <a:off x="1295400" y="4963761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	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C22BD377-8529-4881-8392-6FFBB01D3A7E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960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19023F-CBAE-4302-8BBC-772ED2810ABD}"/>
              </a:ext>
            </a:extLst>
          </p:cNvPr>
          <p:cNvCxnSpPr>
            <a:cxnSpLocks/>
          </p:cNvCxnSpPr>
          <p:nvPr/>
        </p:nvCxnSpPr>
        <p:spPr>
          <a:xfrm flipH="1">
            <a:off x="12577764" y="6116119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标题 1">
            <a:extLst>
              <a:ext uri="{FF2B5EF4-FFF2-40B4-BE49-F238E27FC236}">
                <a16:creationId xmlns:a16="http://schemas.microsoft.com/office/drawing/2014/main" id="{FB82DC11-7174-4179-BDAF-7BD916074DC0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F5F29D76-1191-42FC-ABF5-41840DCE9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2" y="1239526"/>
            <a:ext cx="5501780" cy="5293354"/>
          </a:xfrm>
          <a:prstGeom prst="rect">
            <a:avLst/>
          </a:prstGeom>
        </p:spPr>
      </p:pic>
      <p:sp>
        <p:nvSpPr>
          <p:cNvPr id="90" name="文本框 89">
            <a:extLst>
              <a:ext uri="{FF2B5EF4-FFF2-40B4-BE49-F238E27FC236}">
                <a16:creationId xmlns:a16="http://schemas.microsoft.com/office/drawing/2014/main" id="{2F4E0142-87BD-45AA-85DB-51672A67AB1C}"/>
              </a:ext>
            </a:extLst>
          </p:cNvPr>
          <p:cNvSpPr txBox="1"/>
          <p:nvPr/>
        </p:nvSpPr>
        <p:spPr>
          <a:xfrm>
            <a:off x="838200" y="1775075"/>
            <a:ext cx="5190229" cy="96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7030A0"/>
                </a:solidFill>
              </a:rPr>
              <a:t>Base on R-net</a:t>
            </a:r>
            <a:endParaRPr kumimoji="1" lang="en-US" altLang="zh-CN" sz="2800" dirty="0">
              <a:solidFill>
                <a:srgbClr val="7030A0"/>
              </a:solidFill>
            </a:endParaRP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6694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17471"/>
            <a:ext cx="10515600" cy="4351338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Embedding</a:t>
            </a:r>
          </a:p>
          <a:p>
            <a:pPr lvl="1">
              <a:lnSpc>
                <a:spcPct val="200000"/>
              </a:lnSpc>
            </a:pPr>
            <a:r>
              <a:rPr kumimoji="1" lang="en-US" altLang="zh-CN" sz="2000" dirty="0"/>
              <a:t>a.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ELMO</a:t>
            </a:r>
          </a:p>
          <a:p>
            <a:pPr lvl="1">
              <a:lnSpc>
                <a:spcPct val="200000"/>
              </a:lnSpc>
            </a:pPr>
            <a:r>
              <a:rPr kumimoji="1" lang="en-US" altLang="zh-CN" sz="2000" dirty="0"/>
              <a:t>b.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pos embedding</a:t>
            </a:r>
          </a:p>
          <a:p>
            <a:pPr lvl="1">
              <a:lnSpc>
                <a:spcPct val="200000"/>
              </a:lnSpc>
            </a:pPr>
            <a:r>
              <a:rPr kumimoji="1" lang="en-US" altLang="zh-CN" sz="2000" dirty="0"/>
              <a:t>c.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 query type embedding</a:t>
            </a:r>
          </a:p>
          <a:p>
            <a:pPr lvl="1">
              <a:lnSpc>
                <a:spcPct val="200000"/>
              </a:lnSpc>
            </a:pPr>
            <a:r>
              <a:rPr kumimoji="1" lang="en-US" altLang="zh-CN" sz="2000" dirty="0"/>
              <a:t>d.  word match</a:t>
            </a:r>
            <a:endParaRPr kumimoji="1" lang="en-US" altLang="zh-CN" sz="38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DF06388-A653-4926-BAB5-8165D673503D}"/>
              </a:ext>
            </a:extLst>
          </p:cNvPr>
          <p:cNvSpPr/>
          <p:nvPr/>
        </p:nvSpPr>
        <p:spPr>
          <a:xfrm flipH="1">
            <a:off x="8377897" y="3499384"/>
            <a:ext cx="400050" cy="4799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7901838-9660-491B-BDC9-71FF14200BB4}"/>
              </a:ext>
            </a:extLst>
          </p:cNvPr>
          <p:cNvSpPr/>
          <p:nvPr/>
        </p:nvSpPr>
        <p:spPr>
          <a:xfrm flipH="1">
            <a:off x="8377897" y="2683333"/>
            <a:ext cx="400050" cy="81605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F017AF1-305A-431D-A5CF-BCC256C8049C}"/>
              </a:ext>
            </a:extLst>
          </p:cNvPr>
          <p:cNvSpPr/>
          <p:nvPr/>
        </p:nvSpPr>
        <p:spPr>
          <a:xfrm flipH="1">
            <a:off x="8377897" y="3979367"/>
            <a:ext cx="400050" cy="46258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7547926F-FE95-4922-B336-F60F0FF103CC}"/>
              </a:ext>
            </a:extLst>
          </p:cNvPr>
          <p:cNvSpPr/>
          <p:nvPr/>
        </p:nvSpPr>
        <p:spPr>
          <a:xfrm flipH="1">
            <a:off x="8377897" y="4441950"/>
            <a:ext cx="400050" cy="33337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7A0D827-CB94-4E18-87C9-A9162F9E81C0}"/>
              </a:ext>
            </a:extLst>
          </p:cNvPr>
          <p:cNvSpPr txBox="1"/>
          <p:nvPr/>
        </p:nvSpPr>
        <p:spPr>
          <a:xfrm flipH="1">
            <a:off x="6894698" y="2841537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ELMO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C8020E7-FC68-4756-BB34-519CBCCF9292}"/>
              </a:ext>
            </a:extLst>
          </p:cNvPr>
          <p:cNvSpPr txBox="1"/>
          <p:nvPr/>
        </p:nvSpPr>
        <p:spPr>
          <a:xfrm flipH="1">
            <a:off x="6972962" y="3495667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POS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40E231-3FF8-4201-8FDC-3EDBD4A84A45}"/>
              </a:ext>
            </a:extLst>
          </p:cNvPr>
          <p:cNvSpPr txBox="1"/>
          <p:nvPr/>
        </p:nvSpPr>
        <p:spPr>
          <a:xfrm flipH="1">
            <a:off x="6464507" y="4008474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query_type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33334F-7CCE-4EE9-A6D8-90430B09F756}"/>
              </a:ext>
            </a:extLst>
          </p:cNvPr>
          <p:cNvSpPr txBox="1"/>
          <p:nvPr/>
        </p:nvSpPr>
        <p:spPr>
          <a:xfrm flipH="1">
            <a:off x="6425592" y="4377806"/>
            <a:ext cx="280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word_match</a:t>
            </a:r>
            <a:endParaRPr lang="zh-CN" altLang="en-US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A167634-5338-42C4-A64E-AE1C82D2F3A9}"/>
              </a:ext>
            </a:extLst>
          </p:cNvPr>
          <p:cNvCxnSpPr>
            <a:cxnSpLocks/>
          </p:cNvCxnSpPr>
          <p:nvPr/>
        </p:nvCxnSpPr>
        <p:spPr>
          <a:xfrm>
            <a:off x="7830527" y="3001203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31DFA4-4756-4FEF-A264-832AC33B9374}"/>
              </a:ext>
            </a:extLst>
          </p:cNvPr>
          <p:cNvCxnSpPr>
            <a:cxnSpLocks/>
          </p:cNvCxnSpPr>
          <p:nvPr/>
        </p:nvCxnSpPr>
        <p:spPr>
          <a:xfrm>
            <a:off x="7830527" y="3699436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8ADFDA7-C5EF-4365-B0E9-0BFD100DB2C5}"/>
              </a:ext>
            </a:extLst>
          </p:cNvPr>
          <p:cNvCxnSpPr>
            <a:cxnSpLocks/>
          </p:cNvCxnSpPr>
          <p:nvPr/>
        </p:nvCxnSpPr>
        <p:spPr>
          <a:xfrm>
            <a:off x="7830527" y="4212408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A5C23BB-5441-40DD-8FC6-FC32B436E395}"/>
              </a:ext>
            </a:extLst>
          </p:cNvPr>
          <p:cNvCxnSpPr>
            <a:cxnSpLocks/>
          </p:cNvCxnSpPr>
          <p:nvPr/>
        </p:nvCxnSpPr>
        <p:spPr>
          <a:xfrm>
            <a:off x="7821001" y="4545783"/>
            <a:ext cx="357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49768952-70A4-4EA0-A703-30EAD5F76AAF}"/>
              </a:ext>
            </a:extLst>
          </p:cNvPr>
          <p:cNvSpPr/>
          <p:nvPr/>
        </p:nvSpPr>
        <p:spPr>
          <a:xfrm>
            <a:off x="9826504" y="2908372"/>
            <a:ext cx="400050" cy="16691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248E26F1-D9D4-4D00-80B1-6A96C022D28D}"/>
              </a:ext>
            </a:extLst>
          </p:cNvPr>
          <p:cNvSpPr/>
          <p:nvPr/>
        </p:nvSpPr>
        <p:spPr>
          <a:xfrm>
            <a:off x="8945200" y="3610035"/>
            <a:ext cx="723900" cy="369332"/>
          </a:xfrm>
          <a:prstGeom prst="rightArrow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D548FA-5B79-4113-A204-AE5BAB3F1AC3}"/>
              </a:ext>
            </a:extLst>
          </p:cNvPr>
          <p:cNvSpPr txBox="1"/>
          <p:nvPr/>
        </p:nvSpPr>
        <p:spPr>
          <a:xfrm>
            <a:off x="9851890" y="3238587"/>
            <a:ext cx="369332" cy="11392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200" dirty="0"/>
              <a:t>Embedding</a:t>
            </a:r>
            <a:endParaRPr lang="zh-CN" altLang="en-US" sz="1200" dirty="0"/>
          </a:p>
        </p:txBody>
      </p:sp>
      <p:sp>
        <p:nvSpPr>
          <p:cNvPr id="29" name="标题 1">
            <a:extLst>
              <a:ext uri="{FF2B5EF4-FFF2-40B4-BE49-F238E27FC236}">
                <a16:creationId xmlns:a16="http://schemas.microsoft.com/office/drawing/2014/main" id="{C0CC7319-E637-41E5-9957-88A93770D59D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61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文本框 81">
            <a:extLst>
              <a:ext uri="{FF2B5EF4-FFF2-40B4-BE49-F238E27FC236}">
                <a16:creationId xmlns:a16="http://schemas.microsoft.com/office/drawing/2014/main" id="{A1569522-5DDD-4CCB-BD3B-66565636A2F0}"/>
              </a:ext>
            </a:extLst>
          </p:cNvPr>
          <p:cNvSpPr txBox="1"/>
          <p:nvPr/>
        </p:nvSpPr>
        <p:spPr>
          <a:xfrm>
            <a:off x="813561" y="1748608"/>
            <a:ext cx="5190229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7030A0"/>
                </a:solidFill>
              </a:rPr>
              <a:t>Encoding</a:t>
            </a:r>
            <a:endParaRPr kumimoji="1" lang="en-US" altLang="zh-CN" sz="2800" dirty="0">
              <a:solidFill>
                <a:srgbClr val="7030A0"/>
              </a:solidFill>
            </a:endParaRPr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7030A0"/>
                </a:solidFill>
              </a:rPr>
              <a:t>Bidirectional GRU, multi-layers</a:t>
            </a:r>
          </a:p>
          <a:p>
            <a:endParaRPr lang="zh-CN" altLang="en-US" sz="16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9B702BE1-4729-4D54-8765-56B46D79A026}"/>
              </a:ext>
            </a:extLst>
          </p:cNvPr>
          <p:cNvSpPr txBox="1"/>
          <p:nvPr/>
        </p:nvSpPr>
        <p:spPr>
          <a:xfrm>
            <a:off x="774143" y="3001138"/>
            <a:ext cx="5190229" cy="119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7030A0"/>
                </a:solidFill>
              </a:rPr>
              <a:t>Attention</a:t>
            </a:r>
            <a:endParaRPr kumimoji="1" lang="en-US" altLang="zh-CN" sz="2800" dirty="0">
              <a:solidFill>
                <a:srgbClr val="7030A0"/>
              </a:solidFill>
            </a:endParaRPr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7030A0"/>
                </a:solidFill>
              </a:rPr>
              <a:t>Extra gated-dropout for query</a:t>
            </a:r>
            <a:endParaRPr lang="zh-CN" altLang="en-US" sz="1400" dirty="0">
              <a:solidFill>
                <a:srgbClr val="7030A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D478FB7-30EA-4F23-94B5-CCD871B89CA9}"/>
              </a:ext>
            </a:extLst>
          </p:cNvPr>
          <p:cNvSpPr txBox="1"/>
          <p:nvPr/>
        </p:nvSpPr>
        <p:spPr>
          <a:xfrm>
            <a:off x="813561" y="4284849"/>
            <a:ext cx="5190229" cy="174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0400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7030A0"/>
                </a:solidFill>
              </a:rPr>
              <a:t>Prediction</a:t>
            </a:r>
            <a:endParaRPr kumimoji="1" lang="en-US" altLang="zh-CN" sz="2800" dirty="0">
              <a:solidFill>
                <a:srgbClr val="7030A0"/>
              </a:solidFill>
            </a:endParaRPr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7030A0"/>
                </a:solidFill>
              </a:rPr>
              <a:t>pointer network</a:t>
            </a:r>
          </a:p>
          <a:p>
            <a:pPr marL="687600" lvl="1" indent="-230400">
              <a:lnSpc>
                <a:spcPct val="170000"/>
              </a:lnSpc>
              <a:spcBef>
                <a:spcPts val="150"/>
              </a:spcBef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7030A0"/>
                </a:solidFill>
              </a:rPr>
              <a:t>prob = start * stop</a:t>
            </a:r>
          </a:p>
        </p:txBody>
      </p:sp>
      <p:sp>
        <p:nvSpPr>
          <p:cNvPr id="83" name="标题 1">
            <a:extLst>
              <a:ext uri="{FF2B5EF4-FFF2-40B4-BE49-F238E27FC236}">
                <a16:creationId xmlns:a16="http://schemas.microsoft.com/office/drawing/2014/main" id="{C42C0AFC-DC95-44C8-B509-0D75CEF0EFA3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95B318A7-4623-4130-A93E-13F94A619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210" y="1115308"/>
            <a:ext cx="4936989" cy="52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474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5269"/>
            <a:ext cx="6864277" cy="358967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Training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2B32F8-7E9D-42FF-AB1A-475824D0F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023" y="2835298"/>
            <a:ext cx="6406978" cy="24680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4D5525-4C97-4ECE-98FE-B3E382988156}"/>
              </a:ext>
            </a:extLst>
          </p:cNvPr>
          <p:cNvSpPr txBox="1"/>
          <p:nvPr/>
        </p:nvSpPr>
        <p:spPr>
          <a:xfrm>
            <a:off x="695009" y="5624945"/>
            <a:ext cx="576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ref: Born-Again Neural Networks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7719A1-CC64-4FE0-90BA-0BC679B4AABF}"/>
              </a:ext>
            </a:extLst>
          </p:cNvPr>
          <p:cNvSpPr txBox="1"/>
          <p:nvPr/>
        </p:nvSpPr>
        <p:spPr>
          <a:xfrm>
            <a:off x="8610600" y="2974039"/>
            <a:ext cx="2743200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△</a:t>
            </a:r>
            <a:r>
              <a:rPr lang="en-US" altLang="zh-CN" dirty="0"/>
              <a:t>EM /</a:t>
            </a:r>
            <a:r>
              <a:rPr lang="zh-CN" altLang="en-US" dirty="0"/>
              <a:t> </a:t>
            </a:r>
            <a:r>
              <a:rPr lang="en-US" altLang="zh-CN" dirty="0"/>
              <a:t>Step 0</a:t>
            </a:r>
          </a:p>
          <a:p>
            <a:pPr>
              <a:lnSpc>
                <a:spcPct val="200000"/>
              </a:lnSpc>
            </a:pPr>
            <a:r>
              <a:rPr lang="en-US" altLang="zh-CN" dirty="0"/>
              <a:t>Step 1:    +0.57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Step 2:	+0.31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Step 3:	</a:t>
            </a:r>
            <a:r>
              <a:rPr lang="zh-CN" altLang="en-US" dirty="0"/>
              <a:t>≈</a:t>
            </a:r>
            <a:r>
              <a:rPr lang="en-US" altLang="zh-CN" dirty="0"/>
              <a:t>Step 2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EEAC10-A0BA-4374-9C88-A71746A87172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Description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094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2020377"/>
            <a:ext cx="6864277" cy="3589676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Implementation details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  <a:p>
            <a:r>
              <a:rPr kumimoji="1" lang="en-US" altLang="zh-CN" sz="2400" dirty="0"/>
              <a:t>Test Results</a:t>
            </a:r>
            <a:endParaRPr kumimoji="1" lang="zh-CN" altLang="en-US" sz="24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EEAC10-A0BA-4374-9C88-A71746A87172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501F469-EDC8-4B98-93E8-E8565E142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60460"/>
              </p:ext>
            </p:extLst>
          </p:nvPr>
        </p:nvGraphicFramePr>
        <p:xfrm>
          <a:off x="2032000" y="291748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38437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65333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965526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00929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 rate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 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81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Adam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Cosine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24407"/>
                  </a:ext>
                </a:extLst>
              </a:tr>
            </a:tbl>
          </a:graphicData>
        </a:graphic>
      </p:graphicFrame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5DA4CFC-32A6-45E8-B403-B4AC6668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5002407"/>
            <a:ext cx="810577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3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D16C23-1B52-4EFB-B802-921A844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0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Outline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F3F143-78D4-4163-A683-87E11A47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258270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CMRC2018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7030A0"/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400404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009" y="2035269"/>
            <a:ext cx="6864277" cy="380355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dirty="0"/>
              <a:t>Search engine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/>
              <a:t>Custom Services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/>
              <a:t>Finance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/>
              <a:t>Education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/>
              <a:t>… </a:t>
            </a:r>
          </a:p>
          <a:p>
            <a:pPr marL="0" indent="0"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EEAC10-A0BA-4374-9C88-A71746A87172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C039C1-2CB2-4BF6-AC7A-8BBB18D5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81" y="1229361"/>
            <a:ext cx="6222860" cy="509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14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7D16C23-1B52-4EFB-B802-921A844B1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2707"/>
            <a:ext cx="10515600" cy="1325563"/>
          </a:xfrm>
        </p:spPr>
        <p:txBody>
          <a:bodyPr/>
          <a:lstStyle/>
          <a:p>
            <a:r>
              <a:rPr kumimoji="1" lang="en-US" altLang="zh-CN" dirty="0">
                <a:latin typeface="+mn-lt"/>
              </a:rPr>
              <a:t>Outline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F3F143-78D4-4163-A683-87E11A478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99" y="2258270"/>
            <a:ext cx="10515600" cy="43513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/>
              <a:t>Introduction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CMRC2018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5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0366926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009" y="2035269"/>
            <a:ext cx="10154699" cy="358967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dirty="0"/>
              <a:t>High level reasoning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/>
              <a:t>Using commonsense knowledge</a:t>
            </a:r>
          </a:p>
          <a:p>
            <a:pPr>
              <a:lnSpc>
                <a:spcPct val="200000"/>
              </a:lnSpc>
            </a:pPr>
            <a:r>
              <a:rPr kumimoji="1" lang="en-US" altLang="zh-CN" sz="2400" dirty="0"/>
              <a:t>Unanswerable questions</a:t>
            </a:r>
            <a:endParaRPr kumimoji="1" lang="en-US" altLang="zh-CN" sz="1050" dirty="0"/>
          </a:p>
          <a:p>
            <a:pPr>
              <a:lnSpc>
                <a:spcPct val="200000"/>
              </a:lnSpc>
            </a:pPr>
            <a:r>
              <a:rPr kumimoji="1" lang="en-US" altLang="zh-CN" dirty="0"/>
              <a:t>…</a:t>
            </a:r>
          </a:p>
          <a:p>
            <a:endParaRPr kumimoji="1" lang="en-US" altLang="zh-CN" dirty="0"/>
          </a:p>
          <a:p>
            <a:pPr marL="0" indent="0">
              <a:buNone/>
            </a:pPr>
            <a:endParaRPr kumimoji="1" lang="en-US" altLang="zh-CN" sz="38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3EEAC10-A0BA-4374-9C88-A71746A87172}"/>
              </a:ext>
            </a:extLst>
          </p:cNvPr>
          <p:cNvSpPr txBox="1">
            <a:spLocks/>
          </p:cNvSpPr>
          <p:nvPr/>
        </p:nvSpPr>
        <p:spPr>
          <a:xfrm>
            <a:off x="838200" y="6948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next?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pic>
        <p:nvPicPr>
          <p:cNvPr id="1025" name="Picture 1" descr="C://Users/juy20/AppData/Local/YNote/data/juy2013@163.com/7f0b22cfacd94f9c8b7b96cf9edef608/clipboard.png">
            <a:extLst>
              <a:ext uri="{FF2B5EF4-FFF2-40B4-BE49-F238E27FC236}">
                <a16:creationId xmlns:a16="http://schemas.microsoft.com/office/drawing/2014/main" id="{321838A9-1D07-423B-A6B8-0C2BE0F9B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436" y="2035269"/>
            <a:ext cx="4903844" cy="30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69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D8DD4F2C-3B6B-41AD-81F6-982A6582C07F}"/>
              </a:ext>
            </a:extLst>
          </p:cNvPr>
          <p:cNvSpPr txBox="1">
            <a:spLocks/>
          </p:cNvSpPr>
          <p:nvPr/>
        </p:nvSpPr>
        <p:spPr>
          <a:xfrm>
            <a:off x="838200" y="4247768"/>
            <a:ext cx="6864277" cy="3589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kumimoji="1" lang="en-US" altLang="zh-CN" sz="3800" dirty="0"/>
          </a:p>
          <a:p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D0B1593-ADC0-476C-9BB6-36655522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4186" y="1154191"/>
            <a:ext cx="7179731" cy="8112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zh-CN" sz="4000" dirty="0"/>
              <a:t>Q&amp;A</a:t>
            </a:r>
            <a:endParaRPr kumimoji="1" lang="zh-CN" altLang="en-US" sz="4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5B31F8-3C27-4F9D-AEE7-8B78831F0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917" y="2296350"/>
            <a:ext cx="2064435" cy="200179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0068F01-9561-437C-8415-E76B770C35BA}"/>
              </a:ext>
            </a:extLst>
          </p:cNvPr>
          <p:cNvSpPr txBox="1"/>
          <p:nvPr/>
        </p:nvSpPr>
        <p:spPr>
          <a:xfrm>
            <a:off x="3473750" y="4482190"/>
            <a:ext cx="189795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772F8B"/>
                </a:solidFill>
                <a:effectLst/>
                <a:uFillTx/>
                <a:latin typeface="+mj-ea"/>
                <a:ea typeface="+mj-ea"/>
                <a:sym typeface="Helvetica Neue Medium"/>
              </a:rPr>
              <a:t>追一科技公众号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2AA22F-AFF0-4CEA-8C72-B46076E4ED6A}"/>
              </a:ext>
            </a:extLst>
          </p:cNvPr>
          <p:cNvSpPr txBox="1"/>
          <p:nvPr/>
        </p:nvSpPr>
        <p:spPr>
          <a:xfrm>
            <a:off x="6694397" y="4482192"/>
            <a:ext cx="1897955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spc="0" normalizeH="0" baseline="0" dirty="0">
                <a:ln>
                  <a:noFill/>
                </a:ln>
                <a:solidFill>
                  <a:srgbClr val="772F8B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Helvetica Neue Medium"/>
              </a:rPr>
              <a:t>追一招聘公众号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912B5CE-A5FB-4624-BB61-EE00707B26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510" y="2296350"/>
            <a:ext cx="2064436" cy="2001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F228D8B-0935-40EB-A4F1-6075AFDD4DDE}"/>
              </a:ext>
            </a:extLst>
          </p:cNvPr>
          <p:cNvSpPr txBox="1"/>
          <p:nvPr/>
        </p:nvSpPr>
        <p:spPr>
          <a:xfrm>
            <a:off x="2661406" y="5827881"/>
            <a:ext cx="6869188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ctr" defTabSz="584200" hangingPunct="0"/>
            <a:r>
              <a:rPr lang="zh-CN" altLang="en-US" sz="2000" b="1" dirty="0">
                <a:solidFill>
                  <a:srgbClr val="772F8B"/>
                </a:solidFill>
                <a:latin typeface="+mj-ea"/>
                <a:ea typeface="+mj-ea"/>
                <a:sym typeface="Helvetica Neue Medium"/>
              </a:rPr>
              <a:t>问题探讨</a:t>
            </a:r>
            <a:r>
              <a:rPr lang="en-US" altLang="zh-CN" sz="2000" b="1" dirty="0">
                <a:solidFill>
                  <a:srgbClr val="772F8B"/>
                </a:solidFill>
                <a:latin typeface="+mj-ea"/>
                <a:ea typeface="+mj-ea"/>
                <a:sym typeface="Helvetica Neue Medium"/>
              </a:rPr>
              <a:t>&amp;</a:t>
            </a:r>
            <a:r>
              <a:rPr lang="zh-CN" altLang="en-US" sz="2000" b="1" dirty="0">
                <a:solidFill>
                  <a:srgbClr val="772F8B"/>
                </a:solidFill>
                <a:latin typeface="+mj-ea"/>
                <a:ea typeface="+mj-ea"/>
                <a:sym typeface="Helvetica Neue Medium"/>
              </a:rPr>
              <a:t>简历投递，可联系我：</a:t>
            </a:r>
            <a:r>
              <a:rPr lang="en-US" altLang="zh-CN" sz="2000" b="1" dirty="0">
                <a:solidFill>
                  <a:srgbClr val="772F8B"/>
                </a:solidFill>
                <a:latin typeface="+mj-ea"/>
                <a:ea typeface="+mj-ea"/>
              </a:rPr>
              <a:t>bettyju@wezhuiyi.com</a:t>
            </a:r>
            <a:endParaRPr lang="zh-CN" altLang="en-US" sz="2000" b="1" dirty="0">
              <a:solidFill>
                <a:srgbClr val="772F8B"/>
              </a:solidFill>
              <a:latin typeface="+mj-ea"/>
              <a:ea typeface="+mj-ea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0676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838200" y="8128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+mn-lt"/>
              </a:rPr>
              <a:t>Introduction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5FFBC2-3B32-4B7F-BD60-C1010CDA3691}"/>
              </a:ext>
            </a:extLst>
          </p:cNvPr>
          <p:cNvSpPr txBox="1">
            <a:spLocks/>
          </p:cNvSpPr>
          <p:nvPr/>
        </p:nvSpPr>
        <p:spPr>
          <a:xfrm>
            <a:off x="838200" y="2012225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/>
              <a:t>Datasets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Cloze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Multi. choices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Spans of words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Summary of human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51333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838200" y="80724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dirty="0">
                <a:latin typeface="+mn-lt"/>
              </a:rPr>
              <a:t>Introduction</a:t>
            </a:r>
            <a:endParaRPr kumimoji="1" lang="zh-CN" altLang="en-US" dirty="0">
              <a:latin typeface="+mn-lt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05FFBC2-3B32-4B7F-BD60-C1010CDA3691}"/>
              </a:ext>
            </a:extLst>
          </p:cNvPr>
          <p:cNvSpPr txBox="1">
            <a:spLocks/>
          </p:cNvSpPr>
          <p:nvPr/>
        </p:nvSpPr>
        <p:spPr>
          <a:xfrm>
            <a:off x="838200" y="197203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772F8B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en-US" altLang="zh-CN" dirty="0"/>
              <a:t>Datasets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Cloze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Multi. choices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Spans of words</a:t>
            </a:r>
          </a:p>
          <a:p>
            <a:pPr lvl="1">
              <a:lnSpc>
                <a:spcPct val="150000"/>
              </a:lnSpc>
            </a:pPr>
            <a:r>
              <a:rPr kumimoji="1" lang="en-US" altLang="zh-CN" dirty="0"/>
              <a:t>Summary of human</a:t>
            </a: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>
                    <a:lumMod val="65000"/>
                  </a:schemeClr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1345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838200" y="642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indent="-230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+mn-lt"/>
              </a:rPr>
              <a:t>CBT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42EF4B9-3CDC-41AE-83E3-ADEF2A710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95120"/>
            <a:ext cx="10918763" cy="49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6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838200" y="642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indent="-230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+mn-lt"/>
              </a:rPr>
              <a:t>RACE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9C3F926-F9B9-4C8B-A168-CDCAFA3D5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280" y="1496359"/>
            <a:ext cx="6858000" cy="528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4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838200" y="642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indent="-230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+mn-lt"/>
              </a:rPr>
              <a:t>SQuAD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7A2FF1-253D-4871-8502-DDBA5A0D1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468" y="1305686"/>
            <a:ext cx="5139571" cy="523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14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41714AC-233B-44FF-8A71-4AC240FD07CB}"/>
              </a:ext>
            </a:extLst>
          </p:cNvPr>
          <p:cNvSpPr txBox="1">
            <a:spLocks/>
          </p:cNvSpPr>
          <p:nvPr/>
        </p:nvSpPr>
        <p:spPr>
          <a:xfrm>
            <a:off x="838200" y="642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772F8B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 indent="-230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+mn-lt"/>
              </a:rPr>
              <a:t>MS MARCO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6DFF4A-CFDA-499F-84AD-155D1E38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6302"/>
            <a:ext cx="10501070" cy="370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宽屏</PresentationFormat>
  <Paragraphs>242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Helvetica Neue Medium</vt:lpstr>
      <vt:lpstr>Microsoft JhengHei UI</vt:lpstr>
      <vt:lpstr>等线</vt:lpstr>
      <vt:lpstr>黑体</vt:lpstr>
      <vt:lpstr>微软雅黑</vt:lpstr>
      <vt:lpstr>Arial</vt:lpstr>
      <vt:lpstr>Arial Black</vt:lpstr>
      <vt:lpstr>Source Sans Pro</vt:lpstr>
      <vt:lpstr>Times New Roman</vt:lpstr>
      <vt:lpstr>Wingdings</vt:lpstr>
      <vt:lpstr>Office 主题​​</vt:lpstr>
      <vt:lpstr>PowerPoint 演示文稿</vt:lpstr>
      <vt:lpstr>Outline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Data Preparation</vt:lpstr>
      <vt:lpstr>Data Preparation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Outline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王正</dc:creator>
  <cp:lastModifiedBy>Zheng Hannie</cp:lastModifiedBy>
  <cp:revision>142</cp:revision>
  <dcterms:created xsi:type="dcterms:W3CDTF">2017-02-22T06:25:26Z</dcterms:created>
  <dcterms:modified xsi:type="dcterms:W3CDTF">2018-11-15T07:07:38Z</dcterms:modified>
</cp:coreProperties>
</file>