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9" r:id="rId5"/>
    <p:sldId id="266" r:id="rId6"/>
    <p:sldId id="267" r:id="rId7"/>
    <p:sldId id="268" r:id="rId8"/>
    <p:sldId id="261" r:id="rId9"/>
    <p:sldId id="262" r:id="rId10"/>
    <p:sldId id="263" r:id="rId11"/>
    <p:sldId id="264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00D4"/>
    <a:srgbClr val="FF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451E-242C-41E9-8D48-E597025597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2EFB-943C-4BBD-857F-CB8D81A9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1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451E-242C-41E9-8D48-E597025597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2EFB-943C-4BBD-857F-CB8D81A9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5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451E-242C-41E9-8D48-E597025597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2EFB-943C-4BBD-857F-CB8D81A9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6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451E-242C-41E9-8D48-E597025597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2EFB-943C-4BBD-857F-CB8D81A9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4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451E-242C-41E9-8D48-E597025597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2EFB-943C-4BBD-857F-CB8D81A9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3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451E-242C-41E9-8D48-E597025597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2EFB-943C-4BBD-857F-CB8D81A9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451E-242C-41E9-8D48-E597025597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2EFB-943C-4BBD-857F-CB8D81A9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6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451E-242C-41E9-8D48-E597025597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2EFB-943C-4BBD-857F-CB8D81A9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8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451E-242C-41E9-8D48-E597025597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2EFB-943C-4BBD-857F-CB8D81A9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8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451E-242C-41E9-8D48-E597025597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2EFB-943C-4BBD-857F-CB8D81A9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451E-242C-41E9-8D48-E597025597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2EFB-943C-4BBD-857F-CB8D81A9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7451E-242C-41E9-8D48-E597025597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52EFB-943C-4BBD-857F-CB8D81A9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3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2998"/>
            <a:ext cx="9144000" cy="2387600"/>
          </a:xfrm>
        </p:spPr>
        <p:txBody>
          <a:bodyPr>
            <a:noAutofit/>
          </a:bodyPr>
          <a:lstStyle/>
          <a:p>
            <a:r>
              <a:rPr lang="en-US" sz="11000" dirty="0" smtClean="0">
                <a:solidFill>
                  <a:srgbClr val="DC00D4"/>
                </a:solidFill>
                <a:latin typeface="IDroid" panose="02000500000000000000" pitchFamily="2" charset="0"/>
              </a:rPr>
              <a:t>Inertia</a:t>
            </a:r>
            <a:r>
              <a:rPr lang="en-US" sz="8000" dirty="0" smtClean="0">
                <a:solidFill>
                  <a:srgbClr val="DC00D4"/>
                </a:solidFill>
                <a:latin typeface="IDroid" panose="02000500000000000000" pitchFamily="2" charset="0"/>
              </a:rPr>
              <a:t> </a:t>
            </a:r>
            <a:endParaRPr lang="en-US" sz="8000" dirty="0">
              <a:solidFill>
                <a:srgbClr val="DC00D4"/>
              </a:solidFill>
              <a:latin typeface="IDroid" panose="020005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1828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IDroid" panose="02000500000000000000" pitchFamily="2" charset="0"/>
              </a:rPr>
              <a:t>Game pitch</a:t>
            </a:r>
            <a:endParaRPr lang="en-US" sz="3600" dirty="0">
              <a:solidFill>
                <a:srgbClr val="FFFFFF"/>
              </a:solidFill>
              <a:latin typeface="IDroi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DC00D4"/>
                </a:solidFill>
                <a:latin typeface="IDroid" panose="02000500000000000000" pitchFamily="2" charset="0"/>
              </a:rPr>
              <a:t>Competitive analysis</a:t>
            </a:r>
            <a:endParaRPr lang="en-US" dirty="0">
              <a:solidFill>
                <a:srgbClr val="DC00D4"/>
              </a:solidFill>
              <a:latin typeface="IDroid" panose="02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007" y="4616363"/>
            <a:ext cx="3170275" cy="17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8" y="4725345"/>
            <a:ext cx="3170275" cy="17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8" y="2822058"/>
            <a:ext cx="3002155" cy="1687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8" y="1468008"/>
            <a:ext cx="2882471" cy="127008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84993" y="1468008"/>
            <a:ext cx="7254856" cy="1555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Towerfall shares the same one shot one kill gameplay mechanic.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eople will draw similarities to that and the quick-fire rounds.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684993" y="3239180"/>
            <a:ext cx="7254856" cy="127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Farcry Blood Dragon was a big inspiration for the aesthetic style, especially the visuals and the audio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3684993" y="4725344"/>
            <a:ext cx="4734077" cy="1955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And Duskers </a:t>
            </a:r>
            <a:r>
              <a:rPr lang="en-US" dirty="0">
                <a:solidFill>
                  <a:schemeClr val="bg1"/>
                </a:solidFill>
              </a:rPr>
              <a:t>for </a:t>
            </a:r>
            <a:r>
              <a:rPr lang="en-US" dirty="0" smtClean="0">
                <a:solidFill>
                  <a:schemeClr val="bg1"/>
                </a:solidFill>
              </a:rPr>
              <a:t>the aesthetics and the ‘in the cockpit’ feel.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01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DC00D4"/>
                </a:solidFill>
                <a:latin typeface="IDroid" panose="02000500000000000000" pitchFamily="2" charset="0"/>
              </a:rPr>
              <a:t>Target Audience</a:t>
            </a:r>
            <a:endParaRPr lang="en-US" dirty="0">
              <a:solidFill>
                <a:srgbClr val="DC00D4"/>
              </a:solidFill>
              <a:latin typeface="IDroid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audience I am reaching with this game is the core and mid level player base, although the game doesn’t isolate itself from the casual gamers either.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ould take off on YouTube or Twitch as other comparable games such as Duck Game and Towerfall Ascension.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t="19048" r="19048" b="19093"/>
          <a:stretch/>
        </p:blipFill>
        <p:spPr>
          <a:xfrm>
            <a:off x="5329956" y="4148098"/>
            <a:ext cx="4412316" cy="2482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48098"/>
            <a:ext cx="4137916" cy="248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DC00D4"/>
                </a:solidFill>
                <a:latin typeface="IDroid" panose="02000500000000000000" pitchFamily="2" charset="0"/>
              </a:rPr>
              <a:t>Control Scheme</a:t>
            </a:r>
            <a:endParaRPr lang="en-US" dirty="0">
              <a:solidFill>
                <a:srgbClr val="DC00D4"/>
              </a:solidFill>
              <a:latin typeface="IDroid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DC00D4"/>
                </a:solidFill>
              </a:rPr>
              <a:t>         </a:t>
            </a:r>
            <a:r>
              <a:rPr lang="en-US" b="1" dirty="0" smtClean="0">
                <a:solidFill>
                  <a:srgbClr val="DC00D4"/>
                </a:solidFill>
              </a:rPr>
              <a:t>Keyboard + Mouse</a:t>
            </a:r>
            <a:r>
              <a:rPr lang="en-US" dirty="0">
                <a:solidFill>
                  <a:srgbClr val="DC00D4"/>
                </a:solidFill>
              </a:rPr>
              <a:t> </a:t>
            </a:r>
            <a:r>
              <a:rPr lang="en-US" dirty="0" smtClean="0">
                <a:solidFill>
                  <a:srgbClr val="DC00D4"/>
                </a:solidFill>
              </a:rPr>
              <a:t>           </a:t>
            </a:r>
            <a:r>
              <a:rPr lang="en-US" dirty="0">
                <a:solidFill>
                  <a:srgbClr val="DC00D4"/>
                </a:solidFill>
              </a:rPr>
              <a:t> </a:t>
            </a:r>
            <a:r>
              <a:rPr lang="en-US" dirty="0" smtClean="0">
                <a:solidFill>
                  <a:srgbClr val="DC00D4"/>
                </a:solidFill>
              </a:rPr>
              <a:t>    </a:t>
            </a:r>
            <a:r>
              <a:rPr lang="en-US" b="1" dirty="0" smtClean="0">
                <a:solidFill>
                  <a:srgbClr val="DC00D4"/>
                </a:solidFill>
              </a:rPr>
              <a:t>Gamepad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Thrust Left = 		‘A’			‘L Joystick Left’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Thrust Right = 		‘D’			‘L Joystick Right’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Thrust Forward = 		‘W’			‘L Joystick Up’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Thrust Backward = 	‘S’			‘L Joystick Down’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Aim + Rotate = 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     ‘mouse’			‘R Joystick’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Shoot = 		         ‘LMB’			‘L Trigger’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Use Ability = 	         ‘RMB’			‘R Trigger’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Info Panel = 		        ‘MMB’			‘R Joystick In’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2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349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DC00D4"/>
                </a:solidFill>
                <a:latin typeface="IDroid" panose="02000500000000000000" pitchFamily="2" charset="0"/>
              </a:rPr>
              <a:t>Thank you</a:t>
            </a:r>
            <a:br>
              <a:rPr lang="en-US" dirty="0" smtClean="0">
                <a:solidFill>
                  <a:srgbClr val="DC00D4"/>
                </a:solidFill>
                <a:latin typeface="IDroid" panose="02000500000000000000" pitchFamily="2" charset="0"/>
              </a:rPr>
            </a:br>
            <a:r>
              <a:rPr lang="en-US" dirty="0" smtClean="0">
                <a:solidFill>
                  <a:srgbClr val="DC00D4"/>
                </a:solidFill>
                <a:latin typeface="IDroid" panose="02000500000000000000" pitchFamily="2" charset="0"/>
              </a:rPr>
              <a:t>for your</a:t>
            </a:r>
            <a:br>
              <a:rPr lang="en-US" dirty="0" smtClean="0">
                <a:solidFill>
                  <a:srgbClr val="DC00D4"/>
                </a:solidFill>
                <a:latin typeface="IDroid" panose="02000500000000000000" pitchFamily="2" charset="0"/>
              </a:rPr>
            </a:br>
            <a:r>
              <a:rPr lang="en-US" dirty="0" smtClean="0">
                <a:solidFill>
                  <a:srgbClr val="DC00D4"/>
                </a:solidFill>
                <a:latin typeface="IDroid" panose="02000500000000000000" pitchFamily="2" charset="0"/>
              </a:rPr>
              <a:t>attention</a:t>
            </a:r>
            <a:endParaRPr lang="en-US" dirty="0">
              <a:solidFill>
                <a:srgbClr val="DC00D4"/>
              </a:solidFill>
              <a:latin typeface="IDroid" panose="02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0" y="2977446"/>
            <a:ext cx="3901440" cy="365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494" y="102639"/>
            <a:ext cx="4180584" cy="66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DC00D4"/>
                </a:solidFill>
                <a:latin typeface="IDroid" panose="02000500000000000000" pitchFamily="2" charset="0"/>
              </a:rPr>
              <a:t>Synopsis</a:t>
            </a:r>
            <a:endParaRPr lang="en-US" dirty="0">
              <a:solidFill>
                <a:srgbClr val="DC00D4"/>
              </a:solidFill>
              <a:latin typeface="IDroid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 top down, 3D, local multiplayer fast paced arena combat game about remote controlled drones fighting each other in a zero gravity environment. Players must learn to use their thrusters to maneuver around the environment. The game has a one shot one kill attitude when it comes to damage so situational awareness is key to success.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80" y="3841310"/>
            <a:ext cx="3477020" cy="2821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677" y="3841310"/>
            <a:ext cx="4521872" cy="282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633" y="38983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DC00D4"/>
                </a:solidFill>
                <a:latin typeface="IDroid" panose="02000500000000000000" pitchFamily="2" charset="0"/>
              </a:rPr>
              <a:t>Mechanics</a:t>
            </a:r>
            <a:endParaRPr lang="en-US" dirty="0">
              <a:solidFill>
                <a:srgbClr val="DC00D4"/>
              </a:solidFill>
              <a:latin typeface="IDroid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DC00D4"/>
                </a:solidFill>
                <a:latin typeface="IDroid" panose="02000500000000000000" pitchFamily="2" charset="0"/>
              </a:rPr>
              <a:t>Movement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Inertia is set in a zero-G environment. Movement in a zero gravity environment is different to, for example, the way we move on Earth. Here, if we throw a ball it will be affected by many factors such as wind and gravity. </a:t>
            </a:r>
            <a:r>
              <a:rPr lang="en-US" dirty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n zero-G most of these do not come into play. So, if you throw the same ball it will go on perpetually until some external force acts upon it.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Players can thrust their drone to move them in a direction, or to oppose a pre-existing movement. The diagram on the next page outlines how this works.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6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26" y="823784"/>
            <a:ext cx="9516763" cy="535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DC00D4"/>
                </a:solidFill>
                <a:latin typeface="IDroid" panose="02000500000000000000" pitchFamily="2" charset="0"/>
              </a:rPr>
              <a:t>Mechanics Cont.</a:t>
            </a:r>
            <a:endParaRPr lang="en-US" dirty="0">
              <a:solidFill>
                <a:srgbClr val="DC00D4"/>
              </a:solidFill>
              <a:latin typeface="IDroid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751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DC00D4"/>
                </a:solidFill>
                <a:latin typeface="IDroid" panose="02000500000000000000" pitchFamily="2" charset="0"/>
              </a:rPr>
              <a:t>Shooting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The drones shoot a pulse rifle that is mounted on their hull. It has a somewhat lengthy cooldown that will stop the spamming of projectiles. Shooting will simulate the reaction to recoil in zero gravity.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Boosts are scattered throughout the level. They will instantly recharge your pulse rifle’s cooldown.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DC00D4"/>
                </a:solidFill>
                <a:latin typeface="IDroid" panose="02000500000000000000" pitchFamily="2" charset="0"/>
              </a:rPr>
              <a:t>Abilities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Each player can have a single active ability. For example, it could be a shield wall or a gravity bomb. Each ability has their own rules. For example, the shield wall spawns a wall that will soak up one shot and then disappear. Abilities have lengthy cooldowns.</a:t>
            </a:r>
            <a:endParaRPr lang="en-US" dirty="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DC00D4"/>
                </a:solidFill>
                <a:latin typeface="IDroid" panose="02000500000000000000" pitchFamily="2" charset="0"/>
              </a:rPr>
              <a:t>Mechanics Cont.</a:t>
            </a:r>
            <a:endParaRPr lang="en-US" dirty="0">
              <a:solidFill>
                <a:srgbClr val="DC00D4"/>
              </a:solidFill>
              <a:latin typeface="IDroid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75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DC00D4"/>
                </a:solidFill>
                <a:latin typeface="IDroid" panose="02000500000000000000" pitchFamily="2" charset="0"/>
              </a:rPr>
              <a:t>Colliding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When a drone collides with an object in the environment, rather than dying the drone’s weapon cooldown timer resets. If the object is not tied down i.e. a crate, it will float through the map.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DC00D4"/>
                </a:solidFill>
                <a:latin typeface="IDroid" panose="02000500000000000000" pitchFamily="2" charset="0"/>
              </a:rPr>
              <a:t>Environmental hazards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Environmental hazards such as electromagnetic fields will kill the player if they wander into them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1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DC00D4"/>
                </a:solidFill>
                <a:latin typeface="IDroid" panose="02000500000000000000" pitchFamily="2" charset="0"/>
              </a:rPr>
              <a:t>Gameplay Example</a:t>
            </a:r>
            <a:endParaRPr lang="en-US" dirty="0">
              <a:solidFill>
                <a:srgbClr val="DC00D4"/>
              </a:solidFill>
              <a:latin typeface="IDroid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444" y="1825625"/>
            <a:ext cx="5719119" cy="1700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Right: the arena where the action will take place.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Below: UI Example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81"/>
          <a:stretch/>
        </p:blipFill>
        <p:spPr>
          <a:xfrm>
            <a:off x="6335486" y="1496108"/>
            <a:ext cx="5712012" cy="4187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7" y="3525795"/>
            <a:ext cx="3180408" cy="3180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55" y="4134004"/>
            <a:ext cx="2959431" cy="20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664405" y="3968338"/>
            <a:ext cx="1712564" cy="1639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DC00D4"/>
                </a:solidFill>
                <a:latin typeface="IDroid" panose="02000500000000000000" pitchFamily="2" charset="0"/>
              </a:rPr>
              <a:t>Business model</a:t>
            </a:r>
            <a:endParaRPr lang="en-US" dirty="0">
              <a:solidFill>
                <a:srgbClr val="DC00D4"/>
              </a:solidFill>
              <a:latin typeface="IDroid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DC00D4"/>
                </a:solidFill>
              </a:rPr>
              <a:t>Price: </a:t>
            </a:r>
            <a:r>
              <a:rPr lang="en-US" dirty="0" smtClean="0">
                <a:solidFill>
                  <a:srgbClr val="FFFFFF"/>
                </a:solidFill>
              </a:rPr>
              <a:t>The </a:t>
            </a:r>
            <a:r>
              <a:rPr lang="en-US" dirty="0">
                <a:solidFill>
                  <a:srgbClr val="FFFFFF"/>
                </a:solidFill>
              </a:rPr>
              <a:t>game will be premium with no micro transactions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C00D4"/>
                </a:solidFill>
              </a:rPr>
              <a:t>Platform: </a:t>
            </a:r>
            <a:r>
              <a:rPr lang="en-US" dirty="0" smtClean="0">
                <a:solidFill>
                  <a:srgbClr val="FFFFFF"/>
                </a:solidFill>
              </a:rPr>
              <a:t>PC (Steam, Humble Store, GOG), PS4 (PlayStation Store), Xbox One (Xbox Live)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405" y="3981594"/>
            <a:ext cx="1696561" cy="1615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75" y="5630847"/>
            <a:ext cx="4615534" cy="10716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7" r="18843" b="23682"/>
          <a:stretch/>
        </p:blipFill>
        <p:spPr>
          <a:xfrm>
            <a:off x="6892158" y="3979285"/>
            <a:ext cx="2644347" cy="1448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98" y="3930834"/>
            <a:ext cx="1719805" cy="17198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596" y="5607667"/>
            <a:ext cx="2606909" cy="12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517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IDroid</vt:lpstr>
      <vt:lpstr>Office Theme</vt:lpstr>
      <vt:lpstr>Inertia </vt:lpstr>
      <vt:lpstr>PowerPoint Presentation</vt:lpstr>
      <vt:lpstr>Synopsis</vt:lpstr>
      <vt:lpstr>Mechanics</vt:lpstr>
      <vt:lpstr>PowerPoint Presentation</vt:lpstr>
      <vt:lpstr>Mechanics Cont.</vt:lpstr>
      <vt:lpstr>Mechanics Cont.</vt:lpstr>
      <vt:lpstr>Gameplay Example</vt:lpstr>
      <vt:lpstr>Business model</vt:lpstr>
      <vt:lpstr>Competitive analysis</vt:lpstr>
      <vt:lpstr>Target Audience</vt:lpstr>
      <vt:lpstr>Control Scheme</vt:lpstr>
      <vt:lpstr>Thank you for your attention</vt:lpstr>
    </vt:vector>
  </TitlesOfParts>
  <Company>Academy of Interactive Entertainment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 Book</dc:creator>
  <cp:lastModifiedBy>Jackson Book</cp:lastModifiedBy>
  <cp:revision>42</cp:revision>
  <dcterms:created xsi:type="dcterms:W3CDTF">2015-10-28T02:44:34Z</dcterms:created>
  <dcterms:modified xsi:type="dcterms:W3CDTF">2015-11-10T00:43:42Z</dcterms:modified>
</cp:coreProperties>
</file>