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4" name="Shape 184"/>
          <p:cNvSpPr/>
          <p:nvPr>
            <p:ph type="sldImg"/>
          </p:nvPr>
        </p:nvSpPr>
        <p:spPr>
          <a:xfrm>
            <a:off x="1143000" y="685800"/>
            <a:ext cx="4572000" cy="3429000"/>
          </a:xfrm>
          <a:prstGeom prst="rect">
            <a:avLst/>
          </a:prstGeom>
        </p:spPr>
        <p:txBody>
          <a:bodyPr/>
          <a:lstStyle/>
          <a:p>
            <a:pPr/>
          </a:p>
        </p:txBody>
      </p:sp>
      <p:sp>
        <p:nvSpPr>
          <p:cNvPr id="185" name="Shape 18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print a single location of the aircraft on the pilot control screen, despite the fact that, due to the inaccuracy or failure of their local sensors, they may have observed slightly different input values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Shape 274"/>
          <p:cNvSpPr/>
          <p:nvPr>
            <p:ph type="sldImg"/>
          </p:nvPr>
        </p:nvSpPr>
        <p:spPr>
          <a:prstGeom prst="rect">
            <a:avLst/>
          </a:prstGeom>
        </p:spPr>
        <p:txBody>
          <a:bodyPr/>
          <a:lstStyle/>
          <a:p>
            <a:pPr/>
          </a:p>
        </p:txBody>
      </p:sp>
      <p:sp>
        <p:nvSpPr>
          <p:cNvPr id="275" name="Shape 275"/>
          <p:cNvSpPr/>
          <p:nvPr>
            <p:ph type="body" sz="quarter" idx="1"/>
          </p:nvPr>
        </p:nvSpPr>
        <p:spPr>
          <a:prstGeom prst="rect">
            <a:avLst/>
          </a:prstGeom>
        </p:spPr>
        <p:txBody>
          <a:bodyPr/>
          <a:lstStyle/>
          <a:p>
            <a:pPr/>
            <a:r>
              <a:t>Events are processed one at a time, NOT concurrently</a:t>
            </a:r>
          </a:p>
          <a:p>
            <a:pPr/>
            <a:r>
              <a:t>placing conditions on event handlers could lead to the need for infinite buffers…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r>
              <a:t>Example (broadcast layer)</a:t>
            </a:r>
          </a:p>
          <a:p>
            <a:pPr/>
            <a:r>
              <a:t>1. The procedure for sending a broadcast message is initiated by the reception of a request event from the layer above.</a:t>
            </a:r>
          </a:p>
          <a:p>
            <a:pPr/>
            <a:r>
              <a:t>2. To ensure the properties of the broadcast abstraction, the layer will send one or more messages to its remote peers by invoking the services of the layer below (using request events of the lower layer).</a:t>
            </a:r>
          </a:p>
          <a:p>
            <a:pPr/>
            <a:r>
              <a:t>3. Messages sent by the peer layers are also received using the services of the underlying layer (through indication events of the lower layer).</a:t>
            </a:r>
          </a:p>
          <a:p>
            <a:pPr/>
            <a:r>
              <a:t>4. When a message is received, it may have to be stored temporarily until the adequate reliability property is satisfied, before being delivered to the layer above using an indication event.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Shape 294"/>
          <p:cNvSpPr/>
          <p:nvPr>
            <p:ph type="sldImg"/>
          </p:nvPr>
        </p:nvSpPr>
        <p:spPr>
          <a:prstGeom prst="rect">
            <a:avLst/>
          </a:prstGeom>
        </p:spPr>
        <p:txBody>
          <a:bodyPr/>
          <a:lstStyle/>
          <a:p>
            <a:pPr/>
          </a:p>
        </p:txBody>
      </p:sp>
      <p:sp>
        <p:nvSpPr>
          <p:cNvPr id="295" name="Shape 295"/>
          <p:cNvSpPr/>
          <p:nvPr>
            <p:ph type="body" sz="quarter" idx="1"/>
          </p:nvPr>
        </p:nvSpPr>
        <p:spPr>
          <a:prstGeom prst="rect">
            <a:avLst/>
          </a:prstGeom>
        </p:spPr>
        <p:txBody>
          <a:bodyPr/>
          <a:lstStyle/>
          <a:p>
            <a:pPr/>
            <a:r>
              <a:t>interface explicitly leaves open whether or not the job has been processed at the time when the confirmation arrives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Shape 308"/>
          <p:cNvSpPr/>
          <p:nvPr>
            <p:ph type="sldImg"/>
          </p:nvPr>
        </p:nvSpPr>
        <p:spPr>
          <a:prstGeom prst="rect">
            <a:avLst/>
          </a:prstGeom>
        </p:spPr>
        <p:txBody>
          <a:bodyPr/>
          <a:lstStyle/>
          <a:p>
            <a:pPr/>
          </a:p>
        </p:txBody>
      </p:sp>
      <p:sp>
        <p:nvSpPr>
          <p:cNvPr id="309" name="Shape 309"/>
          <p:cNvSpPr/>
          <p:nvPr>
            <p:ph type="body" sz="quarter" idx="1"/>
          </p:nvPr>
        </p:nvSpPr>
        <p:spPr>
          <a:prstGeom prst="rect">
            <a:avLst/>
          </a:prstGeom>
        </p:spPr>
        <p:txBody>
          <a:bodyPr/>
          <a:lstStyle/>
          <a:p>
            <a:pPr/>
            <a:r>
              <a:t>we use the job-handler module and extend it by a module that adds a layer on top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Shape 317"/>
          <p:cNvSpPr/>
          <p:nvPr>
            <p:ph type="sldImg"/>
          </p:nvPr>
        </p:nvSpPr>
        <p:spPr>
          <a:prstGeom prst="rect">
            <a:avLst/>
          </a:prstGeom>
        </p:spPr>
        <p:txBody>
          <a:bodyPr/>
          <a:lstStyle/>
          <a:p>
            <a:pPr/>
          </a:p>
        </p:txBody>
      </p:sp>
      <p:sp>
        <p:nvSpPr>
          <p:cNvPr id="318" name="Shape 318"/>
          <p:cNvSpPr/>
          <p:nvPr>
            <p:ph type="body" sz="quarter" idx="1"/>
          </p:nvPr>
        </p:nvSpPr>
        <p:spPr>
          <a:prstGeom prst="rect">
            <a:avLst/>
          </a:prstGeom>
        </p:spPr>
        <p:txBody>
          <a:bodyPr/>
          <a:lstStyle/>
          <a:p>
            <a:pPr/>
            <a:r>
              <a:t>The layer implements a bounded-length queue of jobs waiting to be processed</a:t>
            </a:r>
          </a:p>
          <a:p>
            <a:pPr/>
            <a:r>
              <a:t>The algorithm interacts synchronously with the underlying job handler and waits before submitting the next job until the previously submitted job has been confirmed</a:t>
            </a:r>
          </a:p>
          <a:p>
            <a:pPr/>
            <a:r>
              <a:t>When Algorithm 1.3 is combined with the synchronous job handler (Algorithm 1.1), the run-time system does not need any unbounded buffers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Shape 327"/>
          <p:cNvSpPr/>
          <p:nvPr>
            <p:ph type="sldImg"/>
          </p:nvPr>
        </p:nvSpPr>
        <p:spPr>
          <a:prstGeom prst="rect">
            <a:avLst/>
          </a:prstGeom>
        </p:spPr>
        <p:txBody>
          <a:bodyPr/>
          <a:lstStyle/>
          <a:p>
            <a:pPr/>
          </a:p>
        </p:txBody>
      </p:sp>
      <p:sp>
        <p:nvSpPr>
          <p:cNvPr id="328" name="Shape 328"/>
          <p:cNvSpPr/>
          <p:nvPr>
            <p:ph type="body" sz="quarter" idx="1"/>
          </p:nvPr>
        </p:nvSpPr>
        <p:spPr>
          <a:prstGeom prst="rect">
            <a:avLst/>
          </a:prstGeom>
        </p:spPr>
        <p:txBody>
          <a:bodyPr/>
          <a:lstStyle/>
          <a:p>
            <a:pPr/>
            <a:r>
              <a:t>important to note that we do not give a solution from each class for every abstraction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Shape 333"/>
          <p:cNvSpPr/>
          <p:nvPr>
            <p:ph type="sldImg"/>
          </p:nvPr>
        </p:nvSpPr>
        <p:spPr>
          <a:prstGeom prst="rect">
            <a:avLst/>
          </a:prstGeom>
        </p:spPr>
        <p:txBody>
          <a:bodyPr/>
          <a:lstStyle/>
          <a:p>
            <a:pPr/>
          </a:p>
        </p:txBody>
      </p:sp>
      <p:sp>
        <p:nvSpPr>
          <p:cNvPr id="334" name="Shape 334"/>
          <p:cNvSpPr/>
          <p:nvPr>
            <p:ph type="body" sz="quarter" idx="1"/>
          </p:nvPr>
        </p:nvSpPr>
        <p:spPr>
          <a:prstGeom prst="rect">
            <a:avLst/>
          </a:prstGeom>
        </p:spPr>
        <p:txBody>
          <a:bodyPr/>
          <a:lstStyle/>
          <a:p>
            <a:pPr/>
            <a:r>
              <a:t>important to note that we do not give a solution from each class for every abstraction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Shape 339"/>
          <p:cNvSpPr/>
          <p:nvPr>
            <p:ph type="sldImg"/>
          </p:nvPr>
        </p:nvSpPr>
        <p:spPr>
          <a:prstGeom prst="rect">
            <a:avLst/>
          </a:prstGeom>
        </p:spPr>
        <p:txBody>
          <a:bodyPr/>
          <a:lstStyle/>
          <a:p>
            <a:pPr/>
          </a:p>
        </p:txBody>
      </p:sp>
      <p:sp>
        <p:nvSpPr>
          <p:cNvPr id="340" name="Shape 340"/>
          <p:cNvSpPr/>
          <p:nvPr>
            <p:ph type="body" sz="quarter" idx="1"/>
          </p:nvPr>
        </p:nvSpPr>
        <p:spPr>
          <a:prstGeom prst="rect">
            <a:avLst/>
          </a:prstGeom>
        </p:spPr>
        <p:txBody>
          <a:bodyPr/>
          <a:lstStyle/>
          <a:p>
            <a:pPr/>
            <a:r>
              <a:t>important to note that we do not give a solution from each class for every abstraction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4"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5"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6"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pic>
        <p:nvPicPr>
          <p:cNvPr id="17"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18"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bg>
      <p:bgPr>
        <a:solidFill>
          <a:srgbClr val="222222"/>
        </a:solidFill>
      </p:bgPr>
    </p:bg>
    <p:spTree>
      <p:nvGrpSpPr>
        <p:cNvPr id="1" name=""/>
        <p:cNvGrpSpPr/>
        <p:nvPr/>
      </p:nvGrpSpPr>
      <p:grpSpPr>
        <a:xfrm>
          <a:off x="0" y="0"/>
          <a:ext cx="0" cy="0"/>
          <a:chOff x="0" y="0"/>
          <a:chExt cx="0" cy="0"/>
        </a:xfrm>
      </p:grpSpPr>
      <p:sp>
        <p:nvSpPr>
          <p:cNvPr id="107"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08"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9" name="Body Level One…"/>
          <p:cNvSpPr txBox="1"/>
          <p:nvPr>
            <p:ph type="body" idx="1"/>
          </p:nvPr>
        </p:nvSpPr>
        <p:spPr>
          <a:xfrm>
            <a:off x="406400" y="1981200"/>
            <a:ext cx="12192000" cy="6108700"/>
          </a:xfrm>
          <a:prstGeom prst="rect">
            <a:avLst/>
          </a:prstGeom>
        </p:spPr>
        <p:txBody>
          <a:bodyPr/>
          <a:lstStyle>
            <a:lvl1pPr marL="444499" indent="-444499">
              <a:spcBef>
                <a:spcPts val="1500"/>
              </a:spcBef>
              <a:buClr>
                <a:schemeClr val="accent1"/>
              </a:buClr>
              <a:buChar char="▸"/>
              <a:defRPr sz="4000"/>
            </a:lvl1pPr>
            <a:lvl2pPr>
              <a:spcBef>
                <a:spcPts val="1500"/>
              </a:spcBef>
              <a:buClr>
                <a:schemeClr val="accent1"/>
              </a:buClr>
              <a:buChar char="▸"/>
            </a:lvl2pPr>
            <a:lvl3pPr>
              <a:spcBef>
                <a:spcPts val="1500"/>
              </a:spcBef>
              <a:buClr>
                <a:schemeClr val="accent1"/>
              </a:buClr>
              <a:buChar char="▸"/>
              <a:defRPr sz="3000"/>
            </a:lvl3pPr>
            <a:lvl4pPr>
              <a:spcBef>
                <a:spcPts val="1500"/>
              </a:spcBef>
              <a:buClr>
                <a:schemeClr val="accent1"/>
              </a:buClr>
              <a:buChar char="▸"/>
              <a:defRPr sz="3000"/>
            </a:lvl4pPr>
            <a:lvl5pPr>
              <a:spcBef>
                <a:spcPts val="1500"/>
              </a:spcBef>
              <a:buClr>
                <a:schemeClr val="accent1"/>
              </a:buClr>
              <a:buChar char="▸"/>
              <a:defRPr sz="3000"/>
            </a:lvl5pPr>
          </a:lstStyle>
          <a:p>
            <a:pPr/>
            <a:r>
              <a:t>Body Level One</a:t>
            </a:r>
          </a:p>
          <a:p>
            <a:pPr lvl="1"/>
            <a:r>
              <a:t>Body Level Two</a:t>
            </a:r>
          </a:p>
          <a:p>
            <a:pPr lvl="2"/>
            <a:r>
              <a:t>Body Level Three</a:t>
            </a:r>
          </a:p>
          <a:p>
            <a:pPr lvl="3"/>
            <a:r>
              <a:t>Body Level Four</a:t>
            </a:r>
          </a:p>
          <a:p>
            <a:pPr lvl="4"/>
            <a:r>
              <a:t>Body Level Five</a:t>
            </a:r>
          </a:p>
        </p:txBody>
      </p:sp>
      <p:pic>
        <p:nvPicPr>
          <p:cNvPr id="110"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111" name="Slide Number"/>
          <p:cNvSpPr txBox="1"/>
          <p:nvPr>
            <p:ph type="sldNum" sz="quarter" idx="2"/>
          </p:nvPr>
        </p:nvSpPr>
        <p:spPr>
          <a:xfrm>
            <a:off x="-2098" y="9285307"/>
            <a:ext cx="406897" cy="457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8" name="Image"/>
          <p:cNvSpPr/>
          <p:nvPr>
            <p:ph type="pic" sz="half" idx="13"/>
          </p:nvPr>
        </p:nvSpPr>
        <p:spPr>
          <a:xfrm>
            <a:off x="5463161" y="-90805"/>
            <a:ext cx="8585201" cy="5043805"/>
          </a:xfrm>
          <a:prstGeom prst="rect">
            <a:avLst/>
          </a:prstGeom>
        </p:spPr>
        <p:txBody>
          <a:bodyPr lIns="91439" tIns="45719" rIns="91439" bIns="45719">
            <a:noAutofit/>
          </a:bodyPr>
          <a:lstStyle/>
          <a:p>
            <a:pPr/>
          </a:p>
        </p:txBody>
      </p:sp>
      <p:sp>
        <p:nvSpPr>
          <p:cNvPr id="119" name="Image"/>
          <p:cNvSpPr/>
          <p:nvPr>
            <p:ph type="pic" sz="half" idx="14"/>
          </p:nvPr>
        </p:nvSpPr>
        <p:spPr>
          <a:xfrm>
            <a:off x="5918717" y="4660900"/>
            <a:ext cx="7669766" cy="5219700"/>
          </a:xfrm>
          <a:prstGeom prst="rect">
            <a:avLst/>
          </a:prstGeom>
        </p:spPr>
        <p:txBody>
          <a:bodyPr lIns="91439" tIns="45719" rIns="91439" bIns="45719">
            <a:noAutofit/>
          </a:bodyPr>
          <a:lstStyle/>
          <a:p>
            <a:pPr/>
          </a:p>
        </p:txBody>
      </p:sp>
      <p:sp>
        <p:nvSpPr>
          <p:cNvPr id="120" name="Image"/>
          <p:cNvSpPr/>
          <p:nvPr>
            <p:ph type="pic" idx="15"/>
          </p:nvPr>
        </p:nvSpPr>
        <p:spPr>
          <a:xfrm>
            <a:off x="-1016000" y="-12700"/>
            <a:ext cx="8860898" cy="9779000"/>
          </a:xfrm>
          <a:prstGeom prst="rect">
            <a:avLst/>
          </a:prstGeom>
        </p:spPr>
        <p:txBody>
          <a:bodyPr lIns="91439" tIns="45719" rIns="91439" bIns="45719">
            <a:noAutofit/>
          </a:bodyPr>
          <a:lstStyle/>
          <a:p>
            <a:pPr/>
          </a:p>
        </p:txBody>
      </p:sp>
      <p:sp>
        <p:nvSpPr>
          <p:cNvPr id="121"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solidFill>
          <a:srgbClr val="222222"/>
        </a:solidFill>
      </p:bgPr>
    </p:bg>
    <p:spTree>
      <p:nvGrpSpPr>
        <p:cNvPr id="1" name=""/>
        <p:cNvGrpSpPr/>
        <p:nvPr/>
      </p:nvGrpSpPr>
      <p:grpSpPr>
        <a:xfrm>
          <a:off x="0" y="0"/>
          <a:ext cx="0" cy="0"/>
          <a:chOff x="0" y="0"/>
          <a:chExt cx="0" cy="0"/>
        </a:xfrm>
      </p:grpSpPr>
      <p:sp>
        <p:nvSpPr>
          <p:cNvPr id="128"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29"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30"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1"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32"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pic>
        <p:nvPicPr>
          <p:cNvPr id="133"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134"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41"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42" name="Image"/>
          <p:cNvSpPr/>
          <p:nvPr>
            <p:ph type="pic" idx="14"/>
          </p:nvPr>
        </p:nvSpPr>
        <p:spPr>
          <a:xfrm>
            <a:off x="-1016000" y="-12700"/>
            <a:ext cx="8860898" cy="9779000"/>
          </a:xfrm>
          <a:prstGeom prst="rect">
            <a:avLst/>
          </a:prstGeom>
        </p:spPr>
        <p:txBody>
          <a:bodyPr lIns="91439" tIns="45719" rIns="91439" bIns="45719">
            <a:noAutofit/>
          </a:bodyPr>
          <a:lstStyle/>
          <a:p>
            <a:pPr/>
          </a:p>
        </p:txBody>
      </p:sp>
      <p:sp>
        <p:nvSpPr>
          <p:cNvPr id="143"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pic>
        <p:nvPicPr>
          <p:cNvPr id="144"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145"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5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153"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60"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67"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spTree>
      <p:nvGrpSpPr>
        <p:cNvPr id="1" name=""/>
        <p:cNvGrpSpPr/>
        <p:nvPr/>
      </p:nvGrpSpPr>
      <p:grpSpPr>
        <a:xfrm>
          <a:off x="0" y="0"/>
          <a:ext cx="0" cy="0"/>
          <a:chOff x="0" y="0"/>
          <a:chExt cx="0" cy="0"/>
        </a:xfrm>
      </p:grpSpPr>
      <p:sp>
        <p:nvSpPr>
          <p:cNvPr id="174" name="Line"/>
          <p:cNvSpPr/>
          <p:nvPr/>
        </p:nvSpPr>
        <p:spPr>
          <a:xfrm flipV="1">
            <a:off x="406400" y="2184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75" name="Title Text"/>
          <p:cNvSpPr txBox="1"/>
          <p:nvPr>
            <p:ph type="title"/>
          </p:nvPr>
        </p:nvSpPr>
        <p:spPr>
          <a:xfrm>
            <a:off x="406400" y="762000"/>
            <a:ext cx="12192000" cy="723900"/>
          </a:xfrm>
          <a:prstGeom prst="rect">
            <a:avLst/>
          </a:prstGeom>
        </p:spPr>
        <p:txBody>
          <a:bodyPr/>
          <a:lstStyle/>
          <a:p>
            <a:pPr/>
            <a:r>
              <a:t>Title Text</a:t>
            </a:r>
          </a:p>
        </p:txBody>
      </p:sp>
      <p:sp>
        <p:nvSpPr>
          <p:cNvPr id="176" name="Body Level One…"/>
          <p:cNvSpPr txBox="1"/>
          <p:nvPr>
            <p:ph type="body" idx="1"/>
          </p:nvPr>
        </p:nvSpPr>
        <p:spPr>
          <a:xfrm>
            <a:off x="406400" y="1968500"/>
            <a:ext cx="12192000" cy="7051279"/>
          </a:xfrm>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pic>
        <p:nvPicPr>
          <p:cNvPr id="177"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178" name="Slide Number"/>
          <p:cNvSpPr txBox="1"/>
          <p:nvPr>
            <p:ph type="sldNum" sz="quarter" idx="2"/>
          </p:nvPr>
        </p:nvSpPr>
        <p:spPr>
          <a:xfrm>
            <a:off x="-2098" y="9310707"/>
            <a:ext cx="406897" cy="457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5"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26"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7"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8"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pic>
        <p:nvPicPr>
          <p:cNvPr id="29"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30"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7"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8"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9"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pic>
        <p:nvPicPr>
          <p:cNvPr id="40"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41"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8"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pic>
        <p:nvPicPr>
          <p:cNvPr id="49"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50"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7"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8" name="Image"/>
          <p:cNvSpPr/>
          <p:nvPr>
            <p:ph type="pic" idx="13"/>
          </p:nvPr>
        </p:nvSpPr>
        <p:spPr>
          <a:xfrm>
            <a:off x="-1016000" y="-12700"/>
            <a:ext cx="8860898" cy="9779000"/>
          </a:xfrm>
          <a:prstGeom prst="rect">
            <a:avLst/>
          </a:prstGeom>
        </p:spPr>
        <p:txBody>
          <a:bodyPr lIns="91439" tIns="45719" rIns="91439" bIns="45719">
            <a:noAutofit/>
          </a:bodyPr>
          <a:lstStyle/>
          <a:p>
            <a:pPr/>
          </a:p>
        </p:txBody>
      </p:sp>
      <p:sp>
        <p:nvSpPr>
          <p:cNvPr id="59"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60"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pic>
        <p:nvPicPr>
          <p:cNvPr id="61"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62"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6" name="Body Level One…"/>
          <p:cNvSpPr txBox="1"/>
          <p:nvPr>
            <p:ph type="body" idx="1"/>
          </p:nvPr>
        </p:nvSpPr>
        <p:spPr>
          <a:xfrm>
            <a:off x="406400" y="1993900"/>
            <a:ext cx="12192000" cy="6974136"/>
          </a:xfrm>
          <a:prstGeom prst="rect">
            <a:avLst/>
          </a:prstGeom>
        </p:spPr>
        <p:txBody>
          <a:bodyPr/>
          <a:lstStyle>
            <a:lvl1pPr marL="444499" indent="-444499">
              <a:spcBef>
                <a:spcPts val="1500"/>
              </a:spcBef>
              <a:buClr>
                <a:schemeClr val="accent1"/>
              </a:buClr>
              <a:buChar char="▸"/>
              <a:defRPr sz="4000"/>
            </a:lvl1pPr>
            <a:lvl2pPr>
              <a:spcBef>
                <a:spcPts val="1500"/>
              </a:spcBef>
              <a:buClr>
                <a:schemeClr val="accent1"/>
              </a:buClr>
              <a:buChar char="▸"/>
            </a:lvl2pPr>
            <a:lvl3pPr>
              <a:spcBef>
                <a:spcPts val="1500"/>
              </a:spcBef>
              <a:buClr>
                <a:schemeClr val="accent1"/>
              </a:buClr>
              <a:buChar char="▸"/>
              <a:defRPr sz="3000"/>
            </a:lvl3pPr>
            <a:lvl4pPr>
              <a:spcBef>
                <a:spcPts val="1500"/>
              </a:spcBef>
              <a:buClr>
                <a:schemeClr val="accent1"/>
              </a:buClr>
              <a:buChar char="▸"/>
              <a:defRPr sz="3000"/>
            </a:lvl4pPr>
            <a:lvl5pPr>
              <a:spcBef>
                <a:spcPts val="1500"/>
              </a:spcBef>
              <a:buClr>
                <a:schemeClr val="accent1"/>
              </a:buClr>
              <a:buChar char="▸"/>
              <a:defRPr sz="3000"/>
            </a:lvl5pPr>
          </a:lstStyle>
          <a:p>
            <a:pPr/>
            <a:r>
              <a:t>Body Level One</a:t>
            </a:r>
          </a:p>
          <a:p>
            <a:pPr lvl="1"/>
            <a:r>
              <a:t>Body Level Two</a:t>
            </a:r>
          </a:p>
          <a:p>
            <a:pPr lvl="2"/>
            <a:r>
              <a:t>Body Level Three</a:t>
            </a:r>
          </a:p>
          <a:p>
            <a:pPr lvl="3"/>
            <a:r>
              <a:t>Body Level Four</a:t>
            </a:r>
          </a:p>
          <a:p>
            <a:pPr lvl="4"/>
            <a:r>
              <a:t>Body Level Five</a:t>
            </a:r>
          </a:p>
        </p:txBody>
      </p:sp>
      <p:sp>
        <p:nvSpPr>
          <p:cNvPr id="77" name="Slide Number"/>
          <p:cNvSpPr txBox="1"/>
          <p:nvPr>
            <p:ph type="sldNum" sz="quarter" idx="2"/>
          </p:nvPr>
        </p:nvSpPr>
        <p:spPr>
          <a:xfrm>
            <a:off x="14219" y="9311372"/>
            <a:ext cx="406897" cy="457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spTree>
      <p:nvGrpSpPr>
        <p:cNvPr id="1" name=""/>
        <p:cNvGrpSpPr/>
        <p:nvPr/>
      </p:nvGrpSpPr>
      <p:grpSpPr>
        <a:xfrm>
          <a:off x="0" y="0"/>
          <a:ext cx="0" cy="0"/>
          <a:chOff x="0" y="0"/>
          <a:chExt cx="0" cy="0"/>
        </a:xfrm>
      </p:grpSpPr>
      <p:sp>
        <p:nvSpPr>
          <p:cNvPr id="84" name="Line"/>
          <p:cNvSpPr/>
          <p:nvPr/>
        </p:nvSpPr>
        <p:spPr>
          <a:xfrm flipV="1">
            <a:off x="406400" y="2184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85" name="Title Text"/>
          <p:cNvSpPr txBox="1"/>
          <p:nvPr>
            <p:ph type="title"/>
          </p:nvPr>
        </p:nvSpPr>
        <p:spPr>
          <a:xfrm>
            <a:off x="406400" y="685800"/>
            <a:ext cx="12192000" cy="1002863"/>
          </a:xfrm>
          <a:prstGeom prst="rect">
            <a:avLst/>
          </a:prstGeom>
        </p:spPr>
        <p:txBody>
          <a:bodyPr/>
          <a:lstStyle>
            <a:lvl1pPr>
              <a:defRPr sz="7500"/>
            </a:lvl1pPr>
          </a:lstStyle>
          <a:p>
            <a:pPr/>
            <a:r>
              <a:t>Title Text</a:t>
            </a:r>
          </a:p>
        </p:txBody>
      </p:sp>
      <p:sp>
        <p:nvSpPr>
          <p:cNvPr id="86" name="Body Level One…"/>
          <p:cNvSpPr txBox="1"/>
          <p:nvPr>
            <p:ph type="body" idx="1"/>
          </p:nvPr>
        </p:nvSpPr>
        <p:spPr>
          <a:xfrm>
            <a:off x="406400" y="1968500"/>
            <a:ext cx="12192000" cy="7051279"/>
          </a:xfrm>
          <a:prstGeom prst="rect">
            <a:avLst/>
          </a:prstGeom>
        </p:spPr>
        <p:txBody>
          <a:bodyPr/>
          <a:lstStyle>
            <a:lvl1pPr marL="444499" indent="-444499">
              <a:spcBef>
                <a:spcPts val="1500"/>
              </a:spcBef>
              <a:buClr>
                <a:schemeClr val="accent1"/>
              </a:buClr>
              <a:buChar char="▸"/>
              <a:defRPr sz="4000">
                <a:solidFill>
                  <a:srgbClr val="000000"/>
                </a:solidFill>
              </a:defRPr>
            </a:lvl1pPr>
            <a:lvl2pPr>
              <a:spcBef>
                <a:spcPts val="1500"/>
              </a:spcBef>
              <a:buClr>
                <a:schemeClr val="accent1"/>
              </a:buClr>
              <a:buChar char="▸"/>
              <a:defRPr>
                <a:solidFill>
                  <a:srgbClr val="000000"/>
                </a:solidFill>
              </a:defRPr>
            </a:lvl2pPr>
            <a:lvl3pPr>
              <a:spcBef>
                <a:spcPts val="1500"/>
              </a:spcBef>
              <a:buClr>
                <a:schemeClr val="accent1"/>
              </a:buClr>
              <a:buChar char="▸"/>
              <a:defRPr sz="3000">
                <a:solidFill>
                  <a:srgbClr val="000000"/>
                </a:solidFill>
              </a:defRPr>
            </a:lvl3pPr>
            <a:lvl4pPr>
              <a:spcBef>
                <a:spcPts val="1500"/>
              </a:spcBef>
              <a:buClr>
                <a:schemeClr val="accent1"/>
              </a:buClr>
              <a:buChar char="▸"/>
              <a:defRPr sz="3000">
                <a:solidFill>
                  <a:srgbClr val="000000"/>
                </a:solidFill>
              </a:defRPr>
            </a:lvl4pPr>
            <a:lvl5pPr>
              <a:spcBef>
                <a:spcPts val="1500"/>
              </a:spcBef>
              <a:buClr>
                <a:schemeClr val="accent1"/>
              </a:buClr>
              <a:buChar char="▸"/>
              <a:defRPr sz="30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pic>
        <p:nvPicPr>
          <p:cNvPr id="87"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88" name="Slide Number"/>
          <p:cNvSpPr txBox="1"/>
          <p:nvPr>
            <p:ph type="sldNum" sz="quarter" idx="2"/>
          </p:nvPr>
        </p:nvSpPr>
        <p:spPr>
          <a:xfrm>
            <a:off x="10602" y="9310707"/>
            <a:ext cx="406897" cy="457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5" name="Line"/>
          <p:cNvSpPr/>
          <p:nvPr/>
        </p:nvSpPr>
        <p:spPr>
          <a:xfrm flipV="1">
            <a:off x="406400" y="2692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96" name="Image"/>
          <p:cNvSpPr/>
          <p:nvPr>
            <p:ph type="pic" idx="13"/>
          </p:nvPr>
        </p:nvSpPr>
        <p:spPr>
          <a:xfrm>
            <a:off x="6459986" y="474856"/>
            <a:ext cx="7924866" cy="8745983"/>
          </a:xfrm>
          <a:prstGeom prst="rect">
            <a:avLst/>
          </a:prstGeom>
        </p:spPr>
        <p:txBody>
          <a:bodyPr lIns="91439" tIns="45719" rIns="91439" bIns="45719">
            <a:noAutofit/>
          </a:bodyPr>
          <a:lstStyle/>
          <a:p>
            <a:pPr/>
          </a:p>
        </p:txBody>
      </p:sp>
      <p:sp>
        <p:nvSpPr>
          <p:cNvPr id="97" name="Body Level One…"/>
          <p:cNvSpPr txBox="1"/>
          <p:nvPr>
            <p:ph type="body" sz="half" idx="1"/>
          </p:nvPr>
        </p:nvSpPr>
        <p:spPr>
          <a:xfrm>
            <a:off x="406400" y="2019300"/>
            <a:ext cx="6299200" cy="6648649"/>
          </a:xfrm>
          <a:prstGeom prst="rect">
            <a:avLst/>
          </a:prstGeom>
        </p:spPr>
        <p:txBody>
          <a:bodyPr/>
          <a:lstStyle>
            <a:lvl1pPr marL="444499" indent="-444499">
              <a:spcBef>
                <a:spcPts val="1500"/>
              </a:spcBef>
              <a:buClr>
                <a:schemeClr val="accent1"/>
              </a:buClr>
              <a:buChar char="▸"/>
              <a:defRPr sz="3500"/>
            </a:lvl1pPr>
            <a:lvl2pPr>
              <a:spcBef>
                <a:spcPts val="1500"/>
              </a:spcBef>
              <a:buClr>
                <a:schemeClr val="accent1"/>
              </a:buClr>
              <a:buChar char="▸"/>
              <a:defRPr sz="3000"/>
            </a:lvl2pPr>
            <a:lvl3pPr>
              <a:spcBef>
                <a:spcPts val="1500"/>
              </a:spcBef>
              <a:buClr>
                <a:schemeClr val="accent1"/>
              </a:buClr>
              <a:buChar char="▸"/>
              <a:defRPr sz="2800"/>
            </a:lvl3pPr>
            <a:lvl4pPr>
              <a:spcBef>
                <a:spcPts val="1500"/>
              </a:spcBef>
              <a:buClr>
                <a:schemeClr val="accent1"/>
              </a:buClr>
              <a:buChar char="▸"/>
              <a:defRPr sz="2800"/>
            </a:lvl4pPr>
            <a:lvl5pPr>
              <a:spcBef>
                <a:spcPts val="1500"/>
              </a:spcBef>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pic>
        <p:nvPicPr>
          <p:cNvPr id="98"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99" name="Title Text"/>
          <p:cNvSpPr txBox="1"/>
          <p:nvPr/>
        </p:nvSpPr>
        <p:spPr>
          <a:xfrm>
            <a:off x="406400" y="685800"/>
            <a:ext cx="6299200" cy="10028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549148">
              <a:lnSpc>
                <a:spcPct val="80000"/>
              </a:lnSpc>
              <a:spcBef>
                <a:spcPts val="2600"/>
              </a:spcBef>
              <a:defRPr cap="all" sz="7050">
                <a:solidFill>
                  <a:schemeClr val="accent1"/>
                </a:solidFill>
                <a:latin typeface="+mn-lt"/>
                <a:ea typeface="+mn-ea"/>
                <a:cs typeface="+mn-cs"/>
                <a:sym typeface="DIN Condensed"/>
              </a:defRPr>
            </a:lvl1pPr>
          </a:lstStyle>
          <a:p>
            <a:pPr/>
            <a:r>
              <a:t>Title Text</a:t>
            </a:r>
          </a:p>
        </p:txBody>
      </p:sp>
      <p:sp>
        <p:nvSpPr>
          <p:cNvPr id="100" name="Slide Number"/>
          <p:cNvSpPr txBox="1"/>
          <p:nvPr>
            <p:ph type="sldNum" sz="quarter" idx="2"/>
          </p:nvPr>
        </p:nvSpPr>
        <p:spPr>
          <a:xfrm>
            <a:off x="10602" y="9285307"/>
            <a:ext cx="406897" cy="457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2438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pic>
        <p:nvPicPr>
          <p:cNvPr id="3"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4" name="Title Text"/>
          <p:cNvSpPr txBox="1"/>
          <p:nvPr/>
        </p:nvSpPr>
        <p:spPr>
          <a:xfrm>
            <a:off x="406400" y="685800"/>
            <a:ext cx="12192000" cy="10028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549148">
              <a:lnSpc>
                <a:spcPct val="80000"/>
              </a:lnSpc>
              <a:spcBef>
                <a:spcPts val="2600"/>
              </a:spcBef>
              <a:defRPr cap="all" sz="7050">
                <a:solidFill>
                  <a:schemeClr val="accent1"/>
                </a:solidFill>
                <a:latin typeface="+mn-lt"/>
                <a:ea typeface="+mn-ea"/>
                <a:cs typeface="+mn-cs"/>
                <a:sym typeface="DIN Condensed"/>
              </a:defRPr>
            </a:lvl1pPr>
          </a:lstStyle>
          <a:p>
            <a:pPr/>
            <a:r>
              <a:t>Title Text</a:t>
            </a:r>
          </a:p>
        </p:txBody>
      </p:sp>
      <p:sp>
        <p:nvSpPr>
          <p:cNvPr id="5" name="Slide Number"/>
          <p:cNvSpPr txBox="1"/>
          <p:nvPr>
            <p:ph type="sldNum" sz="quarter" idx="2"/>
          </p:nvPr>
        </p:nvSpPr>
        <p:spPr>
          <a:xfrm>
            <a:off x="1519" y="9310707"/>
            <a:ext cx="406897" cy="457201"/>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
        <p:nvSpPr>
          <p:cNvPr id="6" name="Title Text"/>
          <p:cNvSpPr txBox="1"/>
          <p:nvPr>
            <p:ph type="title"/>
          </p:nvPr>
        </p:nvSpPr>
        <p:spPr>
          <a:xfrm>
            <a:off x="406400" y="7874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7"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Chapter 1"/>
          <p:cNvSpPr txBox="1"/>
          <p:nvPr>
            <p:ph type="ctrTitle"/>
          </p:nvPr>
        </p:nvSpPr>
        <p:spPr>
          <a:prstGeom prst="rect">
            <a:avLst/>
          </a:prstGeom>
        </p:spPr>
        <p:txBody>
          <a:bodyPr/>
          <a:lstStyle/>
          <a:p>
            <a:pPr/>
            <a:r>
              <a:t>Chapter 1</a:t>
            </a:r>
          </a:p>
        </p:txBody>
      </p:sp>
      <p:sp>
        <p:nvSpPr>
          <p:cNvPr id="188" name="Introduction to Principles of Distributed Systems"/>
          <p:cNvSpPr txBox="1"/>
          <p:nvPr>
            <p:ph type="subTitle" sz="quarter" idx="1"/>
          </p:nvPr>
        </p:nvSpPr>
        <p:spPr>
          <a:prstGeom prst="rect">
            <a:avLst/>
          </a:prstGeom>
        </p:spPr>
        <p:txBody>
          <a:bodyPr/>
          <a:lstStyle/>
          <a:p>
            <a:pPr/>
            <a:r>
              <a:t>Introduction to Principles of Distributed Systems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Applications that require distributed programming abstractions"/>
          <p:cNvSpPr txBox="1"/>
          <p:nvPr>
            <p:ph type="title"/>
          </p:nvPr>
        </p:nvSpPr>
        <p:spPr>
          <a:xfrm>
            <a:off x="406400" y="357276"/>
            <a:ext cx="12192000" cy="1595444"/>
          </a:xfrm>
          <a:prstGeom prst="rect">
            <a:avLst/>
          </a:prstGeom>
        </p:spPr>
        <p:txBody>
          <a:bodyPr/>
          <a:lstStyle>
            <a:lvl1pPr defTabSz="449833">
              <a:spcBef>
                <a:spcPts val="2100"/>
              </a:spcBef>
              <a:defRPr sz="5775"/>
            </a:lvl1pPr>
          </a:lstStyle>
          <a:p>
            <a:pPr/>
            <a:r>
              <a:t>Applications that require distributed programming abstractions</a:t>
            </a:r>
          </a:p>
        </p:txBody>
      </p:sp>
      <p:sp>
        <p:nvSpPr>
          <p:cNvPr id="223" name="Information dissemination engines…"/>
          <p:cNvSpPr txBox="1"/>
          <p:nvPr>
            <p:ph type="body" idx="1"/>
          </p:nvPr>
        </p:nvSpPr>
        <p:spPr>
          <a:prstGeom prst="rect">
            <a:avLst/>
          </a:prstGeom>
        </p:spPr>
        <p:txBody>
          <a:bodyPr/>
          <a:lstStyle/>
          <a:p>
            <a:pPr/>
            <a:r>
              <a:t>Information dissemination engines</a:t>
            </a:r>
          </a:p>
          <a:p>
            <a:pPr lvl="1"/>
            <a:r>
              <a:t>Publish/subscribe </a:t>
            </a:r>
          </a:p>
          <a:p>
            <a:pPr lvl="2"/>
            <a:r>
              <a:t>Messages sent using Best-effort or Reliable Broadcast</a:t>
            </a:r>
          </a:p>
          <a:p>
            <a:pPr/>
            <a:r>
              <a:t>Multiuser cooperative systems</a:t>
            </a:r>
          </a:p>
          <a:p>
            <a:pPr/>
            <a:r>
              <a:t>Distributed shared spaces (shared memory)</a:t>
            </a:r>
          </a:p>
          <a:p>
            <a:pPr lvl="1"/>
            <a:r>
              <a:t>Physically separated memories accessed through one memory address space</a:t>
            </a:r>
          </a:p>
        </p:txBody>
      </p:sp>
      <p:sp>
        <p:nvSpPr>
          <p:cNvPr id="22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223">
                                            <p:txEl>
                                              <p:pRg st="4" end="4"/>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223">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23"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Applications that require distributed programming abstractions cont."/>
          <p:cNvSpPr txBox="1"/>
          <p:nvPr>
            <p:ph type="title"/>
          </p:nvPr>
        </p:nvSpPr>
        <p:spPr>
          <a:xfrm>
            <a:off x="406400" y="357276"/>
            <a:ext cx="12192000" cy="1595444"/>
          </a:xfrm>
          <a:prstGeom prst="rect">
            <a:avLst/>
          </a:prstGeom>
        </p:spPr>
        <p:txBody>
          <a:bodyPr/>
          <a:lstStyle>
            <a:lvl1pPr defTabSz="449833">
              <a:spcBef>
                <a:spcPts val="2100"/>
              </a:spcBef>
              <a:defRPr sz="5775"/>
            </a:lvl1pPr>
          </a:lstStyle>
          <a:p>
            <a:pPr/>
            <a:r>
              <a:t>Applications that require distributed programming abstractions cont.</a:t>
            </a:r>
          </a:p>
        </p:txBody>
      </p:sp>
      <p:sp>
        <p:nvSpPr>
          <p:cNvPr id="227" name="Process control systems…"/>
          <p:cNvSpPr txBox="1"/>
          <p:nvPr>
            <p:ph type="body" idx="1"/>
          </p:nvPr>
        </p:nvSpPr>
        <p:spPr>
          <a:prstGeom prst="rect">
            <a:avLst/>
          </a:prstGeom>
        </p:spPr>
        <p:txBody>
          <a:bodyPr/>
          <a:lstStyle/>
          <a:p>
            <a:pPr/>
            <a:r>
              <a:t>Process control systems</a:t>
            </a:r>
          </a:p>
          <a:p>
            <a:pPr lvl="1"/>
            <a:r>
              <a:t>Several software processes using sensors to control the execution of a physical activity (examples include):</a:t>
            </a:r>
          </a:p>
          <a:p>
            <a:pPr lvl="2"/>
            <a:r>
              <a:t>dynamic control of airplane or train</a:t>
            </a:r>
          </a:p>
          <a:p>
            <a:pPr lvl="2"/>
            <a:r>
              <a:t>controlling the temperature of a nuclear installation</a:t>
            </a:r>
          </a:p>
          <a:p>
            <a:pPr lvl="2"/>
            <a:r>
              <a:t>the automation of a car production plant</a:t>
            </a:r>
          </a:p>
          <a:p>
            <a:pPr lvl="1"/>
            <a:r>
              <a:t>Captured via the </a:t>
            </a:r>
            <a:r>
              <a:rPr b="1">
                <a:latin typeface="Avenir Next"/>
                <a:ea typeface="Avenir Next"/>
                <a:cs typeface="Avenir Next"/>
                <a:sym typeface="Avenir Next"/>
              </a:rPr>
              <a:t>Consensus</a:t>
            </a:r>
            <a:r>
              <a:t> abstraction</a:t>
            </a:r>
          </a:p>
        </p:txBody>
      </p:sp>
      <p:sp>
        <p:nvSpPr>
          <p:cNvPr id="2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Applications that require distributed programming abstractions cont."/>
          <p:cNvSpPr txBox="1"/>
          <p:nvPr>
            <p:ph type="title"/>
          </p:nvPr>
        </p:nvSpPr>
        <p:spPr>
          <a:xfrm>
            <a:off x="406400" y="357276"/>
            <a:ext cx="12192000" cy="1595444"/>
          </a:xfrm>
          <a:prstGeom prst="rect">
            <a:avLst/>
          </a:prstGeom>
        </p:spPr>
        <p:txBody>
          <a:bodyPr/>
          <a:lstStyle>
            <a:lvl1pPr defTabSz="449833">
              <a:spcBef>
                <a:spcPts val="2100"/>
              </a:spcBef>
              <a:defRPr sz="5775"/>
            </a:lvl1pPr>
          </a:lstStyle>
          <a:p>
            <a:pPr/>
            <a:r>
              <a:t>Applications that require distributed programming abstractions cont.</a:t>
            </a:r>
          </a:p>
        </p:txBody>
      </p:sp>
      <p:sp>
        <p:nvSpPr>
          <p:cNvPr id="233" name="Cooperative work…"/>
          <p:cNvSpPr txBox="1"/>
          <p:nvPr>
            <p:ph type="body" idx="1"/>
          </p:nvPr>
        </p:nvSpPr>
        <p:spPr>
          <a:prstGeom prst="rect">
            <a:avLst/>
          </a:prstGeom>
        </p:spPr>
        <p:txBody>
          <a:bodyPr/>
          <a:lstStyle/>
          <a:p>
            <a:pPr/>
            <a:r>
              <a:t>Cooperative work</a:t>
            </a:r>
          </a:p>
          <a:p>
            <a:pPr lvl="1"/>
            <a:r>
              <a:t>Shared workspace such as a document or source code</a:t>
            </a:r>
          </a:p>
          <a:p>
            <a:pPr lvl="1"/>
            <a:r>
              <a:t>Online chat</a:t>
            </a:r>
          </a:p>
          <a:p>
            <a:pPr lvl="1"/>
            <a:r>
              <a:t>Virtual conference</a:t>
            </a:r>
          </a:p>
          <a:p>
            <a:pPr lvl="1"/>
            <a:r>
              <a:t>Uses distributed shared memory abstractions</a:t>
            </a:r>
          </a:p>
          <a:p>
            <a:pPr lvl="2"/>
            <a:r>
              <a:t>works using </a:t>
            </a:r>
            <a:r>
              <a:rPr i="1">
                <a:latin typeface="Avenir Next"/>
                <a:ea typeface="Avenir Next"/>
                <a:cs typeface="Avenir Next"/>
                <a:sym typeface="Avenir Next"/>
              </a:rPr>
              <a:t>read</a:t>
            </a:r>
            <a:r>
              <a:t> and </a:t>
            </a:r>
            <a:r>
              <a:rPr i="1">
                <a:latin typeface="Avenir Next"/>
                <a:ea typeface="Avenir Next"/>
                <a:cs typeface="Avenir Next"/>
                <a:sym typeface="Avenir Next"/>
              </a:rPr>
              <a:t>write </a:t>
            </a:r>
            <a:r>
              <a:t>operations</a:t>
            </a:r>
          </a:p>
        </p:txBody>
      </p:sp>
      <p:sp>
        <p:nvSpPr>
          <p:cNvPr id="23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Applications that require distributed programming abstractions cont."/>
          <p:cNvSpPr txBox="1"/>
          <p:nvPr>
            <p:ph type="title"/>
          </p:nvPr>
        </p:nvSpPr>
        <p:spPr>
          <a:xfrm>
            <a:off x="406400" y="357276"/>
            <a:ext cx="12192000" cy="1595444"/>
          </a:xfrm>
          <a:prstGeom prst="rect">
            <a:avLst/>
          </a:prstGeom>
        </p:spPr>
        <p:txBody>
          <a:bodyPr/>
          <a:lstStyle>
            <a:lvl1pPr defTabSz="449833">
              <a:spcBef>
                <a:spcPts val="2100"/>
              </a:spcBef>
              <a:defRPr sz="5775"/>
            </a:lvl1pPr>
          </a:lstStyle>
          <a:p>
            <a:pPr/>
            <a:r>
              <a:t>Applications that require distributed programming abstractions cont.</a:t>
            </a:r>
          </a:p>
        </p:txBody>
      </p:sp>
      <p:sp>
        <p:nvSpPr>
          <p:cNvPr id="237" name="Distributed databases…"/>
          <p:cNvSpPr txBox="1"/>
          <p:nvPr>
            <p:ph type="body" idx="1"/>
          </p:nvPr>
        </p:nvSpPr>
        <p:spPr>
          <a:prstGeom prst="rect">
            <a:avLst/>
          </a:prstGeom>
        </p:spPr>
        <p:txBody>
          <a:bodyPr/>
          <a:lstStyle/>
          <a:p>
            <a:pPr/>
            <a:r>
              <a:t>Distributed databases</a:t>
            </a:r>
          </a:p>
          <a:p>
            <a:pPr lvl="1"/>
            <a:r>
              <a:t>Transaction managers obtain a consistent view of the running transactions and can make consistent decisions on how these transactions are serialized </a:t>
            </a:r>
          </a:p>
          <a:p>
            <a:pPr lvl="1"/>
            <a:r>
              <a:t>Achieved using the </a:t>
            </a:r>
            <a:r>
              <a:rPr i="1">
                <a:latin typeface="Avenir Next"/>
                <a:ea typeface="Avenir Next"/>
                <a:cs typeface="Avenir Next"/>
                <a:sym typeface="Avenir Next"/>
              </a:rPr>
              <a:t>Atomic Commit</a:t>
            </a:r>
            <a:r>
              <a:t> abstraction</a:t>
            </a:r>
          </a:p>
          <a:p>
            <a:pPr lvl="2"/>
            <a:r>
              <a:t>Decides whether to commit or abort a particular transaction</a:t>
            </a:r>
          </a:p>
          <a:p>
            <a:pPr/>
            <a:r>
              <a:t>Distributed storage systems</a:t>
            </a:r>
          </a:p>
        </p:txBody>
      </p:sp>
      <p:sp>
        <p:nvSpPr>
          <p:cNvPr id="23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Modularity"/>
          <p:cNvSpPr txBox="1"/>
          <p:nvPr>
            <p:ph type="title"/>
          </p:nvPr>
        </p:nvSpPr>
        <p:spPr>
          <a:prstGeom prst="rect">
            <a:avLst/>
          </a:prstGeom>
        </p:spPr>
        <p:txBody>
          <a:bodyPr/>
          <a:lstStyle>
            <a:lvl1pPr defTabSz="549148">
              <a:spcBef>
                <a:spcPts val="2600"/>
              </a:spcBef>
              <a:defRPr sz="7050"/>
            </a:lvl1pPr>
          </a:lstStyle>
          <a:p>
            <a:pPr/>
            <a:r>
              <a:t>Modularity</a:t>
            </a:r>
          </a:p>
        </p:txBody>
      </p:sp>
      <p:sp>
        <p:nvSpPr>
          <p:cNvPr id="241" name="To implement these abstractions, we will be taking a modular approach…"/>
          <p:cNvSpPr txBox="1"/>
          <p:nvPr>
            <p:ph type="body" idx="1"/>
          </p:nvPr>
        </p:nvSpPr>
        <p:spPr>
          <a:prstGeom prst="rect">
            <a:avLst/>
          </a:prstGeom>
        </p:spPr>
        <p:txBody>
          <a:bodyPr/>
          <a:lstStyle/>
          <a:p>
            <a:pPr/>
            <a:r>
              <a:t>To implement these abstractions, we will be taking a modular approach</a:t>
            </a:r>
          </a:p>
          <a:p>
            <a:pPr lvl="1"/>
            <a:r>
              <a:t>Separating the relevant logic of the abstraction with the application logic </a:t>
            </a:r>
          </a:p>
          <a:p>
            <a:pPr lvl="1"/>
            <a:r>
              <a:t>abstraction is implemented as an independent service that can be accessed through a well-defined interface </a:t>
            </a:r>
          </a:p>
          <a:p>
            <a:pPr/>
            <a:r>
              <a:t>End-to-end Argument</a:t>
            </a:r>
          </a:p>
          <a:p>
            <a:pPr lvl="1"/>
            <a:r>
              <a:t>Most complexity should be implemented at the higher levels of the communication stack </a:t>
            </a:r>
          </a:p>
        </p:txBody>
      </p:sp>
      <p:sp>
        <p:nvSpPr>
          <p:cNvPr id="24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1">
                                            <p:txEl>
                                              <p:pRg st="3" end="3"/>
                                            </p:txEl>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41"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Modularity cont."/>
          <p:cNvSpPr txBox="1"/>
          <p:nvPr>
            <p:ph type="title"/>
          </p:nvPr>
        </p:nvSpPr>
        <p:spPr>
          <a:prstGeom prst="rect">
            <a:avLst/>
          </a:prstGeom>
        </p:spPr>
        <p:txBody>
          <a:bodyPr/>
          <a:lstStyle>
            <a:lvl1pPr defTabSz="549148">
              <a:spcBef>
                <a:spcPts val="2600"/>
              </a:spcBef>
              <a:defRPr sz="7050"/>
            </a:lvl1pPr>
          </a:lstStyle>
          <a:p>
            <a:pPr/>
            <a:r>
              <a:t>Modularity cont.</a:t>
            </a:r>
          </a:p>
        </p:txBody>
      </p:sp>
      <p:sp>
        <p:nvSpPr>
          <p:cNvPr id="245" name="A given problem may have multiple solutions depending on:…"/>
          <p:cNvSpPr txBox="1"/>
          <p:nvPr>
            <p:ph type="body" idx="1"/>
          </p:nvPr>
        </p:nvSpPr>
        <p:spPr>
          <a:prstGeom prst="rect">
            <a:avLst/>
          </a:prstGeom>
        </p:spPr>
        <p:txBody>
          <a:bodyPr/>
          <a:lstStyle/>
          <a:p>
            <a:pPr marL="364489" indent="-364489" defTabSz="479044">
              <a:spcBef>
                <a:spcPts val="1200"/>
              </a:spcBef>
              <a:defRPr sz="3280"/>
            </a:pPr>
            <a:r>
              <a:t>A given problem may have multiple solutions depending on:</a:t>
            </a:r>
          </a:p>
          <a:p>
            <a:pPr lvl="1" marL="728979" indent="-364489" defTabSz="479044">
              <a:spcBef>
                <a:spcPts val="1200"/>
              </a:spcBef>
              <a:defRPr sz="2788"/>
            </a:pPr>
            <a:r>
              <a:t>differing network or load conditions</a:t>
            </a:r>
          </a:p>
          <a:p>
            <a:pPr marL="364489" indent="-364489" defTabSz="479044">
              <a:spcBef>
                <a:spcPts val="1200"/>
              </a:spcBef>
              <a:defRPr sz="3280"/>
            </a:pPr>
            <a:r>
              <a:t>Each solution has its own advantages/disadvantages</a:t>
            </a:r>
          </a:p>
          <a:p>
            <a:pPr lvl="1" marL="728979" indent="-364489" defTabSz="479044">
              <a:spcBef>
                <a:spcPts val="1200"/>
              </a:spcBef>
              <a:defRPr sz="2788"/>
            </a:pPr>
            <a:r>
              <a:t>usually different trade-offs between network traffic and message latency</a:t>
            </a:r>
          </a:p>
          <a:p>
            <a:pPr marL="364489" indent="-364489" defTabSz="479044">
              <a:spcBef>
                <a:spcPts val="1200"/>
              </a:spcBef>
              <a:defRPr sz="3280"/>
            </a:pPr>
            <a:r>
              <a:t>Allows the most suitable implementation to be selected when the application is deployed </a:t>
            </a:r>
          </a:p>
          <a:p>
            <a:pPr marL="364489" indent="-364489" defTabSz="479044">
              <a:spcBef>
                <a:spcPts val="1200"/>
              </a:spcBef>
              <a:defRPr sz="3280"/>
            </a:pPr>
            <a:r>
              <a:t>Or even allows choosing at runtime among different implementations in response to changes in the environment</a:t>
            </a:r>
          </a:p>
          <a:p>
            <a:pPr marL="364489" indent="-364489" defTabSz="479044">
              <a:spcBef>
                <a:spcPts val="1200"/>
              </a:spcBef>
              <a:defRPr sz="3280"/>
            </a:pPr>
            <a:r>
              <a:t>Promotes system portability </a:t>
            </a:r>
          </a:p>
        </p:txBody>
      </p:sp>
      <p:sp>
        <p:nvSpPr>
          <p:cNvPr id="2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5">
                                            <p:txEl>
                                              <p:pRg st="2" end="2"/>
                                            </p:txEl>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45">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45"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algorithms and implementations"/>
          <p:cNvSpPr txBox="1"/>
          <p:nvPr>
            <p:ph type="title"/>
          </p:nvPr>
        </p:nvSpPr>
        <p:spPr>
          <a:prstGeom prst="rect">
            <a:avLst/>
          </a:prstGeom>
        </p:spPr>
        <p:txBody>
          <a:bodyPr/>
          <a:lstStyle/>
          <a:p>
            <a:pPr lvl="1" defTabSz="549148">
              <a:spcBef>
                <a:spcPts val="2600"/>
              </a:spcBef>
              <a:defRPr sz="7050"/>
            </a:pPr>
            <a:r>
              <a:t>algorithms and implementations</a:t>
            </a:r>
          </a:p>
        </p:txBody>
      </p:sp>
      <p:sp>
        <p:nvSpPr>
          <p:cNvPr id="249" name="We will be working with pseudo-code to form algorithms…"/>
          <p:cNvSpPr txBox="1"/>
          <p:nvPr>
            <p:ph type="body" idx="1"/>
          </p:nvPr>
        </p:nvSpPr>
        <p:spPr>
          <a:prstGeom prst="rect">
            <a:avLst/>
          </a:prstGeom>
        </p:spPr>
        <p:txBody>
          <a:bodyPr/>
          <a:lstStyle/>
          <a:p>
            <a:pPr marL="413384" indent="-413384" defTabSz="543305">
              <a:spcBef>
                <a:spcPts val="1300"/>
              </a:spcBef>
              <a:defRPr sz="3720"/>
            </a:pPr>
            <a:r>
              <a:t>We will be working with pseudo-code to form algorithms</a:t>
            </a:r>
          </a:p>
          <a:p>
            <a:pPr lvl="1" marL="826769" indent="-413384" defTabSz="543305">
              <a:spcBef>
                <a:spcPts val="1300"/>
              </a:spcBef>
              <a:defRPr sz="3162"/>
            </a:pPr>
            <a:r>
              <a:t>We will implement many of these algorithms in Java using the Appia framework</a:t>
            </a:r>
          </a:p>
          <a:p>
            <a:pPr marL="413384" indent="-413384" defTabSz="543305">
              <a:spcBef>
                <a:spcPts val="1300"/>
              </a:spcBef>
              <a:defRPr sz="3720"/>
            </a:pPr>
            <a:r>
              <a:t>Reactive computing model</a:t>
            </a:r>
          </a:p>
          <a:p>
            <a:pPr lvl="1" marL="826769" indent="-413384" defTabSz="543305">
              <a:spcBef>
                <a:spcPts val="1300"/>
              </a:spcBef>
              <a:defRPr sz="3162"/>
            </a:pPr>
            <a:r>
              <a:t>Components of a single process communicate through exchanging events</a:t>
            </a:r>
          </a:p>
          <a:p>
            <a:pPr lvl="1" marL="826769" indent="-413384" defTabSz="543305">
              <a:spcBef>
                <a:spcPts val="1300"/>
              </a:spcBef>
              <a:defRPr sz="3162"/>
            </a:pPr>
            <a:r>
              <a:t>An algorithm is thus described as a set of </a:t>
            </a:r>
            <a:r>
              <a:rPr i="1">
                <a:latin typeface="Avenir Next"/>
                <a:ea typeface="Avenir Next"/>
                <a:cs typeface="Avenir Next"/>
                <a:sym typeface="Avenir Next"/>
              </a:rPr>
              <a:t>event handlers</a:t>
            </a:r>
          </a:p>
          <a:p>
            <a:pPr lvl="2" marL="1240155" indent="-413384" defTabSz="543305">
              <a:spcBef>
                <a:spcPts val="1300"/>
              </a:spcBef>
              <a:defRPr sz="2790"/>
            </a:pPr>
            <a:r>
              <a:t>react to incoming events and possibly trigger new events</a:t>
            </a:r>
          </a:p>
          <a:p>
            <a:pPr marL="413384" indent="-413384" defTabSz="543305">
              <a:spcBef>
                <a:spcPts val="1300"/>
              </a:spcBef>
              <a:defRPr sz="3720"/>
            </a:pPr>
            <a:r>
              <a:t>Abstractions represented through an API</a:t>
            </a:r>
          </a:p>
        </p:txBody>
      </p:sp>
      <p:sp>
        <p:nvSpPr>
          <p:cNvPr id="25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9">
                                            <p:txEl>
                                              <p:pRg st="2" end="2"/>
                                            </p:txEl>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9">
                                            <p:txEl>
                                              <p:pRg st="3" end="3"/>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249">
                                            <p:txEl>
                                              <p:pRg st="4" end="4"/>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24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49"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components"/>
          <p:cNvSpPr txBox="1"/>
          <p:nvPr>
            <p:ph type="title"/>
          </p:nvPr>
        </p:nvSpPr>
        <p:spPr>
          <a:prstGeom prst="rect">
            <a:avLst/>
          </a:prstGeom>
        </p:spPr>
        <p:txBody>
          <a:bodyPr/>
          <a:lstStyle>
            <a:lvl1pPr defTabSz="549148">
              <a:spcBef>
                <a:spcPts val="2600"/>
              </a:spcBef>
              <a:defRPr sz="7050"/>
            </a:lvl1pPr>
          </a:lstStyle>
          <a:p>
            <a:pPr/>
            <a:r>
              <a:t>components</a:t>
            </a:r>
          </a:p>
        </p:txBody>
      </p:sp>
      <p:sp>
        <p:nvSpPr>
          <p:cNvPr id="253" name="Called modules in our case…"/>
          <p:cNvSpPr txBox="1"/>
          <p:nvPr>
            <p:ph type="body" idx="1"/>
          </p:nvPr>
        </p:nvSpPr>
        <p:spPr>
          <a:prstGeom prst="rect">
            <a:avLst/>
          </a:prstGeom>
        </p:spPr>
        <p:txBody>
          <a:bodyPr/>
          <a:lstStyle/>
          <a:p>
            <a:pPr/>
            <a:r>
              <a:t>Called modules in our case</a:t>
            </a:r>
          </a:p>
          <a:p>
            <a:pPr lvl="1"/>
            <a:r>
              <a:t>Identified by a name, and characterized by a set of properties </a:t>
            </a:r>
          </a:p>
          <a:p>
            <a:pPr/>
            <a:r>
              <a:t>Each component provides an interface in the form of the events that the component accepts and produces in return </a:t>
            </a:r>
          </a:p>
          <a:p>
            <a:pPr/>
            <a:r>
              <a:t>A collection of components is what comprises a distributed programming abstraction</a:t>
            </a:r>
          </a:p>
        </p:txBody>
      </p:sp>
      <p:sp>
        <p:nvSpPr>
          <p:cNvPr id="25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25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53"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oftware stacks"/>
          <p:cNvSpPr txBox="1"/>
          <p:nvPr>
            <p:ph type="title"/>
          </p:nvPr>
        </p:nvSpPr>
        <p:spPr>
          <a:prstGeom prst="rect">
            <a:avLst/>
          </a:prstGeom>
        </p:spPr>
        <p:txBody>
          <a:bodyPr/>
          <a:lstStyle>
            <a:lvl1pPr defTabSz="549148">
              <a:spcBef>
                <a:spcPts val="2600"/>
              </a:spcBef>
              <a:defRPr sz="7050"/>
            </a:lvl1pPr>
          </a:lstStyle>
          <a:p>
            <a:pPr/>
            <a:r>
              <a:t>Software stacks</a:t>
            </a:r>
          </a:p>
        </p:txBody>
      </p:sp>
      <p:sp>
        <p:nvSpPr>
          <p:cNvPr id="257" name="Components can be composed to build software stacks…"/>
          <p:cNvSpPr txBox="1"/>
          <p:nvPr>
            <p:ph type="body" idx="1"/>
          </p:nvPr>
        </p:nvSpPr>
        <p:spPr>
          <a:prstGeom prst="rect">
            <a:avLst/>
          </a:prstGeom>
        </p:spPr>
        <p:txBody>
          <a:bodyPr/>
          <a:lstStyle/>
          <a:p>
            <a:pPr/>
            <a:r>
              <a:t>Components can be composed to build software stacks </a:t>
            </a:r>
          </a:p>
          <a:p>
            <a:pPr/>
            <a:r>
              <a:t>Each component represents a “</a:t>
            </a:r>
            <a:r>
              <a:rPr i="1">
                <a:latin typeface="Avenir Next"/>
                <a:ea typeface="Avenir Next"/>
                <a:cs typeface="Avenir Next"/>
                <a:sym typeface="Avenir Next"/>
              </a:rPr>
              <a:t>layer</a:t>
            </a:r>
            <a:r>
              <a:t>” in the stack</a:t>
            </a:r>
          </a:p>
          <a:p>
            <a:pPr lvl="1"/>
            <a:r>
              <a:t>Application layer is at the top</a:t>
            </a:r>
          </a:p>
          <a:p>
            <a:pPr lvl="1"/>
            <a:r>
              <a:t>Networking layer is usually at the bottom</a:t>
            </a:r>
          </a:p>
          <a:p>
            <a:pPr lvl="1"/>
            <a:r>
              <a:t>The layers of the distributed programming abstractions are typically in the middle </a:t>
            </a:r>
          </a:p>
          <a:p>
            <a:pPr/>
            <a:r>
              <a:t>Components communicate through the exchange of events</a:t>
            </a:r>
          </a:p>
        </p:txBody>
      </p:sp>
      <p:sp>
        <p:nvSpPr>
          <p:cNvPr id="2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7">
                                            <p:txEl>
                                              <p:pRg st="1" end="1"/>
                                            </p:txEl>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7">
                                            <p:txEl>
                                              <p:pRg st="2" end="2"/>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257">
                                            <p:txEl>
                                              <p:pRg st="3" end="3"/>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25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57">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57"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composition model"/>
          <p:cNvSpPr txBox="1"/>
          <p:nvPr>
            <p:ph type="title"/>
          </p:nvPr>
        </p:nvSpPr>
        <p:spPr>
          <a:prstGeom prst="rect">
            <a:avLst/>
          </a:prstGeom>
        </p:spPr>
        <p:txBody>
          <a:bodyPr/>
          <a:lstStyle>
            <a:lvl1pPr defTabSz="549148">
              <a:spcBef>
                <a:spcPts val="2600"/>
              </a:spcBef>
              <a:defRPr sz="7050"/>
            </a:lvl1pPr>
          </a:lstStyle>
          <a:p>
            <a:pPr/>
            <a:r>
              <a:t>composition model</a:t>
            </a:r>
          </a:p>
        </p:txBody>
      </p:sp>
      <p:sp>
        <p:nvSpPr>
          <p:cNvPr id="261" name="Each component is constructed as a state-machine…"/>
          <p:cNvSpPr txBox="1"/>
          <p:nvPr>
            <p:ph type="body" sz="half" idx="1"/>
          </p:nvPr>
        </p:nvSpPr>
        <p:spPr>
          <a:xfrm>
            <a:off x="406400" y="1968500"/>
            <a:ext cx="6519742" cy="7051279"/>
          </a:xfrm>
          <a:prstGeom prst="rect">
            <a:avLst/>
          </a:prstGeom>
        </p:spPr>
        <p:txBody>
          <a:bodyPr/>
          <a:lstStyle/>
          <a:p>
            <a:pPr/>
            <a:r>
              <a:t>Each component is constructed as a state-machine </a:t>
            </a:r>
          </a:p>
          <a:p>
            <a:pPr lvl="1"/>
            <a:r>
              <a:t> transitions are triggered by the reception of events </a:t>
            </a:r>
          </a:p>
        </p:txBody>
      </p:sp>
      <p:sp>
        <p:nvSpPr>
          <p:cNvPr id="26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3" name="2-Modular Architecture.png" descr="2-Modular Architecture.png"/>
          <p:cNvPicPr>
            <a:picLocks noChangeAspect="1"/>
          </p:cNvPicPr>
          <p:nvPr/>
        </p:nvPicPr>
        <p:blipFill>
          <a:blip r:embed="rId2">
            <a:extLst/>
          </a:blip>
          <a:stretch>
            <a:fillRect/>
          </a:stretch>
        </p:blipFill>
        <p:spPr>
          <a:xfrm>
            <a:off x="7049927" y="695169"/>
            <a:ext cx="5341331" cy="66245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Distributed Computing"/>
          <p:cNvSpPr txBox="1"/>
          <p:nvPr>
            <p:ph type="title"/>
          </p:nvPr>
        </p:nvSpPr>
        <p:spPr>
          <a:prstGeom prst="rect">
            <a:avLst/>
          </a:prstGeom>
        </p:spPr>
        <p:txBody>
          <a:bodyPr/>
          <a:lstStyle>
            <a:lvl1pPr defTabSz="549148">
              <a:spcBef>
                <a:spcPts val="2600"/>
              </a:spcBef>
              <a:defRPr sz="7050"/>
            </a:lvl1pPr>
          </a:lstStyle>
          <a:p>
            <a:pPr/>
            <a:r>
              <a:t>Distributed Computing</a:t>
            </a:r>
          </a:p>
        </p:txBody>
      </p:sp>
      <p:sp>
        <p:nvSpPr>
          <p:cNvPr id="191" name="Addresses algorithms for a set of processes that seek to achieve some form of cooperation…"/>
          <p:cNvSpPr txBox="1"/>
          <p:nvPr>
            <p:ph type="body" idx="1"/>
          </p:nvPr>
        </p:nvSpPr>
        <p:spPr>
          <a:prstGeom prst="rect">
            <a:avLst/>
          </a:prstGeom>
        </p:spPr>
        <p:txBody>
          <a:bodyPr/>
          <a:lstStyle/>
          <a:p>
            <a:pPr marL="337819" indent="-337819" defTabSz="443991">
              <a:spcBef>
                <a:spcPts val="1100"/>
              </a:spcBef>
              <a:defRPr sz="3040"/>
            </a:pPr>
            <a:r>
              <a:t>Addresses algorithms for a set of processes that seek to achieve some form of cooperation </a:t>
            </a:r>
          </a:p>
          <a:p>
            <a:pPr marL="337819" indent="-337819" defTabSz="443991">
              <a:spcBef>
                <a:spcPts val="1100"/>
              </a:spcBef>
              <a:defRPr sz="3040"/>
            </a:pPr>
            <a:r>
              <a:t>Processes running concurrently</a:t>
            </a:r>
          </a:p>
          <a:p>
            <a:pPr lvl="1" marL="675640" indent="-337820" defTabSz="443991">
              <a:spcBef>
                <a:spcPts val="1100"/>
              </a:spcBef>
              <a:defRPr sz="2584"/>
            </a:pPr>
            <a:r>
              <a:t>typically, we replicate processes for tolerating faults of individual processes </a:t>
            </a:r>
          </a:p>
          <a:p>
            <a:pPr marL="337819" indent="-337819" defTabSz="443991">
              <a:spcBef>
                <a:spcPts val="1100"/>
              </a:spcBef>
              <a:defRPr sz="3040"/>
            </a:pPr>
            <a:r>
              <a:t>Some processes </a:t>
            </a:r>
            <a:r>
              <a:rPr b="1" u="sng">
                <a:latin typeface="Avenir Next"/>
                <a:ea typeface="Avenir Next"/>
                <a:cs typeface="Avenir Next"/>
                <a:sym typeface="Avenir Next"/>
              </a:rPr>
              <a:t>WILL</a:t>
            </a:r>
            <a:r>
              <a:t> fail while others must keep operating/cooperating in spite of these failures</a:t>
            </a:r>
          </a:p>
          <a:p>
            <a:pPr lvl="1" marL="735255" indent="-397435" defTabSz="443991">
              <a:spcBef>
                <a:spcPts val="1100"/>
              </a:spcBef>
              <a:defRPr i="1" sz="3040">
                <a:latin typeface="Avenir Next"/>
                <a:ea typeface="Avenir Next"/>
                <a:cs typeface="Avenir Next"/>
                <a:sym typeface="Avenir Next"/>
              </a:defRPr>
            </a:pPr>
            <a:r>
              <a:t>Partial failures</a:t>
            </a:r>
            <a:r>
              <a:rPr i="0">
                <a:latin typeface="Avenir Next Medium"/>
                <a:ea typeface="Avenir Next Medium"/>
                <a:cs typeface="Avenir Next Medium"/>
                <a:sym typeface="Avenir Next Medium"/>
              </a:rPr>
              <a:t> is a characteristic of modern Distributed Systems</a:t>
            </a:r>
            <a:endParaRPr i="0">
              <a:latin typeface="Avenir Next Medium"/>
              <a:ea typeface="Avenir Next Medium"/>
              <a:cs typeface="Avenir Next Medium"/>
              <a:sym typeface="Avenir Next Medium"/>
            </a:endParaRPr>
          </a:p>
          <a:p>
            <a:pPr marL="337819" indent="-337819" defTabSz="443991">
              <a:spcBef>
                <a:spcPts val="1100"/>
              </a:spcBef>
              <a:defRPr i="1" sz="3040">
                <a:latin typeface="Avenir Next"/>
                <a:ea typeface="Avenir Next"/>
                <a:cs typeface="Avenir Next"/>
                <a:sym typeface="Avenir Next"/>
              </a:defRPr>
            </a:pPr>
            <a:r>
              <a:rPr i="0">
                <a:latin typeface="Avenir Next Medium"/>
                <a:ea typeface="Avenir Next Medium"/>
                <a:cs typeface="Avenir Next Medium"/>
                <a:sym typeface="Avenir Next Medium"/>
              </a:rPr>
              <a:t>Leslie Lamport:</a:t>
            </a:r>
            <a:endParaRPr i="0">
              <a:latin typeface="Avenir Next Medium"/>
              <a:ea typeface="Avenir Next Medium"/>
              <a:cs typeface="Avenir Next Medium"/>
              <a:sym typeface="Avenir Next Medium"/>
            </a:endParaRPr>
          </a:p>
          <a:p>
            <a:pPr lvl="8" marL="0" indent="0" defTabSz="443991">
              <a:spcBef>
                <a:spcPts val="1100"/>
              </a:spcBef>
              <a:buClrTx/>
              <a:buSzTx/>
              <a:buFontTx/>
              <a:buNone/>
              <a:defRPr i="1" sz="3040">
                <a:solidFill>
                  <a:srgbClr val="000000"/>
                </a:solidFill>
                <a:latin typeface="Avenir Next"/>
                <a:ea typeface="Avenir Next"/>
                <a:cs typeface="Avenir Next"/>
                <a:sym typeface="Avenir Next"/>
              </a:defRPr>
            </a:pPr>
            <a:r>
              <a:rPr i="0">
                <a:latin typeface="Avenir Next Medium"/>
                <a:ea typeface="Avenir Next Medium"/>
                <a:cs typeface="Avenir Next Medium"/>
                <a:sym typeface="Avenir Next Medium"/>
              </a:rPr>
              <a:t>“A distributed system is one in which the failure of a computer you did not even know existed can render your own computer unusable.” </a:t>
            </a:r>
          </a:p>
        </p:txBody>
      </p:sp>
      <p:sp>
        <p:nvSpPr>
          <p:cNvPr id="192" name="Slide Number"/>
          <p:cNvSpPr txBox="1"/>
          <p:nvPr>
            <p:ph type="sldNum" sz="quarter" idx="2"/>
          </p:nvPr>
        </p:nvSpPr>
        <p:spPr>
          <a:xfrm>
            <a:off x="156900" y="9310707"/>
            <a:ext cx="260599" cy="457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xEl>
                                              <p:pRg st="1" end="1"/>
                                            </p:txEl>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1">
                                            <p:txEl>
                                              <p:pRg st="3" end="3"/>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1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91">
                                            <p:txEl>
                                              <p:pRg st="5" end="5"/>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191">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91"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Events"/>
          <p:cNvSpPr txBox="1"/>
          <p:nvPr>
            <p:ph type="title"/>
          </p:nvPr>
        </p:nvSpPr>
        <p:spPr>
          <a:prstGeom prst="rect">
            <a:avLst/>
          </a:prstGeom>
        </p:spPr>
        <p:txBody>
          <a:bodyPr/>
          <a:lstStyle>
            <a:lvl1pPr defTabSz="549148">
              <a:spcBef>
                <a:spcPts val="2600"/>
              </a:spcBef>
              <a:defRPr sz="7050"/>
            </a:lvl1pPr>
          </a:lstStyle>
          <a:p>
            <a:pPr/>
            <a:r>
              <a:t>Events</a:t>
            </a:r>
          </a:p>
        </p:txBody>
      </p:sp>
      <p:sp>
        <p:nvSpPr>
          <p:cNvPr id="266" name="Events may carry information such as a data message, or group membership information, in one or more attributes…"/>
          <p:cNvSpPr txBox="1"/>
          <p:nvPr>
            <p:ph type="body" idx="1"/>
          </p:nvPr>
        </p:nvSpPr>
        <p:spPr>
          <a:prstGeom prst="rect">
            <a:avLst/>
          </a:prstGeom>
        </p:spPr>
        <p:txBody>
          <a:bodyPr/>
          <a:lstStyle/>
          <a:p>
            <a:pPr/>
            <a:r>
              <a:t>Events may carry information such as a data message, or group membership information, in one or more attributes </a:t>
            </a:r>
          </a:p>
          <a:p>
            <a:pPr/>
            <a:r>
              <a:t>Events are denoted by:</a:t>
            </a:r>
          </a:p>
          <a:p>
            <a:pPr lvl="1"/>
            <a:r>
              <a:t>⟨ EventType | Attributes, . . . ⟩ </a:t>
            </a:r>
          </a:p>
          <a:p>
            <a:pPr/>
            <a:r>
              <a:t>For events defined for component </a:t>
            </a:r>
            <a:r>
              <a:rPr i="1">
                <a:latin typeface="Avenir Next"/>
                <a:ea typeface="Avenir Next"/>
                <a:cs typeface="Avenir Next"/>
                <a:sym typeface="Avenir Next"/>
              </a:rPr>
              <a:t>co</a:t>
            </a:r>
            <a:r>
              <a:t>: </a:t>
            </a:r>
          </a:p>
          <a:p>
            <a:pPr lvl="1"/>
            <a:r>
              <a:t>⟨ co, EventType | Attributes, . . . ⟩ </a:t>
            </a:r>
          </a:p>
          <a:p>
            <a:pPr/>
            <a:r>
              <a:t>Events processed through </a:t>
            </a:r>
            <a:r>
              <a:rPr i="1">
                <a:latin typeface="Avenir Next"/>
                <a:ea typeface="Avenir Next"/>
                <a:cs typeface="Avenir Next"/>
                <a:sym typeface="Avenir Next"/>
              </a:rPr>
              <a:t>handlers</a:t>
            </a:r>
          </a:p>
        </p:txBody>
      </p:sp>
      <p:sp>
        <p:nvSpPr>
          <p:cNvPr id="26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6">
                                            <p:txEl>
                                              <p:pRg st="1" end="1"/>
                                            </p:txEl>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6">
                                            <p:txEl>
                                              <p:pRg st="3" end="3"/>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26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26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66"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example handler"/>
          <p:cNvSpPr txBox="1"/>
          <p:nvPr>
            <p:ph type="title"/>
          </p:nvPr>
        </p:nvSpPr>
        <p:spPr>
          <a:prstGeom prst="rect">
            <a:avLst/>
          </a:prstGeom>
        </p:spPr>
        <p:txBody>
          <a:bodyPr/>
          <a:lstStyle>
            <a:lvl1pPr defTabSz="549148">
              <a:spcBef>
                <a:spcPts val="2600"/>
              </a:spcBef>
              <a:defRPr sz="7050"/>
            </a:lvl1pPr>
          </a:lstStyle>
          <a:p>
            <a:pPr/>
            <a:r>
              <a:t>example handler</a:t>
            </a:r>
          </a:p>
        </p:txBody>
      </p:sp>
      <p:sp>
        <p:nvSpPr>
          <p:cNvPr id="2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1" name="Screen Shot 2019-08-09 at 6.40.31 PM.png" descr="Screen Shot 2019-08-09 at 6.40.31 PM.png"/>
          <p:cNvPicPr>
            <a:picLocks noChangeAspect="1"/>
          </p:cNvPicPr>
          <p:nvPr/>
        </p:nvPicPr>
        <p:blipFill>
          <a:blip r:embed="rId3">
            <a:extLst/>
          </a:blip>
          <a:stretch>
            <a:fillRect/>
          </a:stretch>
        </p:blipFill>
        <p:spPr>
          <a:xfrm>
            <a:off x="479712" y="1720431"/>
            <a:ext cx="12045376" cy="3753269"/>
          </a:xfrm>
          <a:prstGeom prst="rect">
            <a:avLst/>
          </a:prstGeom>
          <a:ln w="12700">
            <a:miter lim="400000"/>
          </a:ln>
        </p:spPr>
      </p:pic>
      <p:pic>
        <p:nvPicPr>
          <p:cNvPr id="272" name="Screen Shot 2019-08-09 at 6.43.17 PM.png" descr="Screen Shot 2019-08-09 at 6.43.17 PM.png"/>
          <p:cNvPicPr>
            <a:picLocks noChangeAspect="1"/>
          </p:cNvPicPr>
          <p:nvPr/>
        </p:nvPicPr>
        <p:blipFill>
          <a:blip r:embed="rId4">
            <a:extLst/>
          </a:blip>
          <a:stretch>
            <a:fillRect/>
          </a:stretch>
        </p:blipFill>
        <p:spPr>
          <a:xfrm>
            <a:off x="448556" y="5500293"/>
            <a:ext cx="12045376" cy="1588402"/>
          </a:xfrm>
          <a:prstGeom prst="rect">
            <a:avLst/>
          </a:prstGeom>
          <a:ln w="12700">
            <a:miter lim="400000"/>
          </a:ln>
        </p:spPr>
      </p:pic>
      <p:pic>
        <p:nvPicPr>
          <p:cNvPr id="273" name="Screen Shot 2019-08-09 at 6.44.24 PM.png" descr="Screen Shot 2019-08-09 at 6.44.24 PM.png"/>
          <p:cNvPicPr>
            <a:picLocks noChangeAspect="1"/>
          </p:cNvPicPr>
          <p:nvPr/>
        </p:nvPicPr>
        <p:blipFill>
          <a:blip r:embed="rId5">
            <a:extLst/>
          </a:blip>
          <a:stretch>
            <a:fillRect/>
          </a:stretch>
        </p:blipFill>
        <p:spPr>
          <a:xfrm>
            <a:off x="492882" y="7164187"/>
            <a:ext cx="12122608" cy="1489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2" grpId="1"/>
      <p:bldP build="whole" bldLvl="1" animBg="1" rev="0" advAuto="0" spid="273" grpId="2"/>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Programming interface"/>
          <p:cNvSpPr txBox="1"/>
          <p:nvPr>
            <p:ph type="title"/>
          </p:nvPr>
        </p:nvSpPr>
        <p:spPr>
          <a:prstGeom prst="rect">
            <a:avLst/>
          </a:prstGeom>
        </p:spPr>
        <p:txBody>
          <a:bodyPr/>
          <a:lstStyle>
            <a:lvl1pPr defTabSz="549148">
              <a:spcBef>
                <a:spcPts val="2600"/>
              </a:spcBef>
              <a:defRPr sz="7050"/>
            </a:lvl1pPr>
          </a:lstStyle>
          <a:p>
            <a:pPr/>
            <a:r>
              <a:t>Programming interface</a:t>
            </a:r>
          </a:p>
        </p:txBody>
      </p:sp>
      <p:sp>
        <p:nvSpPr>
          <p:cNvPr id="278" name="Our component APIs include two types of events:…"/>
          <p:cNvSpPr txBox="1"/>
          <p:nvPr>
            <p:ph type="body" idx="1"/>
          </p:nvPr>
        </p:nvSpPr>
        <p:spPr>
          <a:prstGeom prst="rect">
            <a:avLst/>
          </a:prstGeom>
        </p:spPr>
        <p:txBody>
          <a:bodyPr/>
          <a:lstStyle/>
          <a:p>
            <a:pPr marL="440054" indent="-440054" defTabSz="578358">
              <a:spcBef>
                <a:spcPts val="1400"/>
              </a:spcBef>
              <a:defRPr sz="3959"/>
            </a:pPr>
            <a:r>
              <a:t>Our component APIs include two types of events:</a:t>
            </a:r>
          </a:p>
          <a:p>
            <a:pPr lvl="1" marL="880110" indent="-440055" defTabSz="578358">
              <a:spcBef>
                <a:spcPts val="1400"/>
              </a:spcBef>
              <a:defRPr sz="3366"/>
            </a:pPr>
            <a:r>
              <a:t>Requests (inputs)</a:t>
            </a:r>
          </a:p>
          <a:p>
            <a:pPr lvl="2" marL="1320165" indent="-440055" defTabSz="578358">
              <a:spcBef>
                <a:spcPts val="1400"/>
              </a:spcBef>
              <a:defRPr sz="2970"/>
            </a:pPr>
            <a:r>
              <a:t>used by a component to </a:t>
            </a:r>
            <a:r>
              <a:rPr b="1">
                <a:latin typeface="Avenir Next"/>
                <a:ea typeface="Avenir Next"/>
                <a:cs typeface="Avenir Next"/>
                <a:sym typeface="Avenir Next"/>
              </a:rPr>
              <a:t>invoke</a:t>
            </a:r>
            <a:r>
              <a:t> a service at, or to </a:t>
            </a:r>
            <a:r>
              <a:rPr b="1">
                <a:latin typeface="Avenir Next"/>
                <a:ea typeface="Avenir Next"/>
                <a:cs typeface="Avenir Next"/>
                <a:sym typeface="Avenir Next"/>
              </a:rPr>
              <a:t>signal</a:t>
            </a:r>
            <a:r>
              <a:t> a condition to, another component </a:t>
            </a:r>
          </a:p>
          <a:p>
            <a:pPr lvl="1" marL="880110" indent="-440055" defTabSz="578358">
              <a:spcBef>
                <a:spcPts val="1400"/>
              </a:spcBef>
              <a:defRPr sz="3366"/>
            </a:pPr>
            <a:r>
              <a:t>Indications (outputs)</a:t>
            </a:r>
          </a:p>
          <a:p>
            <a:pPr lvl="2" marL="1320165" indent="-440055" defTabSz="578358">
              <a:spcBef>
                <a:spcPts val="1400"/>
              </a:spcBef>
              <a:defRPr sz="2970"/>
            </a:pPr>
            <a:r>
              <a:t>used by a component to </a:t>
            </a:r>
            <a:r>
              <a:rPr b="1">
                <a:latin typeface="Avenir Next"/>
                <a:ea typeface="Avenir Next"/>
                <a:cs typeface="Avenir Next"/>
                <a:sym typeface="Avenir Next"/>
              </a:rPr>
              <a:t>deliver</a:t>
            </a:r>
            <a:r>
              <a:t> information or to </a:t>
            </a:r>
            <a:r>
              <a:rPr b="1">
                <a:latin typeface="Avenir Next"/>
                <a:ea typeface="Avenir Next"/>
                <a:cs typeface="Avenir Next"/>
                <a:sym typeface="Avenir Next"/>
              </a:rPr>
              <a:t>signal</a:t>
            </a:r>
            <a:r>
              <a:t> a condition to another component</a:t>
            </a:r>
          </a:p>
          <a:p>
            <a:pPr marL="440054" indent="-440054" defTabSz="578358">
              <a:spcBef>
                <a:spcPts val="1400"/>
              </a:spcBef>
              <a:defRPr sz="3959"/>
            </a:pPr>
            <a:r>
              <a:t>Can carry payload or signaling information (“something happened” — conditions for synchronizing two layers )</a:t>
            </a:r>
          </a:p>
        </p:txBody>
      </p:sp>
      <p:sp>
        <p:nvSpPr>
          <p:cNvPr id="2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Layering"/>
          <p:cNvSpPr txBox="1"/>
          <p:nvPr>
            <p:ph type="title"/>
          </p:nvPr>
        </p:nvSpPr>
        <p:spPr>
          <a:prstGeom prst="rect">
            <a:avLst/>
          </a:prstGeom>
        </p:spPr>
        <p:txBody>
          <a:bodyPr/>
          <a:lstStyle>
            <a:lvl1pPr defTabSz="549148">
              <a:spcBef>
                <a:spcPts val="2600"/>
              </a:spcBef>
              <a:defRPr sz="7050"/>
            </a:lvl1pPr>
          </a:lstStyle>
          <a:p>
            <a:pPr/>
            <a:r>
              <a:t>Layering</a:t>
            </a:r>
          </a:p>
        </p:txBody>
      </p:sp>
      <p:sp>
        <p:nvSpPr>
          <p:cNvPr id="28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3" name="6-Layered Interface.png" descr="6-Layered Interface.png"/>
          <p:cNvPicPr>
            <a:picLocks noChangeAspect="1"/>
          </p:cNvPicPr>
          <p:nvPr/>
        </p:nvPicPr>
        <p:blipFill>
          <a:blip r:embed="rId3">
            <a:extLst/>
          </a:blip>
          <a:stretch>
            <a:fillRect/>
          </a:stretch>
        </p:blipFill>
        <p:spPr>
          <a:xfrm>
            <a:off x="4053260" y="825145"/>
            <a:ext cx="7789592" cy="7804487"/>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Modules"/>
          <p:cNvSpPr txBox="1"/>
          <p:nvPr>
            <p:ph type="title"/>
          </p:nvPr>
        </p:nvSpPr>
        <p:spPr>
          <a:prstGeom prst="rect">
            <a:avLst/>
          </a:prstGeom>
        </p:spPr>
        <p:txBody>
          <a:bodyPr/>
          <a:lstStyle>
            <a:lvl1pPr defTabSz="549148">
              <a:spcBef>
                <a:spcPts val="2600"/>
              </a:spcBef>
              <a:defRPr sz="7050"/>
            </a:lvl1pPr>
          </a:lstStyle>
          <a:p>
            <a:pPr/>
            <a:r>
              <a:t>Modules</a:t>
            </a:r>
          </a:p>
        </p:txBody>
      </p:sp>
      <p:sp>
        <p:nvSpPr>
          <p:cNvPr id="288" name="The modules we will be studying will perform one of the following:…"/>
          <p:cNvSpPr txBox="1"/>
          <p:nvPr>
            <p:ph type="body" idx="1"/>
          </p:nvPr>
        </p:nvSpPr>
        <p:spPr>
          <a:prstGeom prst="rect">
            <a:avLst/>
          </a:prstGeom>
        </p:spPr>
        <p:txBody>
          <a:bodyPr/>
          <a:lstStyle/>
          <a:p>
            <a:pPr/>
            <a:r>
              <a:t>The modules we will be studying will perform one of the following:</a:t>
            </a:r>
          </a:p>
          <a:p>
            <a:pPr lvl="1"/>
            <a:r>
              <a:t>Interaction with corresponding modules on other processes</a:t>
            </a:r>
          </a:p>
          <a:p>
            <a:pPr lvl="1"/>
            <a:r>
              <a:t>Local actions</a:t>
            </a:r>
          </a:p>
        </p:txBody>
      </p:sp>
      <p:sp>
        <p:nvSpPr>
          <p:cNvPr id="2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Example module"/>
          <p:cNvSpPr txBox="1"/>
          <p:nvPr>
            <p:ph type="title"/>
          </p:nvPr>
        </p:nvSpPr>
        <p:spPr>
          <a:prstGeom prst="rect">
            <a:avLst/>
          </a:prstGeom>
        </p:spPr>
        <p:txBody>
          <a:bodyPr/>
          <a:lstStyle>
            <a:lvl1pPr defTabSz="549148">
              <a:spcBef>
                <a:spcPts val="2600"/>
              </a:spcBef>
              <a:defRPr sz="7050"/>
            </a:lvl1pPr>
          </a:lstStyle>
          <a:p>
            <a:pPr/>
            <a:r>
              <a:t>Example module</a:t>
            </a:r>
          </a:p>
        </p:txBody>
      </p:sp>
      <p:sp>
        <p:nvSpPr>
          <p:cNvPr id="29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3" name="7-Job Handler Module.png" descr="7-Job Handler Module.png"/>
          <p:cNvPicPr>
            <a:picLocks noChangeAspect="1"/>
          </p:cNvPicPr>
          <p:nvPr/>
        </p:nvPicPr>
        <p:blipFill>
          <a:blip r:embed="rId3">
            <a:extLst/>
          </a:blip>
          <a:stretch>
            <a:fillRect/>
          </a:stretch>
        </p:blipFill>
        <p:spPr>
          <a:xfrm>
            <a:off x="475642" y="2355850"/>
            <a:ext cx="12053516" cy="548138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algorithm that implements the job handler (synchronous version)"/>
          <p:cNvSpPr txBox="1"/>
          <p:nvPr>
            <p:ph type="title"/>
          </p:nvPr>
        </p:nvSpPr>
        <p:spPr>
          <a:xfrm>
            <a:off x="406400" y="685800"/>
            <a:ext cx="12192000" cy="2092640"/>
          </a:xfrm>
          <a:prstGeom prst="rect">
            <a:avLst/>
          </a:prstGeom>
        </p:spPr>
        <p:txBody>
          <a:bodyPr/>
          <a:lstStyle/>
          <a:p>
            <a:pPr/>
            <a:r>
              <a:t>algorithm that implements the job handler (synchronous version)</a:t>
            </a:r>
          </a:p>
        </p:txBody>
      </p:sp>
      <p:sp>
        <p:nvSpPr>
          <p:cNvPr id="29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9" name="8-Synchronous Job Handler Algorithm.png" descr="8-Synchronous Job Handler Algorithm.png"/>
          <p:cNvPicPr>
            <a:picLocks noChangeAspect="1"/>
          </p:cNvPicPr>
          <p:nvPr/>
        </p:nvPicPr>
        <p:blipFill>
          <a:blip r:embed="rId2">
            <a:extLst/>
          </a:blip>
          <a:stretch>
            <a:fillRect/>
          </a:stretch>
        </p:blipFill>
        <p:spPr>
          <a:xfrm>
            <a:off x="517428" y="3460750"/>
            <a:ext cx="11969944" cy="321602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algorithm that implements the job handler (asynchronous version)"/>
          <p:cNvSpPr txBox="1"/>
          <p:nvPr>
            <p:ph type="title"/>
          </p:nvPr>
        </p:nvSpPr>
        <p:spPr>
          <a:xfrm>
            <a:off x="406400" y="685800"/>
            <a:ext cx="12192000" cy="2092640"/>
          </a:xfrm>
          <a:prstGeom prst="rect">
            <a:avLst/>
          </a:prstGeom>
        </p:spPr>
        <p:txBody>
          <a:bodyPr/>
          <a:lstStyle/>
          <a:p>
            <a:pPr/>
            <a:r>
              <a:t>algorithm that implements the job handler (asynchronous version)</a:t>
            </a:r>
          </a:p>
        </p:txBody>
      </p:sp>
      <p:sp>
        <p:nvSpPr>
          <p:cNvPr id="3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3" name="9-Asynchronous Job Handler Algorithm.png" descr="9-Asynchronous Job Handler Algorithm.png"/>
          <p:cNvPicPr>
            <a:picLocks noChangeAspect="1"/>
          </p:cNvPicPr>
          <p:nvPr/>
        </p:nvPicPr>
        <p:blipFill>
          <a:blip r:embed="rId2">
            <a:extLst/>
          </a:blip>
          <a:stretch>
            <a:fillRect/>
          </a:stretch>
        </p:blipFill>
        <p:spPr>
          <a:xfrm>
            <a:off x="538789" y="2760562"/>
            <a:ext cx="11927222" cy="6014089"/>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composing modules on modules"/>
          <p:cNvSpPr txBox="1"/>
          <p:nvPr>
            <p:ph type="title"/>
          </p:nvPr>
        </p:nvSpPr>
        <p:spPr>
          <a:prstGeom prst="rect">
            <a:avLst/>
          </a:prstGeom>
        </p:spPr>
        <p:txBody>
          <a:bodyPr/>
          <a:lstStyle>
            <a:lvl1pPr defTabSz="549148">
              <a:spcBef>
                <a:spcPts val="2600"/>
              </a:spcBef>
              <a:defRPr sz="7050"/>
            </a:lvl1pPr>
          </a:lstStyle>
          <a:p>
            <a:pPr/>
            <a:r>
              <a:t>composing modules on modules</a:t>
            </a:r>
          </a:p>
        </p:txBody>
      </p:sp>
      <p:sp>
        <p:nvSpPr>
          <p:cNvPr id="30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7" name="10-Layers of Implementation.png" descr="10-Layers of Implementation.png"/>
          <p:cNvPicPr>
            <a:picLocks noChangeAspect="1"/>
          </p:cNvPicPr>
          <p:nvPr/>
        </p:nvPicPr>
        <p:blipFill>
          <a:blip r:embed="rId3">
            <a:extLst/>
          </a:blip>
          <a:stretch>
            <a:fillRect/>
          </a:stretch>
        </p:blipFill>
        <p:spPr>
          <a:xfrm>
            <a:off x="1597430" y="1562100"/>
            <a:ext cx="9809940" cy="7357455"/>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Another example module"/>
          <p:cNvSpPr txBox="1"/>
          <p:nvPr>
            <p:ph type="title"/>
          </p:nvPr>
        </p:nvSpPr>
        <p:spPr>
          <a:prstGeom prst="rect">
            <a:avLst/>
          </a:prstGeom>
        </p:spPr>
        <p:txBody>
          <a:bodyPr/>
          <a:lstStyle>
            <a:lvl1pPr defTabSz="549148">
              <a:spcBef>
                <a:spcPts val="2600"/>
              </a:spcBef>
              <a:defRPr sz="7050"/>
            </a:lvl1pPr>
          </a:lstStyle>
          <a:p>
            <a:pPr/>
            <a:r>
              <a:t>Another example module</a:t>
            </a:r>
          </a:p>
        </p:txBody>
      </p:sp>
      <p:sp>
        <p:nvSpPr>
          <p:cNvPr id="31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3" name="11-Job Transformation Module.png" descr="11-Job Transformation Module.png"/>
          <p:cNvPicPr>
            <a:picLocks noChangeAspect="1"/>
          </p:cNvPicPr>
          <p:nvPr/>
        </p:nvPicPr>
        <p:blipFill>
          <a:blip r:embed="rId2">
            <a:extLst/>
          </a:blip>
          <a:stretch>
            <a:fillRect/>
          </a:stretch>
        </p:blipFill>
        <p:spPr>
          <a:xfrm>
            <a:off x="490820" y="1539242"/>
            <a:ext cx="12023160" cy="767993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the challenge"/>
          <p:cNvSpPr txBox="1"/>
          <p:nvPr>
            <p:ph type="title"/>
          </p:nvPr>
        </p:nvSpPr>
        <p:spPr>
          <a:prstGeom prst="rect">
            <a:avLst/>
          </a:prstGeom>
        </p:spPr>
        <p:txBody>
          <a:bodyPr/>
          <a:lstStyle>
            <a:lvl1pPr defTabSz="549148">
              <a:spcBef>
                <a:spcPts val="2600"/>
              </a:spcBef>
              <a:defRPr sz="7050"/>
            </a:lvl1pPr>
          </a:lstStyle>
          <a:p>
            <a:pPr/>
            <a:r>
              <a:t>the challenge</a:t>
            </a:r>
          </a:p>
        </p:txBody>
      </p:sp>
      <p:sp>
        <p:nvSpPr>
          <p:cNvPr id="195" name="Because most systems deal with some form of asynchrony, it is impossible to tell whether:…"/>
          <p:cNvSpPr txBox="1"/>
          <p:nvPr>
            <p:ph type="body" idx="1"/>
          </p:nvPr>
        </p:nvSpPr>
        <p:spPr>
          <a:prstGeom prst="rect">
            <a:avLst/>
          </a:prstGeom>
        </p:spPr>
        <p:txBody>
          <a:bodyPr/>
          <a:lstStyle/>
          <a:p>
            <a:pPr/>
            <a:r>
              <a:t>Because most systems deal with some form of asynchrony, it is impossible to tell whether:</a:t>
            </a:r>
          </a:p>
          <a:p>
            <a:pPr lvl="1"/>
            <a:r>
              <a:t>A process has failed</a:t>
            </a:r>
          </a:p>
          <a:p>
            <a:pPr lvl="1"/>
            <a:r>
              <a:t>The network has failed</a:t>
            </a:r>
          </a:p>
          <a:p>
            <a:pPr/>
            <a:r>
              <a:t>The challenge in distributed computing is precisely to devise algorithms that provide the processes that remain operating with enough consistent information so that they can cooperate correctly and solve common tasks</a:t>
            </a:r>
          </a:p>
        </p:txBody>
      </p:sp>
      <p:sp>
        <p:nvSpPr>
          <p:cNvPr id="196" name="Slide Number"/>
          <p:cNvSpPr txBox="1"/>
          <p:nvPr>
            <p:ph type="sldNum" sz="quarter" idx="2"/>
          </p:nvPr>
        </p:nvSpPr>
        <p:spPr>
          <a:xfrm>
            <a:off x="156900" y="9310707"/>
            <a:ext cx="260599" cy="457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95"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6" name="12-Job Transformation Algorithm.png" descr="12-Job Transformation Algorithm.png"/>
          <p:cNvPicPr>
            <a:picLocks noChangeAspect="1"/>
          </p:cNvPicPr>
          <p:nvPr/>
        </p:nvPicPr>
        <p:blipFill>
          <a:blip r:embed="rId3">
            <a:extLst/>
          </a:blip>
          <a:stretch>
            <a:fillRect/>
          </a:stretch>
        </p:blipFill>
        <p:spPr>
          <a:xfrm>
            <a:off x="410835" y="69850"/>
            <a:ext cx="10388601" cy="961390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classes of algorithms"/>
          <p:cNvSpPr txBox="1"/>
          <p:nvPr>
            <p:ph type="title"/>
          </p:nvPr>
        </p:nvSpPr>
        <p:spPr>
          <a:prstGeom prst="rect">
            <a:avLst/>
          </a:prstGeom>
        </p:spPr>
        <p:txBody>
          <a:bodyPr/>
          <a:lstStyle>
            <a:lvl1pPr defTabSz="549148">
              <a:spcBef>
                <a:spcPts val="2600"/>
              </a:spcBef>
              <a:defRPr sz="7050"/>
            </a:lvl1pPr>
          </a:lstStyle>
          <a:p>
            <a:pPr/>
            <a:r>
              <a:t>classes of algorithms</a:t>
            </a:r>
          </a:p>
        </p:txBody>
      </p:sp>
      <p:sp>
        <p:nvSpPr>
          <p:cNvPr id="321" name="Failure assumptions, the environment, the system parameters, and other design choices affect the algorithm design…"/>
          <p:cNvSpPr txBox="1"/>
          <p:nvPr>
            <p:ph type="body" idx="1"/>
          </p:nvPr>
        </p:nvSpPr>
        <p:spPr>
          <a:prstGeom prst="rect">
            <a:avLst/>
          </a:prstGeom>
        </p:spPr>
        <p:txBody>
          <a:bodyPr/>
          <a:lstStyle/>
          <a:p>
            <a:pPr/>
            <a:r>
              <a:t>Failure assumptions, the environment, the system parameters, and other design choices affect the algorithm design </a:t>
            </a:r>
          </a:p>
          <a:p>
            <a:pPr/>
            <a:r>
              <a:t>Leads to different classes of algorithms</a:t>
            </a:r>
          </a:p>
        </p:txBody>
      </p:sp>
      <p:sp>
        <p:nvSpPr>
          <p:cNvPr id="3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classes of algorithms cont."/>
          <p:cNvSpPr txBox="1"/>
          <p:nvPr>
            <p:ph type="title"/>
          </p:nvPr>
        </p:nvSpPr>
        <p:spPr>
          <a:prstGeom prst="rect">
            <a:avLst/>
          </a:prstGeom>
        </p:spPr>
        <p:txBody>
          <a:bodyPr/>
          <a:lstStyle>
            <a:lvl1pPr defTabSz="549148">
              <a:spcBef>
                <a:spcPts val="2600"/>
              </a:spcBef>
              <a:defRPr sz="7050"/>
            </a:lvl1pPr>
          </a:lstStyle>
          <a:p>
            <a:pPr/>
            <a:r>
              <a:t>classes of algorithms cont.</a:t>
            </a:r>
          </a:p>
        </p:txBody>
      </p:sp>
      <p:sp>
        <p:nvSpPr>
          <p:cNvPr id="325" name="Fail-stop…"/>
          <p:cNvSpPr txBox="1"/>
          <p:nvPr>
            <p:ph type="body" idx="1"/>
          </p:nvPr>
        </p:nvSpPr>
        <p:spPr>
          <a:prstGeom prst="rect">
            <a:avLst/>
          </a:prstGeom>
        </p:spPr>
        <p:txBody>
          <a:bodyPr/>
          <a:lstStyle/>
          <a:p>
            <a:pPr>
              <a:defRPr i="1">
                <a:latin typeface="Avenir Next"/>
                <a:ea typeface="Avenir Next"/>
                <a:cs typeface="Avenir Next"/>
                <a:sym typeface="Avenir Next"/>
              </a:defRPr>
            </a:pPr>
            <a:r>
              <a:t>Fail-stop</a:t>
            </a:r>
            <a:endParaRPr i="0">
              <a:latin typeface="Avenir Next Medium"/>
              <a:ea typeface="Avenir Next Medium"/>
              <a:cs typeface="Avenir Next Medium"/>
              <a:sym typeface="Avenir Next Medium"/>
            </a:endParaRPr>
          </a:p>
          <a:p>
            <a:pPr lvl="1" marL="967441" indent="-522941">
              <a:defRPr i="1" sz="4000">
                <a:latin typeface="Avenir Next"/>
                <a:ea typeface="Avenir Next"/>
                <a:cs typeface="Avenir Next"/>
                <a:sym typeface="Avenir Next"/>
              </a:defRPr>
            </a:pPr>
            <a:r>
              <a:rPr i="0">
                <a:latin typeface="Avenir Next Medium"/>
                <a:ea typeface="Avenir Next Medium"/>
                <a:cs typeface="Avenir Next Medium"/>
                <a:sym typeface="Avenir Next Medium"/>
              </a:rPr>
              <a:t>processes can fail by crashing</a:t>
            </a:r>
            <a:endParaRPr i="0">
              <a:latin typeface="Avenir Next Medium"/>
              <a:ea typeface="Avenir Next Medium"/>
              <a:cs typeface="Avenir Next Medium"/>
              <a:sym typeface="Avenir Next Medium"/>
            </a:endParaRPr>
          </a:p>
          <a:p>
            <a:pPr lvl="1" marL="967441" indent="-522941">
              <a:defRPr i="1" sz="4000">
                <a:latin typeface="Avenir Next"/>
                <a:ea typeface="Avenir Next"/>
                <a:cs typeface="Avenir Next"/>
                <a:sym typeface="Avenir Next"/>
              </a:defRPr>
            </a:pPr>
            <a:r>
              <a:rPr i="0">
                <a:latin typeface="Avenir Next Medium"/>
                <a:ea typeface="Avenir Next Medium"/>
                <a:cs typeface="Avenir Next Medium"/>
                <a:sym typeface="Avenir Next Medium"/>
              </a:rPr>
              <a:t>can be reliably detected by all the other processes </a:t>
            </a:r>
            <a:endParaRPr i="0">
              <a:latin typeface="Avenir Next Medium"/>
              <a:ea typeface="Avenir Next Medium"/>
              <a:cs typeface="Avenir Next Medium"/>
              <a:sym typeface="Avenir Next Medium"/>
            </a:endParaRPr>
          </a:p>
          <a:p>
            <a:pPr>
              <a:defRPr i="1">
                <a:latin typeface="Avenir Next"/>
                <a:ea typeface="Avenir Next"/>
                <a:cs typeface="Avenir Next"/>
                <a:sym typeface="Avenir Next"/>
              </a:defRPr>
            </a:pPr>
            <a:r>
              <a:t>Fail-silent</a:t>
            </a:r>
          </a:p>
          <a:p>
            <a:pPr lvl="1" marL="967441" indent="-522941">
              <a:defRPr i="1" sz="4000">
                <a:latin typeface="Avenir Next"/>
                <a:ea typeface="Avenir Next"/>
                <a:cs typeface="Avenir Next"/>
                <a:sym typeface="Avenir Next"/>
              </a:defRPr>
            </a:pPr>
            <a:r>
              <a:rPr i="0">
                <a:latin typeface="Avenir Next Medium"/>
                <a:ea typeface="Avenir Next Medium"/>
                <a:cs typeface="Avenir Next Medium"/>
                <a:sym typeface="Avenir Next Medium"/>
              </a:rPr>
              <a:t>processes can fail by crashing</a:t>
            </a:r>
          </a:p>
          <a:p>
            <a:pPr lvl="1" marL="967441" indent="-522941">
              <a:defRPr sz="4000"/>
            </a:pPr>
            <a:r>
              <a:t>process crashes can never be reliably detected</a:t>
            </a:r>
          </a:p>
        </p:txBody>
      </p:sp>
      <p:sp>
        <p:nvSpPr>
          <p:cNvPr id="3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5">
                                            <p:txEl>
                                              <p:pRg st="3" end="3"/>
                                            </p:txEl>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25">
                                            <p:txEl>
                                              <p:pRg st="4" end="4"/>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32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25"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classes of algorithms cont."/>
          <p:cNvSpPr txBox="1"/>
          <p:nvPr>
            <p:ph type="title"/>
          </p:nvPr>
        </p:nvSpPr>
        <p:spPr>
          <a:prstGeom prst="rect">
            <a:avLst/>
          </a:prstGeom>
        </p:spPr>
        <p:txBody>
          <a:bodyPr/>
          <a:lstStyle>
            <a:lvl1pPr defTabSz="549148">
              <a:spcBef>
                <a:spcPts val="2600"/>
              </a:spcBef>
              <a:defRPr sz="7050"/>
            </a:lvl1pPr>
          </a:lstStyle>
          <a:p>
            <a:pPr/>
            <a:r>
              <a:t>classes of algorithms cont.</a:t>
            </a:r>
          </a:p>
        </p:txBody>
      </p:sp>
      <p:sp>
        <p:nvSpPr>
          <p:cNvPr id="331" name="Fail-noisy…"/>
          <p:cNvSpPr txBox="1"/>
          <p:nvPr>
            <p:ph type="body" idx="1"/>
          </p:nvPr>
        </p:nvSpPr>
        <p:spPr>
          <a:prstGeom prst="rect">
            <a:avLst/>
          </a:prstGeom>
        </p:spPr>
        <p:txBody>
          <a:bodyPr/>
          <a:lstStyle/>
          <a:p>
            <a:pPr>
              <a:defRPr i="1">
                <a:latin typeface="Avenir Next"/>
                <a:ea typeface="Avenir Next"/>
                <a:cs typeface="Avenir Next"/>
                <a:sym typeface="Avenir Next"/>
              </a:defRPr>
            </a:pPr>
            <a:r>
              <a:t>Fail-noisy</a:t>
            </a:r>
          </a:p>
          <a:p>
            <a:pPr lvl="1" marL="967441" indent="-522941">
              <a:defRPr i="1" sz="4000">
                <a:latin typeface="Avenir Next"/>
                <a:ea typeface="Avenir Next"/>
                <a:cs typeface="Avenir Next"/>
                <a:sym typeface="Avenir Next"/>
              </a:defRPr>
            </a:pPr>
            <a:r>
              <a:rPr i="0">
                <a:latin typeface="Avenir Next Medium"/>
                <a:ea typeface="Avenir Next Medium"/>
                <a:cs typeface="Avenir Next Medium"/>
                <a:sym typeface="Avenir Next Medium"/>
              </a:rPr>
              <a:t>processes can fail by crashing</a:t>
            </a:r>
            <a:endParaRPr i="0">
              <a:latin typeface="Avenir Next Medium"/>
              <a:ea typeface="Avenir Next Medium"/>
              <a:cs typeface="Avenir Next Medium"/>
              <a:sym typeface="Avenir Next Medium"/>
            </a:endParaRPr>
          </a:p>
          <a:p>
            <a:pPr lvl="1" marL="967441" indent="-522941">
              <a:defRPr i="1" sz="4000">
                <a:latin typeface="Avenir Next"/>
                <a:ea typeface="Avenir Next"/>
                <a:cs typeface="Avenir Next"/>
                <a:sym typeface="Avenir Next"/>
              </a:defRPr>
            </a:pPr>
            <a:r>
              <a:rPr i="0">
                <a:latin typeface="Avenir Next Medium"/>
                <a:ea typeface="Avenir Next Medium"/>
                <a:cs typeface="Avenir Next Medium"/>
                <a:sym typeface="Avenir Next Medium"/>
              </a:rPr>
              <a:t>crashes can be detected</a:t>
            </a:r>
            <a:endParaRPr i="0">
              <a:latin typeface="Avenir Next Medium"/>
              <a:ea typeface="Avenir Next Medium"/>
              <a:cs typeface="Avenir Next Medium"/>
              <a:sym typeface="Avenir Next Medium"/>
            </a:endParaRPr>
          </a:p>
          <a:p>
            <a:pPr lvl="2" marL="1481666" indent="-592666">
              <a:defRPr i="1" sz="4000">
                <a:latin typeface="Avenir Next"/>
                <a:ea typeface="Avenir Next"/>
                <a:cs typeface="Avenir Next"/>
                <a:sym typeface="Avenir Next"/>
              </a:defRPr>
            </a:pPr>
            <a:r>
              <a:rPr i="0">
                <a:latin typeface="Avenir Next Medium"/>
                <a:ea typeface="Avenir Next Medium"/>
                <a:cs typeface="Avenir Next Medium"/>
                <a:sym typeface="Avenir Next Medium"/>
              </a:rPr>
              <a:t>BUT not always in an accurate manner (accuracy is only eventual)</a:t>
            </a:r>
          </a:p>
          <a:p>
            <a:pPr>
              <a:defRPr i="1">
                <a:latin typeface="Avenir Next"/>
                <a:ea typeface="Avenir Next"/>
                <a:cs typeface="Avenir Next"/>
                <a:sym typeface="Avenir Next"/>
              </a:defRPr>
            </a:pPr>
            <a:r>
              <a:t>Fail-recovery</a:t>
            </a:r>
          </a:p>
          <a:p>
            <a:pPr lvl="1" marL="967441" indent="-522941">
              <a:defRPr sz="4000"/>
            </a:pPr>
            <a:r>
              <a:t>processes can crash and later </a:t>
            </a:r>
            <a:r>
              <a:rPr i="1">
                <a:latin typeface="Avenir Next"/>
                <a:ea typeface="Avenir Next"/>
                <a:cs typeface="Avenir Next"/>
                <a:sym typeface="Avenir Next"/>
              </a:rPr>
              <a:t>recover</a:t>
            </a:r>
            <a:r>
              <a:t> and still participate in the algorithm</a:t>
            </a:r>
          </a:p>
        </p:txBody>
      </p:sp>
      <p:sp>
        <p:nvSpPr>
          <p:cNvPr id="33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1">
                                            <p:txEl>
                                              <p:pRg st="4" end="4"/>
                                            </p:txEl>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31">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31" grpId="1"/>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classes of algorithms cont."/>
          <p:cNvSpPr txBox="1"/>
          <p:nvPr>
            <p:ph type="title"/>
          </p:nvPr>
        </p:nvSpPr>
        <p:spPr>
          <a:prstGeom prst="rect">
            <a:avLst/>
          </a:prstGeom>
        </p:spPr>
        <p:txBody>
          <a:bodyPr/>
          <a:lstStyle>
            <a:lvl1pPr defTabSz="549148">
              <a:spcBef>
                <a:spcPts val="2600"/>
              </a:spcBef>
              <a:defRPr sz="7050"/>
            </a:lvl1pPr>
          </a:lstStyle>
          <a:p>
            <a:pPr/>
            <a:r>
              <a:t>classes of algorithms cont.</a:t>
            </a:r>
          </a:p>
        </p:txBody>
      </p:sp>
      <p:sp>
        <p:nvSpPr>
          <p:cNvPr id="337" name="Fail-arbitrary…"/>
          <p:cNvSpPr txBox="1"/>
          <p:nvPr>
            <p:ph type="body" idx="1"/>
          </p:nvPr>
        </p:nvSpPr>
        <p:spPr>
          <a:prstGeom prst="rect">
            <a:avLst/>
          </a:prstGeom>
        </p:spPr>
        <p:txBody>
          <a:bodyPr/>
          <a:lstStyle/>
          <a:p>
            <a:pPr>
              <a:defRPr i="1">
                <a:latin typeface="Avenir Next"/>
                <a:ea typeface="Avenir Next"/>
                <a:cs typeface="Avenir Next"/>
                <a:sym typeface="Avenir Next"/>
              </a:defRPr>
            </a:pPr>
            <a:r>
              <a:t>Fail-arbitrary</a:t>
            </a:r>
          </a:p>
          <a:p>
            <a:pPr lvl="1" marL="967441" indent="-522941">
              <a:defRPr sz="4000"/>
            </a:pPr>
            <a:r>
              <a:t>processes can deviate arbitrarily from the protocol specification and act in malicious, adversarial ways</a:t>
            </a:r>
          </a:p>
          <a:p>
            <a:pPr>
              <a:defRPr i="1">
                <a:latin typeface="Avenir Next"/>
                <a:ea typeface="Avenir Next"/>
                <a:cs typeface="Avenir Next"/>
                <a:sym typeface="Avenir Next"/>
              </a:defRPr>
            </a:pPr>
            <a:r>
              <a:t>Randomized</a:t>
            </a:r>
          </a:p>
          <a:p>
            <a:pPr lvl="1" marL="967441" indent="-522941">
              <a:defRPr sz="4000"/>
            </a:pPr>
            <a:r>
              <a:t>processes may make probabilistic choices by using a source of randomness </a:t>
            </a:r>
          </a:p>
        </p:txBody>
      </p:sp>
      <p:sp>
        <p:nvSpPr>
          <p:cNvPr id="33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7">
                                            <p:txEl>
                                              <p:pRg st="2" end="2"/>
                                            </p:txEl>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3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37"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Abstractions"/>
          <p:cNvSpPr txBox="1"/>
          <p:nvPr>
            <p:ph type="title"/>
          </p:nvPr>
        </p:nvSpPr>
        <p:spPr>
          <a:prstGeom prst="rect">
            <a:avLst/>
          </a:prstGeom>
        </p:spPr>
        <p:txBody>
          <a:bodyPr/>
          <a:lstStyle>
            <a:lvl1pPr defTabSz="549148">
              <a:spcBef>
                <a:spcPts val="2600"/>
              </a:spcBef>
              <a:defRPr sz="7050"/>
            </a:lvl1pPr>
          </a:lstStyle>
          <a:p>
            <a:pPr/>
            <a:r>
              <a:t>Abstractions</a:t>
            </a:r>
          </a:p>
        </p:txBody>
      </p:sp>
      <p:sp>
        <p:nvSpPr>
          <p:cNvPr id="199" name="Abstractions help distinguish the fundamental from the accessory…"/>
          <p:cNvSpPr txBox="1"/>
          <p:nvPr>
            <p:ph type="body" idx="1"/>
          </p:nvPr>
        </p:nvSpPr>
        <p:spPr>
          <a:prstGeom prst="rect">
            <a:avLst/>
          </a:prstGeom>
        </p:spPr>
        <p:txBody>
          <a:bodyPr/>
          <a:lstStyle/>
          <a:p>
            <a:pPr marL="342264" indent="-342264" defTabSz="449833">
              <a:spcBef>
                <a:spcPts val="1100"/>
              </a:spcBef>
              <a:defRPr sz="3080"/>
            </a:pPr>
            <a:r>
              <a:t>Abstractions help distinguish the fundamental from the accessory </a:t>
            </a:r>
          </a:p>
          <a:p>
            <a:pPr lvl="1" marL="684529" indent="-342264" defTabSz="449833">
              <a:spcBef>
                <a:spcPts val="1100"/>
              </a:spcBef>
              <a:defRPr sz="2618"/>
            </a:pPr>
            <a:r>
              <a:t>Prevents system designers and engineers from reinventing the same solutions for slight variants of the same problems</a:t>
            </a:r>
          </a:p>
          <a:p>
            <a:pPr marL="342264" indent="-342264" defTabSz="449833">
              <a:spcBef>
                <a:spcPts val="1100"/>
              </a:spcBef>
              <a:defRPr sz="3080"/>
            </a:pPr>
            <a:r>
              <a:t>Basic Abstractions of the underlying physical system:</a:t>
            </a:r>
          </a:p>
          <a:p>
            <a:pPr lvl="1" marL="684529" indent="-342264" defTabSz="449833">
              <a:spcBef>
                <a:spcPts val="1100"/>
              </a:spcBef>
              <a:defRPr sz="2618"/>
            </a:pPr>
            <a:r>
              <a:rPr b="1" u="sng">
                <a:latin typeface="Avenir Next"/>
                <a:ea typeface="Avenir Next"/>
                <a:cs typeface="Avenir Next"/>
                <a:sym typeface="Avenir Next"/>
              </a:rPr>
              <a:t>Processes</a:t>
            </a:r>
            <a:r>
              <a:t> (represented by):</a:t>
            </a:r>
          </a:p>
          <a:p>
            <a:pPr lvl="2" marL="1026794" indent="-342264" defTabSz="449833">
              <a:spcBef>
                <a:spcPts val="1100"/>
              </a:spcBef>
              <a:defRPr sz="2309"/>
            </a:pPr>
            <a:r>
              <a:t>a computer</a:t>
            </a:r>
          </a:p>
          <a:p>
            <a:pPr lvl="2" marL="1026794" indent="-342264" defTabSz="449833">
              <a:spcBef>
                <a:spcPts val="1100"/>
              </a:spcBef>
              <a:defRPr sz="2309"/>
            </a:pPr>
            <a:r>
              <a:t>a processor within a computer</a:t>
            </a:r>
          </a:p>
          <a:p>
            <a:pPr lvl="2" marL="1026794" indent="-342264" defTabSz="449833">
              <a:spcBef>
                <a:spcPts val="1100"/>
              </a:spcBef>
              <a:defRPr sz="2309"/>
            </a:pPr>
            <a:r>
              <a:t>a specific thread of execution within a processor </a:t>
            </a:r>
          </a:p>
          <a:p>
            <a:pPr lvl="1" marL="684529" indent="-342264" defTabSz="449833">
              <a:spcBef>
                <a:spcPts val="1100"/>
              </a:spcBef>
              <a:defRPr sz="2618"/>
            </a:pPr>
            <a:r>
              <a:rPr b="1" u="sng">
                <a:latin typeface="Avenir Next"/>
                <a:ea typeface="Avenir Next"/>
                <a:cs typeface="Avenir Next"/>
                <a:sym typeface="Avenir Next"/>
              </a:rPr>
              <a:t>Links</a:t>
            </a:r>
            <a:r>
              <a:t> that support the message passing over a communication network, which is the basis of cooperation</a:t>
            </a:r>
          </a:p>
          <a:p>
            <a:pPr lvl="1" marL="684529" indent="-342264" defTabSz="449833">
              <a:spcBef>
                <a:spcPts val="1100"/>
              </a:spcBef>
              <a:defRPr sz="2618"/>
            </a:pPr>
            <a:r>
              <a:rPr b="1" u="sng">
                <a:latin typeface="Avenir Next"/>
                <a:ea typeface="Avenir Next"/>
                <a:cs typeface="Avenir Next"/>
                <a:sym typeface="Avenir Next"/>
              </a:rPr>
              <a:t>Timing Modules</a:t>
            </a:r>
            <a:r>
              <a:t> (e.g., failure detectors)</a:t>
            </a:r>
          </a:p>
          <a:p>
            <a:pPr lvl="1" marL="684529" indent="-342264" defTabSz="449833">
              <a:spcBef>
                <a:spcPts val="1100"/>
              </a:spcBef>
              <a:defRPr b="1" sz="2618" u="sng">
                <a:latin typeface="Avenir Next"/>
                <a:ea typeface="Avenir Next"/>
                <a:cs typeface="Avenir Next"/>
                <a:sym typeface="Avenir Next"/>
              </a:defRPr>
            </a:pPr>
            <a:r>
              <a:t>Cryptography</a:t>
            </a:r>
          </a:p>
        </p:txBody>
      </p:sp>
      <p:sp>
        <p:nvSpPr>
          <p:cNvPr id="200" name="Slide Number"/>
          <p:cNvSpPr txBox="1"/>
          <p:nvPr>
            <p:ph type="sldNum" sz="quarter" idx="2"/>
          </p:nvPr>
        </p:nvSpPr>
        <p:spPr>
          <a:xfrm>
            <a:off x="156900" y="9310707"/>
            <a:ext cx="260599" cy="457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txEl>
                                              <p:pRg st="2" end="2"/>
                                            </p:txEl>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9">
                                            <p:txEl>
                                              <p:pRg st="3" end="3"/>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199">
                                            <p:txEl>
                                              <p:pRg st="4" end="4"/>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199">
                                            <p:txEl>
                                              <p:pRg st="5" end="5"/>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199">
                                            <p:txEl>
                                              <p:pRg st="6" end="6"/>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199">
                                            <p:txEl>
                                              <p:pRg st="7" end="7"/>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199">
                                            <p:txEl>
                                              <p:pRg st="8" end="8"/>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199">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99"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From basic abstractions to models"/>
          <p:cNvSpPr txBox="1"/>
          <p:nvPr>
            <p:ph type="title"/>
          </p:nvPr>
        </p:nvSpPr>
        <p:spPr>
          <a:prstGeom prst="rect">
            <a:avLst/>
          </a:prstGeom>
        </p:spPr>
        <p:txBody>
          <a:bodyPr/>
          <a:lstStyle>
            <a:lvl1pPr defTabSz="549148">
              <a:spcBef>
                <a:spcPts val="2600"/>
              </a:spcBef>
              <a:defRPr sz="7050"/>
            </a:lvl1pPr>
          </a:lstStyle>
          <a:p>
            <a:pPr/>
            <a:r>
              <a:t>From basic abstractions to models</a:t>
            </a:r>
          </a:p>
        </p:txBody>
      </p:sp>
      <p:sp>
        <p:nvSpPr>
          <p:cNvPr id="203" name="It is thus possible to represent multiple realizations of a distributed system by capturing different properties of processes and links by:…"/>
          <p:cNvSpPr txBox="1"/>
          <p:nvPr>
            <p:ph type="body" idx="1"/>
          </p:nvPr>
        </p:nvSpPr>
        <p:spPr>
          <a:prstGeom prst="rect">
            <a:avLst/>
          </a:prstGeom>
        </p:spPr>
        <p:txBody>
          <a:bodyPr/>
          <a:lstStyle/>
          <a:p>
            <a:pPr/>
            <a:r>
              <a:t>It is thus possible to represent multiple realizations of a distributed system by capturing different properties of processes and links by:</a:t>
            </a:r>
          </a:p>
          <a:p>
            <a:pPr lvl="1"/>
            <a:r>
              <a:t>describing how these elements may operate </a:t>
            </a:r>
          </a:p>
          <a:p>
            <a:pPr lvl="1"/>
            <a:r>
              <a:t>describing how these elements may fail </a:t>
            </a:r>
          </a:p>
          <a:p>
            <a:pPr/>
            <a:r>
              <a:t>And that under different environmental conditions </a:t>
            </a:r>
          </a:p>
          <a:p>
            <a:pPr/>
            <a:r>
              <a:t>These are what become </a:t>
            </a:r>
            <a:r>
              <a:rPr b="1">
                <a:latin typeface="Avenir Next"/>
                <a:ea typeface="Avenir Next"/>
                <a:cs typeface="Avenir Next"/>
                <a:sym typeface="Avenir Next"/>
              </a:rPr>
              <a:t>Distributed System models</a:t>
            </a:r>
          </a:p>
        </p:txBody>
      </p:sp>
      <p:sp>
        <p:nvSpPr>
          <p:cNvPr id="204" name="Slide Number"/>
          <p:cNvSpPr txBox="1"/>
          <p:nvPr>
            <p:ph type="sldNum" sz="quarter" idx="2"/>
          </p:nvPr>
        </p:nvSpPr>
        <p:spPr>
          <a:xfrm>
            <a:off x="156900" y="9310707"/>
            <a:ext cx="260599" cy="457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203">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03"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From models to higher-level abstractions"/>
          <p:cNvSpPr txBox="1"/>
          <p:nvPr>
            <p:ph type="title"/>
          </p:nvPr>
        </p:nvSpPr>
        <p:spPr>
          <a:prstGeom prst="rect">
            <a:avLst/>
          </a:prstGeom>
        </p:spPr>
        <p:txBody>
          <a:bodyPr/>
          <a:lstStyle>
            <a:lvl1pPr defTabSz="490727">
              <a:spcBef>
                <a:spcPts val="2300"/>
              </a:spcBef>
              <a:defRPr sz="6299"/>
            </a:lvl1pPr>
          </a:lstStyle>
          <a:p>
            <a:pPr/>
            <a:r>
              <a:t>From models to higher-level abstractions</a:t>
            </a:r>
          </a:p>
        </p:txBody>
      </p:sp>
      <p:sp>
        <p:nvSpPr>
          <p:cNvPr id="207" name="Given a system model:…"/>
          <p:cNvSpPr txBox="1"/>
          <p:nvPr>
            <p:ph type="body" idx="1"/>
          </p:nvPr>
        </p:nvSpPr>
        <p:spPr>
          <a:prstGeom prst="rect">
            <a:avLst/>
          </a:prstGeom>
        </p:spPr>
        <p:txBody>
          <a:bodyPr/>
          <a:lstStyle/>
          <a:p>
            <a:pPr marL="373379" indent="-373379" defTabSz="490727">
              <a:spcBef>
                <a:spcPts val="1200"/>
              </a:spcBef>
              <a:defRPr sz="3359"/>
            </a:pPr>
            <a:r>
              <a:t>Given a system model:</a:t>
            </a:r>
          </a:p>
          <a:p>
            <a:pPr lvl="1" marL="746759" indent="-373379" defTabSz="490727">
              <a:spcBef>
                <a:spcPts val="1200"/>
              </a:spcBef>
              <a:defRPr sz="2856"/>
            </a:pPr>
            <a:r>
              <a:t>the next step is to understand how to build abstractions that capture recurring interaction patterns in distributed applications </a:t>
            </a:r>
          </a:p>
          <a:p>
            <a:pPr marL="373379" indent="-373379" defTabSz="490727">
              <a:spcBef>
                <a:spcPts val="1200"/>
              </a:spcBef>
              <a:defRPr sz="3359"/>
            </a:pPr>
            <a:r>
              <a:t>We want thus to build abstractions that capture robust cooperation problems among groups of processes built on the underlying basic abstractions (processes and links)</a:t>
            </a:r>
          </a:p>
          <a:p>
            <a:pPr marL="373379" indent="-373379" defTabSz="490727">
              <a:spcBef>
                <a:spcPts val="1200"/>
              </a:spcBef>
              <a:defRPr sz="3359"/>
            </a:pPr>
            <a:r>
              <a:t>This cooperation can be modeled as an </a:t>
            </a:r>
            <a:r>
              <a:rPr i="1">
                <a:latin typeface="Avenir Next"/>
                <a:ea typeface="Avenir Next"/>
                <a:cs typeface="Avenir Next"/>
                <a:sym typeface="Avenir Next"/>
              </a:rPr>
              <a:t>agreement problem</a:t>
            </a:r>
          </a:p>
          <a:p>
            <a:pPr lvl="1" marL="746759" indent="-373379" defTabSz="490727">
              <a:spcBef>
                <a:spcPts val="1200"/>
              </a:spcBef>
              <a:defRPr sz="2856"/>
            </a:pPr>
            <a:r>
              <a:t>Did a particular event take place?</a:t>
            </a:r>
          </a:p>
          <a:p>
            <a:pPr lvl="1" marL="746759" indent="-373379" defTabSz="490727">
              <a:spcBef>
                <a:spcPts val="1200"/>
              </a:spcBef>
              <a:defRPr sz="2856"/>
            </a:pPr>
            <a:r>
              <a:t>What is the common sequence of actions to perform?</a:t>
            </a:r>
          </a:p>
          <a:p>
            <a:pPr lvl="1" marL="746759" indent="-373379" defTabSz="490727">
              <a:spcBef>
                <a:spcPts val="1200"/>
              </a:spcBef>
              <a:defRPr sz="2856"/>
            </a:pPr>
            <a:r>
              <a:t>What is the order by which a set of inputs need to be processed?</a:t>
            </a:r>
          </a:p>
        </p:txBody>
      </p:sp>
      <p:sp>
        <p:nvSpPr>
          <p:cNvPr id="208" name="Slide Number"/>
          <p:cNvSpPr txBox="1"/>
          <p:nvPr>
            <p:ph type="sldNum" sz="quarter" idx="2"/>
          </p:nvPr>
        </p:nvSpPr>
        <p:spPr>
          <a:xfrm>
            <a:off x="156900" y="9310707"/>
            <a:ext cx="260599" cy="457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207">
                                            <p:txEl>
                                              <p:pRg st="3" end="3"/>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207">
                                            <p:txEl>
                                              <p:pRg st="4" end="4"/>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207">
                                            <p:txEl>
                                              <p:pRg st="5" end="5"/>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207">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07"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from the simple to the complex"/>
          <p:cNvSpPr txBox="1"/>
          <p:nvPr>
            <p:ph type="title"/>
          </p:nvPr>
        </p:nvSpPr>
        <p:spPr>
          <a:prstGeom prst="rect">
            <a:avLst/>
          </a:prstGeom>
        </p:spPr>
        <p:txBody>
          <a:bodyPr/>
          <a:lstStyle>
            <a:lvl1pPr defTabSz="549148">
              <a:spcBef>
                <a:spcPts val="2600"/>
              </a:spcBef>
              <a:defRPr sz="7050"/>
            </a:lvl1pPr>
          </a:lstStyle>
          <a:p>
            <a:pPr/>
            <a:r>
              <a:t>from the simple to the complex</a:t>
            </a:r>
          </a:p>
        </p:txBody>
      </p:sp>
      <p:sp>
        <p:nvSpPr>
          <p:cNvPr id="211" name="It is desirable to establish more sophisticated forms of agreement from solutions to simpler agreement problems…"/>
          <p:cNvSpPr txBox="1"/>
          <p:nvPr>
            <p:ph type="body" idx="1"/>
          </p:nvPr>
        </p:nvSpPr>
        <p:spPr>
          <a:prstGeom prst="rect">
            <a:avLst/>
          </a:prstGeom>
        </p:spPr>
        <p:txBody>
          <a:bodyPr/>
          <a:lstStyle/>
          <a:p>
            <a:pPr/>
            <a:r>
              <a:t>It is desirable to establish more sophisticated forms of agreement from solutions to simpler agreement problems</a:t>
            </a:r>
          </a:p>
          <a:p>
            <a:pPr lvl="1"/>
            <a:r>
              <a:t>In an incremental manner </a:t>
            </a:r>
          </a:p>
          <a:p>
            <a:pPr/>
            <a:r>
              <a:t>To exchange information processes must agree on:</a:t>
            </a:r>
          </a:p>
          <a:p>
            <a:pPr lvl="1"/>
            <a:r>
              <a:t>Who they are</a:t>
            </a:r>
          </a:p>
          <a:p>
            <a:pPr lvl="1"/>
            <a:r>
              <a:t>Common format for messages passed around</a:t>
            </a:r>
          </a:p>
          <a:p>
            <a:pPr lvl="1"/>
            <a:r>
              <a:t>How to exchange those messages</a:t>
            </a:r>
          </a:p>
        </p:txBody>
      </p:sp>
      <p:sp>
        <p:nvSpPr>
          <p:cNvPr id="212" name="Slide Number"/>
          <p:cNvSpPr txBox="1"/>
          <p:nvPr>
            <p:ph type="sldNum" sz="quarter" idx="2"/>
          </p:nvPr>
        </p:nvSpPr>
        <p:spPr>
          <a:xfrm>
            <a:off x="156900" y="9310707"/>
            <a:ext cx="260599" cy="457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1">
                                            <p:txEl>
                                              <p:pRg st="2" end="2"/>
                                            </p:txEl>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1">
                                            <p:txEl>
                                              <p:pRg st="3" end="3"/>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211">
                                            <p:txEl>
                                              <p:pRg st="4" end="4"/>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211">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11"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from the simple to the complex cont."/>
          <p:cNvSpPr txBox="1"/>
          <p:nvPr>
            <p:ph type="title"/>
          </p:nvPr>
        </p:nvSpPr>
        <p:spPr>
          <a:prstGeom prst="rect">
            <a:avLst/>
          </a:prstGeom>
        </p:spPr>
        <p:txBody>
          <a:bodyPr/>
          <a:lstStyle>
            <a:lvl1pPr defTabSz="549148">
              <a:spcBef>
                <a:spcPts val="2600"/>
              </a:spcBef>
              <a:defRPr sz="7050"/>
            </a:lvl1pPr>
          </a:lstStyle>
          <a:p>
            <a:pPr/>
            <a:r>
              <a:t>from the simple to the complex cont.</a:t>
            </a:r>
          </a:p>
        </p:txBody>
      </p:sp>
      <p:sp>
        <p:nvSpPr>
          <p:cNvPr id="215" name="After exchanging messages, the processes may be faced with several alternative plans of action…"/>
          <p:cNvSpPr txBox="1"/>
          <p:nvPr>
            <p:ph type="body" idx="1"/>
          </p:nvPr>
        </p:nvSpPr>
        <p:spPr>
          <a:prstGeom prst="rect">
            <a:avLst/>
          </a:prstGeom>
        </p:spPr>
        <p:txBody>
          <a:bodyPr/>
          <a:lstStyle/>
          <a:p>
            <a:pPr marL="342264" indent="-342264" defTabSz="449833">
              <a:spcBef>
                <a:spcPts val="1100"/>
              </a:spcBef>
              <a:defRPr sz="3080"/>
            </a:pPr>
            <a:r>
              <a:t>After exchanging messages, the processes may be faced with several alternative plans of action </a:t>
            </a:r>
          </a:p>
          <a:p>
            <a:pPr lvl="1" marL="684529" indent="-342264" defTabSz="449833">
              <a:spcBef>
                <a:spcPts val="1100"/>
              </a:spcBef>
              <a:defRPr sz="2618"/>
            </a:pPr>
            <a:r>
              <a:rPr b="1">
                <a:latin typeface="Avenir Next"/>
                <a:ea typeface="Avenir Next"/>
                <a:cs typeface="Avenir Next"/>
                <a:sym typeface="Avenir Next"/>
              </a:rPr>
              <a:t>Consensus</a:t>
            </a:r>
            <a:r>
              <a:t> on a common plan out of several alternatives</a:t>
            </a:r>
          </a:p>
          <a:p>
            <a:pPr lvl="2" marL="1026794" indent="-342264" defTabSz="449833">
              <a:spcBef>
                <a:spcPts val="1100"/>
              </a:spcBef>
              <a:defRPr sz="2309"/>
            </a:pPr>
            <a:r>
              <a:t>each process may have its own distinct plan</a:t>
            </a:r>
          </a:p>
          <a:p>
            <a:pPr marL="342264" indent="-342264" defTabSz="449833">
              <a:spcBef>
                <a:spcPts val="1100"/>
              </a:spcBef>
              <a:defRPr sz="3080"/>
            </a:pPr>
            <a:r>
              <a:t>From there, processes may need to agree on whether a particular step should be taken or not</a:t>
            </a:r>
          </a:p>
          <a:p>
            <a:pPr lvl="1" marL="684529" indent="-342264" defTabSz="449833">
              <a:spcBef>
                <a:spcPts val="1100"/>
              </a:spcBef>
              <a:defRPr sz="2618"/>
            </a:pPr>
            <a:r>
              <a:t>Known as the </a:t>
            </a:r>
            <a:r>
              <a:rPr b="1">
                <a:latin typeface="Avenir Next"/>
                <a:ea typeface="Avenir Next"/>
                <a:cs typeface="Avenir Next"/>
                <a:sym typeface="Avenir Next"/>
              </a:rPr>
              <a:t>atomic commitment</a:t>
            </a:r>
            <a:r>
              <a:t> problem</a:t>
            </a:r>
          </a:p>
          <a:p>
            <a:pPr marL="342264" indent="-342264" defTabSz="449833">
              <a:spcBef>
                <a:spcPts val="1100"/>
              </a:spcBef>
              <a:defRPr sz="3080"/>
            </a:pPr>
            <a:r>
              <a:t>Processes may need to agree on the order in which these actions should be executed</a:t>
            </a:r>
          </a:p>
          <a:p>
            <a:pPr lvl="1" marL="684529" indent="-342264" defTabSz="449833">
              <a:spcBef>
                <a:spcPts val="1100"/>
              </a:spcBef>
              <a:defRPr sz="2618"/>
            </a:pPr>
            <a:r>
              <a:t>This is the basis of one of the most fundamental techniques to replicate computation in order to achieve fault tolerance </a:t>
            </a:r>
          </a:p>
          <a:p>
            <a:pPr lvl="1" marL="684529" indent="-342264" defTabSz="449833">
              <a:spcBef>
                <a:spcPts val="1100"/>
              </a:spcBef>
              <a:defRPr sz="2618"/>
            </a:pPr>
            <a:r>
              <a:t>Known as </a:t>
            </a:r>
            <a:r>
              <a:rPr b="1">
                <a:latin typeface="Avenir Next"/>
                <a:ea typeface="Avenir Next"/>
                <a:cs typeface="Avenir Next"/>
                <a:sym typeface="Avenir Next"/>
              </a:rPr>
              <a:t>Total-order Broadcast</a:t>
            </a:r>
          </a:p>
        </p:txBody>
      </p:sp>
      <p:sp>
        <p:nvSpPr>
          <p:cNvPr id="216" name="Slide Number"/>
          <p:cNvSpPr txBox="1"/>
          <p:nvPr>
            <p:ph type="sldNum" sz="quarter" idx="2"/>
          </p:nvPr>
        </p:nvSpPr>
        <p:spPr>
          <a:xfrm>
            <a:off x="156900" y="9310707"/>
            <a:ext cx="260599" cy="457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5">
                                            <p:txEl>
                                              <p:pRg st="3" end="3"/>
                                            </p:txEl>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5">
                                            <p:txEl>
                                              <p:pRg st="5" end="5"/>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215">
                                            <p:txEl>
                                              <p:pRg st="6" end="6"/>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215">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15"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therefore"/>
          <p:cNvSpPr txBox="1"/>
          <p:nvPr>
            <p:ph type="title"/>
          </p:nvPr>
        </p:nvSpPr>
        <p:spPr>
          <a:prstGeom prst="rect">
            <a:avLst/>
          </a:prstGeom>
        </p:spPr>
        <p:txBody>
          <a:bodyPr/>
          <a:lstStyle>
            <a:lvl1pPr defTabSz="549148">
              <a:spcBef>
                <a:spcPts val="2600"/>
              </a:spcBef>
              <a:defRPr sz="7050"/>
            </a:lvl1pPr>
          </a:lstStyle>
          <a:p>
            <a:pPr/>
            <a:r>
              <a:t>therefore</a:t>
            </a:r>
          </a:p>
        </p:txBody>
      </p:sp>
      <p:sp>
        <p:nvSpPr>
          <p:cNvPr id="219" name="We thus wish to devise abstractions that encapsulate such problems…"/>
          <p:cNvSpPr txBox="1"/>
          <p:nvPr>
            <p:ph type="body" idx="1"/>
          </p:nvPr>
        </p:nvSpPr>
        <p:spPr>
          <a:prstGeom prst="rect">
            <a:avLst/>
          </a:prstGeom>
        </p:spPr>
        <p:txBody>
          <a:bodyPr/>
          <a:lstStyle/>
          <a:p>
            <a:pPr/>
            <a:r>
              <a:t>We thus wish to devise abstractions that encapsulate such problems </a:t>
            </a:r>
          </a:p>
          <a:p>
            <a:pPr/>
            <a:r>
              <a:t>Very difficult because:</a:t>
            </a:r>
          </a:p>
          <a:p>
            <a:pPr lvl="1"/>
            <a:r>
              <a:t>coordination among processes</a:t>
            </a:r>
          </a:p>
          <a:p>
            <a:pPr lvl="1"/>
            <a:r>
              <a:t>processes may fail</a:t>
            </a:r>
          </a:p>
          <a:p>
            <a:pPr lvl="1"/>
            <a:r>
              <a:t>processes may behave maliciously</a:t>
            </a:r>
          </a:p>
        </p:txBody>
      </p:sp>
      <p:sp>
        <p:nvSpPr>
          <p:cNvPr id="220" name="Slide Number"/>
          <p:cNvSpPr txBox="1"/>
          <p:nvPr>
            <p:ph type="sldNum" sz="quarter" idx="2"/>
          </p:nvPr>
        </p:nvSpPr>
        <p:spPr>
          <a:xfrm>
            <a:off x="156900" y="9310707"/>
            <a:ext cx="260599" cy="457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