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3" name="Shape 173"/>
          <p:cNvSpPr/>
          <p:nvPr>
            <p:ph type="sldImg"/>
          </p:nvPr>
        </p:nvSpPr>
        <p:spPr>
          <a:xfrm>
            <a:off x="1143000" y="685800"/>
            <a:ext cx="4572000" cy="3429000"/>
          </a:xfrm>
          <a:prstGeom prst="rect">
            <a:avLst/>
          </a:prstGeom>
        </p:spPr>
        <p:txBody>
          <a:bodyPr/>
          <a:lstStyle/>
          <a:p>
            <a:pPr/>
          </a:p>
        </p:txBody>
      </p:sp>
      <p:sp>
        <p:nvSpPr>
          <p:cNvPr id="174" name="Shape 1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defTabSz="914400">
              <a:lnSpc>
                <a:spcPct val="100000"/>
              </a:lnSpc>
              <a:spcBef>
                <a:spcPts val="400"/>
              </a:spcBef>
              <a:defRPr sz="1200">
                <a:latin typeface="Calibri"/>
                <a:ea typeface="Calibri"/>
                <a:cs typeface="Calibri"/>
                <a:sym typeface="Calibri"/>
              </a:defRPr>
            </a:pPr>
            <a:r>
              <a:t>Q: what does Joe Armstrong mean when he says in his book “The world is concurrent”?</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A: Concurrent = “operating or occurring at the same time”. We’re used to lots of things happening at once, each able to “think” for itself.  Think about walking down the hallway between classes or driving to WalMart.</a:t>
            </a:r>
            <a:r>
              <a:rPr b="1">
                <a:latin typeface="Helvetica"/>
                <a:ea typeface="Helvetica"/>
                <a:cs typeface="Helvetica"/>
                <a:sym typeface="Helvetica"/>
              </a:rPr>
              <a:t> </a:t>
            </a:r>
            <a:endParaRPr b="1">
              <a:latin typeface="Helvetica"/>
              <a:ea typeface="Helvetica"/>
              <a:cs typeface="Helvetica"/>
              <a:sym typeface="Helvetica"/>
            </a:endParaRPr>
          </a:p>
          <a:p>
            <a:pPr defTabSz="914400">
              <a:lnSpc>
                <a:spcPct val="100000"/>
              </a:lnSpc>
              <a:spcBef>
                <a:spcPts val="400"/>
              </a:spcBef>
              <a:defRPr b="1" sz="1200">
                <a:latin typeface="Helvetica"/>
                <a:ea typeface="Helvetica"/>
                <a:cs typeface="Helvetica"/>
                <a:sym typeface="Helvetica"/>
              </a:defRPr>
            </a:pPr>
          </a:p>
          <a:p>
            <a:pPr defTabSz="914400">
              <a:lnSpc>
                <a:spcPct val="100000"/>
              </a:lnSpc>
              <a:spcBef>
                <a:spcPts val="400"/>
              </a:spcBef>
              <a:defRPr b="1" sz="1200">
                <a:latin typeface="Helvetica"/>
                <a:ea typeface="Helvetica"/>
                <a:cs typeface="Helvetica"/>
                <a:sym typeface="Helvetica"/>
              </a:defRPr>
            </a:pPr>
            <a:r>
              <a:t>All around us, many different entities are all operating at the same time, each able to think for itself.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defTabSz="914400">
              <a:lnSpc>
                <a:spcPct val="100000"/>
              </a:lnSpc>
              <a:spcBef>
                <a:spcPts val="400"/>
              </a:spcBef>
              <a:defRPr sz="1200">
                <a:latin typeface="Calibri"/>
                <a:ea typeface="Calibri"/>
                <a:cs typeface="Calibri"/>
                <a:sym typeface="Calibri"/>
              </a:defRPr>
            </a:pPr>
            <a:r>
              <a:t>Q: a) What’s a “time slice”?  </a:t>
            </a:r>
          </a:p>
          <a:p>
            <a:pPr defTabSz="914400">
              <a:lnSpc>
                <a:spcPct val="100000"/>
              </a:lnSpc>
              <a:spcBef>
                <a:spcPts val="400"/>
              </a:spcBef>
              <a:defRPr b="1" sz="1200">
                <a:latin typeface="Helvetica"/>
                <a:ea typeface="Helvetica"/>
                <a:cs typeface="Helvetica"/>
                <a:sym typeface="Helvetica"/>
              </a:defRPr>
            </a:pPr>
            <a:r>
              <a:t>A short segment of time in which a process or thread on a computer can run. </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B) How do time slices make it appear that a single processor is running multiple pieces of code simultaneously?</a:t>
            </a:r>
          </a:p>
          <a:p>
            <a:pPr defTabSz="914400">
              <a:lnSpc>
                <a:spcPct val="100000"/>
              </a:lnSpc>
              <a:spcBef>
                <a:spcPts val="400"/>
              </a:spcBef>
              <a:defRPr b="1" sz="1200">
                <a:latin typeface="Helvetica"/>
                <a:ea typeface="Helvetica"/>
                <a:cs typeface="Helvetica"/>
                <a:sym typeface="Helvetica"/>
              </a:defRPr>
            </a:pPr>
            <a:r>
              <a:t>The timing of each slice is very short (millisecs), and different process’ or thread’s slices are interwoven, so each makes progress every second.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defTabSz="914400">
              <a:lnSpc>
                <a:spcPct val="100000"/>
              </a:lnSpc>
              <a:spcBef>
                <a:spcPts val="400"/>
              </a:spcBef>
              <a:defRPr sz="1200">
                <a:latin typeface="Calibri"/>
                <a:ea typeface="Calibri"/>
                <a:cs typeface="Calibri"/>
                <a:sym typeface="Calibri"/>
              </a:defRPr>
            </a:pPr>
            <a:r>
              <a:t>Explain the basic idea, then switch to chatter example.  Play with sleep times.</a:t>
            </a:r>
          </a:p>
          <a:p>
            <a:pPr defTabSz="914400">
              <a:lnSpc>
                <a:spcPct val="100000"/>
              </a:lnSpc>
              <a:spcBef>
                <a:spcPts val="400"/>
              </a:spcBef>
              <a:defRPr sz="1200">
                <a:latin typeface="Calibri"/>
                <a:ea typeface="Calibri"/>
                <a:cs typeface="Calibri"/>
                <a:sym typeface="Calibri"/>
              </a:defRPr>
            </a:pPr>
            <a:r>
              <a:t>Come back here for quiz questions</a:t>
            </a:r>
          </a:p>
          <a:p>
            <a:pPr defTabSz="914400">
              <a:lnSpc>
                <a:spcPct val="100000"/>
              </a:lnSpc>
              <a:spcBef>
                <a:spcPts val="400"/>
              </a:spcBef>
              <a:defRPr sz="1200">
                <a:latin typeface="Calibri"/>
                <a:ea typeface="Calibri"/>
                <a:cs typeface="Calibri"/>
                <a:sym typeface="Calibri"/>
              </a:defRPr>
            </a:pPr>
            <a:r>
              <a:t>Q: Thread and Runnable seem very similar.  Why do we pass an instance of our class that implements Runnable to a Thread and call start()?  Wouldn’t it be simpler to just call our object’s run() method?</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After fixing chatter.Ranter, add code to chatter.Main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defTabSz="914400">
              <a:lnSpc>
                <a:spcPct val="100000"/>
              </a:lnSpc>
              <a:spcBef>
                <a:spcPts val="400"/>
              </a:spcBef>
              <a:defRPr sz="1200">
                <a:latin typeface="Calibri"/>
                <a:ea typeface="Calibri"/>
                <a:cs typeface="Calibri"/>
                <a:sym typeface="Calibri"/>
              </a:defRPr>
            </a:pPr>
            <a:r>
              <a:t>Look at Multithreading/animation package. Demo with button, then add Timer per TODO item. Then add thread per TODO item.</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All coding in class done in animation.Main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defTabSz="914400">
              <a:lnSpc>
                <a:spcPct val="100000"/>
              </a:lnSpc>
              <a:spcBef>
                <a:spcPts val="400"/>
              </a:spcBef>
              <a:defRPr sz="1200">
                <a:latin typeface="Calibri"/>
                <a:ea typeface="Calibri"/>
                <a:cs typeface="Calibri"/>
                <a:sym typeface="Calibri"/>
              </a:defRPr>
            </a:pPr>
            <a:r>
              <a:t>Look at BallsWithThreads example.  Walk through the various thread uses:</a:t>
            </a:r>
          </a:p>
          <a:p>
            <a:pPr defTabSz="914400">
              <a:lnSpc>
                <a:spcPct val="100000"/>
              </a:lnSpc>
              <a:spcBef>
                <a:spcPts val="400"/>
              </a:spcBef>
              <a:defRPr sz="1200">
                <a:latin typeface="Calibri"/>
                <a:ea typeface="Calibri"/>
                <a:cs typeface="Calibri"/>
                <a:sym typeface="Calibri"/>
              </a:defRPr>
            </a:pPr>
            <a:r>
              <a:t> - one for each ball</a:t>
            </a:r>
          </a:p>
          <a:p>
            <a:pPr defTabSz="914400">
              <a:lnSpc>
                <a:spcPct val="100000"/>
              </a:lnSpc>
              <a:spcBef>
                <a:spcPts val="400"/>
              </a:spcBef>
              <a:defRPr sz="1200">
                <a:latin typeface="Calibri"/>
                <a:ea typeface="Calibri"/>
                <a:cs typeface="Calibri"/>
                <a:sym typeface="Calibri"/>
              </a:defRPr>
            </a:pPr>
            <a:r>
              <a:t> - one for the display updating</a:t>
            </a:r>
          </a:p>
          <a:p>
            <a:pPr defTabSz="914400">
              <a:lnSpc>
                <a:spcPct val="100000"/>
              </a:lnSpc>
              <a:spcBef>
                <a:spcPts val="400"/>
              </a:spcBef>
              <a:defRPr sz="1200">
                <a:latin typeface="Calibri"/>
                <a:ea typeface="Calibri"/>
                <a:cs typeface="Calibri"/>
                <a:sym typeface="Calibri"/>
              </a:defRPr>
            </a:pPr>
            <a:r>
              <a:t> - note: there is a thread for the GUI also (event dispatch thread)!</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To fix code in live coding example of threadedBalls package, just change the run() method in BallWithMass.java and then right-clicking will give the red ball with the mass effect.</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[Image is supposedly the World’s Largest Ball of Twine. Twine/thread, get it? --Curt]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defTabSz="914400">
              <a:lnSpc>
                <a:spcPct val="100000"/>
              </a:lnSpc>
              <a:spcBef>
                <a:spcPts val="400"/>
              </a:spcBef>
              <a:defRPr sz="1200">
                <a:latin typeface="Calibri"/>
                <a:ea typeface="Calibri"/>
                <a:cs typeface="Calibri"/>
                <a:sym typeface="Calibri"/>
              </a:defRPr>
            </a:pPr>
            <a:r>
              <a:t>Run the bank example. Find the lines in the output that demonstrate corruption. Explain that the error occurred because the second thread changed the value of the balance field in between when the first was running the statements:</a:t>
            </a:r>
          </a:p>
          <a:p>
            <a:pPr defTabSz="914400">
              <a:lnSpc>
                <a:spcPct val="100000"/>
              </a:lnSpc>
              <a:spcBef>
                <a:spcPts val="400"/>
              </a:spcBef>
              <a:defRPr sz="1200">
                <a:latin typeface="Calibri"/>
                <a:ea typeface="Calibri"/>
                <a:cs typeface="Calibri"/>
                <a:sym typeface="Calibri"/>
              </a:defRPr>
            </a:pPr>
            <a:r>
              <a:t>newBalance = balance + amount;</a:t>
            </a:r>
          </a:p>
          <a:p>
            <a:pPr defTabSz="914400">
              <a:lnSpc>
                <a:spcPct val="100000"/>
              </a:lnSpc>
              <a:spcBef>
                <a:spcPts val="400"/>
              </a:spcBef>
              <a:defRPr sz="1200">
                <a:latin typeface="Calibri"/>
                <a:ea typeface="Calibri"/>
                <a:cs typeface="Calibri"/>
                <a:sym typeface="Calibri"/>
              </a:defRPr>
            </a:pPr>
            <a:r>
              <a:t>balance = newBalance;</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Can fix this using solution version in bank.BankAccount.java</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Anytime that the effect of multiple threads on the same data depends on the </a:t>
            </a:r>
            <a:r>
              <a:rPr i="1">
                <a:latin typeface="Helvetica"/>
                <a:ea typeface="Helvetica"/>
                <a:cs typeface="Helvetica"/>
                <a:sym typeface="Helvetica"/>
              </a:rPr>
              <a:t>order </a:t>
            </a:r>
            <a:r>
              <a:t>the threads are executed is called a </a:t>
            </a:r>
            <a:r>
              <a:rPr i="1">
                <a:latin typeface="Helvetica"/>
                <a:ea typeface="Helvetica"/>
                <a:cs typeface="Helvetica"/>
                <a:sym typeface="Helvetica"/>
              </a:rPr>
              <a:t>race condition</a:t>
            </a:r>
            <a:r>
              <a:t> .</a:t>
            </a:r>
          </a:p>
          <a:p>
            <a:pPr defTabSz="914400">
              <a:lnSpc>
                <a:spcPct val="100000"/>
              </a:lnSpc>
              <a:spcBef>
                <a:spcPts val="400"/>
              </a:spcBef>
              <a:defRPr sz="1200">
                <a:latin typeface="Calibri"/>
                <a:ea typeface="Calibri"/>
                <a:cs typeface="Calibri"/>
                <a:sym typeface="Calibri"/>
              </a:defRPr>
            </a:pPr>
          </a:p>
          <a:p>
            <a:pPr defTabSz="914400">
              <a:lnSpc>
                <a:spcPct val="100000"/>
              </a:lnSpc>
              <a:spcBef>
                <a:spcPts val="400"/>
              </a:spcBef>
              <a:defRPr sz="1200">
                <a:latin typeface="Calibri"/>
                <a:ea typeface="Calibri"/>
                <a:cs typeface="Calibri"/>
                <a:sym typeface="Calibri"/>
              </a:defRPr>
            </a:pPr>
            <a:r>
              <a:t>You can demonstrate how to add locks to fix this, but it is sufficient to raise this concern so students are motivated to learn how to use locks in upper-level courses like OS.  (See the numbered FIXMEs in the solution code for presentation notes on adding the locks.)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4"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5"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6"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pic>
        <p:nvPicPr>
          <p:cNvPr id="17"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8"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222222"/>
        </a:solidFill>
      </p:bgPr>
    </p:bg>
    <p:spTree>
      <p:nvGrpSpPr>
        <p:cNvPr id="1" name=""/>
        <p:cNvGrpSpPr/>
        <p:nvPr/>
      </p:nvGrpSpPr>
      <p:grpSpPr>
        <a:xfrm>
          <a:off x="0" y="0"/>
          <a:ext cx="0" cy="0"/>
          <a:chOff x="0" y="0"/>
          <a:chExt cx="0" cy="0"/>
        </a:xfrm>
      </p:grpSpPr>
      <p:sp>
        <p:nvSpPr>
          <p:cNvPr id="107"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08"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9" name="Body Level One…"/>
          <p:cNvSpPr txBox="1"/>
          <p:nvPr>
            <p:ph type="body" idx="1"/>
          </p:nvPr>
        </p:nvSpPr>
        <p:spPr>
          <a:xfrm>
            <a:off x="406400" y="1981200"/>
            <a:ext cx="12192000" cy="6108700"/>
          </a:xfrm>
          <a:prstGeom prst="rect">
            <a:avLst/>
          </a:prstGeom>
        </p:spPr>
        <p:txBody>
          <a:bodyPr/>
          <a:lstStyle>
            <a:lvl1pPr marL="444499" indent="-444499">
              <a:spcBef>
                <a:spcPts val="1500"/>
              </a:spcBef>
              <a:buClr>
                <a:schemeClr val="accent1"/>
              </a:buClr>
              <a:buChar char="▸"/>
              <a:defRPr sz="4000"/>
            </a:lvl1pPr>
            <a:lvl2pPr>
              <a:spcBef>
                <a:spcPts val="1500"/>
              </a:spcBef>
              <a:buClr>
                <a:schemeClr val="accent1"/>
              </a:buClr>
              <a:buChar char="▸"/>
            </a:lvl2pPr>
            <a:lvl3pPr>
              <a:spcBef>
                <a:spcPts val="1500"/>
              </a:spcBef>
              <a:buClr>
                <a:schemeClr val="accent1"/>
              </a:buClr>
              <a:buChar char="▸"/>
              <a:defRPr sz="3000"/>
            </a:lvl3pPr>
            <a:lvl4pPr>
              <a:spcBef>
                <a:spcPts val="1500"/>
              </a:spcBef>
              <a:buClr>
                <a:schemeClr val="accent1"/>
              </a:buClr>
              <a:buChar char="▸"/>
              <a:defRPr sz="3000"/>
            </a:lvl4pPr>
            <a:lvl5pPr>
              <a:spcBef>
                <a:spcPts val="1500"/>
              </a:spcBef>
              <a:buClr>
                <a:schemeClr val="accent1"/>
              </a:buClr>
              <a:buChar char="▸"/>
              <a:defRPr sz="3000"/>
            </a:lvl5pPr>
          </a:lstStyle>
          <a:p>
            <a:pPr/>
            <a:r>
              <a:t>Body Level One</a:t>
            </a:r>
          </a:p>
          <a:p>
            <a:pPr lvl="1"/>
            <a:r>
              <a:t>Body Level Two</a:t>
            </a:r>
          </a:p>
          <a:p>
            <a:pPr lvl="2"/>
            <a:r>
              <a:t>Body Level Three</a:t>
            </a:r>
          </a:p>
          <a:p>
            <a:pPr lvl="3"/>
            <a:r>
              <a:t>Body Level Four</a:t>
            </a:r>
          </a:p>
          <a:p>
            <a:pPr lvl="4"/>
            <a:r>
              <a:t>Body Level Five</a:t>
            </a:r>
          </a:p>
        </p:txBody>
      </p:sp>
      <p:pic>
        <p:nvPicPr>
          <p:cNvPr id="110"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11" name="Slide Number"/>
          <p:cNvSpPr txBox="1"/>
          <p:nvPr>
            <p:ph type="sldNum" sz="quarter" idx="2"/>
          </p:nvPr>
        </p:nvSpPr>
        <p:spPr>
          <a:xfrm>
            <a:off x="28489" y="9272607"/>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8" name="Image"/>
          <p:cNvSpPr/>
          <p:nvPr>
            <p:ph type="pic" sz="half" idx="13"/>
          </p:nvPr>
        </p:nvSpPr>
        <p:spPr>
          <a:xfrm>
            <a:off x="5463161" y="-90805"/>
            <a:ext cx="8585201" cy="5043805"/>
          </a:xfrm>
          <a:prstGeom prst="rect">
            <a:avLst/>
          </a:prstGeom>
        </p:spPr>
        <p:txBody>
          <a:bodyPr lIns="91439" tIns="45719" rIns="91439" bIns="45719">
            <a:noAutofit/>
          </a:bodyPr>
          <a:lstStyle/>
          <a:p>
            <a:pPr/>
          </a:p>
        </p:txBody>
      </p:sp>
      <p:sp>
        <p:nvSpPr>
          <p:cNvPr id="119" name="Image"/>
          <p:cNvSpPr/>
          <p:nvPr>
            <p:ph type="pic" sz="half" idx="14"/>
          </p:nvPr>
        </p:nvSpPr>
        <p:spPr>
          <a:xfrm>
            <a:off x="5918717" y="4660900"/>
            <a:ext cx="7669766" cy="5219700"/>
          </a:xfrm>
          <a:prstGeom prst="rect">
            <a:avLst/>
          </a:prstGeom>
        </p:spPr>
        <p:txBody>
          <a:bodyPr lIns="91439" tIns="45719" rIns="91439" bIns="45719">
            <a:noAutofit/>
          </a:bodyPr>
          <a:lstStyle/>
          <a:p>
            <a:pPr/>
          </a:p>
        </p:txBody>
      </p:sp>
      <p:sp>
        <p:nvSpPr>
          <p:cNvPr id="120" name="Image"/>
          <p:cNvSpPr/>
          <p:nvPr>
            <p:ph type="pic" idx="15"/>
          </p:nvPr>
        </p:nvSpPr>
        <p:spPr>
          <a:xfrm>
            <a:off x="-1016000" y="-12700"/>
            <a:ext cx="8860898" cy="9779000"/>
          </a:xfrm>
          <a:prstGeom prst="rect">
            <a:avLst/>
          </a:prstGeom>
        </p:spPr>
        <p:txBody>
          <a:bodyPr lIns="91439" tIns="45719" rIns="91439" bIns="45719">
            <a:noAutofit/>
          </a:bodyPr>
          <a:lstStyle/>
          <a:p>
            <a:pPr/>
          </a:p>
        </p:txBody>
      </p:sp>
      <p:sp>
        <p:nvSpPr>
          <p:cNvPr id="121"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222222"/>
        </a:solidFill>
      </p:bgPr>
    </p:bg>
    <p:spTree>
      <p:nvGrpSpPr>
        <p:cNvPr id="1" name=""/>
        <p:cNvGrpSpPr/>
        <p:nvPr/>
      </p:nvGrpSpPr>
      <p:grpSpPr>
        <a:xfrm>
          <a:off x="0" y="0"/>
          <a:ext cx="0" cy="0"/>
          <a:chOff x="0" y="0"/>
          <a:chExt cx="0" cy="0"/>
        </a:xfrm>
      </p:grpSpPr>
      <p:sp>
        <p:nvSpPr>
          <p:cNvPr id="128"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29"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30"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1"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32"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pic>
        <p:nvPicPr>
          <p:cNvPr id="133"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34"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41"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42" name="Image"/>
          <p:cNvSpPr/>
          <p:nvPr>
            <p:ph type="pic" idx="14"/>
          </p:nvPr>
        </p:nvSpPr>
        <p:spPr>
          <a:xfrm>
            <a:off x="-1016000" y="-12700"/>
            <a:ext cx="8860898" cy="9779000"/>
          </a:xfrm>
          <a:prstGeom prst="rect">
            <a:avLst/>
          </a:prstGeom>
        </p:spPr>
        <p:txBody>
          <a:bodyPr lIns="91439" tIns="45719" rIns="91439" bIns="45719">
            <a:noAutofit/>
          </a:bodyPr>
          <a:lstStyle/>
          <a:p>
            <a:pPr/>
          </a:p>
        </p:txBody>
      </p:sp>
      <p:sp>
        <p:nvSpPr>
          <p:cNvPr id="143"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pic>
        <p:nvPicPr>
          <p:cNvPr id="144"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145"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52"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153"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60"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67" name="Slide Number"/>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5" name="Image"/>
          <p:cNvSpPr/>
          <p:nvPr>
            <p:ph type="pic" idx="13"/>
          </p:nvPr>
        </p:nvSpPr>
        <p:spPr>
          <a:xfrm>
            <a:off x="-914400" y="-12700"/>
            <a:ext cx="14814645" cy="9779000"/>
          </a:xfrm>
          <a:prstGeom prst="rect">
            <a:avLst/>
          </a:prstGeom>
        </p:spPr>
        <p:txBody>
          <a:bodyPr lIns="91439" tIns="45719" rIns="91439" bIns="45719">
            <a:noAutofit/>
          </a:bodyPr>
          <a:lstStyle/>
          <a:p>
            <a:pPr/>
          </a:p>
        </p:txBody>
      </p:sp>
      <p:sp>
        <p:nvSpPr>
          <p:cNvPr id="26"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7"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8"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pic>
        <p:nvPicPr>
          <p:cNvPr id="29"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30"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7"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8"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9"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pic>
        <p:nvPicPr>
          <p:cNvPr id="40"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41"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8"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pic>
        <p:nvPicPr>
          <p:cNvPr id="49"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50"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7"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8" name="Image"/>
          <p:cNvSpPr/>
          <p:nvPr>
            <p:ph type="pic" idx="13"/>
          </p:nvPr>
        </p:nvSpPr>
        <p:spPr>
          <a:xfrm>
            <a:off x="-1016000" y="-12700"/>
            <a:ext cx="8860898" cy="9779000"/>
          </a:xfrm>
          <a:prstGeom prst="rect">
            <a:avLst/>
          </a:prstGeom>
        </p:spPr>
        <p:txBody>
          <a:bodyPr lIns="91439" tIns="45719" rIns="91439" bIns="45719">
            <a:noAutofit/>
          </a:bodyPr>
          <a:lstStyle/>
          <a:p>
            <a:pPr/>
          </a:p>
        </p:txBody>
      </p:sp>
      <p:sp>
        <p:nvSpPr>
          <p:cNvPr id="59"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60"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pic>
        <p:nvPicPr>
          <p:cNvPr id="61"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62"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6" name="Body Level One…"/>
          <p:cNvSpPr txBox="1"/>
          <p:nvPr>
            <p:ph type="body" idx="1"/>
          </p:nvPr>
        </p:nvSpPr>
        <p:spPr>
          <a:xfrm>
            <a:off x="406400" y="1993900"/>
            <a:ext cx="12192000" cy="6974136"/>
          </a:xfrm>
          <a:prstGeom prst="rect">
            <a:avLst/>
          </a:prstGeom>
        </p:spPr>
        <p:txBody>
          <a:bodyPr/>
          <a:lstStyle>
            <a:lvl1pPr marL="444499" indent="-444499">
              <a:spcBef>
                <a:spcPts val="1500"/>
              </a:spcBef>
              <a:buClr>
                <a:schemeClr val="accent1"/>
              </a:buClr>
              <a:buChar char="▸"/>
              <a:defRPr sz="4000"/>
            </a:lvl1pPr>
            <a:lvl2pPr>
              <a:spcBef>
                <a:spcPts val="1500"/>
              </a:spcBef>
              <a:buClr>
                <a:schemeClr val="accent1"/>
              </a:buClr>
              <a:buChar char="▸"/>
            </a:lvl2pPr>
            <a:lvl3pPr>
              <a:spcBef>
                <a:spcPts val="1500"/>
              </a:spcBef>
              <a:buClr>
                <a:schemeClr val="accent1"/>
              </a:buClr>
              <a:buChar char="▸"/>
              <a:defRPr sz="3000"/>
            </a:lvl3pPr>
            <a:lvl4pPr>
              <a:spcBef>
                <a:spcPts val="1500"/>
              </a:spcBef>
              <a:buClr>
                <a:schemeClr val="accent1"/>
              </a:buClr>
              <a:buChar char="▸"/>
              <a:defRPr sz="3000"/>
            </a:lvl4pPr>
            <a:lvl5pPr>
              <a:spcBef>
                <a:spcPts val="1500"/>
              </a:spcBef>
              <a:buClr>
                <a:schemeClr val="accent1"/>
              </a:buClr>
              <a:buChar char="▸"/>
              <a:defRPr sz="3000"/>
            </a:lvl5pPr>
          </a:lstStyle>
          <a:p>
            <a:pPr/>
            <a:r>
              <a:t>Body Level One</a:t>
            </a:r>
          </a:p>
          <a:p>
            <a:pPr lvl="1"/>
            <a:r>
              <a:t>Body Level Two</a:t>
            </a:r>
          </a:p>
          <a:p>
            <a:pPr lvl="2"/>
            <a:r>
              <a:t>Body Level Three</a:t>
            </a:r>
          </a:p>
          <a:p>
            <a:pPr lvl="3"/>
            <a:r>
              <a:t>Body Level Four</a:t>
            </a:r>
          </a:p>
          <a:p>
            <a:pPr lvl="4"/>
            <a:r>
              <a:t>Body Level Five</a:t>
            </a:r>
          </a:p>
        </p:txBody>
      </p:sp>
      <p:sp>
        <p:nvSpPr>
          <p:cNvPr id="77" name="Slide Number"/>
          <p:cNvSpPr txBox="1"/>
          <p:nvPr>
            <p:ph type="sldNum" sz="quarter" idx="2"/>
          </p:nvPr>
        </p:nvSpPr>
        <p:spPr>
          <a:xfrm>
            <a:off x="24256" y="9272607"/>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spTree>
      <p:nvGrpSpPr>
        <p:cNvPr id="1" name=""/>
        <p:cNvGrpSpPr/>
        <p:nvPr/>
      </p:nvGrpSpPr>
      <p:grpSpPr>
        <a:xfrm>
          <a:off x="0" y="0"/>
          <a:ext cx="0" cy="0"/>
          <a:chOff x="0" y="0"/>
          <a:chExt cx="0" cy="0"/>
        </a:xfrm>
      </p:grpSpPr>
      <p:sp>
        <p:nvSpPr>
          <p:cNvPr id="84" name="Line"/>
          <p:cNvSpPr/>
          <p:nvPr/>
        </p:nvSpPr>
        <p:spPr>
          <a:xfrm flipV="1">
            <a:off x="406400" y="2184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85" name="Title Text"/>
          <p:cNvSpPr txBox="1"/>
          <p:nvPr>
            <p:ph type="title"/>
          </p:nvPr>
        </p:nvSpPr>
        <p:spPr>
          <a:xfrm>
            <a:off x="406400" y="685800"/>
            <a:ext cx="12192000" cy="1002863"/>
          </a:xfrm>
          <a:prstGeom prst="rect">
            <a:avLst/>
          </a:prstGeom>
        </p:spPr>
        <p:txBody>
          <a:bodyPr/>
          <a:lstStyle>
            <a:lvl1pPr>
              <a:defRPr sz="7500"/>
            </a:lvl1pPr>
          </a:lstStyle>
          <a:p>
            <a:pPr/>
            <a:r>
              <a:t>Title Text</a:t>
            </a:r>
          </a:p>
        </p:txBody>
      </p:sp>
      <p:sp>
        <p:nvSpPr>
          <p:cNvPr id="86" name="Body Level One…"/>
          <p:cNvSpPr txBox="1"/>
          <p:nvPr>
            <p:ph type="body" idx="1"/>
          </p:nvPr>
        </p:nvSpPr>
        <p:spPr>
          <a:xfrm>
            <a:off x="406400" y="1968500"/>
            <a:ext cx="12192000" cy="7051279"/>
          </a:xfrm>
          <a:prstGeom prst="rect">
            <a:avLst/>
          </a:prstGeom>
        </p:spPr>
        <p:txBody>
          <a:bodyPr/>
          <a:lstStyle>
            <a:lvl1pPr marL="444499" indent="-444499">
              <a:spcBef>
                <a:spcPts val="1500"/>
              </a:spcBef>
              <a:buClr>
                <a:schemeClr val="accent1"/>
              </a:buClr>
              <a:buChar char="▸"/>
              <a:defRPr sz="4000">
                <a:solidFill>
                  <a:srgbClr val="000000"/>
                </a:solidFill>
              </a:defRPr>
            </a:lvl1pPr>
            <a:lvl2pPr>
              <a:spcBef>
                <a:spcPts val="1500"/>
              </a:spcBef>
              <a:buClr>
                <a:schemeClr val="accent1"/>
              </a:buClr>
              <a:buChar char="▸"/>
              <a:defRPr>
                <a:solidFill>
                  <a:srgbClr val="000000"/>
                </a:solidFill>
              </a:defRPr>
            </a:lvl2pPr>
            <a:lvl3pPr>
              <a:spcBef>
                <a:spcPts val="1500"/>
              </a:spcBef>
              <a:buClr>
                <a:schemeClr val="accent1"/>
              </a:buClr>
              <a:buChar char="▸"/>
              <a:defRPr sz="3000">
                <a:solidFill>
                  <a:srgbClr val="000000"/>
                </a:solidFill>
              </a:defRPr>
            </a:lvl3pPr>
            <a:lvl4pPr>
              <a:spcBef>
                <a:spcPts val="1500"/>
              </a:spcBef>
              <a:buClr>
                <a:schemeClr val="accent1"/>
              </a:buClr>
              <a:buChar char="▸"/>
              <a:defRPr sz="3000">
                <a:solidFill>
                  <a:srgbClr val="000000"/>
                </a:solidFill>
              </a:defRPr>
            </a:lvl4pPr>
            <a:lvl5pPr>
              <a:spcBef>
                <a:spcPts val="1500"/>
              </a:spcBef>
              <a:buClr>
                <a:schemeClr val="accent1"/>
              </a:buClr>
              <a:buChar char="▸"/>
              <a:defRPr sz="3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pic>
        <p:nvPicPr>
          <p:cNvPr id="87"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88" name="Slide Number"/>
          <p:cNvSpPr txBox="1"/>
          <p:nvPr>
            <p:ph type="sldNum" sz="quarter" idx="2"/>
          </p:nvPr>
        </p:nvSpPr>
        <p:spPr>
          <a:xfrm>
            <a:off x="-1144" y="9285307"/>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5" name="Line"/>
          <p:cNvSpPr/>
          <p:nvPr/>
        </p:nvSpPr>
        <p:spPr>
          <a:xfrm flipV="1">
            <a:off x="406400" y="2692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6" name="Image"/>
          <p:cNvSpPr/>
          <p:nvPr>
            <p:ph type="pic" idx="13"/>
          </p:nvPr>
        </p:nvSpPr>
        <p:spPr>
          <a:xfrm>
            <a:off x="6459986" y="474856"/>
            <a:ext cx="7924866" cy="8745983"/>
          </a:xfrm>
          <a:prstGeom prst="rect">
            <a:avLst/>
          </a:prstGeom>
        </p:spPr>
        <p:txBody>
          <a:bodyPr lIns="91439" tIns="45719" rIns="91439" bIns="45719">
            <a:noAutofit/>
          </a:bodyPr>
          <a:lstStyle/>
          <a:p>
            <a:pPr/>
          </a:p>
        </p:txBody>
      </p:sp>
      <p:sp>
        <p:nvSpPr>
          <p:cNvPr id="97" name="Body Level One…"/>
          <p:cNvSpPr txBox="1"/>
          <p:nvPr>
            <p:ph type="body" sz="half" idx="1"/>
          </p:nvPr>
        </p:nvSpPr>
        <p:spPr>
          <a:xfrm>
            <a:off x="406400" y="2019300"/>
            <a:ext cx="6299200" cy="6648649"/>
          </a:xfrm>
          <a:prstGeom prst="rect">
            <a:avLst/>
          </a:prstGeom>
        </p:spPr>
        <p:txBody>
          <a:bodyPr/>
          <a:lstStyle>
            <a:lvl1pPr marL="444499" indent="-444499">
              <a:spcBef>
                <a:spcPts val="1500"/>
              </a:spcBef>
              <a:buClr>
                <a:schemeClr val="accent1"/>
              </a:buClr>
              <a:buChar char="▸"/>
              <a:defRPr sz="3500"/>
            </a:lvl1pPr>
            <a:lvl2pPr>
              <a:spcBef>
                <a:spcPts val="1500"/>
              </a:spcBef>
              <a:buClr>
                <a:schemeClr val="accent1"/>
              </a:buClr>
              <a:buChar char="▸"/>
              <a:defRPr sz="3000"/>
            </a:lvl2pPr>
            <a:lvl3pPr>
              <a:spcBef>
                <a:spcPts val="1500"/>
              </a:spcBef>
              <a:buClr>
                <a:schemeClr val="accent1"/>
              </a:buClr>
              <a:buChar char="▸"/>
              <a:defRPr sz="2800"/>
            </a:lvl3pPr>
            <a:lvl4pPr>
              <a:spcBef>
                <a:spcPts val="1500"/>
              </a:spcBef>
              <a:buClr>
                <a:schemeClr val="accent1"/>
              </a:buClr>
              <a:buChar char="▸"/>
              <a:defRPr sz="2800"/>
            </a:lvl4pPr>
            <a:lvl5pPr>
              <a:spcBef>
                <a:spcPts val="1500"/>
              </a:spcBef>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pic>
        <p:nvPicPr>
          <p:cNvPr id="98"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99" name="Title Text"/>
          <p:cNvSpPr txBox="1"/>
          <p:nvPr/>
        </p:nvSpPr>
        <p:spPr>
          <a:xfrm>
            <a:off x="406400" y="685800"/>
            <a:ext cx="6299200" cy="10028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49148">
              <a:lnSpc>
                <a:spcPct val="80000"/>
              </a:lnSpc>
              <a:spcBef>
                <a:spcPts val="2600"/>
              </a:spcBef>
              <a:defRPr cap="all" sz="7050">
                <a:solidFill>
                  <a:schemeClr val="accent1"/>
                </a:solidFill>
                <a:latin typeface="+mn-lt"/>
                <a:ea typeface="+mn-ea"/>
                <a:cs typeface="+mn-cs"/>
                <a:sym typeface="DIN Condensed"/>
              </a:defRPr>
            </a:lvl1pPr>
          </a:lstStyle>
          <a:p>
            <a:pPr/>
            <a:r>
              <a:t>Title Text</a:t>
            </a:r>
          </a:p>
        </p:txBody>
      </p:sp>
      <p:sp>
        <p:nvSpPr>
          <p:cNvPr id="100" name="Slide Number"/>
          <p:cNvSpPr txBox="1"/>
          <p:nvPr>
            <p:ph type="sldNum" sz="quarter" idx="2"/>
          </p:nvPr>
        </p:nvSpPr>
        <p:spPr>
          <a:xfrm>
            <a:off x="20022" y="9285307"/>
            <a:ext cx="406897" cy="4572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2438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pic>
        <p:nvPicPr>
          <p:cNvPr id="3" name="Screen Shot 2019-08-07 at 2.56.42 PM.png" descr="Screen Shot 2019-08-07 at 2.56.42 PM.png"/>
          <p:cNvPicPr>
            <a:picLocks noChangeAspect="1"/>
          </p:cNvPicPr>
          <p:nvPr/>
        </p:nvPicPr>
        <p:blipFill>
          <a:blip r:embed="rId2">
            <a:extLst/>
          </a:blip>
          <a:stretch>
            <a:fillRect/>
          </a:stretch>
        </p:blipFill>
        <p:spPr>
          <a:xfrm>
            <a:off x="10273279" y="9223415"/>
            <a:ext cx="2693422" cy="479385"/>
          </a:xfrm>
          <a:prstGeom prst="rect">
            <a:avLst/>
          </a:prstGeom>
          <a:ln w="12700">
            <a:miter lim="400000"/>
          </a:ln>
        </p:spPr>
      </p:pic>
      <p:sp>
        <p:nvSpPr>
          <p:cNvPr id="4" name="Title Text"/>
          <p:cNvSpPr txBox="1"/>
          <p:nvPr/>
        </p:nvSpPr>
        <p:spPr>
          <a:xfrm>
            <a:off x="406400" y="685800"/>
            <a:ext cx="12192000" cy="10028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549148">
              <a:lnSpc>
                <a:spcPct val="80000"/>
              </a:lnSpc>
              <a:spcBef>
                <a:spcPts val="2600"/>
              </a:spcBef>
              <a:defRPr cap="all" sz="7050">
                <a:solidFill>
                  <a:schemeClr val="accent1"/>
                </a:solidFill>
                <a:latin typeface="+mn-lt"/>
                <a:ea typeface="+mn-ea"/>
                <a:cs typeface="+mn-cs"/>
                <a:sym typeface="DIN Condensed"/>
              </a:defRPr>
            </a:lvl1pPr>
          </a:lstStyle>
          <a:p>
            <a:pPr/>
            <a:r>
              <a:t>Title Text</a:t>
            </a:r>
          </a:p>
        </p:txBody>
      </p:sp>
      <p:sp>
        <p:nvSpPr>
          <p:cNvPr id="5" name="Slide Number"/>
          <p:cNvSpPr txBox="1"/>
          <p:nvPr>
            <p:ph type="sldNum" sz="quarter" idx="2"/>
          </p:nvPr>
        </p:nvSpPr>
        <p:spPr>
          <a:xfrm>
            <a:off x="3089" y="9285307"/>
            <a:ext cx="406897" cy="457201"/>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
        <p:nvSpPr>
          <p:cNvPr id="6" name="Title Text"/>
          <p:cNvSpPr txBox="1"/>
          <p:nvPr>
            <p:ph type="title"/>
          </p:nvPr>
        </p:nvSpPr>
        <p:spPr>
          <a:xfrm>
            <a:off x="406400" y="7874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7"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Multithreading"/>
          <p:cNvSpPr txBox="1"/>
          <p:nvPr>
            <p:ph type="ctrTitle"/>
          </p:nvPr>
        </p:nvSpPr>
        <p:spPr>
          <a:prstGeom prst="rect">
            <a:avLst/>
          </a:prstGeom>
        </p:spPr>
        <p:txBody>
          <a:bodyPr/>
          <a:lstStyle/>
          <a:p>
            <a:pPr/>
            <a:r>
              <a:t>Multithreading</a:t>
            </a:r>
          </a:p>
        </p:txBody>
      </p:sp>
      <p:sp>
        <p:nvSpPr>
          <p:cNvPr id="177" name="Introduction to Principles of Distributed Systems"/>
          <p:cNvSpPr txBox="1"/>
          <p:nvPr>
            <p:ph type="subTitle" sz="quarter" idx="1"/>
          </p:nvPr>
        </p:nvSpPr>
        <p:spPr>
          <a:prstGeom prst="rect">
            <a:avLst/>
          </a:prstGeom>
        </p:spPr>
        <p:txBody>
          <a:bodyPr/>
          <a:lstStyle/>
          <a:p>
            <a:pPr/>
            <a:r>
              <a:t>Introduction to Principles of Distributed Systems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Concurrency"/>
          <p:cNvSpPr txBox="1"/>
          <p:nvPr>
            <p:ph type="title"/>
          </p:nvPr>
        </p:nvSpPr>
        <p:spPr>
          <a:prstGeom prst="rect">
            <a:avLst/>
          </a:prstGeom>
        </p:spPr>
        <p:txBody>
          <a:bodyPr/>
          <a:lstStyle>
            <a:lvl1pPr defTabSz="549148">
              <a:spcBef>
                <a:spcPts val="2600"/>
              </a:spcBef>
              <a:defRPr sz="7050"/>
            </a:lvl1pPr>
          </a:lstStyle>
          <a:p>
            <a:pPr/>
            <a:r>
              <a:t>Concurrency</a:t>
            </a:r>
          </a:p>
        </p:txBody>
      </p:sp>
      <p:sp>
        <p:nvSpPr>
          <p:cNvPr id="180" name="Slide Number"/>
          <p:cNvSpPr txBox="1"/>
          <p:nvPr>
            <p:ph type="sldNum" sz="quarter" idx="2"/>
          </p:nvPr>
        </p:nvSpPr>
        <p:spPr>
          <a:xfrm>
            <a:off x="145154" y="92853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Joe Armstrong, Programming in Erlang"/>
          <p:cNvSpPr txBox="1"/>
          <p:nvPr>
            <p:ph type="body" sz="quarter" idx="1"/>
          </p:nvPr>
        </p:nvSpPr>
        <p:spPr>
          <a:xfrm>
            <a:off x="2616200" y="4372769"/>
            <a:ext cx="7772401" cy="1500188"/>
          </a:xfrm>
          <a:prstGeom prst="rect">
            <a:avLst/>
          </a:prstGeom>
        </p:spPr>
        <p:txBody>
          <a:bodyPr lIns="45719" tIns="45719" rIns="45719" bIns="45719" anchor="b"/>
          <a:lstStyle/>
          <a:p>
            <a:pPr marL="0" indent="0" defTabSz="914400">
              <a:spcBef>
                <a:spcPts val="400"/>
              </a:spcBef>
              <a:buClrTx/>
              <a:buSzTx/>
              <a:buFontTx/>
              <a:buNone/>
              <a:defRPr sz="2000">
                <a:solidFill>
                  <a:srgbClr val="888888"/>
                </a:solidFill>
                <a:latin typeface="Calibri"/>
                <a:ea typeface="Calibri"/>
                <a:cs typeface="Calibri"/>
                <a:sym typeface="Calibri"/>
              </a:defRPr>
            </a:pPr>
            <a:r>
              <a:t>Joe Armstrong,</a:t>
            </a:r>
            <a:br/>
            <a:r>
              <a:rPr i="1">
                <a:latin typeface="Helvetica"/>
                <a:ea typeface="Helvetica"/>
                <a:cs typeface="Helvetica"/>
                <a:sym typeface="Helvetica"/>
              </a:rPr>
              <a:t>Programming in Erlang</a:t>
            </a:r>
          </a:p>
        </p:txBody>
      </p:sp>
      <p:sp>
        <p:nvSpPr>
          <p:cNvPr id="182" name="Title 2"/>
          <p:cNvSpPr txBox="1"/>
          <p:nvPr/>
        </p:nvSpPr>
        <p:spPr>
          <a:xfrm>
            <a:off x="2616200" y="5872955"/>
            <a:ext cx="7772401" cy="136207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914400">
              <a:spcBef>
                <a:spcPts val="0"/>
              </a:spcBef>
              <a:defRPr b="1" cap="all" sz="4000">
                <a:solidFill>
                  <a:srgbClr val="000000"/>
                </a:solidFill>
                <a:latin typeface="Helvetica"/>
                <a:ea typeface="Helvetica"/>
                <a:cs typeface="Helvetica"/>
                <a:sym typeface="Helvetica"/>
              </a:defRPr>
            </a:lvl1pPr>
          </a:lstStyle>
          <a:p>
            <a:pPr/>
            <a:r>
              <a:t>The World is Concurrent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Multithreading"/>
          <p:cNvSpPr txBox="1"/>
          <p:nvPr>
            <p:ph type="title"/>
          </p:nvPr>
        </p:nvSpPr>
        <p:spPr>
          <a:prstGeom prst="rect">
            <a:avLst/>
          </a:prstGeom>
        </p:spPr>
        <p:txBody>
          <a:bodyPr/>
          <a:lstStyle>
            <a:lvl1pPr defTabSz="549148">
              <a:spcBef>
                <a:spcPts val="2600"/>
              </a:spcBef>
              <a:defRPr sz="7050"/>
            </a:lvl1pPr>
          </a:lstStyle>
          <a:p>
            <a:pPr/>
            <a:r>
              <a:t>Multithreading</a:t>
            </a:r>
          </a:p>
        </p:txBody>
      </p:sp>
      <p:sp>
        <p:nvSpPr>
          <p:cNvPr id="187" name="A technique to:…"/>
          <p:cNvSpPr txBox="1"/>
          <p:nvPr>
            <p:ph type="body" idx="1"/>
          </p:nvPr>
        </p:nvSpPr>
        <p:spPr>
          <a:prstGeom prst="rect">
            <a:avLst/>
          </a:prstGeom>
        </p:spPr>
        <p:txBody>
          <a:bodyPr/>
          <a:lstStyle/>
          <a:p>
            <a:pPr marL="360044" indent="-360044" defTabSz="473201">
              <a:spcBef>
                <a:spcPts val="1200"/>
              </a:spcBef>
              <a:defRPr sz="3240"/>
            </a:pPr>
            <a:r>
              <a:t>A technique to:</a:t>
            </a:r>
          </a:p>
          <a:p>
            <a:pPr marL="360044" indent="-360044" defTabSz="473201">
              <a:spcBef>
                <a:spcPts val="1200"/>
              </a:spcBef>
              <a:defRPr sz="3240"/>
            </a:pPr>
            <a:r>
              <a:t>Run multiple pieces of code “simultaneously” on a single machine</a:t>
            </a:r>
          </a:p>
          <a:p>
            <a:pPr marL="360044" indent="-360044" defTabSz="473201">
              <a:spcBef>
                <a:spcPts val="1200"/>
              </a:spcBef>
              <a:defRPr sz="3240"/>
            </a:pPr>
          </a:p>
          <a:p>
            <a:pPr marL="360044" indent="-360044" defTabSz="473201">
              <a:spcBef>
                <a:spcPts val="1200"/>
              </a:spcBef>
              <a:defRPr sz="3240"/>
            </a:pPr>
          </a:p>
          <a:p>
            <a:pPr marL="360044" indent="-360044" defTabSz="473201">
              <a:spcBef>
                <a:spcPts val="1200"/>
              </a:spcBef>
              <a:defRPr sz="3240"/>
            </a:pPr>
          </a:p>
          <a:p>
            <a:pPr marL="360044" indent="-360044" defTabSz="473201">
              <a:spcBef>
                <a:spcPts val="1200"/>
              </a:spcBef>
              <a:defRPr sz="3240"/>
            </a:pPr>
          </a:p>
          <a:p>
            <a:pPr marL="360044" indent="-360044" defTabSz="473201">
              <a:spcBef>
                <a:spcPts val="1200"/>
              </a:spcBef>
              <a:defRPr sz="3240"/>
            </a:pPr>
          </a:p>
          <a:p>
            <a:pPr marL="360044" indent="-360044" defTabSz="473201">
              <a:spcBef>
                <a:spcPts val="1200"/>
              </a:spcBef>
              <a:defRPr sz="3240"/>
            </a:pPr>
          </a:p>
          <a:p>
            <a:pPr marL="360044" indent="-360044" defTabSz="473201">
              <a:spcBef>
                <a:spcPts val="1200"/>
              </a:spcBef>
              <a:defRPr sz="3240"/>
            </a:pPr>
            <a:r>
              <a:t>Run different parts of a program on different processor cores</a:t>
            </a:r>
          </a:p>
        </p:txBody>
      </p:sp>
      <p:sp>
        <p:nvSpPr>
          <p:cNvPr id="188" name="Slide Number"/>
          <p:cNvSpPr txBox="1"/>
          <p:nvPr>
            <p:ph type="sldNum" sz="quarter" idx="2"/>
          </p:nvPr>
        </p:nvSpPr>
        <p:spPr>
          <a:xfrm>
            <a:off x="145154" y="92853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9" name="Image" descr="Image"/>
          <p:cNvPicPr>
            <a:picLocks noChangeAspect="1"/>
          </p:cNvPicPr>
          <p:nvPr/>
        </p:nvPicPr>
        <p:blipFill>
          <a:blip r:embed="rId3">
            <a:extLst/>
          </a:blip>
          <a:stretch>
            <a:fillRect/>
          </a:stretch>
        </p:blipFill>
        <p:spPr>
          <a:xfrm>
            <a:off x="491142" y="3916168"/>
            <a:ext cx="12022516" cy="364409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Running Our Own Code Concurrently"/>
          <p:cNvSpPr txBox="1"/>
          <p:nvPr>
            <p:ph type="title"/>
          </p:nvPr>
        </p:nvSpPr>
        <p:spPr>
          <a:prstGeom prst="rect">
            <a:avLst/>
          </a:prstGeom>
        </p:spPr>
        <p:txBody>
          <a:bodyPr/>
          <a:lstStyle>
            <a:lvl1pPr defTabSz="549148">
              <a:spcBef>
                <a:spcPts val="2600"/>
              </a:spcBef>
              <a:defRPr sz="7050"/>
            </a:lvl1pPr>
          </a:lstStyle>
          <a:p>
            <a:pPr/>
            <a:r>
              <a:t>Running Our Own Code Concurrently</a:t>
            </a:r>
          </a:p>
        </p:txBody>
      </p:sp>
      <p:sp>
        <p:nvSpPr>
          <p:cNvPr id="194" name="Slide Number"/>
          <p:cNvSpPr txBox="1"/>
          <p:nvPr>
            <p:ph type="sldNum" sz="quarter" idx="2"/>
          </p:nvPr>
        </p:nvSpPr>
        <p:spPr>
          <a:xfrm>
            <a:off x="145154" y="92853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5" name="Object 2" descr="Object 2"/>
          <p:cNvPicPr>
            <a:picLocks noChangeAspect="1"/>
          </p:cNvPicPr>
          <p:nvPr/>
        </p:nvPicPr>
        <p:blipFill>
          <a:blip r:embed="rId3">
            <a:extLst/>
          </a:blip>
          <a:stretch>
            <a:fillRect/>
          </a:stretch>
        </p:blipFill>
        <p:spPr>
          <a:xfrm>
            <a:off x="2613818" y="2897662"/>
            <a:ext cx="7796213" cy="3581401"/>
          </a:xfrm>
          <a:prstGeom prst="rect">
            <a:avLst/>
          </a:prstGeom>
          <a:ln w="12700">
            <a:miter lim="400000"/>
          </a:ln>
        </p:spPr>
      </p:pic>
      <p:sp>
        <p:nvSpPr>
          <p:cNvPr id="196" name="Straight Arrow Connector 8"/>
          <p:cNvSpPr/>
          <p:nvPr/>
        </p:nvSpPr>
        <p:spPr>
          <a:xfrm flipH="1" flipV="1">
            <a:off x="9407525" y="6098063"/>
            <a:ext cx="266701" cy="381002"/>
          </a:xfrm>
          <a:prstGeom prst="line">
            <a:avLst/>
          </a:prstGeom>
          <a:ln w="54999">
            <a:solidFill>
              <a:srgbClr val="EB641B"/>
            </a:solidFill>
            <a:tailEnd type="triangle"/>
          </a:ln>
          <a:effectLst>
            <a:outerShdw sx="100000" sy="100000" kx="0" ky="0" algn="b" rotWithShape="0" blurRad="63500" dist="38100" dir="5400000">
              <a:srgbClr val="000000">
                <a:alpha val="34999"/>
              </a:srgbClr>
            </a:outerShdw>
          </a:effectLst>
        </p:spPr>
        <p:txBody>
          <a:bodyPr lIns="45719" rIns="45719"/>
          <a:lstStyle/>
          <a:p>
            <a:pPr defTabSz="914400">
              <a:spcBef>
                <a:spcPts val="0"/>
              </a:spcBef>
              <a:defRPr sz="1800">
                <a:solidFill>
                  <a:srgbClr val="000000"/>
                </a:solidFill>
                <a:latin typeface="Calibri"/>
                <a:ea typeface="Calibri"/>
                <a:cs typeface="Calibri"/>
                <a:sym typeface="Calibri"/>
              </a:defRPr>
            </a:pPr>
          </a:p>
        </p:txBody>
      </p:sp>
      <p:grpSp>
        <p:nvGrpSpPr>
          <p:cNvPr id="199" name="Rounded Rectangle 6"/>
          <p:cNvGrpSpPr/>
          <p:nvPr/>
        </p:nvGrpSpPr>
        <p:grpSpPr>
          <a:xfrm>
            <a:off x="8493124" y="6479064"/>
            <a:ext cx="2362201" cy="427039"/>
            <a:chOff x="0" y="0"/>
            <a:chExt cx="2362200" cy="427037"/>
          </a:xfrm>
        </p:grpSpPr>
        <p:sp>
          <p:nvSpPr>
            <p:cNvPr id="197" name="Rounded Rectangle"/>
            <p:cNvSpPr/>
            <p:nvPr/>
          </p:nvSpPr>
          <p:spPr>
            <a:xfrm>
              <a:off x="0" y="0"/>
              <a:ext cx="2362200" cy="427038"/>
            </a:xfrm>
            <a:prstGeom prst="roundRect">
              <a:avLst>
                <a:gd name="adj" fmla="val 16667"/>
              </a:avLst>
            </a:prstGeom>
            <a:solidFill>
              <a:srgbClr val="9BBB59"/>
            </a:solidFill>
            <a:ln w="25400" cap="flat">
              <a:solidFill>
                <a:srgbClr val="718841"/>
              </a:solidFill>
              <a:prstDash val="solid"/>
              <a:round/>
            </a:ln>
            <a:effectLst/>
          </p:spPr>
          <p:txBody>
            <a:bodyPr wrap="square" lIns="45719" tIns="45719" rIns="45719" bIns="45719" numCol="1" anchor="ctr">
              <a:noAutofit/>
            </a:bodyPr>
            <a:lstStyle/>
            <a:p>
              <a:pPr algn="ctr" defTabSz="914400">
                <a:spcBef>
                  <a:spcPts val="0"/>
                </a:spcBef>
                <a:defRPr b="1" i="1" sz="1800">
                  <a:solidFill>
                    <a:srgbClr val="FFFFFF"/>
                  </a:solidFill>
                  <a:latin typeface="Helvetica"/>
                  <a:ea typeface="Helvetica"/>
                  <a:cs typeface="Helvetica"/>
                  <a:sym typeface="Helvetica"/>
                </a:defRPr>
              </a:pPr>
            </a:p>
          </p:txBody>
        </p:sp>
        <p:sp>
          <p:nvSpPr>
            <p:cNvPr id="198" name="Our custom code"/>
            <p:cNvSpPr txBox="1"/>
            <p:nvPr/>
          </p:nvSpPr>
          <p:spPr>
            <a:xfrm>
              <a:off x="66566" y="46975"/>
              <a:ext cx="2229069"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defTabSz="914400">
                <a:spcBef>
                  <a:spcPts val="0"/>
                </a:spcBef>
                <a:defRPr sz="1800">
                  <a:solidFill>
                    <a:srgbClr val="FFFFFF"/>
                  </a:solidFill>
                  <a:latin typeface="Calibri"/>
                  <a:ea typeface="Calibri"/>
                  <a:cs typeface="Calibri"/>
                  <a:sym typeface="Calibri"/>
                </a:defRPr>
              </a:lvl1pPr>
            </a:lstStyle>
            <a:p>
              <a:pPr/>
              <a:r>
                <a:t>Our custom code</a:t>
              </a:r>
            </a:p>
          </p:txBody>
        </p:sp>
      </p:grpSp>
      <p:sp>
        <p:nvSpPr>
          <p:cNvPr id="200" name="Straight Arrow Connector 10"/>
          <p:cNvSpPr/>
          <p:nvPr/>
        </p:nvSpPr>
        <p:spPr>
          <a:xfrm flipH="1">
            <a:off x="6130924" y="2638900"/>
            <a:ext cx="1143002" cy="563563"/>
          </a:xfrm>
          <a:prstGeom prst="line">
            <a:avLst/>
          </a:prstGeom>
          <a:ln w="54999">
            <a:solidFill>
              <a:srgbClr val="4F81BD"/>
            </a:solidFill>
            <a:tailEnd type="triangle"/>
          </a:ln>
          <a:effectLst>
            <a:outerShdw sx="100000" sy="100000" kx="0" ky="0" algn="b" rotWithShape="0" blurRad="63500" dist="38100" dir="5400000">
              <a:srgbClr val="000000">
                <a:alpha val="34999"/>
              </a:srgbClr>
            </a:outerShdw>
          </a:effectLst>
        </p:spPr>
        <p:txBody>
          <a:bodyPr lIns="45719" rIns="45719"/>
          <a:lstStyle/>
          <a:p>
            <a:pPr defTabSz="914400">
              <a:spcBef>
                <a:spcPts val="0"/>
              </a:spcBef>
              <a:defRPr sz="1800">
                <a:solidFill>
                  <a:srgbClr val="000000"/>
                </a:solidFill>
                <a:latin typeface="Calibri"/>
                <a:ea typeface="Calibri"/>
                <a:cs typeface="Calibri"/>
                <a:sym typeface="Calibri"/>
              </a:defRPr>
            </a:pPr>
          </a:p>
        </p:txBody>
      </p:sp>
      <p:sp>
        <p:nvSpPr>
          <p:cNvPr id="201" name="Straight Arrow Connector 12"/>
          <p:cNvSpPr/>
          <p:nvPr/>
        </p:nvSpPr>
        <p:spPr>
          <a:xfrm>
            <a:off x="8035925" y="2638900"/>
            <a:ext cx="304801" cy="563563"/>
          </a:xfrm>
          <a:prstGeom prst="line">
            <a:avLst/>
          </a:prstGeom>
          <a:ln w="54999">
            <a:solidFill>
              <a:srgbClr val="4F81BD"/>
            </a:solidFill>
            <a:tailEnd type="triangle"/>
          </a:ln>
          <a:effectLst>
            <a:outerShdw sx="100000" sy="100000" kx="0" ky="0" algn="b" rotWithShape="0" blurRad="63500" dist="38100" dir="5400000">
              <a:srgbClr val="000000">
                <a:alpha val="34999"/>
              </a:srgbClr>
            </a:outerShdw>
          </a:effectLst>
        </p:spPr>
        <p:txBody>
          <a:bodyPr lIns="45719" rIns="45719"/>
          <a:lstStyle/>
          <a:p>
            <a:pPr defTabSz="914400">
              <a:spcBef>
                <a:spcPts val="0"/>
              </a:spcBef>
              <a:defRPr sz="1800">
                <a:solidFill>
                  <a:srgbClr val="000000"/>
                </a:solidFill>
                <a:latin typeface="Calibri"/>
                <a:ea typeface="Calibri"/>
                <a:cs typeface="Calibri"/>
                <a:sym typeface="Calibri"/>
              </a:defRPr>
            </a:pPr>
          </a:p>
        </p:txBody>
      </p:sp>
      <p:grpSp>
        <p:nvGrpSpPr>
          <p:cNvPr id="204" name="Rounded Rectangle 5"/>
          <p:cNvGrpSpPr/>
          <p:nvPr/>
        </p:nvGrpSpPr>
        <p:grpSpPr>
          <a:xfrm>
            <a:off x="6511924" y="2426175"/>
            <a:ext cx="2362201" cy="427038"/>
            <a:chOff x="0" y="0"/>
            <a:chExt cx="2362200" cy="427037"/>
          </a:xfrm>
        </p:grpSpPr>
        <p:sp>
          <p:nvSpPr>
            <p:cNvPr id="202" name="Rounded Rectangle"/>
            <p:cNvSpPr/>
            <p:nvPr/>
          </p:nvSpPr>
          <p:spPr>
            <a:xfrm>
              <a:off x="0" y="0"/>
              <a:ext cx="2362200" cy="427038"/>
            </a:xfrm>
            <a:prstGeom prst="roundRect">
              <a:avLst>
                <a:gd name="adj" fmla="val 16667"/>
              </a:avLst>
            </a:prstGeom>
            <a:solidFill>
              <a:srgbClr val="4F81BD"/>
            </a:solidFill>
            <a:ln w="25400" cap="flat">
              <a:solidFill>
                <a:srgbClr val="3A5E8A"/>
              </a:solidFill>
              <a:prstDash val="solid"/>
              <a:round/>
            </a:ln>
            <a:effectLst/>
          </p:spPr>
          <p:txBody>
            <a:bodyPr wrap="square" lIns="45719" tIns="45719" rIns="45719" bIns="45719" numCol="1" anchor="ctr">
              <a:noAutofit/>
            </a:bodyPr>
            <a:lstStyle/>
            <a:p>
              <a:pPr algn="ctr" defTabSz="914400">
                <a:spcBef>
                  <a:spcPts val="0"/>
                </a:spcBef>
                <a:defRPr b="1" i="1" sz="1800">
                  <a:solidFill>
                    <a:srgbClr val="FFFFFF"/>
                  </a:solidFill>
                  <a:latin typeface="Helvetica"/>
                  <a:ea typeface="Helvetica"/>
                  <a:cs typeface="Helvetica"/>
                  <a:sym typeface="Helvetica"/>
                </a:defRPr>
              </a:pPr>
            </a:p>
          </p:txBody>
        </p:sp>
        <p:sp>
          <p:nvSpPr>
            <p:cNvPr id="203" name="From java.lang"/>
            <p:cNvSpPr txBox="1"/>
            <p:nvPr/>
          </p:nvSpPr>
          <p:spPr>
            <a:xfrm>
              <a:off x="66566" y="46974"/>
              <a:ext cx="2229069"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defTabSz="914400">
                <a:spcBef>
                  <a:spcPts val="0"/>
                </a:spcBef>
                <a:defRPr sz="1800">
                  <a:solidFill>
                    <a:srgbClr val="FFFFFF"/>
                  </a:solidFill>
                  <a:latin typeface="Calibri"/>
                  <a:ea typeface="Calibri"/>
                  <a:cs typeface="Calibri"/>
                  <a:sym typeface="Calibri"/>
                </a:defRPr>
              </a:pPr>
              <a:r>
                <a:t>From </a:t>
              </a:r>
              <a:r>
                <a:rPr b="1" i="1">
                  <a:latin typeface="Helvetica"/>
                  <a:ea typeface="Helvetica"/>
                  <a:cs typeface="Helvetica"/>
                  <a:sym typeface="Helvetica"/>
                </a:rPr>
                <a:t>java.lang</a:t>
              </a:r>
            </a:p>
          </p:txBody>
        </p:sp>
      </p:grpSp>
      <p:sp>
        <p:nvSpPr>
          <p:cNvPr id="205" name="Straight Connector 11"/>
          <p:cNvSpPr/>
          <p:nvPr/>
        </p:nvSpPr>
        <p:spPr>
          <a:xfrm>
            <a:off x="9026524" y="4802662"/>
            <a:ext cx="381001" cy="1"/>
          </a:xfrm>
          <a:prstGeom prst="line">
            <a:avLst/>
          </a:prstGeom>
          <a:ln w="38100">
            <a:solidFill>
              <a:srgbClr val="FFFFFF"/>
            </a:solidFill>
          </a:ln>
        </p:spPr>
        <p:txBody>
          <a:bodyPr lIns="45719" rIns="45719"/>
          <a:lstStyle/>
          <a:p>
            <a:pPr defTabSz="914400">
              <a:spcBef>
                <a:spcPts val="0"/>
              </a:spcBef>
              <a:defRPr sz="1800">
                <a:solidFill>
                  <a:srgbClr val="000000"/>
                </a:solidFill>
                <a:latin typeface="Calibri"/>
                <a:ea typeface="Calibri"/>
                <a:cs typeface="Calibri"/>
                <a:sym typeface="Calibri"/>
              </a:defRPr>
            </a:pPr>
          </a:p>
        </p:txBody>
      </p:sp>
      <p:sp>
        <p:nvSpPr>
          <p:cNvPr id="206" name="Straight Connector 13"/>
          <p:cNvSpPr/>
          <p:nvPr/>
        </p:nvSpPr>
        <p:spPr>
          <a:xfrm>
            <a:off x="8874124" y="4955062"/>
            <a:ext cx="381001" cy="1"/>
          </a:xfrm>
          <a:prstGeom prst="line">
            <a:avLst/>
          </a:prstGeom>
          <a:ln w="38100">
            <a:solidFill>
              <a:srgbClr val="FFFFFF"/>
            </a:solidFill>
          </a:ln>
        </p:spPr>
        <p:txBody>
          <a:bodyPr lIns="45719" rIns="45719"/>
          <a:lstStyle/>
          <a:p>
            <a:pPr defTabSz="914400">
              <a:spcBef>
                <a:spcPts val="0"/>
              </a:spcBef>
              <a:defRPr sz="1800">
                <a:solidFill>
                  <a:srgbClr val="000000"/>
                </a:solidFill>
                <a:latin typeface="Calibri"/>
                <a:ea typeface="Calibri"/>
                <a:cs typeface="Calibri"/>
                <a:sym typeface="Calibri"/>
              </a:defRPr>
            </a:pPr>
          </a:p>
        </p:txBody>
      </p:sp>
      <p:sp>
        <p:nvSpPr>
          <p:cNvPr id="207" name="Straight Connector 14"/>
          <p:cNvSpPr/>
          <p:nvPr/>
        </p:nvSpPr>
        <p:spPr>
          <a:xfrm>
            <a:off x="9026524" y="5107462"/>
            <a:ext cx="381001" cy="1"/>
          </a:xfrm>
          <a:prstGeom prst="line">
            <a:avLst/>
          </a:prstGeom>
          <a:ln w="38100">
            <a:solidFill>
              <a:srgbClr val="FFFFFF"/>
            </a:solidFill>
          </a:ln>
        </p:spPr>
        <p:txBody>
          <a:bodyPr lIns="45719" rIns="45719"/>
          <a:lstStyle/>
          <a:p>
            <a:pPr defTabSz="914400">
              <a:spcBef>
                <a:spcPts val="0"/>
              </a:spcBef>
              <a:defRPr sz="1800">
                <a:solidFill>
                  <a:srgbClr val="000000"/>
                </a:solidFill>
                <a:latin typeface="Calibri"/>
                <a:ea typeface="Calibri"/>
                <a:cs typeface="Calibri"/>
                <a:sym typeface="Calibri"/>
              </a:defRPr>
            </a:pPr>
          </a:p>
        </p:txBody>
      </p:sp>
      <p:sp>
        <p:nvSpPr>
          <p:cNvPr id="208" name="Straight Connector 15"/>
          <p:cNvSpPr/>
          <p:nvPr/>
        </p:nvSpPr>
        <p:spPr>
          <a:xfrm>
            <a:off x="8874124" y="5259862"/>
            <a:ext cx="381001" cy="1"/>
          </a:xfrm>
          <a:prstGeom prst="line">
            <a:avLst/>
          </a:prstGeom>
          <a:ln w="38100">
            <a:solidFill>
              <a:srgbClr val="FFFFFF"/>
            </a:solidFill>
          </a:ln>
        </p:spPr>
        <p:txBody>
          <a:bodyPr lIns="45719" rIns="45719"/>
          <a:lstStyle/>
          <a:p>
            <a:pPr defTabSz="914400">
              <a:spcBef>
                <a:spcPts val="0"/>
              </a:spcBef>
              <a:defRPr sz="1800">
                <a:solidFill>
                  <a:srgbClr val="000000"/>
                </a:solidFill>
                <a:latin typeface="Calibri"/>
                <a:ea typeface="Calibri"/>
                <a:cs typeface="Calibri"/>
                <a:sym typeface="Calibri"/>
              </a:defRPr>
            </a:pPr>
          </a:p>
        </p:txBody>
      </p:sp>
      <p:sp>
        <p:nvSpPr>
          <p:cNvPr id="209" name="Straight Connector 16"/>
          <p:cNvSpPr/>
          <p:nvPr/>
        </p:nvSpPr>
        <p:spPr>
          <a:xfrm>
            <a:off x="8950324" y="4650262"/>
            <a:ext cx="381001" cy="1"/>
          </a:xfrm>
          <a:prstGeom prst="line">
            <a:avLst/>
          </a:prstGeom>
          <a:ln w="38100">
            <a:solidFill>
              <a:srgbClr val="FFFFFF"/>
            </a:solidFill>
          </a:ln>
        </p:spPr>
        <p:txBody>
          <a:bodyPr lIns="45719" rIns="45719"/>
          <a:lstStyle/>
          <a:p>
            <a:pPr defTabSz="914400">
              <a:spcBef>
                <a:spcPts val="0"/>
              </a:spcBef>
              <a:defRPr sz="1800">
                <a:solidFill>
                  <a:srgbClr val="000000"/>
                </a:solidFill>
                <a:latin typeface="Calibri"/>
                <a:ea typeface="Calibri"/>
                <a:cs typeface="Calibri"/>
                <a:sym typeface="Calibri"/>
              </a:defRPr>
            </a:pPr>
          </a:p>
        </p:txBody>
      </p:sp>
      <p:sp>
        <p:nvSpPr>
          <p:cNvPr id="210" name="TextBox 17"/>
          <p:cNvSpPr txBox="1"/>
          <p:nvPr/>
        </p:nvSpPr>
        <p:spPr>
          <a:xfrm>
            <a:off x="2168524" y="4802664"/>
            <a:ext cx="5715001" cy="2194444"/>
          </a:xfrm>
          <a:prstGeom prst="rect">
            <a:avLst/>
          </a:prstGeom>
          <a:ln w="38100">
            <a:solidFill>
              <a:srgbClr val="0070C0"/>
            </a:solidFill>
          </a:ln>
          <a:extLst>
            <a:ext uri="{C572A759-6A51-4108-AA02-DFA0A04FC94B}">
              <ma14:wrappingTextBoxFlag xmlns:ma14="http://schemas.microsoft.com/office/mac/drawingml/2011/main" val="1"/>
            </a:ext>
          </a:extLst>
        </p:spPr>
        <p:txBody>
          <a:bodyPr lIns="45719" rIns="45719">
            <a:spAutoFit/>
          </a:bodyPr>
          <a:lstStyle/>
          <a:p>
            <a:pPr defTabSz="914400">
              <a:spcBef>
                <a:spcPts val="0"/>
              </a:spcBef>
              <a:defRPr b="1" sz="1800">
                <a:solidFill>
                  <a:srgbClr val="0070C0"/>
                </a:solidFill>
                <a:latin typeface="Courier New"/>
                <a:ea typeface="Courier New"/>
                <a:cs typeface="Courier New"/>
                <a:sym typeface="Courier New"/>
              </a:defRPr>
            </a:pPr>
            <a:r>
              <a:t>public class R </a:t>
            </a:r>
            <a:r>
              <a:rPr>
                <a:solidFill>
                  <a:srgbClr val="FF0000"/>
                </a:solidFill>
              </a:rPr>
              <a:t>implements Runnable</a:t>
            </a: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public void </a:t>
            </a:r>
            <a:r>
              <a:rPr>
                <a:solidFill>
                  <a:srgbClr val="FF0000"/>
                </a:solidFill>
              </a:rPr>
              <a:t>run</a:t>
            </a: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while (true)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 </a:t>
            </a:r>
            <a:r>
              <a:rPr i="1">
                <a:latin typeface="Arial"/>
                <a:ea typeface="Arial"/>
                <a:cs typeface="Arial"/>
                <a:sym typeface="Arial"/>
              </a:rPr>
              <a:t>maybe</a:t>
            </a:r>
            <a:r>
              <a:t> Thread.sleep(...);</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a:t>
            </a:r>
          </a:p>
        </p:txBody>
      </p:sp>
      <p:sp>
        <p:nvSpPr>
          <p:cNvPr id="211" name="TextBox 18"/>
          <p:cNvSpPr txBox="1"/>
          <p:nvPr/>
        </p:nvSpPr>
        <p:spPr>
          <a:xfrm>
            <a:off x="4164984" y="7193220"/>
            <a:ext cx="5697958" cy="701065"/>
          </a:xfrm>
          <a:prstGeom prst="rect">
            <a:avLst/>
          </a:prstGeom>
          <a:ln w="38100">
            <a:solidFill>
              <a:srgbClr val="4F81BD"/>
            </a:solidFill>
          </a:ln>
          <a:extLst>
            <a:ext uri="{C572A759-6A51-4108-AA02-DFA0A04FC94B}">
              <ma14:wrappingTextBoxFlag xmlns:ma14="http://schemas.microsoft.com/office/mac/drawingml/2011/main" val="1"/>
            </a:ext>
          </a:extLst>
        </p:spPr>
        <p:txBody>
          <a:bodyPr wrap="none" lIns="45719" rIns="45719">
            <a:spAutoFit/>
          </a:bodyPr>
          <a:lstStyle/>
          <a:p>
            <a:pPr defTabSz="914400">
              <a:spcBef>
                <a:spcPts val="0"/>
              </a:spcBef>
              <a:defRPr b="1" sz="1800">
                <a:solidFill>
                  <a:srgbClr val="000000"/>
                </a:solidFill>
                <a:latin typeface="Helvetica"/>
                <a:ea typeface="Helvetica"/>
                <a:cs typeface="Helvetica"/>
                <a:sym typeface="Helvetica"/>
              </a:defRPr>
            </a:pPr>
            <a:r>
              <a:t>Wherever you want to start the Thread:</a:t>
            </a:r>
            <a:endParaRPr>
              <a:latin typeface="Arial"/>
              <a:ea typeface="Arial"/>
              <a:cs typeface="Arial"/>
              <a:sym typeface="Arial"/>
            </a:endParaRPr>
          </a:p>
          <a:p>
            <a:pPr defTabSz="914400">
              <a:spcBef>
                <a:spcPts val="0"/>
              </a:spcBef>
              <a:defRPr b="1" sz="1800">
                <a:solidFill>
                  <a:srgbClr val="FF0000"/>
                </a:solidFill>
                <a:latin typeface="Courier New"/>
                <a:ea typeface="Courier New"/>
                <a:cs typeface="Courier New"/>
                <a:sym typeface="Courier New"/>
              </a:defRPr>
            </a:pPr>
            <a:r>
              <a:t>       new Thread(</a:t>
            </a:r>
            <a:r>
              <a:rPr i="1">
                <a:latin typeface="Arial"/>
                <a:ea typeface="Arial"/>
                <a:cs typeface="Arial"/>
                <a:sym typeface="Arial"/>
              </a:rPr>
              <a:t>object of type R</a:t>
            </a:r>
            <a:r>
              <a:t>).start();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Animation with Threads"/>
          <p:cNvSpPr txBox="1"/>
          <p:nvPr>
            <p:ph type="title"/>
          </p:nvPr>
        </p:nvSpPr>
        <p:spPr>
          <a:prstGeom prst="rect">
            <a:avLst/>
          </a:prstGeom>
        </p:spPr>
        <p:txBody>
          <a:bodyPr/>
          <a:lstStyle>
            <a:lvl1pPr defTabSz="549148">
              <a:spcBef>
                <a:spcPts val="2600"/>
              </a:spcBef>
              <a:defRPr sz="7050"/>
            </a:lvl1pPr>
          </a:lstStyle>
          <a:p>
            <a:pPr/>
            <a:r>
              <a:t>Animation with Threads</a:t>
            </a:r>
          </a:p>
        </p:txBody>
      </p:sp>
      <p:sp>
        <p:nvSpPr>
          <p:cNvPr id="216" name="Example 1: A single object…"/>
          <p:cNvSpPr txBox="1"/>
          <p:nvPr>
            <p:ph type="body" idx="1"/>
          </p:nvPr>
        </p:nvSpPr>
        <p:spPr>
          <a:prstGeom prst="rect">
            <a:avLst/>
          </a:prstGeom>
        </p:spPr>
        <p:txBody>
          <a:bodyPr/>
          <a:lstStyle/>
          <a:p>
            <a:pPr/>
            <a:r>
              <a:t>Example 1: A single object</a:t>
            </a:r>
          </a:p>
          <a:p>
            <a:pPr lvl="1"/>
            <a:r>
              <a:t>“Animate” it with button clicks</a:t>
            </a:r>
          </a:p>
          <a:p>
            <a:pPr lvl="1"/>
            <a:r>
              <a:t>Animate it with a Timer</a:t>
            </a:r>
          </a:p>
          <a:p>
            <a:pPr lvl="8" marL="0" indent="0">
              <a:spcBef>
                <a:spcPts val="1500"/>
              </a:spcBef>
              <a:buClrTx/>
              <a:buSzTx/>
              <a:buFontTx/>
              <a:buNone/>
              <a:defRPr sz="3000">
                <a:solidFill>
                  <a:srgbClr val="000000"/>
                </a:solidFill>
              </a:defRPr>
            </a:pPr>
            <a:r>
              <a:t>	Timer timer = new Timer(50, animatorButton);</a:t>
            </a:r>
          </a:p>
          <a:p>
            <a:pPr lvl="7" marL="0" indent="0">
              <a:spcBef>
                <a:spcPts val="1500"/>
              </a:spcBef>
              <a:buClrTx/>
              <a:buSzTx/>
              <a:buFontTx/>
              <a:buNone/>
              <a:defRPr sz="3000">
                <a:solidFill>
                  <a:srgbClr val="000000"/>
                </a:solidFill>
              </a:defRPr>
            </a:pPr>
            <a:r>
              <a:t>	timer.start();</a:t>
            </a:r>
          </a:p>
          <a:p>
            <a:pPr/>
            <a:r>
              <a:t>Animate it by</a:t>
            </a:r>
            <a:br/>
            <a:r>
              <a:t>using a thread</a:t>
            </a:r>
          </a:p>
        </p:txBody>
      </p:sp>
      <p:sp>
        <p:nvSpPr>
          <p:cNvPr id="217" name="Slide Number"/>
          <p:cNvSpPr txBox="1"/>
          <p:nvPr>
            <p:ph type="sldNum" sz="quarter" idx="2"/>
          </p:nvPr>
        </p:nvSpPr>
        <p:spPr>
          <a:xfrm>
            <a:off x="145154" y="92853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TextBox 3"/>
          <p:cNvSpPr txBox="1"/>
          <p:nvPr/>
        </p:nvSpPr>
        <p:spPr>
          <a:xfrm>
            <a:off x="6358896" y="5499680"/>
            <a:ext cx="5697958" cy="2194444"/>
          </a:xfrm>
          <a:prstGeom prst="rect">
            <a:avLst/>
          </a:prstGeom>
          <a:ln w="38100">
            <a:solidFill>
              <a:srgbClr val="0070C0"/>
            </a:solidFill>
          </a:ln>
          <a:extLst>
            <a:ext uri="{C572A759-6A51-4108-AA02-DFA0A04FC94B}">
              <ma14:wrappingTextBoxFlag xmlns:ma14="http://schemas.microsoft.com/office/mac/drawingml/2011/main" val="1"/>
            </a:ext>
          </a:extLst>
        </p:spPr>
        <p:txBody>
          <a:bodyPr lIns="45719" rIns="45719">
            <a:spAutoFit/>
          </a:bodyPr>
          <a:lstStyle/>
          <a:p>
            <a:pPr defTabSz="914400">
              <a:spcBef>
                <a:spcPts val="0"/>
              </a:spcBef>
              <a:defRPr b="1" sz="1800">
                <a:solidFill>
                  <a:srgbClr val="0070C0"/>
                </a:solidFill>
                <a:latin typeface="Courier New"/>
                <a:ea typeface="Courier New"/>
                <a:cs typeface="Courier New"/>
                <a:sym typeface="Courier New"/>
              </a:defRPr>
            </a:pPr>
            <a:r>
              <a:t>public class R </a:t>
            </a:r>
            <a:r>
              <a:rPr>
                <a:solidFill>
                  <a:srgbClr val="FF0000"/>
                </a:solidFill>
              </a:rPr>
              <a:t>implements Runnable</a:t>
            </a: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public void </a:t>
            </a:r>
            <a:r>
              <a:rPr>
                <a:solidFill>
                  <a:srgbClr val="FF0000"/>
                </a:solidFill>
              </a:rPr>
              <a:t>run</a:t>
            </a: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while (true)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 </a:t>
            </a:r>
            <a:r>
              <a:rPr i="1">
                <a:latin typeface="Arial"/>
                <a:ea typeface="Arial"/>
                <a:cs typeface="Arial"/>
                <a:sym typeface="Arial"/>
              </a:rPr>
              <a:t>maybe</a:t>
            </a:r>
            <a:r>
              <a:t> Thread.sleep(...);</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    }</a:t>
            </a:r>
            <a:endParaRPr>
              <a:latin typeface="Arial"/>
              <a:ea typeface="Arial"/>
              <a:cs typeface="Arial"/>
              <a:sym typeface="Arial"/>
            </a:endParaRPr>
          </a:p>
          <a:p>
            <a:pPr defTabSz="914400">
              <a:spcBef>
                <a:spcPts val="0"/>
              </a:spcBef>
              <a:defRPr b="1" sz="1800">
                <a:solidFill>
                  <a:srgbClr val="0070C0"/>
                </a:solidFill>
                <a:latin typeface="Courier New"/>
                <a:ea typeface="Courier New"/>
                <a:cs typeface="Courier New"/>
                <a:sym typeface="Courier New"/>
              </a:defRPr>
            </a:pPr>
            <a:r>
              <a:t>}</a:t>
            </a:r>
          </a:p>
        </p:txBody>
      </p:sp>
      <p:sp>
        <p:nvSpPr>
          <p:cNvPr id="219" name="TextBox 4"/>
          <p:cNvSpPr txBox="1"/>
          <p:nvPr/>
        </p:nvSpPr>
        <p:spPr>
          <a:xfrm>
            <a:off x="6358896" y="7936222"/>
            <a:ext cx="5697958" cy="701066"/>
          </a:xfrm>
          <a:prstGeom prst="rect">
            <a:avLst/>
          </a:prstGeom>
          <a:ln w="38100">
            <a:solidFill>
              <a:srgbClr val="4F81BD"/>
            </a:solidFill>
          </a:ln>
          <a:extLst>
            <a:ext uri="{C572A759-6A51-4108-AA02-DFA0A04FC94B}">
              <ma14:wrappingTextBoxFlag xmlns:ma14="http://schemas.microsoft.com/office/mac/drawingml/2011/main" val="1"/>
            </a:ext>
          </a:extLst>
        </p:spPr>
        <p:txBody>
          <a:bodyPr wrap="none" lIns="45719" rIns="45719">
            <a:spAutoFit/>
          </a:bodyPr>
          <a:lstStyle/>
          <a:p>
            <a:pPr defTabSz="914400">
              <a:spcBef>
                <a:spcPts val="0"/>
              </a:spcBef>
              <a:defRPr b="1" sz="1800">
                <a:solidFill>
                  <a:srgbClr val="000000"/>
                </a:solidFill>
                <a:latin typeface="Helvetica"/>
                <a:ea typeface="Helvetica"/>
                <a:cs typeface="Helvetica"/>
                <a:sym typeface="Helvetica"/>
              </a:defRPr>
            </a:pPr>
            <a:r>
              <a:t>Wherever you want to start the Thread:</a:t>
            </a:r>
            <a:endParaRPr>
              <a:latin typeface="Arial"/>
              <a:ea typeface="Arial"/>
              <a:cs typeface="Arial"/>
              <a:sym typeface="Arial"/>
            </a:endParaRPr>
          </a:p>
          <a:p>
            <a:pPr defTabSz="914400">
              <a:spcBef>
                <a:spcPts val="0"/>
              </a:spcBef>
              <a:defRPr b="1" sz="1800">
                <a:solidFill>
                  <a:srgbClr val="FF0000"/>
                </a:solidFill>
                <a:latin typeface="Courier New"/>
                <a:ea typeface="Courier New"/>
                <a:cs typeface="Courier New"/>
                <a:sym typeface="Courier New"/>
              </a:defRPr>
            </a:pPr>
            <a:r>
              <a:t>       new Thread(</a:t>
            </a:r>
            <a:r>
              <a:rPr i="1">
                <a:latin typeface="Arial"/>
                <a:ea typeface="Arial"/>
                <a:cs typeface="Arial"/>
                <a:sym typeface="Arial"/>
              </a:rPr>
              <a:t>object of type R</a:t>
            </a:r>
            <a:r>
              <a:t>).start();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Animation with Threads"/>
          <p:cNvSpPr txBox="1"/>
          <p:nvPr>
            <p:ph type="title"/>
          </p:nvPr>
        </p:nvSpPr>
        <p:spPr>
          <a:prstGeom prst="rect">
            <a:avLst/>
          </a:prstGeom>
        </p:spPr>
        <p:txBody>
          <a:bodyPr/>
          <a:lstStyle>
            <a:lvl1pPr defTabSz="549148">
              <a:spcBef>
                <a:spcPts val="2600"/>
              </a:spcBef>
              <a:defRPr sz="7050"/>
            </a:lvl1pPr>
          </a:lstStyle>
          <a:p>
            <a:pPr/>
            <a:r>
              <a:t>Animation with Threads</a:t>
            </a:r>
          </a:p>
        </p:txBody>
      </p:sp>
      <p:sp>
        <p:nvSpPr>
          <p:cNvPr id="224" name="Example 2: Multiple objects…"/>
          <p:cNvSpPr txBox="1"/>
          <p:nvPr>
            <p:ph type="body" idx="1"/>
          </p:nvPr>
        </p:nvSpPr>
        <p:spPr>
          <a:prstGeom prst="rect">
            <a:avLst/>
          </a:prstGeom>
        </p:spPr>
        <p:txBody>
          <a:bodyPr/>
          <a:lstStyle/>
          <a:p>
            <a:pPr/>
            <a:r>
              <a:t>Example 2: Multiple objects</a:t>
            </a:r>
          </a:p>
          <a:p>
            <a:pPr lvl="1"/>
            <a:r>
              <a:t>Use separate thread for each object’s “brain”</a:t>
            </a:r>
          </a:p>
          <a:p>
            <a:pPr/>
          </a:p>
          <a:p>
            <a:pPr lvl="1"/>
            <a:r>
              <a:t>Another thread asks Java to update the GUI</a:t>
            </a:r>
          </a:p>
        </p:txBody>
      </p:sp>
      <p:sp>
        <p:nvSpPr>
          <p:cNvPr id="225" name="Slide Number"/>
          <p:cNvSpPr txBox="1"/>
          <p:nvPr>
            <p:ph type="sldNum" sz="quarter" idx="2"/>
          </p:nvPr>
        </p:nvSpPr>
        <p:spPr>
          <a:xfrm>
            <a:off x="145154" y="92853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6" name="Picture 2" descr="Picture 2"/>
          <p:cNvPicPr>
            <a:picLocks noChangeAspect="1"/>
          </p:cNvPicPr>
          <p:nvPr/>
        </p:nvPicPr>
        <p:blipFill>
          <a:blip r:embed="rId3">
            <a:extLst/>
          </a:blip>
          <a:stretch>
            <a:fillRect/>
          </a:stretch>
        </p:blipFill>
        <p:spPr>
          <a:xfrm>
            <a:off x="4792541" y="5409645"/>
            <a:ext cx="5107975" cy="3702761"/>
          </a:xfrm>
          <a:prstGeom prst="rect">
            <a:avLst/>
          </a:prstGeom>
          <a:ln w="12700">
            <a:miter lim="400000"/>
          </a:ln>
        </p:spPr>
      </p:pic>
      <p:sp>
        <p:nvSpPr>
          <p:cNvPr id="227" name="TextBox 4"/>
          <p:cNvSpPr txBox="1"/>
          <p:nvPr/>
        </p:nvSpPr>
        <p:spPr>
          <a:xfrm>
            <a:off x="4710550" y="9168135"/>
            <a:ext cx="5271958" cy="38751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defTabSz="914400">
              <a:spcBef>
                <a:spcPts val="0"/>
              </a:spcBef>
              <a:defRPr sz="2100">
                <a:solidFill>
                  <a:srgbClr val="000000"/>
                </a:solidFill>
                <a:latin typeface="Arial"/>
                <a:ea typeface="Arial"/>
                <a:cs typeface="Arial"/>
                <a:sym typeface="Arial"/>
              </a:defRPr>
            </a:lvl1pPr>
          </a:lstStyle>
          <a:p>
            <a:pPr/>
            <a:r>
              <a:t>http://www.roadsideamerica.com/story/8543</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Other uses of Threads"/>
          <p:cNvSpPr txBox="1"/>
          <p:nvPr>
            <p:ph type="title"/>
          </p:nvPr>
        </p:nvSpPr>
        <p:spPr>
          <a:prstGeom prst="rect">
            <a:avLst/>
          </a:prstGeom>
        </p:spPr>
        <p:txBody>
          <a:bodyPr/>
          <a:lstStyle>
            <a:lvl1pPr defTabSz="549148">
              <a:spcBef>
                <a:spcPts val="2600"/>
              </a:spcBef>
              <a:defRPr sz="7050"/>
            </a:lvl1pPr>
          </a:lstStyle>
          <a:p>
            <a:pPr/>
            <a:r>
              <a:t>Other uses of Threads</a:t>
            </a:r>
          </a:p>
        </p:txBody>
      </p:sp>
      <p:sp>
        <p:nvSpPr>
          <p:cNvPr id="232" name="Web servers: many users connecting…"/>
          <p:cNvSpPr txBox="1"/>
          <p:nvPr>
            <p:ph type="body" idx="1"/>
          </p:nvPr>
        </p:nvSpPr>
        <p:spPr>
          <a:prstGeom prst="rect">
            <a:avLst/>
          </a:prstGeom>
        </p:spPr>
        <p:txBody>
          <a:bodyPr/>
          <a:lstStyle/>
          <a:p>
            <a:pPr/>
            <a:r>
              <a:t>Web servers: many users connecting</a:t>
            </a:r>
          </a:p>
          <a:p>
            <a:pPr/>
            <a:r>
              <a:t>Desktop applications:</a:t>
            </a:r>
          </a:p>
          <a:p>
            <a:pPr lvl="1"/>
            <a:r>
              <a:t>layout, spellchecking, auto-save, …</a:t>
            </a:r>
          </a:p>
          <a:p>
            <a:pPr/>
            <a:r>
              <a:t>Scientific computing</a:t>
            </a:r>
          </a:p>
          <a:p>
            <a:pPr/>
            <a:r>
              <a:t>Weather forecasting</a:t>
            </a:r>
          </a:p>
          <a:p>
            <a:pPr/>
            <a:r>
              <a:t>Almost </a:t>
            </a:r>
            <a:r>
              <a:rPr i="1">
                <a:latin typeface="Avenir Next"/>
                <a:ea typeface="Avenir Next"/>
                <a:cs typeface="Avenir Next"/>
                <a:sym typeface="Avenir Next"/>
              </a:rPr>
              <a:t>any</a:t>
            </a:r>
            <a:r>
              <a:t> distributed system program of any significance</a:t>
            </a:r>
          </a:p>
          <a:p>
            <a:pPr/>
            <a:r>
              <a:t>…</a:t>
            </a:r>
          </a:p>
        </p:txBody>
      </p:sp>
      <p:sp>
        <p:nvSpPr>
          <p:cNvPr id="233" name="Slide Number"/>
          <p:cNvSpPr txBox="1"/>
          <p:nvPr>
            <p:ph type="sldNum" sz="quarter" idx="2"/>
          </p:nvPr>
        </p:nvSpPr>
        <p:spPr>
          <a:xfrm>
            <a:off x="145154" y="92853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Caution"/>
          <p:cNvSpPr txBox="1"/>
          <p:nvPr>
            <p:ph type="title"/>
          </p:nvPr>
        </p:nvSpPr>
        <p:spPr>
          <a:prstGeom prst="rect">
            <a:avLst/>
          </a:prstGeom>
        </p:spPr>
        <p:txBody>
          <a:bodyPr/>
          <a:lstStyle>
            <a:lvl1pPr defTabSz="549148">
              <a:spcBef>
                <a:spcPts val="2600"/>
              </a:spcBef>
              <a:defRPr sz="7050"/>
            </a:lvl1pPr>
          </a:lstStyle>
          <a:p>
            <a:pPr/>
            <a:r>
              <a:t>Caution</a:t>
            </a:r>
          </a:p>
        </p:txBody>
      </p:sp>
      <p:sp>
        <p:nvSpPr>
          <p:cNvPr id="236" name="What if one thread is in the middle of performing an action when its time slice ends?…"/>
          <p:cNvSpPr txBox="1"/>
          <p:nvPr>
            <p:ph type="body" idx="1"/>
          </p:nvPr>
        </p:nvSpPr>
        <p:spPr>
          <a:prstGeom prst="rect">
            <a:avLst/>
          </a:prstGeom>
        </p:spPr>
        <p:txBody>
          <a:bodyPr/>
          <a:lstStyle/>
          <a:p>
            <a:pPr/>
            <a:r>
              <a:t>What if one thread is in the middle of performing an action when its time slice ends?</a:t>
            </a:r>
          </a:p>
          <a:p>
            <a:pPr/>
          </a:p>
          <a:p>
            <a:pPr/>
            <a:r>
              <a:t>What if a second thread’s action interferes with the first’s action?</a:t>
            </a:r>
          </a:p>
          <a:p>
            <a:pPr/>
          </a:p>
          <a:p>
            <a:pPr/>
            <a:r>
              <a:t>See bank example in today’s project named Multithreading</a:t>
            </a:r>
          </a:p>
        </p:txBody>
      </p:sp>
      <p:sp>
        <p:nvSpPr>
          <p:cNvPr id="237" name="Slide Number"/>
          <p:cNvSpPr txBox="1"/>
          <p:nvPr>
            <p:ph type="sldNum" sz="quarter" idx="2"/>
          </p:nvPr>
        </p:nvSpPr>
        <p:spPr>
          <a:xfrm>
            <a:off x="145154" y="9285307"/>
            <a:ext cx="260599" cy="4572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