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Book Antiqua"/>
        <a:ea typeface="Book Antiqua"/>
        <a:cs typeface="Book Antiqua"/>
        <a:sym typeface="Book Antiqu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Book Antiqua"/>
        <a:ea typeface="Book Antiqua"/>
        <a:cs typeface="Book Antiqua"/>
        <a:sym typeface="Book Antiqu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Book Antiqua"/>
        <a:ea typeface="Book Antiqua"/>
        <a:cs typeface="Book Antiqua"/>
        <a:sym typeface="Book Antiqu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Book Antiqua"/>
        <a:ea typeface="Book Antiqua"/>
        <a:cs typeface="Book Antiqua"/>
        <a:sym typeface="Book Antiqu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Book Antiqua"/>
        <a:ea typeface="Book Antiqua"/>
        <a:cs typeface="Book Antiqua"/>
        <a:sym typeface="Book Antiqu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Book Antiqua"/>
        <a:ea typeface="Book Antiqua"/>
        <a:cs typeface="Book Antiqua"/>
        <a:sym typeface="Book Antiqu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Book Antiqua"/>
        <a:ea typeface="Book Antiqua"/>
        <a:cs typeface="Book Antiqua"/>
        <a:sym typeface="Book Antiqu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Book Antiqua"/>
        <a:ea typeface="Book Antiqua"/>
        <a:cs typeface="Book Antiqua"/>
        <a:sym typeface="Book Antiqu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Book Antiqua"/>
        <a:ea typeface="Book Antiqua"/>
        <a:cs typeface="Book Antiqua"/>
        <a:sym typeface="Book Antiqu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Book Antiqua"/>
          <a:ea typeface="Book Antiqua"/>
          <a:cs typeface="Book Antiqu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Book Antiqua"/>
          <a:ea typeface="Book Antiqua"/>
          <a:cs typeface="Book Antiqu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Book Antiqua"/>
          <a:ea typeface="Book Antiqua"/>
          <a:cs typeface="Book Antiqu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Book Antiqua"/>
          <a:ea typeface="Book Antiqua"/>
          <a:cs typeface="Book Antiqu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Book Antiqua"/>
          <a:ea typeface="Book Antiqua"/>
          <a:cs typeface="Book Antiqu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>
          <a:latin typeface="Book Antiqua"/>
          <a:ea typeface="Book Antiqua"/>
          <a:cs typeface="Book Antiq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Book Antiqua"/>
          <a:ea typeface="Book Antiqua"/>
          <a:cs typeface="Book Antiq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Book Antiqua"/>
          <a:ea typeface="Book Antiqua"/>
          <a:cs typeface="Book Antiq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Book Antiqua"/>
          <a:ea typeface="Book Antiqua"/>
          <a:cs typeface="Book Antiqu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>
          <a:latin typeface="Book Antiqua"/>
          <a:ea typeface="Book Antiqua"/>
          <a:cs typeface="Book Antiq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Book Antiqua"/>
          <a:ea typeface="Book Antiqua"/>
          <a:cs typeface="Book Antiq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Book Antiqua"/>
          <a:ea typeface="Book Antiqua"/>
          <a:cs typeface="Book Antiq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Book Antiqua"/>
          <a:ea typeface="Book Antiqua"/>
          <a:cs typeface="Book Antiqu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>
          <a:latin typeface="Book Antiqua"/>
          <a:ea typeface="Book Antiqua"/>
          <a:cs typeface="Book Antiq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Book Antiqua"/>
          <a:ea typeface="Book Antiqua"/>
          <a:cs typeface="Book Antiq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Book Antiqua"/>
          <a:ea typeface="Book Antiqua"/>
          <a:cs typeface="Book Antiq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Book Antiqua"/>
          <a:ea typeface="Book Antiqua"/>
          <a:cs typeface="Book Antiqu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Book Antiqua"/>
          <a:ea typeface="Book Antiqua"/>
          <a:cs typeface="Book Antiqu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Book Antiqua"/>
          <a:ea typeface="Book Antiqua"/>
          <a:cs typeface="Book Antiqu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Book Antiqua"/>
          <a:ea typeface="Book Antiqua"/>
          <a:cs typeface="Book Antiqu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Book Antiqua"/>
          <a:ea typeface="Book Antiqua"/>
          <a:cs typeface="Book Antiqu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Book Antiqua"/>
          <a:ea typeface="Book Antiqua"/>
          <a:cs typeface="Book Antiq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Book Antiqua"/>
          <a:ea typeface="Book Antiqua"/>
          <a:cs typeface="Book Antiq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Book Antiqua"/>
          <a:ea typeface="Book Antiqua"/>
          <a:cs typeface="Book Antiq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+mj-lt"/>
        <a:ea typeface="+mj-ea"/>
        <a:cs typeface="+mj-cs"/>
        <a:sym typeface="Lucida Grande"/>
      </a:defRPr>
    </a:lvl1pPr>
    <a:lvl2pPr indent="228600" defTabSz="584200" latinLnBrk="0">
      <a:defRPr sz="2200">
        <a:latin typeface="+mj-lt"/>
        <a:ea typeface="+mj-ea"/>
        <a:cs typeface="+mj-cs"/>
        <a:sym typeface="Lucida Grande"/>
      </a:defRPr>
    </a:lvl2pPr>
    <a:lvl3pPr indent="457200" defTabSz="584200" latinLnBrk="0">
      <a:defRPr sz="2200">
        <a:latin typeface="+mj-lt"/>
        <a:ea typeface="+mj-ea"/>
        <a:cs typeface="+mj-cs"/>
        <a:sym typeface="Lucida Grande"/>
      </a:defRPr>
    </a:lvl3pPr>
    <a:lvl4pPr indent="685800" defTabSz="584200" latinLnBrk="0">
      <a:defRPr sz="2200">
        <a:latin typeface="+mj-lt"/>
        <a:ea typeface="+mj-ea"/>
        <a:cs typeface="+mj-cs"/>
        <a:sym typeface="Lucida Grande"/>
      </a:defRPr>
    </a:lvl4pPr>
    <a:lvl5pPr indent="914400" defTabSz="584200" latinLnBrk="0">
      <a:defRPr sz="2200">
        <a:latin typeface="+mj-lt"/>
        <a:ea typeface="+mj-ea"/>
        <a:cs typeface="+mj-cs"/>
        <a:sym typeface="Lucida Grande"/>
      </a:defRPr>
    </a:lvl5pPr>
    <a:lvl6pPr indent="1143000" defTabSz="584200" latinLnBrk="0">
      <a:defRPr sz="2200">
        <a:latin typeface="+mj-lt"/>
        <a:ea typeface="+mj-ea"/>
        <a:cs typeface="+mj-cs"/>
        <a:sym typeface="Lucida Grande"/>
      </a:defRPr>
    </a:lvl6pPr>
    <a:lvl7pPr indent="1371600" defTabSz="584200" latinLnBrk="0">
      <a:defRPr sz="2200">
        <a:latin typeface="+mj-lt"/>
        <a:ea typeface="+mj-ea"/>
        <a:cs typeface="+mj-cs"/>
        <a:sym typeface="Lucida Grande"/>
      </a:defRPr>
    </a:lvl7pPr>
    <a:lvl8pPr indent="1600200" defTabSz="584200" latinLnBrk="0">
      <a:defRPr sz="2200">
        <a:latin typeface="+mj-lt"/>
        <a:ea typeface="+mj-ea"/>
        <a:cs typeface="+mj-cs"/>
        <a:sym typeface="Lucida Grande"/>
      </a:defRPr>
    </a:lvl8pPr>
    <a:lvl9pPr indent="1828800" defTabSz="584200" latinLnBrk="0">
      <a:defRPr sz="2200">
        <a:latin typeface="+mj-lt"/>
        <a:ea typeface="+mj-ea"/>
        <a:cs typeface="+mj-cs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pic" sz="quarter" idx="13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" name="Title Text"/>
          <p:cNvSpPr txBox="1"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7000"/>
            </a:lvl1pPr>
          </a:lstStyle>
          <a:p>
            <a:pPr/>
            <a:r>
              <a:t>Title Text</a:t>
            </a:r>
          </a:p>
        </p:txBody>
      </p:sp>
      <p:sp>
        <p:nvSpPr>
          <p:cNvPr id="89" name="Body Level One…"/>
          <p:cNvSpPr txBox="1"/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pic" sz="quarter" idx="13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7000"/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pic" sz="quarter" idx="13"/>
          </p:nvPr>
        </p:nvSpPr>
        <p:spPr>
          <a:xfrm>
            <a:off x="7175500" y="2882900"/>
            <a:ext cx="4102100" cy="5473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8" name="Title Text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9" name="Body Level One…"/>
          <p:cNvSpPr txBox="1"/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sz="quarter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rav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/>
          <p:nvPr>
            <p:ph type="title"/>
          </p:nvPr>
        </p:nvSpPr>
        <p:spPr>
          <a:xfrm>
            <a:off x="1415916" y="0"/>
            <a:ext cx="10172702" cy="1733022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R="56340" indent="56340" defTabSz="1295400">
              <a:lnSpc>
                <a:spcPct val="89000"/>
              </a:lnSpc>
              <a:defRPr b="1" sz="5000">
                <a:solidFill>
                  <a:srgbClr val="126BFC"/>
                </a:solidFill>
                <a:uFill>
                  <a:solidFill>
                    <a:srgbClr val="126BFC"/>
                  </a:solidFill>
                </a:uFill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6" name="Body Level One…"/>
          <p:cNvSpPr txBox="1"/>
          <p:nvPr>
            <p:ph type="body" idx="1"/>
          </p:nvPr>
        </p:nvSpPr>
        <p:spPr>
          <a:xfrm>
            <a:off x="1415916" y="2817004"/>
            <a:ext cx="10172702" cy="6936597"/>
          </a:xfrm>
          <a:prstGeom prst="rect">
            <a:avLst/>
          </a:prstGeom>
        </p:spPr>
        <p:txBody>
          <a:bodyPr anchor="t"/>
          <a:lstStyle>
            <a:lvl1pPr marL="325436" marR="56340" indent="-285750" defTabSz="1295400">
              <a:lnSpc>
                <a:spcPct val="89000"/>
              </a:lnSpc>
              <a:spcBef>
                <a:spcPts val="1100"/>
              </a:spcBef>
              <a:buClr>
                <a:srgbClr val="FF2734"/>
              </a:buClr>
              <a:buSzPct val="75000"/>
              <a:buChar char=""/>
              <a:defRPr b="1"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769937" marR="56340" indent="-323850" defTabSz="1295400">
              <a:lnSpc>
                <a:spcPct val="89000"/>
              </a:lnSpc>
              <a:spcBef>
                <a:spcPts val="1100"/>
              </a:spcBef>
              <a:buClr>
                <a:srgbClr val="FF2734"/>
              </a:buClr>
              <a:buSzPct val="100000"/>
              <a:buChar char="»"/>
              <a:defRPr b="1"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27137" marR="56340" indent="-323850" defTabSz="1295400">
              <a:lnSpc>
                <a:spcPct val="89000"/>
              </a:lnSpc>
              <a:spcBef>
                <a:spcPts val="1100"/>
              </a:spcBef>
              <a:buClr>
                <a:srgbClr val="FF2734"/>
              </a:buClr>
              <a:buSzPct val="100000"/>
              <a:buChar char="–"/>
              <a:defRPr b="1"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684337" marR="56340" indent="-323850" defTabSz="1295400">
              <a:lnSpc>
                <a:spcPct val="89000"/>
              </a:lnSpc>
              <a:spcBef>
                <a:spcPts val="1100"/>
              </a:spcBef>
              <a:buClr>
                <a:srgbClr val="FF2734"/>
              </a:buClr>
              <a:buSzPct val="58000"/>
              <a:buChar char=""/>
              <a:defRPr b="1"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141536" marR="56340" indent="-323850" defTabSz="1295400">
              <a:lnSpc>
                <a:spcPct val="89000"/>
              </a:lnSpc>
              <a:spcBef>
                <a:spcPts val="1100"/>
              </a:spcBef>
              <a:buClr>
                <a:srgbClr val="FF2734"/>
              </a:buClr>
              <a:buSzPct val="100000"/>
              <a:buChar char="»"/>
              <a:defRPr b="1"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xfrm>
            <a:off x="11805254" y="9118600"/>
            <a:ext cx="453332" cy="447229"/>
          </a:xfrm>
          <a:prstGeom prst="rect">
            <a:avLst/>
          </a:prstGeom>
        </p:spPr>
        <p:txBody>
          <a:bodyPr anchor="t"/>
          <a:lstStyle>
            <a:lvl1pPr defTabSz="8255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rav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Text"/>
          <p:cNvSpPr txBox="1"/>
          <p:nvPr>
            <p:ph type="title"/>
          </p:nvPr>
        </p:nvSpPr>
        <p:spPr>
          <a:xfrm>
            <a:off x="1415625" y="0"/>
            <a:ext cx="10173550" cy="1739900"/>
          </a:xfrm>
          <a:prstGeom prst="rect">
            <a:avLst/>
          </a:prstGeom>
        </p:spPr>
        <p:txBody>
          <a:bodyPr lIns="38100" tIns="38100" rIns="38100" bIns="38100" anchor="b">
            <a:normAutofit fontScale="100000" lnSpcReduction="0"/>
          </a:bodyPr>
          <a:lstStyle>
            <a:lvl1pPr marR="74301" indent="12700" defTabSz="1295400">
              <a:lnSpc>
                <a:spcPct val="89000"/>
              </a:lnSpc>
              <a:defRPr b="1" sz="5000">
                <a:solidFill>
                  <a:srgbClr val="126BFC"/>
                </a:solidFill>
                <a:uFill>
                  <a:solidFill>
                    <a:srgbClr val="126BFC"/>
                  </a:solidFill>
                </a:uFill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5" name="Body Level One…"/>
          <p:cNvSpPr txBox="1"/>
          <p:nvPr>
            <p:ph type="body" idx="1"/>
          </p:nvPr>
        </p:nvSpPr>
        <p:spPr>
          <a:xfrm>
            <a:off x="1415625" y="2819400"/>
            <a:ext cx="10173550" cy="6934200"/>
          </a:xfrm>
          <a:prstGeom prst="rect">
            <a:avLst/>
          </a:prstGeom>
        </p:spPr>
        <p:txBody>
          <a:bodyPr lIns="38100" tIns="38100" rIns="38100" bIns="38100" anchor="t"/>
          <a:lstStyle>
            <a:lvl1pPr marL="298450" marR="74301" indent="-285750" defTabSz="1295400">
              <a:lnSpc>
                <a:spcPct val="89000"/>
              </a:lnSpc>
              <a:spcBef>
                <a:spcPts val="1100"/>
              </a:spcBef>
              <a:buClr>
                <a:srgbClr val="FF2734"/>
              </a:buClr>
              <a:buSzPct val="75000"/>
              <a:buChar char=""/>
              <a:defRPr b="1"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791500" marR="74301" indent="-321600" defTabSz="1295400">
              <a:lnSpc>
                <a:spcPct val="89000"/>
              </a:lnSpc>
              <a:spcBef>
                <a:spcPts val="1100"/>
              </a:spcBef>
              <a:buClr>
                <a:srgbClr val="FF2734"/>
              </a:buClr>
              <a:buSzPct val="100000"/>
              <a:buChar char="»"/>
              <a:defRPr b="1"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49362" marR="74301" indent="-323850" defTabSz="1295400">
              <a:lnSpc>
                <a:spcPct val="89000"/>
              </a:lnSpc>
              <a:spcBef>
                <a:spcPts val="1100"/>
              </a:spcBef>
              <a:buClr>
                <a:srgbClr val="FF2734"/>
              </a:buClr>
              <a:buSzPct val="100000"/>
              <a:buChar char="–"/>
              <a:defRPr b="1"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703563" marR="74301" indent="-320850" defTabSz="1295400">
              <a:lnSpc>
                <a:spcPct val="89000"/>
              </a:lnSpc>
              <a:spcBef>
                <a:spcPts val="1100"/>
              </a:spcBef>
              <a:buClr>
                <a:srgbClr val="FF2734"/>
              </a:buClr>
              <a:buSzPct val="58000"/>
              <a:buChar char=""/>
              <a:defRPr b="1"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162175" marR="74301" indent="-323850" defTabSz="1295400">
              <a:lnSpc>
                <a:spcPct val="89000"/>
              </a:lnSpc>
              <a:spcBef>
                <a:spcPts val="1100"/>
              </a:spcBef>
              <a:buClr>
                <a:srgbClr val="FF2734"/>
              </a:buClr>
              <a:buSzPct val="100000"/>
              <a:buChar char="»"/>
              <a:defRPr b="1"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11855832" y="9123680"/>
            <a:ext cx="453332" cy="447229"/>
          </a:xfrm>
          <a:prstGeom prst="rect">
            <a:avLst/>
          </a:prstGeom>
        </p:spPr>
        <p:txBody>
          <a:bodyPr anchor="t"/>
          <a:lstStyle>
            <a:lvl1pPr defTabSz="8255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ravel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Text"/>
          <p:cNvSpPr txBox="1"/>
          <p:nvPr>
            <p:ph type="title"/>
          </p:nvPr>
        </p:nvSpPr>
        <p:spPr>
          <a:xfrm>
            <a:off x="1415625" y="0"/>
            <a:ext cx="10173550" cy="1739900"/>
          </a:xfrm>
          <a:prstGeom prst="rect">
            <a:avLst/>
          </a:prstGeom>
        </p:spPr>
        <p:txBody>
          <a:bodyPr lIns="38100" tIns="38100" rIns="38100" bIns="38100" anchor="b">
            <a:normAutofit fontScale="100000" lnSpcReduction="0"/>
          </a:bodyPr>
          <a:lstStyle>
            <a:lvl1pPr marR="74301" indent="12700" defTabSz="1295400">
              <a:lnSpc>
                <a:spcPct val="89000"/>
              </a:lnSpc>
              <a:defRPr b="1" sz="5000">
                <a:solidFill>
                  <a:srgbClr val="126BFC"/>
                </a:solidFill>
                <a:uFill>
                  <a:solidFill>
                    <a:srgbClr val="126BFC"/>
                  </a:solidFill>
                </a:uFill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4" name="Body Level One…"/>
          <p:cNvSpPr txBox="1"/>
          <p:nvPr>
            <p:ph type="body" idx="1"/>
          </p:nvPr>
        </p:nvSpPr>
        <p:spPr>
          <a:xfrm>
            <a:off x="1415625" y="2819400"/>
            <a:ext cx="10173550" cy="6934200"/>
          </a:xfrm>
          <a:prstGeom prst="rect">
            <a:avLst/>
          </a:prstGeom>
        </p:spPr>
        <p:txBody>
          <a:bodyPr lIns="38100" tIns="38100" rIns="38100" bIns="38100" anchor="t"/>
          <a:lstStyle>
            <a:lvl1pPr marL="298450" marR="74301" indent="-285750" defTabSz="1295400">
              <a:lnSpc>
                <a:spcPct val="89000"/>
              </a:lnSpc>
              <a:spcBef>
                <a:spcPts val="1100"/>
              </a:spcBef>
              <a:buClr>
                <a:srgbClr val="FF2734"/>
              </a:buClr>
              <a:buSzPct val="75000"/>
              <a:buChar char=""/>
              <a:defRPr b="1"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791500" marR="74301" indent="-321600" defTabSz="1295400">
              <a:lnSpc>
                <a:spcPct val="89000"/>
              </a:lnSpc>
              <a:spcBef>
                <a:spcPts val="1100"/>
              </a:spcBef>
              <a:buClr>
                <a:srgbClr val="FF2734"/>
              </a:buClr>
              <a:buSzPct val="100000"/>
              <a:buChar char="»"/>
              <a:defRPr b="1"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49362" marR="74301" indent="-323850" defTabSz="1295400">
              <a:lnSpc>
                <a:spcPct val="89000"/>
              </a:lnSpc>
              <a:spcBef>
                <a:spcPts val="1100"/>
              </a:spcBef>
              <a:buClr>
                <a:srgbClr val="FF2734"/>
              </a:buClr>
              <a:buSzPct val="100000"/>
              <a:buChar char="–"/>
              <a:defRPr b="1"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703563" marR="74301" indent="-320850" defTabSz="1295400">
              <a:lnSpc>
                <a:spcPct val="89000"/>
              </a:lnSpc>
              <a:spcBef>
                <a:spcPts val="1100"/>
              </a:spcBef>
              <a:buClr>
                <a:srgbClr val="FF2734"/>
              </a:buClr>
              <a:buSzPct val="58000"/>
              <a:buChar char=""/>
              <a:defRPr b="1"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162175" marR="74301" indent="-323850" defTabSz="1295400">
              <a:lnSpc>
                <a:spcPct val="89000"/>
              </a:lnSpc>
              <a:spcBef>
                <a:spcPts val="1100"/>
              </a:spcBef>
              <a:buClr>
                <a:srgbClr val="FF2734"/>
              </a:buClr>
              <a:buSzPct val="100000"/>
              <a:buChar char="»"/>
              <a:defRPr b="1"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11855832" y="9123680"/>
            <a:ext cx="453332" cy="447229"/>
          </a:xfrm>
          <a:prstGeom prst="rect">
            <a:avLst/>
          </a:prstGeom>
        </p:spPr>
        <p:txBody>
          <a:bodyPr anchor="t"/>
          <a:lstStyle>
            <a:lvl1pPr defTabSz="8255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rav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Text"/>
          <p:cNvSpPr txBox="1"/>
          <p:nvPr>
            <p:ph type="title"/>
          </p:nvPr>
        </p:nvSpPr>
        <p:spPr>
          <a:xfrm>
            <a:off x="1415916" y="0"/>
            <a:ext cx="10172702" cy="1733022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R="56340" indent="56340" defTabSz="1295400">
              <a:lnSpc>
                <a:spcPct val="89000"/>
              </a:lnSpc>
              <a:defRPr b="1" sz="5000">
                <a:solidFill>
                  <a:srgbClr val="126BFC"/>
                </a:solidFill>
                <a:uFill>
                  <a:solidFill>
                    <a:srgbClr val="126BFC"/>
                  </a:solidFill>
                </a:uFill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3" name="Body Level One…"/>
          <p:cNvSpPr txBox="1"/>
          <p:nvPr>
            <p:ph type="body" idx="1"/>
          </p:nvPr>
        </p:nvSpPr>
        <p:spPr>
          <a:xfrm>
            <a:off x="1415916" y="2817004"/>
            <a:ext cx="10172702" cy="6936597"/>
          </a:xfrm>
          <a:prstGeom prst="rect">
            <a:avLst/>
          </a:prstGeom>
        </p:spPr>
        <p:txBody>
          <a:bodyPr anchor="t"/>
          <a:lstStyle>
            <a:lvl1pPr marL="325436" marR="56340" indent="-285750" defTabSz="1295400">
              <a:lnSpc>
                <a:spcPct val="89000"/>
              </a:lnSpc>
              <a:spcBef>
                <a:spcPts val="1100"/>
              </a:spcBef>
              <a:buClr>
                <a:srgbClr val="FF2734"/>
              </a:buClr>
              <a:buSzPct val="75000"/>
              <a:buChar char=""/>
              <a:defRPr b="1"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769937" marR="56340" indent="-323850" defTabSz="1295400">
              <a:lnSpc>
                <a:spcPct val="89000"/>
              </a:lnSpc>
              <a:spcBef>
                <a:spcPts val="1100"/>
              </a:spcBef>
              <a:buClr>
                <a:srgbClr val="FF2734"/>
              </a:buClr>
              <a:buSzPct val="100000"/>
              <a:buChar char="»"/>
              <a:defRPr b="1"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27137" marR="56340" indent="-323850" defTabSz="1295400">
              <a:lnSpc>
                <a:spcPct val="89000"/>
              </a:lnSpc>
              <a:spcBef>
                <a:spcPts val="1100"/>
              </a:spcBef>
              <a:buClr>
                <a:srgbClr val="FF2734"/>
              </a:buClr>
              <a:buSzPct val="100000"/>
              <a:buChar char="–"/>
              <a:defRPr b="1"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684337" marR="56340" indent="-323850" defTabSz="1295400">
              <a:lnSpc>
                <a:spcPct val="89000"/>
              </a:lnSpc>
              <a:spcBef>
                <a:spcPts val="1100"/>
              </a:spcBef>
              <a:buClr>
                <a:srgbClr val="FF2734"/>
              </a:buClr>
              <a:buSzPct val="58000"/>
              <a:buChar char=""/>
              <a:defRPr b="1"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141536" marR="56340" indent="-323850" defTabSz="1295400">
              <a:lnSpc>
                <a:spcPct val="89000"/>
              </a:lnSpc>
              <a:spcBef>
                <a:spcPts val="1100"/>
              </a:spcBef>
              <a:buClr>
                <a:srgbClr val="FF2734"/>
              </a:buClr>
              <a:buSzPct val="100000"/>
              <a:buChar char="»"/>
              <a:defRPr b="1"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xfrm>
            <a:off x="11812019" y="9118600"/>
            <a:ext cx="453331" cy="447229"/>
          </a:xfrm>
          <a:prstGeom prst="rect">
            <a:avLst/>
          </a:prstGeom>
        </p:spPr>
        <p:txBody>
          <a:bodyPr anchor="t"/>
          <a:lstStyle>
            <a:lvl1pPr defTabSz="8255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ravel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Text"/>
          <p:cNvSpPr txBox="1"/>
          <p:nvPr>
            <p:ph type="title"/>
          </p:nvPr>
        </p:nvSpPr>
        <p:spPr>
          <a:xfrm>
            <a:off x="1415625" y="0"/>
            <a:ext cx="10173550" cy="1739900"/>
          </a:xfrm>
          <a:prstGeom prst="rect">
            <a:avLst/>
          </a:prstGeom>
        </p:spPr>
        <p:txBody>
          <a:bodyPr lIns="38100" tIns="38100" rIns="38100" bIns="38100" anchor="b">
            <a:normAutofit fontScale="100000" lnSpcReduction="0"/>
          </a:bodyPr>
          <a:lstStyle>
            <a:lvl1pPr marR="74301" indent="12700" defTabSz="1295400">
              <a:lnSpc>
                <a:spcPct val="89000"/>
              </a:lnSpc>
              <a:defRPr b="1" sz="5000">
                <a:solidFill>
                  <a:srgbClr val="126BFC"/>
                </a:solidFill>
                <a:uFill>
                  <a:solidFill>
                    <a:srgbClr val="126BFC"/>
                  </a:solidFill>
                </a:uFill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2" name="Body Level One…"/>
          <p:cNvSpPr txBox="1"/>
          <p:nvPr>
            <p:ph type="body" idx="1"/>
          </p:nvPr>
        </p:nvSpPr>
        <p:spPr>
          <a:xfrm>
            <a:off x="1415625" y="2819400"/>
            <a:ext cx="10173550" cy="6934200"/>
          </a:xfrm>
          <a:prstGeom prst="rect">
            <a:avLst/>
          </a:prstGeom>
        </p:spPr>
        <p:txBody>
          <a:bodyPr lIns="38100" tIns="38100" rIns="38100" bIns="38100" anchor="t"/>
          <a:lstStyle>
            <a:lvl1pPr marL="298450" marR="74301" indent="-285750" defTabSz="1295400">
              <a:lnSpc>
                <a:spcPct val="89000"/>
              </a:lnSpc>
              <a:spcBef>
                <a:spcPts val="1100"/>
              </a:spcBef>
              <a:buClr>
                <a:srgbClr val="FF2734"/>
              </a:buClr>
              <a:buSzPct val="75000"/>
              <a:buChar char=""/>
              <a:defRPr b="1"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791500" marR="74301" indent="-321600" defTabSz="1295400">
              <a:lnSpc>
                <a:spcPct val="89000"/>
              </a:lnSpc>
              <a:spcBef>
                <a:spcPts val="1100"/>
              </a:spcBef>
              <a:buClr>
                <a:srgbClr val="FF2734"/>
              </a:buClr>
              <a:buSzPct val="100000"/>
              <a:buChar char="»"/>
              <a:defRPr b="1"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49362" marR="74301" indent="-323850" defTabSz="1295400">
              <a:lnSpc>
                <a:spcPct val="89000"/>
              </a:lnSpc>
              <a:spcBef>
                <a:spcPts val="1100"/>
              </a:spcBef>
              <a:buClr>
                <a:srgbClr val="FF2734"/>
              </a:buClr>
              <a:buSzPct val="100000"/>
              <a:buChar char="–"/>
              <a:defRPr b="1"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703563" marR="74301" indent="-320850" defTabSz="1295400">
              <a:lnSpc>
                <a:spcPct val="89000"/>
              </a:lnSpc>
              <a:spcBef>
                <a:spcPts val="1100"/>
              </a:spcBef>
              <a:buClr>
                <a:srgbClr val="FF2734"/>
              </a:buClr>
              <a:buSzPct val="58000"/>
              <a:buChar char=""/>
              <a:defRPr b="1"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162175" marR="74301" indent="-323850" defTabSz="1295400">
              <a:lnSpc>
                <a:spcPct val="89000"/>
              </a:lnSpc>
              <a:spcBef>
                <a:spcPts val="1100"/>
              </a:spcBef>
              <a:buClr>
                <a:srgbClr val="FF2734"/>
              </a:buClr>
              <a:buSzPct val="100000"/>
              <a:buChar char="»"/>
              <a:defRPr b="1"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xfrm>
            <a:off x="11855832" y="9123680"/>
            <a:ext cx="453332" cy="447229"/>
          </a:xfrm>
          <a:prstGeom prst="rect">
            <a:avLst/>
          </a:prstGeom>
        </p:spPr>
        <p:txBody>
          <a:bodyPr anchor="t"/>
          <a:lstStyle>
            <a:lvl1pPr defTabSz="8255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</a:lvl1pPr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ravel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Text"/>
          <p:cNvSpPr txBox="1"/>
          <p:nvPr>
            <p:ph type="title"/>
          </p:nvPr>
        </p:nvSpPr>
        <p:spPr>
          <a:xfrm>
            <a:off x="1415625" y="0"/>
            <a:ext cx="10173550" cy="1739900"/>
          </a:xfrm>
          <a:prstGeom prst="rect">
            <a:avLst/>
          </a:prstGeom>
        </p:spPr>
        <p:txBody>
          <a:bodyPr lIns="38100" tIns="38100" rIns="38100" bIns="38100" anchor="b">
            <a:normAutofit fontScale="100000" lnSpcReduction="0"/>
          </a:bodyPr>
          <a:lstStyle>
            <a:lvl1pPr marR="74301" indent="12700" defTabSz="1295400">
              <a:lnSpc>
                <a:spcPct val="89000"/>
              </a:lnSpc>
              <a:defRPr b="1" sz="5000">
                <a:solidFill>
                  <a:srgbClr val="126BFC"/>
                </a:solidFill>
                <a:uFill>
                  <a:solidFill>
                    <a:srgbClr val="126BFC"/>
                  </a:solidFill>
                </a:uFill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1" name="Body Level One…"/>
          <p:cNvSpPr txBox="1"/>
          <p:nvPr>
            <p:ph type="body" idx="1"/>
          </p:nvPr>
        </p:nvSpPr>
        <p:spPr>
          <a:xfrm>
            <a:off x="1415625" y="2819400"/>
            <a:ext cx="10173550" cy="6934200"/>
          </a:xfrm>
          <a:prstGeom prst="rect">
            <a:avLst/>
          </a:prstGeom>
        </p:spPr>
        <p:txBody>
          <a:bodyPr lIns="38100" tIns="38100" rIns="38100" bIns="38100" anchor="t"/>
          <a:lstStyle>
            <a:lvl1pPr marL="298450" marR="74301" indent="-285750" defTabSz="1295400">
              <a:lnSpc>
                <a:spcPct val="89000"/>
              </a:lnSpc>
              <a:spcBef>
                <a:spcPts val="1100"/>
              </a:spcBef>
              <a:buClr>
                <a:srgbClr val="FF2734"/>
              </a:buClr>
              <a:buSzPct val="75000"/>
              <a:buChar char=""/>
              <a:defRPr b="1"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791500" marR="74301" indent="-321600" defTabSz="1295400">
              <a:lnSpc>
                <a:spcPct val="89000"/>
              </a:lnSpc>
              <a:spcBef>
                <a:spcPts val="1100"/>
              </a:spcBef>
              <a:buClr>
                <a:srgbClr val="FF2734"/>
              </a:buClr>
              <a:buSzPct val="100000"/>
              <a:buChar char="»"/>
              <a:defRPr b="1"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49362" marR="74301" indent="-323850" defTabSz="1295400">
              <a:lnSpc>
                <a:spcPct val="89000"/>
              </a:lnSpc>
              <a:spcBef>
                <a:spcPts val="1100"/>
              </a:spcBef>
              <a:buClr>
                <a:srgbClr val="FF2734"/>
              </a:buClr>
              <a:buSzPct val="100000"/>
              <a:buChar char="–"/>
              <a:defRPr b="1"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703563" marR="74301" indent="-320850" defTabSz="1295400">
              <a:lnSpc>
                <a:spcPct val="89000"/>
              </a:lnSpc>
              <a:spcBef>
                <a:spcPts val="1100"/>
              </a:spcBef>
              <a:buClr>
                <a:srgbClr val="FF2734"/>
              </a:buClr>
              <a:buSzPct val="58000"/>
              <a:buChar char=""/>
              <a:defRPr b="1"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162175" marR="74301" indent="-323850" defTabSz="1295400">
              <a:lnSpc>
                <a:spcPct val="89000"/>
              </a:lnSpc>
              <a:spcBef>
                <a:spcPts val="1100"/>
              </a:spcBef>
              <a:buClr>
                <a:srgbClr val="FF2734"/>
              </a:buClr>
              <a:buSzPct val="100000"/>
              <a:buChar char="»"/>
              <a:defRPr b="1"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Slide Number"/>
          <p:cNvSpPr txBox="1"/>
          <p:nvPr>
            <p:ph type="sldNum" sz="quarter" idx="2"/>
          </p:nvPr>
        </p:nvSpPr>
        <p:spPr>
          <a:xfrm>
            <a:off x="11855832" y="9123680"/>
            <a:ext cx="453332" cy="447229"/>
          </a:xfrm>
          <a:prstGeom prst="rect">
            <a:avLst/>
          </a:prstGeom>
        </p:spPr>
        <p:txBody>
          <a:bodyPr anchor="t"/>
          <a:lstStyle>
            <a:lvl1pPr defTabSz="8255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ravel cop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Text"/>
          <p:cNvSpPr txBox="1"/>
          <p:nvPr>
            <p:ph type="title"/>
          </p:nvPr>
        </p:nvSpPr>
        <p:spPr>
          <a:xfrm>
            <a:off x="1415625" y="0"/>
            <a:ext cx="10173550" cy="1739900"/>
          </a:xfrm>
          <a:prstGeom prst="rect">
            <a:avLst/>
          </a:prstGeom>
        </p:spPr>
        <p:txBody>
          <a:bodyPr lIns="38100" tIns="38100" rIns="38100" bIns="38100" anchor="b">
            <a:normAutofit fontScale="100000" lnSpcReduction="0"/>
          </a:bodyPr>
          <a:lstStyle>
            <a:lvl1pPr marR="74301" indent="12700" defTabSz="1295400">
              <a:lnSpc>
                <a:spcPct val="89000"/>
              </a:lnSpc>
              <a:defRPr b="1" sz="5000">
                <a:solidFill>
                  <a:srgbClr val="126BFC"/>
                </a:solidFill>
                <a:uFill>
                  <a:solidFill>
                    <a:srgbClr val="126BFC"/>
                  </a:solidFill>
                </a:uFill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0" name="Body Level One…"/>
          <p:cNvSpPr txBox="1"/>
          <p:nvPr>
            <p:ph type="body" idx="1"/>
          </p:nvPr>
        </p:nvSpPr>
        <p:spPr>
          <a:xfrm>
            <a:off x="1415625" y="2819400"/>
            <a:ext cx="10173550" cy="6934200"/>
          </a:xfrm>
          <a:prstGeom prst="rect">
            <a:avLst/>
          </a:prstGeom>
        </p:spPr>
        <p:txBody>
          <a:bodyPr lIns="38100" tIns="38100" rIns="38100" bIns="38100" anchor="t"/>
          <a:lstStyle>
            <a:lvl1pPr marL="298450" marR="74301" indent="-285750" defTabSz="1295400">
              <a:lnSpc>
                <a:spcPct val="89000"/>
              </a:lnSpc>
              <a:spcBef>
                <a:spcPts val="1100"/>
              </a:spcBef>
              <a:buClr>
                <a:srgbClr val="FF2734"/>
              </a:buClr>
              <a:buSzPct val="75000"/>
              <a:buChar char=""/>
              <a:defRPr b="1"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791500" marR="74301" indent="-321600" defTabSz="1295400">
              <a:lnSpc>
                <a:spcPct val="89000"/>
              </a:lnSpc>
              <a:spcBef>
                <a:spcPts val="1100"/>
              </a:spcBef>
              <a:buClr>
                <a:srgbClr val="FF2734"/>
              </a:buClr>
              <a:buSzPct val="100000"/>
              <a:buChar char="»"/>
              <a:defRPr b="1"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49362" marR="74301" indent="-323850" defTabSz="1295400">
              <a:lnSpc>
                <a:spcPct val="89000"/>
              </a:lnSpc>
              <a:spcBef>
                <a:spcPts val="1100"/>
              </a:spcBef>
              <a:buClr>
                <a:srgbClr val="FF2734"/>
              </a:buClr>
              <a:buSzPct val="100000"/>
              <a:buChar char="–"/>
              <a:defRPr b="1"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703563" marR="74301" indent="-320850" defTabSz="1295400">
              <a:lnSpc>
                <a:spcPct val="89000"/>
              </a:lnSpc>
              <a:spcBef>
                <a:spcPts val="1100"/>
              </a:spcBef>
              <a:buClr>
                <a:srgbClr val="FF2734"/>
              </a:buClr>
              <a:buSzPct val="58000"/>
              <a:buChar char=""/>
              <a:defRPr b="1"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162175" marR="74301" indent="-323850" defTabSz="1295400">
              <a:lnSpc>
                <a:spcPct val="89000"/>
              </a:lnSpc>
              <a:spcBef>
                <a:spcPts val="1100"/>
              </a:spcBef>
              <a:buClr>
                <a:srgbClr val="FF2734"/>
              </a:buClr>
              <a:buSzPct val="100000"/>
              <a:buChar char="»"/>
              <a:defRPr b="1"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xfrm>
            <a:off x="11855832" y="9123680"/>
            <a:ext cx="453332" cy="447229"/>
          </a:xfrm>
          <a:prstGeom prst="rect">
            <a:avLst/>
          </a:prstGeom>
        </p:spPr>
        <p:txBody>
          <a:bodyPr anchor="t"/>
          <a:lstStyle>
            <a:lvl1pPr defTabSz="8255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ffice T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Text"/>
          <p:cNvSpPr txBox="1"/>
          <p:nvPr>
            <p:ph type="title"/>
          </p:nvPr>
        </p:nvSpPr>
        <p:spPr>
          <a:xfrm>
            <a:off x="647700" y="130950"/>
            <a:ext cx="11709400" cy="214489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R="57798" indent="57798" defTabSz="1295400">
              <a:defRPr b="1" sz="6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9" name="Body Level One…"/>
          <p:cNvSpPr txBox="1"/>
          <p:nvPr>
            <p:ph type="body" idx="1"/>
          </p:nvPr>
        </p:nvSpPr>
        <p:spPr>
          <a:xfrm>
            <a:off x="647700" y="2273300"/>
            <a:ext cx="11709400" cy="7480300"/>
          </a:xfrm>
          <a:prstGeom prst="rect">
            <a:avLst/>
          </a:prstGeom>
        </p:spPr>
        <p:txBody>
          <a:bodyPr anchor="t"/>
          <a:lstStyle>
            <a:lvl1pPr marL="383540" marR="57798" indent="-342900" defTabSz="1295400">
              <a:spcBef>
                <a:spcPts val="1100"/>
              </a:spcBef>
              <a:buClr>
                <a:srgbClr val="000000"/>
              </a:buClr>
              <a:buSzPct val="100000"/>
              <a:buFont typeface="Arial"/>
              <a:defRPr b="1" sz="4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  <a:lvl2pPr marL="828708" marR="57798" indent="-330868" defTabSz="1295400">
              <a:spcBef>
                <a:spcPts val="1100"/>
              </a:spcBef>
              <a:buClr>
                <a:srgbClr val="000000"/>
              </a:buClr>
              <a:buSzPct val="100000"/>
              <a:buFont typeface="Arial"/>
              <a:buChar char="–"/>
              <a:defRPr b="1" sz="4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2pPr>
            <a:lvl3pPr marL="1250874" marR="57798" indent="-295835" defTabSz="1295400">
              <a:spcBef>
                <a:spcPts val="1100"/>
              </a:spcBef>
              <a:buClr>
                <a:srgbClr val="000000"/>
              </a:buClr>
              <a:buSzPct val="100000"/>
              <a:buFont typeface="Arial"/>
              <a:defRPr b="1" sz="4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3pPr>
            <a:lvl4pPr marL="1771467" marR="57798" indent="-359228" defTabSz="1295400">
              <a:spcBef>
                <a:spcPts val="1100"/>
              </a:spcBef>
              <a:buClr>
                <a:srgbClr val="000000"/>
              </a:buClr>
              <a:buSzPct val="100000"/>
              <a:buFont typeface="Arial"/>
              <a:buChar char="–"/>
              <a:defRPr b="1" sz="4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4pPr>
            <a:lvl5pPr marL="2228667" marR="57798" indent="-359228" defTabSz="1295400">
              <a:spcBef>
                <a:spcPts val="1100"/>
              </a:spcBef>
              <a:buClr>
                <a:srgbClr val="000000"/>
              </a:buClr>
              <a:buSzPct val="100000"/>
              <a:buFont typeface="Arial"/>
              <a:buChar char="»"/>
              <a:defRPr b="1" sz="4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0" name="Slide Number"/>
          <p:cNvSpPr txBox="1"/>
          <p:nvPr>
            <p:ph type="sldNum" sz="quarter" idx="2"/>
          </p:nvPr>
        </p:nvSpPr>
        <p:spPr>
          <a:xfrm>
            <a:off x="10677194" y="9141588"/>
            <a:ext cx="320279" cy="310754"/>
          </a:xfrm>
          <a:prstGeom prst="rect">
            <a:avLst/>
          </a:prstGeom>
        </p:spPr>
        <p:txBody>
          <a:bodyPr anchor="ctr"/>
          <a:lstStyle>
            <a:lvl1pPr defTabSz="825500">
              <a:defRPr b="1" sz="1600">
                <a:solidFill>
                  <a:srgbClr val="9B9B9B"/>
                </a:solidFill>
                <a:uFill>
                  <a:solidFill>
                    <a:srgbClr val="9B9B9B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/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pic" sz="half" idx="13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0" name="Title Text"/>
          <p:cNvSpPr txBox="1"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pic" sz="half" idx="13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948462" y="1950720"/>
            <a:ext cx="10403841" cy="66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599" y="9258300"/>
            <a:ext cx="342901" cy="368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titleStyle>
    <p:bodyStyle>
      <a:lvl1pPr marL="889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1333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778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2222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667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454100" marR="0" indent="-240030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26809700" marR="0" indent="-240030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27165300" marR="0" indent="-240030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27520900" marR="0" indent="-240030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0"/>
          <p:cNvSpPr txBox="1"/>
          <p:nvPr>
            <p:ph type="ctrTitle"/>
          </p:nvPr>
        </p:nvSpPr>
        <p:spPr>
          <a:xfrm>
            <a:off x="1270000" y="844550"/>
            <a:ext cx="10464800" cy="5332859"/>
          </a:xfrm>
          <a:prstGeom prst="rect">
            <a:avLst/>
          </a:prstGeom>
        </p:spPr>
        <p:txBody>
          <a:bodyPr anchor="t"/>
          <a:lstStyle/>
          <a:p>
            <a:pPr/>
            <a:r>
              <a:t>Internetworking (as quickly as possible)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7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Common protocol</a:t>
            </a:r>
          </a:p>
        </p:txBody>
      </p:sp>
      <p:sp>
        <p:nvSpPr>
          <p:cNvPr id="286" name="Shape 278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700"/>
            </a:pPr>
            <a:r>
              <a:t>Where to unify?</a:t>
            </a:r>
          </a:p>
          <a:p>
            <a:pPr>
              <a:defRPr sz="3700"/>
            </a:pPr>
            <a:r>
              <a:t>How can you physically connect machines?</a:t>
            </a:r>
          </a:p>
          <a:p>
            <a:pPr lvl="1">
              <a:defRPr sz="3700"/>
            </a:pPr>
            <a:r>
              <a:t>Optical, Electrical, Wireless, Carrier Pigeon, ...</a:t>
            </a:r>
          </a:p>
          <a:p>
            <a:pPr lvl="1">
              <a:defRPr sz="3700"/>
            </a:pPr>
            <a:r>
              <a:t>Hm.  Lots of diversity there -- we probably shouldn’t define the common layer as a physical one.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0"/>
          <p:cNvSpPr txBox="1"/>
          <p:nvPr>
            <p:ph type="sldNum" sz="quarter" idx="4294967295"/>
          </p:nvPr>
        </p:nvSpPr>
        <p:spPr>
          <a:xfrm>
            <a:off x="11864241" y="9123680"/>
            <a:ext cx="436514" cy="447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defTabSz="8255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91" name="Group 283"/>
          <p:cNvGrpSpPr/>
          <p:nvPr/>
        </p:nvGrpSpPr>
        <p:grpSpPr>
          <a:xfrm>
            <a:off x="0" y="1815252"/>
            <a:ext cx="12988998" cy="213363"/>
            <a:chOff x="0" y="0"/>
            <a:chExt cx="12988997" cy="213361"/>
          </a:xfrm>
        </p:grpSpPr>
        <p:sp>
          <p:nvSpPr>
            <p:cNvPr id="289" name="Shape 281"/>
            <p:cNvSpPr/>
            <p:nvPr/>
          </p:nvSpPr>
          <p:spPr>
            <a:xfrm>
              <a:off x="0" y="-1"/>
              <a:ext cx="12988998" cy="106118"/>
            </a:xfrm>
            <a:prstGeom prst="rect">
              <a:avLst/>
            </a:prstGeom>
            <a:gradFill flip="none" rotWithShape="1">
              <a:gsLst>
                <a:gs pos="0">
                  <a:srgbClr val="417FFC"/>
                </a:gs>
                <a:gs pos="100000">
                  <a:srgbClr val="20459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90" name="Shape 282"/>
            <p:cNvSpPr/>
            <p:nvPr/>
          </p:nvSpPr>
          <p:spPr>
            <a:xfrm>
              <a:off x="0" y="162560"/>
              <a:ext cx="12988998" cy="50802"/>
            </a:xfrm>
            <a:prstGeom prst="rect">
              <a:avLst/>
            </a:prstGeom>
            <a:gradFill flip="none" rotWithShape="1">
              <a:gsLst>
                <a:gs pos="0">
                  <a:srgbClr val="FF2734"/>
                </a:gs>
                <a:gs pos="100000">
                  <a:srgbClr val="BF1A23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292" name="Shape 28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R="20306" indent="76200"/>
          </a:lstStyle>
          <a:p>
            <a:pPr/>
            <a:r>
              <a:t>A Layered Network Model</a:t>
            </a:r>
          </a:p>
        </p:txBody>
      </p:sp>
      <p:sp>
        <p:nvSpPr>
          <p:cNvPr id="293" name="Shape 285"/>
          <p:cNvSpPr txBox="1"/>
          <p:nvPr/>
        </p:nvSpPr>
        <p:spPr>
          <a:xfrm>
            <a:off x="1325315" y="2334541"/>
            <a:ext cx="10401301" cy="531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>
            <a:lvl1pPr marL="487679" marR="50800" indent="-471874" defTabSz="1295400">
              <a:lnSpc>
                <a:spcPct val="97000"/>
              </a:lnSpc>
              <a:spcBef>
                <a:spcPts val="3800"/>
              </a:spcBef>
              <a:defRPr b="1"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Open Systems Interconnection (OSI) Model.</a:t>
            </a:r>
          </a:p>
        </p:txBody>
      </p:sp>
      <p:grpSp>
        <p:nvGrpSpPr>
          <p:cNvPr id="296" name="Group 288"/>
          <p:cNvGrpSpPr/>
          <p:nvPr/>
        </p:nvGrpSpPr>
        <p:grpSpPr>
          <a:xfrm>
            <a:off x="1514968" y="3605670"/>
            <a:ext cx="2129087" cy="609603"/>
            <a:chOff x="0" y="0"/>
            <a:chExt cx="2129086" cy="609601"/>
          </a:xfrm>
        </p:grpSpPr>
        <p:sp>
          <p:nvSpPr>
            <p:cNvPr id="294" name="Shape 286"/>
            <p:cNvSpPr/>
            <p:nvPr/>
          </p:nvSpPr>
          <p:spPr>
            <a:xfrm>
              <a:off x="0" y="-1"/>
              <a:ext cx="2129087" cy="609603"/>
            </a:xfrm>
            <a:prstGeom prst="rect">
              <a:avLst/>
            </a:prstGeom>
            <a:solidFill>
              <a:srgbClr val="FF2734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63500" dist="101600" dir="2700000">
                <a:srgbClr val="D7D7D7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95" name="Shape 287"/>
            <p:cNvSpPr txBox="1"/>
            <p:nvPr/>
          </p:nvSpPr>
          <p:spPr>
            <a:xfrm>
              <a:off x="193497" y="96284"/>
              <a:ext cx="1761034" cy="421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R="74493" indent="12700" algn="ctr" defTabSz="1295400">
                <a:defRPr b="1"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Application</a:t>
              </a:r>
            </a:p>
          </p:txBody>
        </p:sp>
      </p:grpSp>
      <p:grpSp>
        <p:nvGrpSpPr>
          <p:cNvPr id="299" name="Group 291"/>
          <p:cNvGrpSpPr/>
          <p:nvPr/>
        </p:nvGrpSpPr>
        <p:grpSpPr>
          <a:xfrm>
            <a:off x="1512732" y="4255911"/>
            <a:ext cx="2133601" cy="611860"/>
            <a:chOff x="0" y="0"/>
            <a:chExt cx="2133600" cy="611859"/>
          </a:xfrm>
        </p:grpSpPr>
        <p:sp>
          <p:nvSpPr>
            <p:cNvPr id="297" name="Shape 289"/>
            <p:cNvSpPr/>
            <p:nvPr/>
          </p:nvSpPr>
          <p:spPr>
            <a:xfrm>
              <a:off x="0" y="-1"/>
              <a:ext cx="2133601" cy="611861"/>
            </a:xfrm>
            <a:prstGeom prst="rect">
              <a:avLst/>
            </a:prstGeom>
            <a:solidFill>
              <a:srgbClr val="008F00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63500" dist="101600" dir="2700000">
                <a:srgbClr val="D7D7D7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98" name="Shape 290"/>
            <p:cNvSpPr txBox="1"/>
            <p:nvPr/>
          </p:nvSpPr>
          <p:spPr>
            <a:xfrm>
              <a:off x="100773" y="94026"/>
              <a:ext cx="1947814" cy="421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R="74493" indent="12700" algn="ctr" defTabSz="1295400">
                <a:defRPr b="1"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Presentation</a:t>
              </a:r>
            </a:p>
          </p:txBody>
        </p:sp>
      </p:grpSp>
      <p:grpSp>
        <p:nvGrpSpPr>
          <p:cNvPr id="302" name="Group 294"/>
          <p:cNvGrpSpPr/>
          <p:nvPr/>
        </p:nvGrpSpPr>
        <p:grpSpPr>
          <a:xfrm>
            <a:off x="1514968" y="4903892"/>
            <a:ext cx="2129087" cy="611861"/>
            <a:chOff x="0" y="0"/>
            <a:chExt cx="2129086" cy="611859"/>
          </a:xfrm>
        </p:grpSpPr>
        <p:sp>
          <p:nvSpPr>
            <p:cNvPr id="300" name="Shape 292"/>
            <p:cNvSpPr/>
            <p:nvPr/>
          </p:nvSpPr>
          <p:spPr>
            <a:xfrm>
              <a:off x="0" y="0"/>
              <a:ext cx="2129087" cy="611860"/>
            </a:xfrm>
            <a:prstGeom prst="rect">
              <a:avLst/>
            </a:prstGeom>
            <a:solidFill>
              <a:srgbClr val="008F00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63500" dist="101600" dir="2700000">
                <a:srgbClr val="D7D7D7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01" name="Shape 293"/>
            <p:cNvSpPr txBox="1"/>
            <p:nvPr/>
          </p:nvSpPr>
          <p:spPr>
            <a:xfrm>
              <a:off x="437196" y="94026"/>
              <a:ext cx="1270497" cy="421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R="74493" indent="12700" algn="ctr" defTabSz="1295400">
                <a:defRPr b="1"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Session</a:t>
              </a:r>
            </a:p>
          </p:txBody>
        </p:sp>
      </p:grpSp>
      <p:grpSp>
        <p:nvGrpSpPr>
          <p:cNvPr id="305" name="Group 297"/>
          <p:cNvGrpSpPr/>
          <p:nvPr/>
        </p:nvGrpSpPr>
        <p:grpSpPr>
          <a:xfrm>
            <a:off x="1514968" y="5551875"/>
            <a:ext cx="2129087" cy="609602"/>
            <a:chOff x="0" y="0"/>
            <a:chExt cx="2129086" cy="609601"/>
          </a:xfrm>
        </p:grpSpPr>
        <p:sp>
          <p:nvSpPr>
            <p:cNvPr id="303" name="Shape 295"/>
            <p:cNvSpPr/>
            <p:nvPr/>
          </p:nvSpPr>
          <p:spPr>
            <a:xfrm>
              <a:off x="0" y="-1"/>
              <a:ext cx="2129087" cy="609603"/>
            </a:xfrm>
            <a:prstGeom prst="rect">
              <a:avLst/>
            </a:prstGeom>
            <a:solidFill>
              <a:srgbClr val="008F00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63500" dist="101600" dir="2700000">
                <a:srgbClr val="D7D7D7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04" name="Shape 296"/>
            <p:cNvSpPr txBox="1"/>
            <p:nvPr/>
          </p:nvSpPr>
          <p:spPr>
            <a:xfrm>
              <a:off x="318803" y="96284"/>
              <a:ext cx="1507283" cy="421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R="74493" indent="12700" algn="ctr" defTabSz="1295400">
                <a:defRPr b="1"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Transport</a:t>
              </a:r>
            </a:p>
          </p:txBody>
        </p:sp>
      </p:grpSp>
      <p:grpSp>
        <p:nvGrpSpPr>
          <p:cNvPr id="308" name="Group 300"/>
          <p:cNvGrpSpPr/>
          <p:nvPr/>
        </p:nvGrpSpPr>
        <p:grpSpPr>
          <a:xfrm>
            <a:off x="1514968" y="6202114"/>
            <a:ext cx="2129087" cy="609602"/>
            <a:chOff x="0" y="0"/>
            <a:chExt cx="2129086" cy="609601"/>
          </a:xfrm>
        </p:grpSpPr>
        <p:sp>
          <p:nvSpPr>
            <p:cNvPr id="306" name="Shape 298"/>
            <p:cNvSpPr/>
            <p:nvPr/>
          </p:nvSpPr>
          <p:spPr>
            <a:xfrm>
              <a:off x="0" y="-1"/>
              <a:ext cx="2129087" cy="609603"/>
            </a:xfrm>
            <a:prstGeom prst="rect">
              <a:avLst/>
            </a:prstGeom>
            <a:solidFill>
              <a:srgbClr val="126BFC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63500" dist="101600" dir="2700000">
                <a:srgbClr val="D7D7D7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07" name="Shape 299"/>
            <p:cNvSpPr txBox="1"/>
            <p:nvPr/>
          </p:nvSpPr>
          <p:spPr>
            <a:xfrm>
              <a:off x="420378" y="94027"/>
              <a:ext cx="1304132" cy="421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R="74493" indent="12700" algn="ctr" defTabSz="1295400">
                <a:defRPr b="1"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Network</a:t>
              </a:r>
            </a:p>
          </p:txBody>
        </p:sp>
      </p:grpSp>
      <p:grpSp>
        <p:nvGrpSpPr>
          <p:cNvPr id="311" name="Group 303"/>
          <p:cNvGrpSpPr/>
          <p:nvPr/>
        </p:nvGrpSpPr>
        <p:grpSpPr>
          <a:xfrm>
            <a:off x="1514968" y="6850098"/>
            <a:ext cx="2129087" cy="609602"/>
            <a:chOff x="0" y="0"/>
            <a:chExt cx="2129086" cy="609601"/>
          </a:xfrm>
        </p:grpSpPr>
        <p:sp>
          <p:nvSpPr>
            <p:cNvPr id="309" name="Shape 301"/>
            <p:cNvSpPr/>
            <p:nvPr/>
          </p:nvSpPr>
          <p:spPr>
            <a:xfrm>
              <a:off x="0" y="-1"/>
              <a:ext cx="2129087" cy="609603"/>
            </a:xfrm>
            <a:prstGeom prst="rect">
              <a:avLst/>
            </a:prstGeom>
            <a:solidFill>
              <a:srgbClr val="126BFC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63500" dist="101600" dir="2700000">
                <a:srgbClr val="D7D7D7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10" name="Shape 302"/>
            <p:cNvSpPr txBox="1"/>
            <p:nvPr/>
          </p:nvSpPr>
          <p:spPr>
            <a:xfrm>
              <a:off x="386445" y="96284"/>
              <a:ext cx="1371998" cy="421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R="74493" indent="12700" algn="ctr" defTabSz="1295400">
                <a:defRPr b="1"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Data link</a:t>
              </a:r>
            </a:p>
          </p:txBody>
        </p:sp>
      </p:grpSp>
      <p:grpSp>
        <p:nvGrpSpPr>
          <p:cNvPr id="314" name="Group 306"/>
          <p:cNvGrpSpPr/>
          <p:nvPr/>
        </p:nvGrpSpPr>
        <p:grpSpPr>
          <a:xfrm>
            <a:off x="1514968" y="7500338"/>
            <a:ext cx="2129087" cy="611861"/>
            <a:chOff x="0" y="0"/>
            <a:chExt cx="2129086" cy="611859"/>
          </a:xfrm>
        </p:grpSpPr>
        <p:sp>
          <p:nvSpPr>
            <p:cNvPr id="312" name="Shape 304"/>
            <p:cNvSpPr/>
            <p:nvPr/>
          </p:nvSpPr>
          <p:spPr>
            <a:xfrm>
              <a:off x="0" y="0"/>
              <a:ext cx="2129087" cy="611860"/>
            </a:xfrm>
            <a:prstGeom prst="rect">
              <a:avLst/>
            </a:prstGeom>
            <a:solidFill>
              <a:srgbClr val="126BFC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63500" dist="101600" dir="2700000">
                <a:srgbClr val="D7D7D7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13" name="Shape 305"/>
            <p:cNvSpPr txBox="1"/>
            <p:nvPr/>
          </p:nvSpPr>
          <p:spPr>
            <a:xfrm>
              <a:off x="403189" y="94026"/>
              <a:ext cx="1338511" cy="421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R="74493" indent="12700" algn="ctr" defTabSz="1295400">
                <a:defRPr b="1"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Physical</a:t>
              </a:r>
            </a:p>
          </p:txBody>
        </p:sp>
      </p:grpSp>
      <p:sp>
        <p:nvSpPr>
          <p:cNvPr id="315" name="Shape 307"/>
          <p:cNvSpPr txBox="1"/>
          <p:nvPr/>
        </p:nvSpPr>
        <p:spPr>
          <a:xfrm>
            <a:off x="1081474" y="7626773"/>
            <a:ext cx="248821" cy="396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 marR="50800" indent="15803" defTabSz="1295400">
              <a:lnSpc>
                <a:spcPct val="85000"/>
              </a:lnSpc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16" name="Shape 308"/>
          <p:cNvSpPr txBox="1"/>
          <p:nvPr/>
        </p:nvSpPr>
        <p:spPr>
          <a:xfrm>
            <a:off x="1081474" y="6976533"/>
            <a:ext cx="248821" cy="396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 marR="50800" indent="15803" defTabSz="1295400">
              <a:lnSpc>
                <a:spcPct val="85000"/>
              </a:lnSpc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17" name="Shape 309"/>
          <p:cNvSpPr txBox="1"/>
          <p:nvPr/>
        </p:nvSpPr>
        <p:spPr>
          <a:xfrm>
            <a:off x="1081474" y="6328550"/>
            <a:ext cx="248821" cy="396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 marR="50800" indent="15803" defTabSz="1295400">
              <a:lnSpc>
                <a:spcPct val="85000"/>
              </a:lnSpc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18" name="Shape 310"/>
          <p:cNvSpPr txBox="1"/>
          <p:nvPr/>
        </p:nvSpPr>
        <p:spPr>
          <a:xfrm>
            <a:off x="1081474" y="5678311"/>
            <a:ext cx="248821" cy="396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 marR="50800" indent="15803" defTabSz="1295400">
              <a:lnSpc>
                <a:spcPct val="85000"/>
              </a:lnSpc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19" name="Shape 311"/>
          <p:cNvSpPr txBox="1"/>
          <p:nvPr/>
        </p:nvSpPr>
        <p:spPr>
          <a:xfrm>
            <a:off x="1081474" y="5030329"/>
            <a:ext cx="248821" cy="396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 marR="50800" indent="15803" defTabSz="1295400">
              <a:lnSpc>
                <a:spcPct val="85000"/>
              </a:lnSpc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20" name="Shape 312"/>
          <p:cNvSpPr txBox="1"/>
          <p:nvPr/>
        </p:nvSpPr>
        <p:spPr>
          <a:xfrm>
            <a:off x="1081474" y="4377830"/>
            <a:ext cx="248821" cy="396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 marR="50800" indent="15803" defTabSz="1295400">
              <a:lnSpc>
                <a:spcPct val="85000"/>
              </a:lnSpc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21" name="Shape 313"/>
          <p:cNvSpPr txBox="1"/>
          <p:nvPr/>
        </p:nvSpPr>
        <p:spPr>
          <a:xfrm>
            <a:off x="1081474" y="3732105"/>
            <a:ext cx="248821" cy="396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 marR="50800" indent="15803" defTabSz="1295400">
              <a:lnSpc>
                <a:spcPct val="85000"/>
              </a:lnSpc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grpSp>
        <p:nvGrpSpPr>
          <p:cNvPr id="324" name="Group 316"/>
          <p:cNvGrpSpPr/>
          <p:nvPr/>
        </p:nvGrpSpPr>
        <p:grpSpPr>
          <a:xfrm>
            <a:off x="5610578" y="6175021"/>
            <a:ext cx="2126828" cy="609602"/>
            <a:chOff x="0" y="0"/>
            <a:chExt cx="2126827" cy="609601"/>
          </a:xfrm>
        </p:grpSpPr>
        <p:sp>
          <p:nvSpPr>
            <p:cNvPr id="322" name="Shape 314"/>
            <p:cNvSpPr/>
            <p:nvPr/>
          </p:nvSpPr>
          <p:spPr>
            <a:xfrm>
              <a:off x="0" y="-1"/>
              <a:ext cx="2126828" cy="609603"/>
            </a:xfrm>
            <a:prstGeom prst="rect">
              <a:avLst/>
            </a:prstGeom>
            <a:solidFill>
              <a:srgbClr val="126BFC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63500" dist="101600" dir="2700000">
                <a:srgbClr val="D7D7D7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23" name="Shape 315"/>
            <p:cNvSpPr txBox="1"/>
            <p:nvPr/>
          </p:nvSpPr>
          <p:spPr>
            <a:xfrm>
              <a:off x="419249" y="94026"/>
              <a:ext cx="1304132" cy="421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R="74493" indent="12700" algn="ctr" defTabSz="1295400">
                <a:defRPr b="1"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Network</a:t>
              </a:r>
            </a:p>
          </p:txBody>
        </p:sp>
      </p:grpSp>
      <p:grpSp>
        <p:nvGrpSpPr>
          <p:cNvPr id="327" name="Group 319"/>
          <p:cNvGrpSpPr/>
          <p:nvPr/>
        </p:nvGrpSpPr>
        <p:grpSpPr>
          <a:xfrm>
            <a:off x="5610578" y="6823003"/>
            <a:ext cx="2126828" cy="609602"/>
            <a:chOff x="0" y="0"/>
            <a:chExt cx="2126827" cy="609601"/>
          </a:xfrm>
        </p:grpSpPr>
        <p:sp>
          <p:nvSpPr>
            <p:cNvPr id="325" name="Shape 317"/>
            <p:cNvSpPr/>
            <p:nvPr/>
          </p:nvSpPr>
          <p:spPr>
            <a:xfrm>
              <a:off x="0" y="-1"/>
              <a:ext cx="2126828" cy="609603"/>
            </a:xfrm>
            <a:prstGeom prst="rect">
              <a:avLst/>
            </a:prstGeom>
            <a:solidFill>
              <a:srgbClr val="126BFC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63500" dist="101600" dir="2700000">
                <a:srgbClr val="D7D7D7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26" name="Shape 318"/>
            <p:cNvSpPr txBox="1"/>
            <p:nvPr/>
          </p:nvSpPr>
          <p:spPr>
            <a:xfrm>
              <a:off x="385316" y="96284"/>
              <a:ext cx="1371997" cy="421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R="74493" indent="12700" algn="ctr" defTabSz="1295400">
                <a:defRPr b="1"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Data link</a:t>
              </a:r>
            </a:p>
          </p:txBody>
        </p:sp>
      </p:grpSp>
      <p:grpSp>
        <p:nvGrpSpPr>
          <p:cNvPr id="330" name="Group 322"/>
          <p:cNvGrpSpPr/>
          <p:nvPr/>
        </p:nvGrpSpPr>
        <p:grpSpPr>
          <a:xfrm>
            <a:off x="5610578" y="7473243"/>
            <a:ext cx="2126828" cy="611861"/>
            <a:chOff x="0" y="0"/>
            <a:chExt cx="2126827" cy="611859"/>
          </a:xfrm>
        </p:grpSpPr>
        <p:sp>
          <p:nvSpPr>
            <p:cNvPr id="328" name="Shape 320"/>
            <p:cNvSpPr/>
            <p:nvPr/>
          </p:nvSpPr>
          <p:spPr>
            <a:xfrm>
              <a:off x="0" y="0"/>
              <a:ext cx="2126828" cy="611860"/>
            </a:xfrm>
            <a:prstGeom prst="rect">
              <a:avLst/>
            </a:prstGeom>
            <a:solidFill>
              <a:srgbClr val="126BFC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63500" dist="101600" dir="2700000">
                <a:srgbClr val="D7D7D7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29" name="Shape 321"/>
            <p:cNvSpPr txBox="1"/>
            <p:nvPr/>
          </p:nvSpPr>
          <p:spPr>
            <a:xfrm>
              <a:off x="402059" y="94026"/>
              <a:ext cx="1338511" cy="421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R="74493" indent="12700" algn="ctr" defTabSz="1295400">
                <a:defRPr b="1"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Physical</a:t>
              </a:r>
            </a:p>
          </p:txBody>
        </p:sp>
      </p:grpSp>
      <p:sp>
        <p:nvSpPr>
          <p:cNvPr id="331" name="Shape 323"/>
          <p:cNvSpPr/>
          <p:nvPr/>
        </p:nvSpPr>
        <p:spPr>
          <a:xfrm>
            <a:off x="3680176" y="7780301"/>
            <a:ext cx="1876215" cy="2260"/>
          </a:xfrm>
          <a:prstGeom prst="line">
            <a:avLst/>
          </a:prstGeom>
          <a:ln w="50800">
            <a:solidFill>
              <a:srgbClr val="000000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2" name="Shape 324"/>
          <p:cNvSpPr/>
          <p:nvPr/>
        </p:nvSpPr>
        <p:spPr>
          <a:xfrm>
            <a:off x="3680176" y="7130061"/>
            <a:ext cx="1876215" cy="2260"/>
          </a:xfrm>
          <a:prstGeom prst="line">
            <a:avLst/>
          </a:prstGeom>
          <a:ln w="50800">
            <a:solidFill>
              <a:srgbClr val="000000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3" name="Shape 325"/>
          <p:cNvSpPr/>
          <p:nvPr/>
        </p:nvSpPr>
        <p:spPr>
          <a:xfrm>
            <a:off x="3680176" y="6482079"/>
            <a:ext cx="1876215" cy="2261"/>
          </a:xfrm>
          <a:prstGeom prst="line">
            <a:avLst/>
          </a:prstGeom>
          <a:ln w="50800">
            <a:solidFill>
              <a:srgbClr val="000000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4" name="Shape 326"/>
          <p:cNvSpPr/>
          <p:nvPr/>
        </p:nvSpPr>
        <p:spPr>
          <a:xfrm>
            <a:off x="3680177" y="3885634"/>
            <a:ext cx="5951504" cy="12703"/>
          </a:xfrm>
          <a:prstGeom prst="line">
            <a:avLst/>
          </a:prstGeom>
          <a:ln w="50800">
            <a:solidFill>
              <a:srgbClr val="000000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37" name="Group 329"/>
          <p:cNvGrpSpPr/>
          <p:nvPr/>
        </p:nvGrpSpPr>
        <p:grpSpPr>
          <a:xfrm>
            <a:off x="9613617" y="3605670"/>
            <a:ext cx="2129088" cy="609603"/>
            <a:chOff x="0" y="0"/>
            <a:chExt cx="2129086" cy="609601"/>
          </a:xfrm>
        </p:grpSpPr>
        <p:sp>
          <p:nvSpPr>
            <p:cNvPr id="335" name="Shape 327"/>
            <p:cNvSpPr/>
            <p:nvPr/>
          </p:nvSpPr>
          <p:spPr>
            <a:xfrm>
              <a:off x="0" y="-1"/>
              <a:ext cx="2129087" cy="609603"/>
            </a:xfrm>
            <a:prstGeom prst="rect">
              <a:avLst/>
            </a:prstGeom>
            <a:solidFill>
              <a:srgbClr val="FF2734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63500" dist="101600" dir="2700000">
                <a:srgbClr val="D7D7D7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36" name="Shape 328"/>
            <p:cNvSpPr txBox="1"/>
            <p:nvPr/>
          </p:nvSpPr>
          <p:spPr>
            <a:xfrm>
              <a:off x="193497" y="96284"/>
              <a:ext cx="1761034" cy="421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R="74493" indent="12700" algn="ctr" defTabSz="1295400">
                <a:defRPr b="1"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Application</a:t>
              </a:r>
            </a:p>
          </p:txBody>
        </p:sp>
      </p:grpSp>
      <p:grpSp>
        <p:nvGrpSpPr>
          <p:cNvPr id="340" name="Group 332"/>
          <p:cNvGrpSpPr/>
          <p:nvPr/>
        </p:nvGrpSpPr>
        <p:grpSpPr>
          <a:xfrm>
            <a:off x="9611380" y="4255911"/>
            <a:ext cx="2133602" cy="611860"/>
            <a:chOff x="0" y="0"/>
            <a:chExt cx="2133600" cy="611859"/>
          </a:xfrm>
        </p:grpSpPr>
        <p:sp>
          <p:nvSpPr>
            <p:cNvPr id="338" name="Shape 330"/>
            <p:cNvSpPr/>
            <p:nvPr/>
          </p:nvSpPr>
          <p:spPr>
            <a:xfrm>
              <a:off x="0" y="-1"/>
              <a:ext cx="2133601" cy="611861"/>
            </a:xfrm>
            <a:prstGeom prst="rect">
              <a:avLst/>
            </a:prstGeom>
            <a:solidFill>
              <a:srgbClr val="008F00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63500" dist="101600" dir="2700000">
                <a:srgbClr val="D7D7D7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39" name="Shape 331"/>
            <p:cNvSpPr txBox="1"/>
            <p:nvPr/>
          </p:nvSpPr>
          <p:spPr>
            <a:xfrm>
              <a:off x="100773" y="94026"/>
              <a:ext cx="1947814" cy="421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R="74493" indent="12700" algn="ctr" defTabSz="1295400">
                <a:defRPr b="1"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Presentation</a:t>
              </a:r>
            </a:p>
          </p:txBody>
        </p:sp>
      </p:grpSp>
      <p:grpSp>
        <p:nvGrpSpPr>
          <p:cNvPr id="343" name="Group 335"/>
          <p:cNvGrpSpPr/>
          <p:nvPr/>
        </p:nvGrpSpPr>
        <p:grpSpPr>
          <a:xfrm>
            <a:off x="9613617" y="4903892"/>
            <a:ext cx="2129088" cy="611861"/>
            <a:chOff x="0" y="0"/>
            <a:chExt cx="2129086" cy="611859"/>
          </a:xfrm>
        </p:grpSpPr>
        <p:sp>
          <p:nvSpPr>
            <p:cNvPr id="341" name="Shape 333"/>
            <p:cNvSpPr/>
            <p:nvPr/>
          </p:nvSpPr>
          <p:spPr>
            <a:xfrm>
              <a:off x="0" y="0"/>
              <a:ext cx="2129087" cy="611860"/>
            </a:xfrm>
            <a:prstGeom prst="rect">
              <a:avLst/>
            </a:prstGeom>
            <a:solidFill>
              <a:srgbClr val="008F00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63500" dist="101600" dir="2700000">
                <a:srgbClr val="D7D7D7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42" name="Shape 334"/>
            <p:cNvSpPr txBox="1"/>
            <p:nvPr/>
          </p:nvSpPr>
          <p:spPr>
            <a:xfrm>
              <a:off x="437196" y="94026"/>
              <a:ext cx="1270497" cy="421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R="74493" indent="12700" algn="ctr" defTabSz="1295400">
                <a:defRPr b="1"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Session</a:t>
              </a:r>
            </a:p>
          </p:txBody>
        </p:sp>
      </p:grpSp>
      <p:grpSp>
        <p:nvGrpSpPr>
          <p:cNvPr id="346" name="Group 338"/>
          <p:cNvGrpSpPr/>
          <p:nvPr/>
        </p:nvGrpSpPr>
        <p:grpSpPr>
          <a:xfrm>
            <a:off x="9613617" y="5551875"/>
            <a:ext cx="2129088" cy="609602"/>
            <a:chOff x="0" y="0"/>
            <a:chExt cx="2129086" cy="609601"/>
          </a:xfrm>
        </p:grpSpPr>
        <p:sp>
          <p:nvSpPr>
            <p:cNvPr id="344" name="Shape 336"/>
            <p:cNvSpPr/>
            <p:nvPr/>
          </p:nvSpPr>
          <p:spPr>
            <a:xfrm>
              <a:off x="0" y="-1"/>
              <a:ext cx="2129087" cy="609603"/>
            </a:xfrm>
            <a:prstGeom prst="rect">
              <a:avLst/>
            </a:prstGeom>
            <a:solidFill>
              <a:srgbClr val="008F00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63500" dist="101600" dir="2700000">
                <a:srgbClr val="D7D7D7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45" name="Shape 337"/>
            <p:cNvSpPr txBox="1"/>
            <p:nvPr/>
          </p:nvSpPr>
          <p:spPr>
            <a:xfrm>
              <a:off x="318803" y="96284"/>
              <a:ext cx="1507283" cy="421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R="74493" indent="12700" algn="ctr" defTabSz="1295400">
                <a:defRPr b="1"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Transport</a:t>
              </a:r>
            </a:p>
          </p:txBody>
        </p:sp>
      </p:grpSp>
      <p:grpSp>
        <p:nvGrpSpPr>
          <p:cNvPr id="349" name="Group 341"/>
          <p:cNvGrpSpPr/>
          <p:nvPr/>
        </p:nvGrpSpPr>
        <p:grpSpPr>
          <a:xfrm>
            <a:off x="9613617" y="6202114"/>
            <a:ext cx="2129088" cy="609602"/>
            <a:chOff x="0" y="0"/>
            <a:chExt cx="2129086" cy="609601"/>
          </a:xfrm>
        </p:grpSpPr>
        <p:sp>
          <p:nvSpPr>
            <p:cNvPr id="347" name="Shape 339"/>
            <p:cNvSpPr/>
            <p:nvPr/>
          </p:nvSpPr>
          <p:spPr>
            <a:xfrm>
              <a:off x="0" y="-1"/>
              <a:ext cx="2129087" cy="609603"/>
            </a:xfrm>
            <a:prstGeom prst="rect">
              <a:avLst/>
            </a:prstGeom>
            <a:solidFill>
              <a:srgbClr val="126BFC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63500" dist="101600" dir="2700000">
                <a:srgbClr val="D7D7D7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48" name="Shape 340"/>
            <p:cNvSpPr txBox="1"/>
            <p:nvPr/>
          </p:nvSpPr>
          <p:spPr>
            <a:xfrm>
              <a:off x="420378" y="94027"/>
              <a:ext cx="1304132" cy="421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R="74493" indent="12700" algn="ctr" defTabSz="1295400">
                <a:defRPr b="1"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Network</a:t>
              </a:r>
            </a:p>
          </p:txBody>
        </p:sp>
      </p:grpSp>
      <p:grpSp>
        <p:nvGrpSpPr>
          <p:cNvPr id="352" name="Group 344"/>
          <p:cNvGrpSpPr/>
          <p:nvPr/>
        </p:nvGrpSpPr>
        <p:grpSpPr>
          <a:xfrm>
            <a:off x="9613617" y="6850098"/>
            <a:ext cx="2129088" cy="609602"/>
            <a:chOff x="0" y="0"/>
            <a:chExt cx="2129086" cy="609601"/>
          </a:xfrm>
        </p:grpSpPr>
        <p:sp>
          <p:nvSpPr>
            <p:cNvPr id="350" name="Shape 342"/>
            <p:cNvSpPr/>
            <p:nvPr/>
          </p:nvSpPr>
          <p:spPr>
            <a:xfrm>
              <a:off x="0" y="-1"/>
              <a:ext cx="2129087" cy="609603"/>
            </a:xfrm>
            <a:prstGeom prst="rect">
              <a:avLst/>
            </a:prstGeom>
            <a:solidFill>
              <a:srgbClr val="126BFC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63500" dist="101600" dir="2700000">
                <a:srgbClr val="D7D7D7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51" name="Shape 343"/>
            <p:cNvSpPr txBox="1"/>
            <p:nvPr/>
          </p:nvSpPr>
          <p:spPr>
            <a:xfrm>
              <a:off x="386446" y="96284"/>
              <a:ext cx="1371998" cy="421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R="74493" indent="12700" algn="ctr" defTabSz="1295400">
                <a:defRPr b="1"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Data link</a:t>
              </a:r>
            </a:p>
          </p:txBody>
        </p:sp>
      </p:grpSp>
      <p:grpSp>
        <p:nvGrpSpPr>
          <p:cNvPr id="355" name="Group 347"/>
          <p:cNvGrpSpPr/>
          <p:nvPr/>
        </p:nvGrpSpPr>
        <p:grpSpPr>
          <a:xfrm>
            <a:off x="9613617" y="7500338"/>
            <a:ext cx="2129088" cy="611861"/>
            <a:chOff x="0" y="0"/>
            <a:chExt cx="2129086" cy="611859"/>
          </a:xfrm>
        </p:grpSpPr>
        <p:sp>
          <p:nvSpPr>
            <p:cNvPr id="353" name="Shape 345"/>
            <p:cNvSpPr/>
            <p:nvPr/>
          </p:nvSpPr>
          <p:spPr>
            <a:xfrm>
              <a:off x="0" y="0"/>
              <a:ext cx="2129087" cy="611860"/>
            </a:xfrm>
            <a:prstGeom prst="rect">
              <a:avLst/>
            </a:prstGeom>
            <a:solidFill>
              <a:srgbClr val="126BFC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63500" dist="101600" dir="2700000">
                <a:srgbClr val="D7D7D7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54" name="Shape 346"/>
            <p:cNvSpPr txBox="1"/>
            <p:nvPr/>
          </p:nvSpPr>
          <p:spPr>
            <a:xfrm>
              <a:off x="403189" y="94026"/>
              <a:ext cx="1338511" cy="421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R="74493" indent="12700" algn="ctr" defTabSz="1295400">
                <a:defRPr b="1"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Physical</a:t>
              </a:r>
            </a:p>
          </p:txBody>
        </p:sp>
      </p:grpSp>
      <p:sp>
        <p:nvSpPr>
          <p:cNvPr id="356" name="Shape 348"/>
          <p:cNvSpPr/>
          <p:nvPr/>
        </p:nvSpPr>
        <p:spPr>
          <a:xfrm>
            <a:off x="7683216" y="7807394"/>
            <a:ext cx="1876215" cy="2260"/>
          </a:xfrm>
          <a:prstGeom prst="line">
            <a:avLst/>
          </a:prstGeom>
          <a:ln w="50800">
            <a:solidFill>
              <a:srgbClr val="000000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7" name="Shape 349"/>
          <p:cNvSpPr/>
          <p:nvPr/>
        </p:nvSpPr>
        <p:spPr>
          <a:xfrm>
            <a:off x="7683216" y="7157155"/>
            <a:ext cx="1876215" cy="2260"/>
          </a:xfrm>
          <a:prstGeom prst="line">
            <a:avLst/>
          </a:prstGeom>
          <a:ln w="50800">
            <a:solidFill>
              <a:srgbClr val="000000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8" name="Shape 350"/>
          <p:cNvSpPr/>
          <p:nvPr/>
        </p:nvSpPr>
        <p:spPr>
          <a:xfrm>
            <a:off x="7683216" y="6509172"/>
            <a:ext cx="1876215" cy="2261"/>
          </a:xfrm>
          <a:prstGeom prst="line">
            <a:avLst/>
          </a:prstGeom>
          <a:ln w="50800">
            <a:solidFill>
              <a:srgbClr val="000000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9" name="Shape 351"/>
          <p:cNvSpPr/>
          <p:nvPr/>
        </p:nvSpPr>
        <p:spPr>
          <a:xfrm>
            <a:off x="3680177" y="4546600"/>
            <a:ext cx="5951504" cy="12700"/>
          </a:xfrm>
          <a:prstGeom prst="line">
            <a:avLst/>
          </a:prstGeom>
          <a:ln w="50800">
            <a:solidFill>
              <a:srgbClr val="000000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0" name="Shape 352"/>
          <p:cNvSpPr/>
          <p:nvPr/>
        </p:nvSpPr>
        <p:spPr>
          <a:xfrm>
            <a:off x="3680177" y="5207000"/>
            <a:ext cx="5951504" cy="12700"/>
          </a:xfrm>
          <a:prstGeom prst="line">
            <a:avLst/>
          </a:prstGeom>
          <a:ln w="50800">
            <a:solidFill>
              <a:srgbClr val="000000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1" name="Shape 353"/>
          <p:cNvSpPr/>
          <p:nvPr/>
        </p:nvSpPr>
        <p:spPr>
          <a:xfrm>
            <a:off x="3680177" y="5849901"/>
            <a:ext cx="5951504" cy="12703"/>
          </a:xfrm>
          <a:prstGeom prst="line">
            <a:avLst/>
          </a:prstGeom>
          <a:ln w="50800">
            <a:solidFill>
              <a:srgbClr val="000000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Internet Goals</a:t>
            </a:r>
          </a:p>
        </p:txBody>
      </p:sp>
      <p:sp>
        <p:nvSpPr>
          <p:cNvPr id="364" name="Shape 36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96887" marR="79375" indent="-457200" defTabSz="914400">
              <a:lnSpc>
                <a:spcPct val="79000"/>
              </a:lnSpc>
              <a:spcBef>
                <a:spcPts val="800"/>
              </a:spcBef>
              <a:buClr>
                <a:srgbClr val="FF2734"/>
              </a:buClr>
              <a:buSzPct val="75000"/>
              <a:buChar char=""/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Fundamental goal:  Effective network interconnection</a:t>
            </a:r>
          </a:p>
          <a:p>
            <a:pPr marL="496887" marR="79375" indent="-457200" defTabSz="914400">
              <a:lnSpc>
                <a:spcPct val="79000"/>
              </a:lnSpc>
              <a:spcBef>
                <a:spcPts val="800"/>
              </a:spcBef>
              <a:buClr>
                <a:srgbClr val="FF2734"/>
              </a:buClr>
              <a:buSzPct val="75000"/>
              <a:buChar char=""/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  <a:p>
            <a:pPr marL="496887" marR="79375" indent="-457200" defTabSz="914400">
              <a:lnSpc>
                <a:spcPct val="79000"/>
              </a:lnSpc>
              <a:spcBef>
                <a:spcPts val="800"/>
              </a:spcBef>
              <a:buClr>
                <a:srgbClr val="FF2734"/>
              </a:buClr>
              <a:buSzPct val="75000"/>
              <a:buChar char=""/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Goals, </a:t>
            </a:r>
            <a:r>
              <a:rPr i="1"/>
              <a:t>in order of priority:</a:t>
            </a:r>
            <a:endParaRPr i="1"/>
          </a:p>
          <a:p>
            <a:pPr lvl="1" marL="839787" marR="79375" indent="-342900" defTabSz="914400">
              <a:lnSpc>
                <a:spcPct val="79000"/>
              </a:lnSpc>
              <a:spcBef>
                <a:spcPts val="600"/>
              </a:spcBef>
              <a:buClr>
                <a:srgbClr val="417FFC"/>
              </a:buClr>
              <a:buSzPct val="99000"/>
              <a:buAutoNum type="arabicPeriod" startAt="1"/>
              <a:defRPr b="1" sz="1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Continue despite loss of networks or gateways</a:t>
            </a:r>
          </a:p>
          <a:p>
            <a:pPr lvl="1" marL="839787" marR="79375" indent="-342900" defTabSz="914400">
              <a:lnSpc>
                <a:spcPct val="79000"/>
              </a:lnSpc>
              <a:spcBef>
                <a:spcPts val="600"/>
              </a:spcBef>
              <a:buClr>
                <a:srgbClr val="417FFC"/>
              </a:buClr>
              <a:buSzPct val="99000"/>
              <a:buAutoNum type="arabicPeriod" startAt="1"/>
              <a:defRPr b="1" sz="1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Support multiple types of communication service</a:t>
            </a:r>
          </a:p>
          <a:p>
            <a:pPr lvl="1" marL="839787" marR="79375" indent="-342900" defTabSz="914400">
              <a:lnSpc>
                <a:spcPct val="79000"/>
              </a:lnSpc>
              <a:spcBef>
                <a:spcPts val="600"/>
              </a:spcBef>
              <a:buClr>
                <a:srgbClr val="417FFC"/>
              </a:buClr>
              <a:buSzPct val="99000"/>
              <a:buAutoNum type="arabicPeriod" startAt="1"/>
              <a:defRPr b="1" sz="1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Accommodate a variety of networks</a:t>
            </a:r>
          </a:p>
          <a:p>
            <a:pPr lvl="1" marL="839787" marR="79375" indent="-342900" defTabSz="914400">
              <a:lnSpc>
                <a:spcPct val="79000"/>
              </a:lnSpc>
              <a:spcBef>
                <a:spcPts val="600"/>
              </a:spcBef>
              <a:buClr>
                <a:srgbClr val="417FFC"/>
              </a:buClr>
              <a:buSzPct val="99000"/>
              <a:buAutoNum type="arabicPeriod" startAt="1"/>
              <a:defRPr b="1" sz="1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Permit distributed management of Internet resources</a:t>
            </a:r>
          </a:p>
          <a:p>
            <a:pPr lvl="1" marL="839787" marR="79375" indent="-342900" defTabSz="914400">
              <a:lnSpc>
                <a:spcPct val="79000"/>
              </a:lnSpc>
              <a:spcBef>
                <a:spcPts val="600"/>
              </a:spcBef>
              <a:buClr>
                <a:srgbClr val="417FFC"/>
              </a:buClr>
              <a:buSzPct val="99000"/>
              <a:buAutoNum type="arabicPeriod" startAt="1"/>
              <a:defRPr b="1" sz="1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Cost effective</a:t>
            </a:r>
          </a:p>
          <a:p>
            <a:pPr lvl="1" marL="839787" marR="79375" indent="-342900" defTabSz="914400">
              <a:lnSpc>
                <a:spcPct val="79000"/>
              </a:lnSpc>
              <a:spcBef>
                <a:spcPts val="600"/>
              </a:spcBef>
              <a:buClr>
                <a:srgbClr val="417FFC"/>
              </a:buClr>
              <a:buSzPct val="99000"/>
              <a:buAutoNum type="arabicPeriod" startAt="1"/>
              <a:defRPr b="1" sz="1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Host attachment should be easy</a:t>
            </a:r>
          </a:p>
          <a:p>
            <a:pPr lvl="1" marL="839787" marR="79375" indent="-342900" defTabSz="914400">
              <a:lnSpc>
                <a:spcPct val="79000"/>
              </a:lnSpc>
              <a:spcBef>
                <a:spcPts val="600"/>
              </a:spcBef>
              <a:buClr>
                <a:srgbClr val="417FFC"/>
              </a:buClr>
              <a:buSzPct val="99000"/>
              <a:buAutoNum type="arabicPeriod" startAt="1"/>
              <a:defRPr b="1" sz="1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Resource accountability</a:t>
            </a:r>
          </a:p>
        </p:txBody>
      </p:sp>
      <p:sp>
        <p:nvSpPr>
          <p:cNvPr id="365" name="Shape 363"/>
          <p:cNvSpPr/>
          <p:nvPr/>
        </p:nvSpPr>
        <p:spPr>
          <a:xfrm rot="10800000">
            <a:off x="7835900" y="4648200"/>
            <a:ext cx="1270000" cy="1270000"/>
          </a:xfrm>
          <a:prstGeom prst="rightArrow">
            <a:avLst>
              <a:gd name="adj1" fmla="val 32000"/>
              <a:gd name="adj2" fmla="val 44000"/>
            </a:avLst>
          </a:prstGeom>
          <a:blipFill>
            <a:blip r:embed="rId2"/>
          </a:blip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6" name="Shape 364"/>
          <p:cNvSpPr txBox="1"/>
          <p:nvPr/>
        </p:nvSpPr>
        <p:spPr>
          <a:xfrm>
            <a:off x="1269999" y="7264400"/>
            <a:ext cx="10464802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584200"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t>Principle:  Fate Sharing</a:t>
            </a:r>
          </a:p>
          <a:p>
            <a:pPr algn="ctr" defTabSz="584200"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t>Make ability to communicate depend only on entities strictly needed...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6"/>
          <p:cNvSpPr txBox="1"/>
          <p:nvPr>
            <p:ph type="sldNum" sz="quarter" idx="4294967295"/>
          </p:nvPr>
        </p:nvSpPr>
        <p:spPr>
          <a:xfrm>
            <a:off x="11805254" y="9118600"/>
            <a:ext cx="453331" cy="447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defTabSz="8255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371" name="Group 369"/>
          <p:cNvGrpSpPr/>
          <p:nvPr/>
        </p:nvGrpSpPr>
        <p:grpSpPr>
          <a:xfrm>
            <a:off x="-1" y="1814151"/>
            <a:ext cx="12983019" cy="215315"/>
            <a:chOff x="0" y="0"/>
            <a:chExt cx="12983018" cy="215314"/>
          </a:xfrm>
        </p:grpSpPr>
        <p:sp>
          <p:nvSpPr>
            <p:cNvPr id="369" name="Shape 367"/>
            <p:cNvSpPr/>
            <p:nvPr/>
          </p:nvSpPr>
          <p:spPr>
            <a:xfrm>
              <a:off x="-1" y="-1"/>
              <a:ext cx="12983019" cy="114301"/>
            </a:xfrm>
            <a:prstGeom prst="rect">
              <a:avLst/>
            </a:prstGeom>
            <a:gradFill flip="none" rotWithShape="1">
              <a:gsLst>
                <a:gs pos="0">
                  <a:srgbClr val="417FFC"/>
                </a:gs>
                <a:gs pos="100000">
                  <a:srgbClr val="20459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692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70" name="Shape 368"/>
            <p:cNvSpPr/>
            <p:nvPr/>
          </p:nvSpPr>
          <p:spPr>
            <a:xfrm>
              <a:off x="-1" y="164513"/>
              <a:ext cx="12983019" cy="50802"/>
            </a:xfrm>
            <a:prstGeom prst="rect">
              <a:avLst/>
            </a:prstGeom>
            <a:gradFill flip="none" rotWithShape="1">
              <a:gsLst>
                <a:gs pos="0">
                  <a:srgbClr val="FF2734"/>
                </a:gs>
                <a:gs pos="100000">
                  <a:srgbClr val="BF1A23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692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372" name="Shape 370"/>
          <p:cNvSpPr txBox="1"/>
          <p:nvPr>
            <p:ph type="title"/>
          </p:nvPr>
        </p:nvSpPr>
        <p:spPr>
          <a:xfrm>
            <a:off x="1415917" y="0"/>
            <a:ext cx="10172701" cy="1733021"/>
          </a:xfrm>
          <a:prstGeom prst="rect">
            <a:avLst/>
          </a:prstGeom>
        </p:spPr>
        <p:txBody>
          <a:bodyPr/>
          <a:lstStyle>
            <a:lvl1pPr marR="112680"/>
          </a:lstStyle>
          <a:p>
            <a:pPr/>
            <a:r>
              <a:t>Survivability</a:t>
            </a:r>
          </a:p>
        </p:txBody>
      </p:sp>
      <p:sp>
        <p:nvSpPr>
          <p:cNvPr id="373" name="Shape 371"/>
          <p:cNvSpPr txBox="1"/>
          <p:nvPr>
            <p:ph type="body" idx="1"/>
          </p:nvPr>
        </p:nvSpPr>
        <p:spPr>
          <a:xfrm>
            <a:off x="1415917" y="2817004"/>
            <a:ext cx="10172701" cy="6936596"/>
          </a:xfrm>
          <a:prstGeom prst="rect">
            <a:avLst/>
          </a:prstGeom>
        </p:spPr>
        <p:txBody>
          <a:bodyPr/>
          <a:lstStyle/>
          <a:p>
            <a:pPr marR="112680"/>
            <a:r>
              <a:t>If network disrupted and reconfigured</a:t>
            </a:r>
          </a:p>
          <a:p>
            <a:pPr lvl="1" marL="725487" marR="112680" indent="-228600">
              <a:spcBef>
                <a:spcPts val="900"/>
              </a:spcBef>
              <a:buClr>
                <a:srgbClr val="417FFC"/>
              </a:buClr>
              <a:buFont typeface="Arial"/>
              <a:defRPr sz="2400"/>
            </a:pPr>
            <a:r>
              <a:t>Communicating entities should not care!</a:t>
            </a:r>
          </a:p>
          <a:p>
            <a:pPr lvl="1" marL="725487" marR="112680" indent="-228600">
              <a:spcBef>
                <a:spcPts val="900"/>
              </a:spcBef>
              <a:buClr>
                <a:srgbClr val="417FFC"/>
              </a:buClr>
              <a:buFont typeface="Arial"/>
              <a:defRPr sz="2400"/>
            </a:pPr>
            <a:r>
              <a:t>No higher-level state reconfiguration</a:t>
            </a:r>
          </a:p>
          <a:p>
            <a:pPr lvl="1" marL="725487" marR="112680" indent="-228600">
              <a:spcBef>
                <a:spcPts val="900"/>
              </a:spcBef>
              <a:buClr>
                <a:srgbClr val="417FFC"/>
              </a:buClr>
              <a:buFont typeface="Arial"/>
              <a:defRPr sz="2400"/>
            </a:pPr>
            <a:r>
              <a:t>Ergo, transport interface only knows “working” and “not working.”  Not working == complete partition.</a:t>
            </a:r>
          </a:p>
          <a:p>
            <a:pPr marR="112680"/>
            <a:r>
              <a:t>How to achieve such reliability?</a:t>
            </a:r>
          </a:p>
          <a:p>
            <a:pPr lvl="1" marL="725487" marR="112680" indent="-228600">
              <a:spcBef>
                <a:spcPts val="900"/>
              </a:spcBef>
              <a:buClr>
                <a:srgbClr val="417FFC"/>
              </a:buClr>
              <a:buFont typeface="Arial"/>
              <a:defRPr sz="2400"/>
            </a:pPr>
            <a:r>
              <a:t>Where can communication state be stored?</a:t>
            </a:r>
          </a:p>
        </p:txBody>
      </p:sp>
      <p:graphicFrame>
        <p:nvGraphicFramePr>
          <p:cNvPr id="374" name="Table 372"/>
          <p:cNvGraphicFramePr/>
          <p:nvPr/>
        </p:nvGraphicFramePr>
        <p:xfrm>
          <a:off x="1625600" y="6388100"/>
          <a:ext cx="9753600" cy="320237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51200"/>
                <a:gridCol w="3251200"/>
                <a:gridCol w="3251200"/>
              </a:tblGrid>
              <a:tr h="640023">
                <a:tc>
                  <a:txBody>
                    <a:bodyPr/>
                    <a:lstStyle/>
                    <a:p>
                      <a:pPr algn="l" defTabSz="1295400">
                        <a:lnSpc>
                          <a:spcPct val="89000"/>
                        </a:lnSpc>
                        <a:defRPr b="1"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 cap="sq">
                      <a:solidFill>
                        <a:srgbClr val="000000"/>
                      </a:solidFill>
                    </a:lnL>
                    <a:lnR w="12700" cap="sq">
                      <a:solidFill>
                        <a:srgbClr val="000000"/>
                      </a:solidFill>
                    </a:lnR>
                    <a:lnT w="28575" cap="sq">
                      <a:solidFill>
                        <a:srgbClr val="000000"/>
                      </a:solidFill>
                    </a:lnT>
                    <a:lnB w="12700" cap="sq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1295400">
                        <a:lnSpc>
                          <a:spcPct val="89000"/>
                        </a:lnSpc>
                      </a:pPr>
                      <a:r>
                        <a:rPr b="1"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Network</a:t>
                      </a:r>
                    </a:p>
                  </a:txBody>
                  <a:tcPr marL="50800" marR="50800" marT="50800" marB="50800" anchor="t" anchorCtr="0" horzOverflow="overflow">
                    <a:lnL w="12700" cap="sq">
                      <a:solidFill>
                        <a:srgbClr val="000000"/>
                      </a:solidFill>
                    </a:lnL>
                    <a:lnR w="12700" cap="sq">
                      <a:solidFill>
                        <a:srgbClr val="000000"/>
                      </a:solidFill>
                    </a:lnR>
                    <a:lnT w="28575" cap="sq">
                      <a:solidFill>
                        <a:srgbClr val="000000"/>
                      </a:solidFill>
                    </a:lnT>
                    <a:lnB w="12700" cap="sq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1295400">
                        <a:lnSpc>
                          <a:spcPct val="89000"/>
                        </a:lnSpc>
                      </a:pPr>
                      <a:r>
                        <a:rPr b="1"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Host</a:t>
                      </a:r>
                    </a:p>
                  </a:txBody>
                  <a:tcPr marL="50800" marR="50800" marT="50800" marB="50800" anchor="t" anchorCtr="0" horzOverflow="overflow">
                    <a:lnL w="12700" cap="sq">
                      <a:solidFill>
                        <a:srgbClr val="000000"/>
                      </a:solidFill>
                    </a:lnL>
                    <a:lnR w="28575" cap="sq">
                      <a:solidFill>
                        <a:srgbClr val="000000"/>
                      </a:solidFill>
                    </a:lnR>
                    <a:lnT w="28575" cap="sq">
                      <a:solidFill>
                        <a:srgbClr val="000000"/>
                      </a:solidFill>
                    </a:lnT>
                    <a:lnB w="12700" cap="sq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42277">
                <a:tc>
                  <a:txBody>
                    <a:bodyPr/>
                    <a:lstStyle/>
                    <a:p>
                      <a:pPr algn="l" defTabSz="1295400">
                        <a:lnSpc>
                          <a:spcPct val="89000"/>
                        </a:lnSpc>
                      </a:pPr>
                      <a:r>
                        <a:rPr b="1"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Failure handing</a:t>
                      </a:r>
                    </a:p>
                  </a:txBody>
                  <a:tcPr marL="50800" marR="50800" marT="50800" marB="50800" anchor="t" anchorCtr="0" horzOverflow="overflow">
                    <a:lnL w="28575" cap="sq">
                      <a:solidFill>
                        <a:srgbClr val="000000"/>
                      </a:solidFill>
                    </a:lnL>
                    <a:lnR w="12700" cap="sq">
                      <a:solidFill>
                        <a:srgbClr val="000000"/>
                      </a:solidFill>
                    </a:lnR>
                    <a:lnT w="12700" cap="sq">
                      <a:solidFill>
                        <a:srgbClr val="000000"/>
                      </a:solidFill>
                    </a:lnT>
                    <a:lnB w="12700" cap="sq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1295400">
                        <a:lnSpc>
                          <a:spcPct val="89000"/>
                        </a:lnSpc>
                      </a:pPr>
                      <a:r>
                        <a:rPr b="1"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Replication</a:t>
                      </a:r>
                    </a:p>
                  </a:txBody>
                  <a:tcPr marL="50800" marR="50800" marT="50800" marB="50800" anchor="t" anchorCtr="0" horzOverflow="overflow">
                    <a:lnL w="12700" cap="sq">
                      <a:solidFill>
                        <a:srgbClr val="000000"/>
                      </a:solidFill>
                    </a:lnL>
                    <a:lnR w="12700" cap="sq">
                      <a:solidFill>
                        <a:srgbClr val="000000"/>
                      </a:solidFill>
                    </a:lnR>
                    <a:lnT w="12700" cap="sq">
                      <a:solidFill>
                        <a:srgbClr val="000000"/>
                      </a:solidFill>
                    </a:lnT>
                    <a:lnB w="12700" cap="sq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1295400">
                        <a:lnSpc>
                          <a:spcPct val="89000"/>
                        </a:lnSpc>
                      </a:pPr>
                      <a:r>
                        <a:rPr b="1"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“Fate sharing”</a:t>
                      </a:r>
                    </a:p>
                  </a:txBody>
                  <a:tcPr marL="50800" marR="50800" marT="50800" marB="50800" anchor="t" anchorCtr="0" horzOverflow="overflow">
                    <a:lnL w="12700" cap="sq">
                      <a:solidFill>
                        <a:srgbClr val="000000"/>
                      </a:solidFill>
                    </a:lnL>
                    <a:lnR w="28575" cap="sq">
                      <a:solidFill>
                        <a:srgbClr val="000000"/>
                      </a:solidFill>
                    </a:lnR>
                    <a:lnT w="12700" cap="sq">
                      <a:solidFill>
                        <a:srgbClr val="000000"/>
                      </a:solidFill>
                    </a:lnT>
                    <a:lnB w="12700" cap="sq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40023">
                <a:tc>
                  <a:txBody>
                    <a:bodyPr/>
                    <a:lstStyle/>
                    <a:p>
                      <a:pPr algn="l" defTabSz="1295400">
                        <a:lnSpc>
                          <a:spcPct val="89000"/>
                        </a:lnSpc>
                      </a:pPr>
                      <a:r>
                        <a:rPr b="1"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Net Engineering</a:t>
                      </a:r>
                    </a:p>
                  </a:txBody>
                  <a:tcPr marL="50800" marR="50800" marT="50800" marB="50800" anchor="t" anchorCtr="0" horzOverflow="overflow">
                    <a:lnL w="28575" cap="sq">
                      <a:solidFill>
                        <a:srgbClr val="000000"/>
                      </a:solidFill>
                    </a:lnL>
                    <a:lnR w="12700" cap="sq">
                      <a:solidFill>
                        <a:srgbClr val="000000"/>
                      </a:solidFill>
                    </a:lnR>
                    <a:lnT w="12700" cap="sq">
                      <a:solidFill>
                        <a:srgbClr val="000000"/>
                      </a:solidFill>
                    </a:lnT>
                    <a:lnB w="12700" cap="sq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1295400">
                        <a:lnSpc>
                          <a:spcPct val="89000"/>
                        </a:lnSpc>
                      </a:pPr>
                      <a:r>
                        <a:rPr b="1"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Tough</a:t>
                      </a:r>
                    </a:p>
                  </a:txBody>
                  <a:tcPr marL="50800" marR="50800" marT="50800" marB="50800" anchor="t" anchorCtr="0" horzOverflow="overflow">
                    <a:lnL w="12700" cap="sq">
                      <a:solidFill>
                        <a:srgbClr val="000000"/>
                      </a:solidFill>
                    </a:lnL>
                    <a:lnR w="12700" cap="sq">
                      <a:solidFill>
                        <a:srgbClr val="000000"/>
                      </a:solidFill>
                    </a:lnR>
                    <a:lnT w="12700" cap="sq">
                      <a:solidFill>
                        <a:srgbClr val="000000"/>
                      </a:solidFill>
                    </a:lnT>
                    <a:lnB w="12700" cap="sq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1295400">
                        <a:lnSpc>
                          <a:spcPct val="89000"/>
                        </a:lnSpc>
                      </a:pPr>
                      <a:r>
                        <a:rPr b="1"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Simple</a:t>
                      </a:r>
                    </a:p>
                  </a:txBody>
                  <a:tcPr marL="50800" marR="50800" marT="50800" marB="50800" anchor="t" anchorCtr="0" horzOverflow="overflow">
                    <a:lnL w="12700" cap="sq">
                      <a:solidFill>
                        <a:srgbClr val="000000"/>
                      </a:solidFill>
                    </a:lnL>
                    <a:lnR w="28575" cap="sq">
                      <a:solidFill>
                        <a:srgbClr val="000000"/>
                      </a:solidFill>
                    </a:lnR>
                    <a:lnT w="12700" cap="sq">
                      <a:solidFill>
                        <a:srgbClr val="000000"/>
                      </a:solidFill>
                    </a:lnT>
                    <a:lnB w="12700" cap="sq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40023">
                <a:tc>
                  <a:txBody>
                    <a:bodyPr/>
                    <a:lstStyle/>
                    <a:p>
                      <a:pPr algn="l" defTabSz="1295400">
                        <a:lnSpc>
                          <a:spcPct val="89000"/>
                        </a:lnSpc>
                      </a:pPr>
                      <a:r>
                        <a:rPr b="1"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Switches</a:t>
                      </a:r>
                    </a:p>
                  </a:txBody>
                  <a:tcPr marL="50800" marR="50800" marT="50800" marB="50800" anchor="t" anchorCtr="0" horzOverflow="overflow">
                    <a:lnL w="28575" cap="sq">
                      <a:solidFill>
                        <a:srgbClr val="000000"/>
                      </a:solidFill>
                    </a:lnL>
                    <a:lnR w="12700" cap="sq">
                      <a:solidFill>
                        <a:srgbClr val="000000"/>
                      </a:solidFill>
                    </a:lnR>
                    <a:lnT w="12700" cap="sq">
                      <a:solidFill>
                        <a:srgbClr val="000000"/>
                      </a:solidFill>
                    </a:lnT>
                    <a:lnB w="12700" cap="sq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1295400">
                        <a:lnSpc>
                          <a:spcPct val="89000"/>
                        </a:lnSpc>
                      </a:pPr>
                      <a:r>
                        <a:rPr b="1"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Maintain state</a:t>
                      </a:r>
                    </a:p>
                  </a:txBody>
                  <a:tcPr marL="50800" marR="50800" marT="50800" marB="50800" anchor="t" anchorCtr="0" horzOverflow="overflow">
                    <a:lnL w="12700" cap="sq">
                      <a:solidFill>
                        <a:srgbClr val="000000"/>
                      </a:solidFill>
                    </a:lnL>
                    <a:lnR w="12700" cap="sq">
                      <a:solidFill>
                        <a:srgbClr val="000000"/>
                      </a:solidFill>
                    </a:lnR>
                    <a:lnT w="12700" cap="sq">
                      <a:solidFill>
                        <a:srgbClr val="000000"/>
                      </a:solidFill>
                    </a:lnT>
                    <a:lnB w="12700" cap="sq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1295400">
                        <a:lnSpc>
                          <a:spcPct val="89000"/>
                        </a:lnSpc>
                      </a:pPr>
                      <a:r>
                        <a:rPr b="1"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Stateless</a:t>
                      </a:r>
                    </a:p>
                  </a:txBody>
                  <a:tcPr marL="50800" marR="50800" marT="50800" marB="50800" anchor="t" anchorCtr="0" horzOverflow="overflow">
                    <a:lnL w="12700" cap="sq">
                      <a:solidFill>
                        <a:srgbClr val="000000"/>
                      </a:solidFill>
                    </a:lnL>
                    <a:lnR w="28575" cap="sq">
                      <a:solidFill>
                        <a:srgbClr val="000000"/>
                      </a:solidFill>
                    </a:lnR>
                    <a:lnT w="12700" cap="sq">
                      <a:solidFill>
                        <a:srgbClr val="000000"/>
                      </a:solidFill>
                    </a:lnT>
                    <a:lnB w="12700" cap="sq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40023">
                <a:tc>
                  <a:txBody>
                    <a:bodyPr/>
                    <a:lstStyle/>
                    <a:p>
                      <a:pPr algn="l" defTabSz="1295400">
                        <a:lnSpc>
                          <a:spcPct val="89000"/>
                        </a:lnSpc>
                      </a:pPr>
                      <a:r>
                        <a:rPr b="1"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Host trust</a:t>
                      </a:r>
                    </a:p>
                  </a:txBody>
                  <a:tcPr marL="50800" marR="50800" marT="50800" marB="50800" anchor="t" anchorCtr="0" horzOverflow="overflow">
                    <a:lnL w="28575" cap="sq">
                      <a:solidFill>
                        <a:srgbClr val="000000"/>
                      </a:solidFill>
                    </a:lnL>
                    <a:lnR w="12700" cap="sq">
                      <a:solidFill>
                        <a:srgbClr val="000000"/>
                      </a:solidFill>
                    </a:lnR>
                    <a:lnT w="12700" cap="sq">
                      <a:solidFill>
                        <a:srgbClr val="000000"/>
                      </a:solidFill>
                    </a:lnT>
                    <a:lnB w="28575" cap="sq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1295400">
                        <a:lnSpc>
                          <a:spcPct val="89000"/>
                        </a:lnSpc>
                      </a:pPr>
                      <a:r>
                        <a:rPr b="1"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Less</a:t>
                      </a:r>
                    </a:p>
                  </a:txBody>
                  <a:tcPr marL="50800" marR="50800" marT="50800" marB="50800" anchor="t" anchorCtr="0" horzOverflow="overflow">
                    <a:lnL w="12700" cap="sq">
                      <a:solidFill>
                        <a:srgbClr val="000000"/>
                      </a:solidFill>
                    </a:lnL>
                    <a:lnR w="12700" cap="sq">
                      <a:solidFill>
                        <a:srgbClr val="000000"/>
                      </a:solidFill>
                    </a:lnR>
                    <a:lnT w="12700" cap="sq">
                      <a:solidFill>
                        <a:srgbClr val="000000"/>
                      </a:solidFill>
                    </a:lnT>
                    <a:lnB w="28575" cap="sq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1295400">
                        <a:lnSpc>
                          <a:spcPct val="89000"/>
                        </a:lnSpc>
                      </a:pPr>
                      <a:r>
                        <a:rPr b="1"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More</a:t>
                      </a:r>
                    </a:p>
                  </a:txBody>
                  <a:tcPr marL="50800" marR="50800" marT="50800" marB="50800" anchor="t" anchorCtr="0" horzOverflow="overflow">
                    <a:lnL w="12700" cap="sq">
                      <a:solidFill>
                        <a:srgbClr val="000000"/>
                      </a:solidFill>
                    </a:lnL>
                    <a:lnR w="28575" cap="sq">
                      <a:solidFill>
                        <a:srgbClr val="000000"/>
                      </a:solidFill>
                    </a:lnR>
                    <a:lnT w="12700" cap="sq">
                      <a:solidFill>
                        <a:srgbClr val="000000"/>
                      </a:solidFill>
                    </a:lnT>
                    <a:lnB w="28575" cap="sq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441"/>
          <p:cNvSpPr txBox="1"/>
          <p:nvPr>
            <p:ph type="sldNum" sz="quarter" idx="4294967295"/>
          </p:nvPr>
        </p:nvSpPr>
        <p:spPr>
          <a:xfrm>
            <a:off x="11855832" y="9123680"/>
            <a:ext cx="453331" cy="447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defTabSz="8255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379" name="Group 444"/>
          <p:cNvGrpSpPr/>
          <p:nvPr/>
        </p:nvGrpSpPr>
        <p:grpSpPr>
          <a:xfrm>
            <a:off x="0" y="1815252"/>
            <a:ext cx="12988998" cy="213363"/>
            <a:chOff x="0" y="0"/>
            <a:chExt cx="12988997" cy="213361"/>
          </a:xfrm>
        </p:grpSpPr>
        <p:sp>
          <p:nvSpPr>
            <p:cNvPr id="377" name="Shape 442"/>
            <p:cNvSpPr/>
            <p:nvPr/>
          </p:nvSpPr>
          <p:spPr>
            <a:xfrm>
              <a:off x="0" y="-1"/>
              <a:ext cx="12988998" cy="106118"/>
            </a:xfrm>
            <a:prstGeom prst="rect">
              <a:avLst/>
            </a:prstGeom>
            <a:gradFill flip="none" rotWithShape="1">
              <a:gsLst>
                <a:gs pos="0">
                  <a:srgbClr val="417FFC"/>
                </a:gs>
                <a:gs pos="100000">
                  <a:srgbClr val="20459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78" name="Shape 443"/>
            <p:cNvSpPr/>
            <p:nvPr/>
          </p:nvSpPr>
          <p:spPr>
            <a:xfrm>
              <a:off x="0" y="162560"/>
              <a:ext cx="12988998" cy="50802"/>
            </a:xfrm>
            <a:prstGeom prst="rect">
              <a:avLst/>
            </a:prstGeom>
            <a:gradFill flip="none" rotWithShape="1">
              <a:gsLst>
                <a:gs pos="0">
                  <a:srgbClr val="FF2734"/>
                </a:gs>
                <a:gs pos="100000">
                  <a:srgbClr val="BF1A23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380" name="Shape 445"/>
          <p:cNvSpPr txBox="1"/>
          <p:nvPr>
            <p:ph type="title"/>
          </p:nvPr>
        </p:nvSpPr>
        <p:spPr>
          <a:xfrm>
            <a:off x="670560" y="0"/>
            <a:ext cx="10600267" cy="1720427"/>
          </a:xfrm>
          <a:prstGeom prst="rect">
            <a:avLst/>
          </a:prstGeom>
        </p:spPr>
        <p:txBody>
          <a:bodyPr/>
          <a:lstStyle>
            <a:lvl1pPr marR="20306" indent="76200"/>
          </a:lstStyle>
          <a:p>
            <a:pPr/>
            <a:r>
              <a:t>The Internet Protocol Suite</a:t>
            </a:r>
          </a:p>
        </p:txBody>
      </p:sp>
      <p:grpSp>
        <p:nvGrpSpPr>
          <p:cNvPr id="383" name="Group 448"/>
          <p:cNvGrpSpPr/>
          <p:nvPr/>
        </p:nvGrpSpPr>
        <p:grpSpPr>
          <a:xfrm>
            <a:off x="1867182" y="3136052"/>
            <a:ext cx="2126829" cy="611861"/>
            <a:chOff x="0" y="0"/>
            <a:chExt cx="2126828" cy="611859"/>
          </a:xfrm>
        </p:grpSpPr>
        <p:sp>
          <p:nvSpPr>
            <p:cNvPr id="381" name="Shape 446"/>
            <p:cNvSpPr/>
            <p:nvPr/>
          </p:nvSpPr>
          <p:spPr>
            <a:xfrm>
              <a:off x="0" y="0"/>
              <a:ext cx="2126829" cy="611860"/>
            </a:xfrm>
            <a:prstGeom prst="rect">
              <a:avLst/>
            </a:prstGeom>
            <a:solidFill>
              <a:srgbClr val="126BFC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63500" dist="101600" dir="2700000">
                <a:srgbClr val="D7D7D7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82" name="Shape 447"/>
            <p:cNvSpPr txBox="1"/>
            <p:nvPr/>
          </p:nvSpPr>
          <p:spPr>
            <a:xfrm>
              <a:off x="192368" y="94027"/>
              <a:ext cx="1761034" cy="421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R="74493" indent="12700" algn="ctr" defTabSz="1295400">
                <a:defRPr b="1"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Application</a:t>
              </a:r>
            </a:p>
          </p:txBody>
        </p:sp>
      </p:grpSp>
      <p:grpSp>
        <p:nvGrpSpPr>
          <p:cNvPr id="386" name="Group 451"/>
          <p:cNvGrpSpPr/>
          <p:nvPr/>
        </p:nvGrpSpPr>
        <p:grpSpPr>
          <a:xfrm>
            <a:off x="1864924" y="3784034"/>
            <a:ext cx="2126829" cy="609602"/>
            <a:chOff x="0" y="0"/>
            <a:chExt cx="2126828" cy="609601"/>
          </a:xfrm>
        </p:grpSpPr>
        <p:sp>
          <p:nvSpPr>
            <p:cNvPr id="384" name="Shape 449"/>
            <p:cNvSpPr/>
            <p:nvPr/>
          </p:nvSpPr>
          <p:spPr>
            <a:xfrm>
              <a:off x="0" y="-1"/>
              <a:ext cx="2126829" cy="609603"/>
            </a:xfrm>
            <a:prstGeom prst="rect">
              <a:avLst/>
            </a:prstGeom>
            <a:solidFill>
              <a:srgbClr val="126BFC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63500" dist="101600" dir="2700000">
                <a:srgbClr val="D7D7D7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85" name="Shape 450"/>
            <p:cNvSpPr txBox="1"/>
            <p:nvPr/>
          </p:nvSpPr>
          <p:spPr>
            <a:xfrm>
              <a:off x="99666" y="96284"/>
              <a:ext cx="1947813" cy="421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R="74493" indent="12700" algn="ctr" defTabSz="1295400">
                <a:defRPr b="1"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Presentation</a:t>
              </a:r>
            </a:p>
          </p:txBody>
        </p:sp>
      </p:grpSp>
      <p:grpSp>
        <p:nvGrpSpPr>
          <p:cNvPr id="389" name="Group 454"/>
          <p:cNvGrpSpPr/>
          <p:nvPr/>
        </p:nvGrpSpPr>
        <p:grpSpPr>
          <a:xfrm>
            <a:off x="1867182" y="4434275"/>
            <a:ext cx="2126829" cy="611861"/>
            <a:chOff x="0" y="0"/>
            <a:chExt cx="2126828" cy="611859"/>
          </a:xfrm>
        </p:grpSpPr>
        <p:sp>
          <p:nvSpPr>
            <p:cNvPr id="387" name="Shape 452"/>
            <p:cNvSpPr/>
            <p:nvPr/>
          </p:nvSpPr>
          <p:spPr>
            <a:xfrm>
              <a:off x="0" y="0"/>
              <a:ext cx="2126829" cy="611860"/>
            </a:xfrm>
            <a:prstGeom prst="rect">
              <a:avLst/>
            </a:prstGeom>
            <a:solidFill>
              <a:srgbClr val="126BFC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63500" dist="101600" dir="2700000">
                <a:srgbClr val="D7D7D7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88" name="Shape 453"/>
            <p:cNvSpPr txBox="1"/>
            <p:nvPr/>
          </p:nvSpPr>
          <p:spPr>
            <a:xfrm>
              <a:off x="436067" y="94026"/>
              <a:ext cx="1270497" cy="421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R="74493" indent="12700" algn="ctr" defTabSz="1295400">
                <a:defRPr b="1"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Session</a:t>
              </a:r>
            </a:p>
          </p:txBody>
        </p:sp>
      </p:grpSp>
      <p:grpSp>
        <p:nvGrpSpPr>
          <p:cNvPr id="392" name="Group 457"/>
          <p:cNvGrpSpPr/>
          <p:nvPr/>
        </p:nvGrpSpPr>
        <p:grpSpPr>
          <a:xfrm>
            <a:off x="1867182" y="5082257"/>
            <a:ext cx="2126829" cy="611861"/>
            <a:chOff x="0" y="0"/>
            <a:chExt cx="2126828" cy="611859"/>
          </a:xfrm>
        </p:grpSpPr>
        <p:sp>
          <p:nvSpPr>
            <p:cNvPr id="390" name="Shape 455"/>
            <p:cNvSpPr/>
            <p:nvPr/>
          </p:nvSpPr>
          <p:spPr>
            <a:xfrm>
              <a:off x="0" y="-1"/>
              <a:ext cx="2126829" cy="611861"/>
            </a:xfrm>
            <a:prstGeom prst="rect">
              <a:avLst/>
            </a:prstGeom>
            <a:solidFill>
              <a:srgbClr val="126BFC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63500" dist="101600" dir="2700000">
                <a:srgbClr val="D7D7D7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91" name="Shape 456"/>
            <p:cNvSpPr txBox="1"/>
            <p:nvPr/>
          </p:nvSpPr>
          <p:spPr>
            <a:xfrm>
              <a:off x="317674" y="94026"/>
              <a:ext cx="1507283" cy="421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R="74493" indent="12700" algn="ctr" defTabSz="1295400">
                <a:defRPr b="1"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Transport</a:t>
              </a:r>
            </a:p>
          </p:txBody>
        </p:sp>
      </p:grpSp>
      <p:grpSp>
        <p:nvGrpSpPr>
          <p:cNvPr id="395" name="Group 460"/>
          <p:cNvGrpSpPr/>
          <p:nvPr/>
        </p:nvGrpSpPr>
        <p:grpSpPr>
          <a:xfrm>
            <a:off x="1867182" y="5730240"/>
            <a:ext cx="2126829" cy="609602"/>
            <a:chOff x="0" y="0"/>
            <a:chExt cx="2126828" cy="609601"/>
          </a:xfrm>
        </p:grpSpPr>
        <p:sp>
          <p:nvSpPr>
            <p:cNvPr id="393" name="Shape 458"/>
            <p:cNvSpPr/>
            <p:nvPr/>
          </p:nvSpPr>
          <p:spPr>
            <a:xfrm>
              <a:off x="0" y="-1"/>
              <a:ext cx="2126829" cy="609603"/>
            </a:xfrm>
            <a:prstGeom prst="rect">
              <a:avLst/>
            </a:prstGeom>
            <a:solidFill>
              <a:srgbClr val="126BFC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63500" dist="101600" dir="2700000">
                <a:srgbClr val="D7D7D7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94" name="Shape 459"/>
            <p:cNvSpPr txBox="1"/>
            <p:nvPr/>
          </p:nvSpPr>
          <p:spPr>
            <a:xfrm>
              <a:off x="419249" y="96284"/>
              <a:ext cx="1304132" cy="421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R="74493" indent="12700" algn="ctr" defTabSz="1295400">
                <a:defRPr b="1"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Network</a:t>
              </a:r>
            </a:p>
          </p:txBody>
        </p:sp>
      </p:grpSp>
      <p:grpSp>
        <p:nvGrpSpPr>
          <p:cNvPr id="398" name="Group 463"/>
          <p:cNvGrpSpPr/>
          <p:nvPr/>
        </p:nvGrpSpPr>
        <p:grpSpPr>
          <a:xfrm>
            <a:off x="1867182" y="6380479"/>
            <a:ext cx="2126829" cy="611861"/>
            <a:chOff x="0" y="0"/>
            <a:chExt cx="2126828" cy="611859"/>
          </a:xfrm>
        </p:grpSpPr>
        <p:sp>
          <p:nvSpPr>
            <p:cNvPr id="396" name="Shape 461"/>
            <p:cNvSpPr/>
            <p:nvPr/>
          </p:nvSpPr>
          <p:spPr>
            <a:xfrm>
              <a:off x="0" y="0"/>
              <a:ext cx="2126829" cy="611860"/>
            </a:xfrm>
            <a:prstGeom prst="rect">
              <a:avLst/>
            </a:prstGeom>
            <a:solidFill>
              <a:srgbClr val="126BFC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63500" dist="101600" dir="2700000">
                <a:srgbClr val="D7D7D7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97" name="Shape 462"/>
            <p:cNvSpPr txBox="1"/>
            <p:nvPr/>
          </p:nvSpPr>
          <p:spPr>
            <a:xfrm>
              <a:off x="385317" y="94026"/>
              <a:ext cx="1371998" cy="421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R="74493" indent="12700" algn="ctr" defTabSz="1295400">
                <a:defRPr b="1"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Data link</a:t>
              </a:r>
            </a:p>
          </p:txBody>
        </p:sp>
      </p:grpSp>
      <p:grpSp>
        <p:nvGrpSpPr>
          <p:cNvPr id="401" name="Group 466"/>
          <p:cNvGrpSpPr/>
          <p:nvPr/>
        </p:nvGrpSpPr>
        <p:grpSpPr>
          <a:xfrm>
            <a:off x="1867182" y="7028461"/>
            <a:ext cx="2126829" cy="609602"/>
            <a:chOff x="0" y="0"/>
            <a:chExt cx="2126828" cy="609601"/>
          </a:xfrm>
        </p:grpSpPr>
        <p:sp>
          <p:nvSpPr>
            <p:cNvPr id="399" name="Shape 464"/>
            <p:cNvSpPr/>
            <p:nvPr/>
          </p:nvSpPr>
          <p:spPr>
            <a:xfrm>
              <a:off x="0" y="-1"/>
              <a:ext cx="2126829" cy="609603"/>
            </a:xfrm>
            <a:prstGeom prst="rect">
              <a:avLst/>
            </a:prstGeom>
            <a:solidFill>
              <a:srgbClr val="126BFC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63500" dist="101600" dir="2700000">
                <a:srgbClr val="D7D7D7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00" name="Shape 465"/>
            <p:cNvSpPr txBox="1"/>
            <p:nvPr/>
          </p:nvSpPr>
          <p:spPr>
            <a:xfrm>
              <a:off x="402060" y="96284"/>
              <a:ext cx="1338511" cy="421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R="74493" indent="12700" algn="ctr" defTabSz="1295400">
                <a:defRPr b="1"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Physical</a:t>
              </a:r>
            </a:p>
          </p:txBody>
        </p:sp>
      </p:grpSp>
      <p:grpSp>
        <p:nvGrpSpPr>
          <p:cNvPr id="404" name="Group 469"/>
          <p:cNvGrpSpPr/>
          <p:nvPr/>
        </p:nvGrpSpPr>
        <p:grpSpPr>
          <a:xfrm>
            <a:off x="9321799" y="5881511"/>
            <a:ext cx="1676402" cy="2007167"/>
            <a:chOff x="0" y="0"/>
            <a:chExt cx="1676400" cy="2007166"/>
          </a:xfrm>
        </p:grpSpPr>
        <p:sp>
          <p:nvSpPr>
            <p:cNvPr id="402" name="Shape 467"/>
            <p:cNvSpPr/>
            <p:nvPr/>
          </p:nvSpPr>
          <p:spPr>
            <a:xfrm>
              <a:off x="-1" y="0"/>
              <a:ext cx="1676402" cy="2007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76200" cap="flat">
              <a:solidFill>
                <a:srgbClr val="FF2734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03" name="Shape 468"/>
            <p:cNvSpPr/>
            <p:nvPr/>
          </p:nvSpPr>
          <p:spPr>
            <a:xfrm>
              <a:off x="-1" y="0"/>
              <a:ext cx="1676402" cy="2007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7C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407" name="Group 472"/>
          <p:cNvGrpSpPr/>
          <p:nvPr/>
        </p:nvGrpSpPr>
        <p:grpSpPr>
          <a:xfrm>
            <a:off x="7642576" y="5881511"/>
            <a:ext cx="1677532" cy="2007167"/>
            <a:chOff x="0" y="0"/>
            <a:chExt cx="1677530" cy="2007166"/>
          </a:xfrm>
        </p:grpSpPr>
        <p:sp>
          <p:nvSpPr>
            <p:cNvPr id="405" name="Shape 470"/>
            <p:cNvSpPr/>
            <p:nvPr/>
          </p:nvSpPr>
          <p:spPr>
            <a:xfrm>
              <a:off x="0" y="0"/>
              <a:ext cx="1677531" cy="2007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9682"/>
                    <a:pt x="9666" y="16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FF2734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06" name="Shape 471"/>
            <p:cNvSpPr/>
            <p:nvPr/>
          </p:nvSpPr>
          <p:spPr>
            <a:xfrm>
              <a:off x="-1" y="0"/>
              <a:ext cx="1676402" cy="2007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9682"/>
                    <a:pt x="9653" y="16"/>
                    <a:pt x="21571" y="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FF7C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410" name="Group 475"/>
          <p:cNvGrpSpPr/>
          <p:nvPr/>
        </p:nvGrpSpPr>
        <p:grpSpPr>
          <a:xfrm>
            <a:off x="9306558" y="3217331"/>
            <a:ext cx="1749781" cy="2499364"/>
            <a:chOff x="0" y="0"/>
            <a:chExt cx="1749780" cy="2499362"/>
          </a:xfrm>
        </p:grpSpPr>
        <p:sp>
          <p:nvSpPr>
            <p:cNvPr id="408" name="Shape 473"/>
            <p:cNvSpPr/>
            <p:nvPr/>
          </p:nvSpPr>
          <p:spPr>
            <a:xfrm rot="10800000">
              <a:off x="4516" y="0"/>
              <a:ext cx="1745265" cy="2499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9682"/>
                    <a:pt x="9666" y="16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FF2734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09" name="Shape 474"/>
            <p:cNvSpPr/>
            <p:nvPr/>
          </p:nvSpPr>
          <p:spPr>
            <a:xfrm rot="10800000">
              <a:off x="-1" y="0"/>
              <a:ext cx="1749781" cy="2499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9682"/>
                    <a:pt x="9653" y="16"/>
                    <a:pt x="21571" y="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FF7C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413" name="Group 478"/>
          <p:cNvGrpSpPr/>
          <p:nvPr/>
        </p:nvGrpSpPr>
        <p:grpSpPr>
          <a:xfrm>
            <a:off x="7581898" y="3217331"/>
            <a:ext cx="1720429" cy="2501622"/>
            <a:chOff x="0" y="0"/>
            <a:chExt cx="1720428" cy="2501620"/>
          </a:xfrm>
        </p:grpSpPr>
        <p:sp>
          <p:nvSpPr>
            <p:cNvPr id="411" name="Shape 476"/>
            <p:cNvSpPr/>
            <p:nvPr/>
          </p:nvSpPr>
          <p:spPr>
            <a:xfrm rot="10800000">
              <a:off x="-1" y="0"/>
              <a:ext cx="1720429" cy="2501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76200" cap="flat">
              <a:solidFill>
                <a:srgbClr val="FF2734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12" name="Shape 477"/>
            <p:cNvSpPr/>
            <p:nvPr/>
          </p:nvSpPr>
          <p:spPr>
            <a:xfrm rot="10800000">
              <a:off x="-1" y="0"/>
              <a:ext cx="1720429" cy="2501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7C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414" name="Shape 479"/>
          <p:cNvSpPr/>
          <p:nvPr/>
        </p:nvSpPr>
        <p:spPr>
          <a:xfrm flipV="1">
            <a:off x="7574844" y="3217333"/>
            <a:ext cx="3463433" cy="2260"/>
          </a:xfrm>
          <a:prstGeom prst="line">
            <a:avLst/>
          </a:prstGeom>
          <a:ln w="76200">
            <a:solidFill>
              <a:srgbClr val="FF2734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5" name="Shape 480"/>
          <p:cNvSpPr/>
          <p:nvPr/>
        </p:nvSpPr>
        <p:spPr>
          <a:xfrm flipV="1">
            <a:off x="7574843" y="7870611"/>
            <a:ext cx="3355060" cy="2260"/>
          </a:xfrm>
          <a:prstGeom prst="line">
            <a:avLst/>
          </a:prstGeom>
          <a:ln w="76200">
            <a:solidFill>
              <a:srgbClr val="FF2734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6" name="Shape 481"/>
          <p:cNvSpPr/>
          <p:nvPr/>
        </p:nvSpPr>
        <p:spPr>
          <a:xfrm>
            <a:off x="9105900" y="5608320"/>
            <a:ext cx="431800" cy="330202"/>
          </a:xfrm>
          <a:prstGeom prst="rect">
            <a:avLst/>
          </a:prstGeom>
          <a:solidFill>
            <a:srgbClr val="FF273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57798" defTabSz="1295400"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19" name="Group 484"/>
          <p:cNvGrpSpPr/>
          <p:nvPr/>
        </p:nvGrpSpPr>
        <p:grpSpPr>
          <a:xfrm>
            <a:off x="8441831" y="4926471"/>
            <a:ext cx="1578187" cy="421829"/>
            <a:chOff x="0" y="0"/>
            <a:chExt cx="1578186" cy="421828"/>
          </a:xfrm>
        </p:grpSpPr>
        <p:sp>
          <p:nvSpPr>
            <p:cNvPr id="417" name="Shape 482"/>
            <p:cNvSpPr txBox="1"/>
            <p:nvPr/>
          </p:nvSpPr>
          <p:spPr>
            <a:xfrm>
              <a:off x="-1" y="0"/>
              <a:ext cx="745134" cy="421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 marR="74480" indent="12700" defTabSz="1295400">
                <a:defRPr b="1"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UDP</a:t>
              </a:r>
            </a:p>
          </p:txBody>
        </p:sp>
        <p:sp>
          <p:nvSpPr>
            <p:cNvPr id="418" name="Shape 483"/>
            <p:cNvSpPr txBox="1"/>
            <p:nvPr/>
          </p:nvSpPr>
          <p:spPr>
            <a:xfrm>
              <a:off x="866986" y="0"/>
              <a:ext cx="711201" cy="421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 marR="74480" indent="12700" defTabSz="1295400">
                <a:defRPr b="1"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TCP</a:t>
              </a:r>
            </a:p>
          </p:txBody>
        </p:sp>
      </p:grpSp>
      <p:sp>
        <p:nvSpPr>
          <p:cNvPr id="420" name="Shape 485"/>
          <p:cNvSpPr txBox="1"/>
          <p:nvPr/>
        </p:nvSpPr>
        <p:spPr>
          <a:xfrm>
            <a:off x="8466666" y="6443696"/>
            <a:ext cx="1473498" cy="421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R="74493" indent="12700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Data Link</a:t>
            </a:r>
          </a:p>
        </p:txBody>
      </p:sp>
      <p:sp>
        <p:nvSpPr>
          <p:cNvPr id="421" name="Shape 486"/>
          <p:cNvSpPr txBox="1"/>
          <p:nvPr/>
        </p:nvSpPr>
        <p:spPr>
          <a:xfrm>
            <a:off x="8538916" y="7093938"/>
            <a:ext cx="1338511" cy="421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R="74493" indent="12700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Physical</a:t>
            </a:r>
          </a:p>
        </p:txBody>
      </p:sp>
      <p:sp>
        <p:nvSpPr>
          <p:cNvPr id="422" name="Shape 487"/>
          <p:cNvSpPr txBox="1"/>
          <p:nvPr/>
        </p:nvSpPr>
        <p:spPr>
          <a:xfrm>
            <a:off x="8222825" y="3517617"/>
            <a:ext cx="1930550" cy="421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R="74493" indent="12700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Applications</a:t>
            </a:r>
          </a:p>
        </p:txBody>
      </p:sp>
      <p:sp>
        <p:nvSpPr>
          <p:cNvPr id="423" name="Shape 488"/>
          <p:cNvSpPr txBox="1"/>
          <p:nvPr/>
        </p:nvSpPr>
        <p:spPr>
          <a:xfrm>
            <a:off x="8213794" y="3951111"/>
            <a:ext cx="1947814" cy="421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R="74493" indent="12700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Presentation</a:t>
            </a:r>
          </a:p>
        </p:txBody>
      </p:sp>
      <p:sp>
        <p:nvSpPr>
          <p:cNvPr id="424" name="Shape 489"/>
          <p:cNvSpPr txBox="1"/>
          <p:nvPr/>
        </p:nvSpPr>
        <p:spPr>
          <a:xfrm>
            <a:off x="8575040" y="4384604"/>
            <a:ext cx="1270497" cy="421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R="74493" indent="12700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Session</a:t>
            </a:r>
          </a:p>
        </p:txBody>
      </p:sp>
      <p:sp>
        <p:nvSpPr>
          <p:cNvPr id="425" name="Shape 490"/>
          <p:cNvSpPr txBox="1"/>
          <p:nvPr/>
        </p:nvSpPr>
        <p:spPr>
          <a:xfrm>
            <a:off x="7251982" y="8220567"/>
            <a:ext cx="4051488" cy="464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R="57589" indent="56443" defTabSz="1295400">
              <a:defRPr b="1" sz="3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The Hourglass Model</a:t>
            </a:r>
          </a:p>
        </p:txBody>
      </p:sp>
      <p:sp>
        <p:nvSpPr>
          <p:cNvPr id="426" name="Shape 491"/>
          <p:cNvSpPr txBox="1"/>
          <p:nvPr/>
        </p:nvSpPr>
        <p:spPr>
          <a:xfrm>
            <a:off x="5086772" y="5301262"/>
            <a:ext cx="2298702" cy="53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57589" indent="56443" defTabSz="1295400">
              <a:spcBef>
                <a:spcPts val="2300"/>
              </a:spcBef>
              <a:defRPr sz="3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Waist</a:t>
            </a:r>
          </a:p>
        </p:txBody>
      </p:sp>
      <p:sp>
        <p:nvSpPr>
          <p:cNvPr id="427" name="Shape 492"/>
          <p:cNvSpPr txBox="1"/>
          <p:nvPr/>
        </p:nvSpPr>
        <p:spPr>
          <a:xfrm>
            <a:off x="647700" y="8105422"/>
            <a:ext cx="5334000" cy="138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7589" indent="56443" defTabSz="1295400">
              <a:spcBef>
                <a:spcPts val="2300"/>
              </a:spcBef>
              <a:defRPr sz="3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waist facilitates</a:t>
            </a:r>
          </a:p>
          <a:p>
            <a:pPr marR="57589" indent="56443" defTabSz="1295400">
              <a:spcBef>
                <a:spcPts val="2300"/>
              </a:spcBef>
              <a:defRPr sz="3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Interoperability.</a:t>
            </a:r>
          </a:p>
        </p:txBody>
      </p:sp>
      <p:pic>
        <p:nvPicPr>
          <p:cNvPr id="428" name="droppedImage.tiff" descr="dropped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73900" y="3184031"/>
            <a:ext cx="4775200" cy="4488690"/>
          </a:xfrm>
          <a:prstGeom prst="rect">
            <a:avLst/>
          </a:prstGeom>
          <a:ln w="12700">
            <a:miter lim="400000"/>
          </a:ln>
        </p:spPr>
      </p:pic>
      <p:sp>
        <p:nvSpPr>
          <p:cNvPr id="429" name="Shape 494"/>
          <p:cNvSpPr/>
          <p:nvPr/>
        </p:nvSpPr>
        <p:spPr>
          <a:xfrm flipV="1">
            <a:off x="4025899" y="5807003"/>
            <a:ext cx="4838702" cy="25400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9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combine protocols?</a:t>
            </a:r>
          </a:p>
        </p:txBody>
      </p:sp>
      <p:sp>
        <p:nvSpPr>
          <p:cNvPr id="432" name="Shape 497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networking, often </a:t>
            </a:r>
            <a:r>
              <a:rPr i="1"/>
              <a:t>encapsulate</a:t>
            </a:r>
            <a:endParaRPr i="1"/>
          </a:p>
          <a:p>
            <a:pPr/>
            <a:r>
              <a:t>eg IP packets sent in Ethernet packets;</a:t>
            </a:r>
          </a:p>
          <a:p>
            <a:pPr/>
            <a:r>
              <a:t>TCP packets sent in IP packets;</a:t>
            </a:r>
          </a:p>
          <a:p>
            <a:pPr/>
            <a:r>
              <a:t>HTTP request sent as...</a:t>
            </a:r>
            <a:br/>
            <a:r>
              <a:t>a stream of TCP packets inside IP packets inside foo...</a:t>
            </a:r>
          </a:p>
          <a:p>
            <a:pPr/>
          </a:p>
          <a:p>
            <a:pPr/>
            <a:r>
              <a:t>In OS, more likely to build on top of the abstraction, but not necessarily carry headers through</a:t>
            </a:r>
          </a:p>
        </p:txBody>
      </p:sp>
      <p:sp>
        <p:nvSpPr>
          <p:cNvPr id="433" name="Shape 498"/>
          <p:cNvSpPr txBox="1"/>
          <p:nvPr>
            <p:ph type="sldNum" sz="quarter" idx="4294967295"/>
          </p:nvPr>
        </p:nvSpPr>
        <p:spPr>
          <a:xfrm>
            <a:off x="11855832" y="9123680"/>
            <a:ext cx="453331" cy="447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defTabSz="8255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50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 to ask</a:t>
            </a:r>
          </a:p>
        </p:txBody>
      </p:sp>
      <p:sp>
        <p:nvSpPr>
          <p:cNvPr id="436" name="Shape 501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5465" marR="73557" indent="-282892" defTabSz="1282446">
              <a:spcBef>
                <a:spcPts val="1000"/>
              </a:spcBef>
              <a:defRPr sz="3366"/>
            </a:pPr>
            <a:r>
              <a:t>What is the interface between components?</a:t>
            </a:r>
          </a:p>
          <a:p>
            <a:pPr lvl="1" marL="689942" marR="73557" indent="-224741" defTabSz="1282446">
              <a:spcBef>
                <a:spcPts val="800"/>
              </a:spcBef>
              <a:buClr>
                <a:srgbClr val="417FFC"/>
              </a:buClr>
              <a:buFont typeface="Arial"/>
              <a:defRPr sz="2376"/>
            </a:pPr>
            <a:r>
              <a:t>IP:  send / receive packets</a:t>
            </a:r>
          </a:p>
          <a:p>
            <a:pPr lvl="1" marL="689942" marR="73557" indent="-224741" defTabSz="1282446">
              <a:spcBef>
                <a:spcPts val="800"/>
              </a:spcBef>
              <a:buClr>
                <a:srgbClr val="417FFC"/>
              </a:buClr>
              <a:buFont typeface="Arial"/>
              <a:defRPr sz="2376"/>
            </a:pPr>
          </a:p>
          <a:p>
            <a:pPr marL="295465" marR="73557" indent="-282892" defTabSz="1282446">
              <a:spcBef>
                <a:spcPts val="1000"/>
              </a:spcBef>
              <a:defRPr sz="3366"/>
            </a:pPr>
            <a:r>
              <a:t>What are the semantics (promise) made?</a:t>
            </a:r>
          </a:p>
          <a:p>
            <a:pPr lvl="1" marL="689942" marR="73557" indent="-224741" defTabSz="1282446">
              <a:spcBef>
                <a:spcPts val="800"/>
              </a:spcBef>
              <a:buClr>
                <a:srgbClr val="417FFC"/>
              </a:buClr>
              <a:buFont typeface="Arial"/>
              <a:defRPr sz="2376"/>
            </a:pPr>
            <a:r>
              <a:t>IP:  “Best-effort” delivery -- we’ll try to get your packets there, but we might drop them</a:t>
            </a:r>
          </a:p>
          <a:p>
            <a:pPr lvl="1" marL="689942" marR="73557" indent="-224741" defTabSz="1282446">
              <a:spcBef>
                <a:spcPts val="800"/>
              </a:spcBef>
              <a:buClr>
                <a:srgbClr val="417FFC"/>
              </a:buClr>
              <a:buFont typeface="Arial"/>
              <a:defRPr sz="2376"/>
            </a:pPr>
            <a:r>
              <a:t>or re-order them</a:t>
            </a:r>
          </a:p>
          <a:p>
            <a:pPr lvl="1" marL="689942" marR="73557" indent="-224741" defTabSz="1282446">
              <a:spcBef>
                <a:spcPts val="800"/>
              </a:spcBef>
              <a:buClr>
                <a:srgbClr val="417FFC"/>
              </a:buClr>
              <a:buFont typeface="Arial"/>
              <a:defRPr sz="2376"/>
            </a:pPr>
            <a:r>
              <a:t>or change the contents</a:t>
            </a:r>
          </a:p>
          <a:p>
            <a:pPr lvl="1" marL="689942" marR="73557" indent="-224741" defTabSz="1282446">
              <a:spcBef>
                <a:spcPts val="800"/>
              </a:spcBef>
              <a:buClr>
                <a:srgbClr val="417FFC"/>
              </a:buClr>
              <a:buFont typeface="Arial"/>
              <a:defRPr sz="2376"/>
            </a:pPr>
            <a:r>
              <a:t>or let someone listen to them</a:t>
            </a:r>
          </a:p>
          <a:p>
            <a:pPr lvl="1" marL="689942" marR="73557" indent="-224741" defTabSz="1282446">
              <a:spcBef>
                <a:spcPts val="800"/>
              </a:spcBef>
              <a:buClr>
                <a:srgbClr val="417FFC"/>
              </a:buClr>
              <a:buFont typeface="Arial"/>
              <a:defRPr sz="2376"/>
            </a:pPr>
          </a:p>
          <a:p>
            <a:pPr marL="295465" marR="73557" indent="-282892" defTabSz="1282446">
              <a:spcBef>
                <a:spcPts val="1000"/>
              </a:spcBef>
              <a:defRPr sz="3366"/>
            </a:pPr>
            <a:r>
              <a:t>We could just as easily ask these questions about, say, an operating system, or a filesystem.  Same principle is at work.</a:t>
            </a:r>
          </a:p>
          <a:p>
            <a:pPr marL="295465" marR="73557" indent="-282892" defTabSz="1282446">
              <a:spcBef>
                <a:spcPts val="1000"/>
              </a:spcBef>
              <a:defRPr sz="3366"/>
            </a:pPr>
            <a:r>
              <a:t>And to reason about them, we might abstract them into models...</a:t>
            </a:r>
          </a:p>
        </p:txBody>
      </p:sp>
      <p:sp>
        <p:nvSpPr>
          <p:cNvPr id="437" name="Shape 502"/>
          <p:cNvSpPr txBox="1"/>
          <p:nvPr>
            <p:ph type="sldNum" sz="quarter" idx="4294967295"/>
          </p:nvPr>
        </p:nvSpPr>
        <p:spPr>
          <a:xfrm>
            <a:off x="11855832" y="9123680"/>
            <a:ext cx="453331" cy="447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defTabSz="8255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50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System Models</a:t>
            </a:r>
          </a:p>
        </p:txBody>
      </p:sp>
      <p:sp>
        <p:nvSpPr>
          <p:cNvPr id="440" name="Shape 50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ISO model of the network stack</a:t>
            </a:r>
          </a:p>
          <a:p>
            <a:pPr lvl="1" marL="696912" indent="-227012">
              <a:spcBef>
                <a:spcPts val="900"/>
              </a:spcBef>
              <a:buClr>
                <a:srgbClr val="417FFC"/>
              </a:buClr>
              <a:buFont typeface="Arial"/>
              <a:defRPr sz="2400"/>
            </a:pPr>
            <a:r>
              <a:t>(note differences from TCP/IP model)</a:t>
            </a:r>
          </a:p>
          <a:p>
            <a:pPr/>
            <a:endParaRPr sz="2400"/>
          </a:p>
          <a:p>
            <a:pPr/>
            <a:r>
              <a:t>Model of a communication channel</a:t>
            </a:r>
          </a:p>
          <a:p>
            <a:pPr lvl="1" marL="696912" indent="-227012">
              <a:spcBef>
                <a:spcPts val="900"/>
              </a:spcBef>
              <a:buClr>
                <a:srgbClr val="417FFC"/>
              </a:buClr>
              <a:buFont typeface="Arial"/>
              <a:defRPr sz="2400"/>
            </a:pPr>
            <a:r>
              <a:t>Latency - how long does it take for the first bit to reach destination</a:t>
            </a:r>
          </a:p>
          <a:p>
            <a:pPr lvl="1" marL="696912" indent="-227012">
              <a:spcBef>
                <a:spcPts val="900"/>
              </a:spcBef>
              <a:buClr>
                <a:srgbClr val="417FFC"/>
              </a:buClr>
              <a:buFont typeface="Arial"/>
              <a:defRPr sz="2400"/>
            </a:pPr>
            <a:r>
              <a:t>Capacity - how many bits/sec can we push through?  (Often termed “bandwidth”)</a:t>
            </a:r>
          </a:p>
          <a:p>
            <a:pPr lvl="1" marL="696912" indent="-227012">
              <a:spcBef>
                <a:spcPts val="900"/>
              </a:spcBef>
              <a:buClr>
                <a:srgbClr val="417FFC"/>
              </a:buClr>
              <a:buFont typeface="Arial"/>
              <a:defRPr sz="2400"/>
            </a:pPr>
            <a:r>
              <a:t>Jitter - how much variation in latency?</a:t>
            </a:r>
          </a:p>
          <a:p>
            <a:pPr lvl="1" marL="696912" indent="-227012">
              <a:spcBef>
                <a:spcPts val="900"/>
              </a:spcBef>
              <a:buClr>
                <a:srgbClr val="417FFC"/>
              </a:buClr>
              <a:buFont typeface="Arial"/>
              <a:defRPr sz="2400"/>
            </a:pPr>
            <a:r>
              <a:t>Loss / Reliability - can the channel drop packets?</a:t>
            </a:r>
          </a:p>
          <a:p>
            <a:pPr lvl="1" marL="696912" indent="-227012">
              <a:spcBef>
                <a:spcPts val="900"/>
              </a:spcBef>
              <a:buClr>
                <a:srgbClr val="417FFC"/>
              </a:buClr>
              <a:buFont typeface="Arial"/>
              <a:defRPr sz="2400"/>
            </a:pPr>
            <a:r>
              <a:t>Reordering</a:t>
            </a:r>
          </a:p>
        </p:txBody>
      </p:sp>
      <p:sp>
        <p:nvSpPr>
          <p:cNvPr id="441" name="Shape 506"/>
          <p:cNvSpPr txBox="1"/>
          <p:nvPr>
            <p:ph type="sldNum" sz="quarter" idx="4294967295"/>
          </p:nvPr>
        </p:nvSpPr>
        <p:spPr>
          <a:xfrm>
            <a:off x="11855832" y="9123680"/>
            <a:ext cx="453331" cy="447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defTabSz="8255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50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Interaction models</a:t>
            </a:r>
          </a:p>
        </p:txBody>
      </p:sp>
      <p:sp>
        <p:nvSpPr>
          <p:cNvPr id="444" name="Shape 509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 can even model how processes communicate</a:t>
            </a:r>
          </a:p>
          <a:p>
            <a:pPr lvl="1" marL="696912" indent="-227012">
              <a:spcBef>
                <a:spcPts val="900"/>
              </a:spcBef>
              <a:buClr>
                <a:srgbClr val="417FFC"/>
              </a:buClr>
              <a:buFont typeface="Arial"/>
              <a:defRPr sz="2400"/>
            </a:pPr>
            <a:r>
              <a:t>“Synchronous” model:  upper and lower bounds of time to execute a step of a process</a:t>
            </a:r>
          </a:p>
          <a:p>
            <a:pPr lvl="1" marL="696912" indent="-227012">
              <a:spcBef>
                <a:spcPts val="900"/>
              </a:spcBef>
              <a:buClr>
                <a:srgbClr val="417FFC"/>
              </a:buClr>
              <a:buFont typeface="Arial"/>
              <a:defRPr sz="2400"/>
            </a:pPr>
            <a:r>
              <a:t>Messages received within bounded time</a:t>
            </a:r>
          </a:p>
          <a:p>
            <a:pPr lvl="1" marL="696912" indent="-227012">
              <a:spcBef>
                <a:spcPts val="900"/>
              </a:spcBef>
              <a:buClr>
                <a:srgbClr val="417FFC"/>
              </a:buClr>
              <a:buFont typeface="Arial"/>
              <a:defRPr sz="2400"/>
            </a:pPr>
            <a:r>
              <a:t>Each computer’s clock has bounded error from “true” time</a:t>
            </a:r>
          </a:p>
          <a:p>
            <a:pPr/>
            <a:endParaRPr sz="2400"/>
          </a:p>
          <a:p>
            <a:pPr/>
            <a:r>
              <a:t>Asynchronous model (the Internet...)</a:t>
            </a:r>
          </a:p>
          <a:p>
            <a:pPr lvl="1" marL="696912" indent="-227012">
              <a:spcBef>
                <a:spcPts val="900"/>
              </a:spcBef>
              <a:buClr>
                <a:srgbClr val="417FFC"/>
              </a:buClr>
              <a:buFont typeface="Arial"/>
              <a:defRPr sz="2400"/>
            </a:pPr>
            <a:r>
              <a:t>steps may take unbounded time or fail</a:t>
            </a:r>
          </a:p>
          <a:p>
            <a:pPr lvl="1" marL="696912" indent="-227012">
              <a:spcBef>
                <a:spcPts val="900"/>
              </a:spcBef>
              <a:buClr>
                <a:srgbClr val="417FFC"/>
              </a:buClr>
              <a:buFont typeface="Arial"/>
              <a:defRPr sz="2400"/>
            </a:pPr>
            <a:r>
              <a:t>unbounded delay and re-ordering</a:t>
            </a:r>
          </a:p>
          <a:p>
            <a:pPr lvl="1" marL="696912" indent="-227012">
              <a:spcBef>
                <a:spcPts val="900"/>
              </a:spcBef>
              <a:buClr>
                <a:srgbClr val="417FFC"/>
              </a:buClr>
              <a:buFont typeface="Arial"/>
              <a:defRPr sz="2400"/>
            </a:pPr>
            <a:r>
              <a:t>no accurate local clock</a:t>
            </a:r>
          </a:p>
        </p:txBody>
      </p:sp>
      <p:sp>
        <p:nvSpPr>
          <p:cNvPr id="445" name="Shape 510"/>
          <p:cNvSpPr txBox="1"/>
          <p:nvPr>
            <p:ph type="sldNum" sz="quarter" idx="4294967295"/>
          </p:nvPr>
        </p:nvSpPr>
        <p:spPr>
          <a:xfrm>
            <a:off x="11855832" y="9123680"/>
            <a:ext cx="453331" cy="447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defTabSz="8255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51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Failure models</a:t>
            </a:r>
          </a:p>
        </p:txBody>
      </p:sp>
      <p:sp>
        <p:nvSpPr>
          <p:cNvPr id="448" name="Shape 51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Fail-stop:</a:t>
            </a:r>
          </a:p>
          <a:p>
            <a:pPr lvl="1" marL="696912" indent="-227012">
              <a:spcBef>
                <a:spcPts val="900"/>
              </a:spcBef>
              <a:buClr>
                <a:srgbClr val="417FFC"/>
              </a:buClr>
              <a:buFont typeface="Arial"/>
              <a:defRPr sz="2400"/>
            </a:pPr>
            <a:r>
              <a:t>When something goes wrong, the process stops / crashes / etc.</a:t>
            </a:r>
          </a:p>
          <a:p>
            <a:pPr lvl="1" marL="696912" indent="-227012">
              <a:spcBef>
                <a:spcPts val="900"/>
              </a:spcBef>
              <a:buClr>
                <a:srgbClr val="417FFC"/>
              </a:buClr>
              <a:buFont typeface="Arial"/>
              <a:defRPr sz="2400"/>
            </a:pPr>
          </a:p>
          <a:p>
            <a:pPr/>
            <a:r>
              <a:t>Fail-slow or fail-stutter:</a:t>
            </a:r>
          </a:p>
          <a:p>
            <a:pPr lvl="1" marL="696912" indent="-227012">
              <a:spcBef>
                <a:spcPts val="900"/>
              </a:spcBef>
              <a:buClr>
                <a:srgbClr val="417FFC"/>
              </a:buClr>
              <a:buFont typeface="Arial"/>
              <a:defRPr i="1" sz="2400"/>
            </a:pPr>
            <a:r>
              <a:t>Performance</a:t>
            </a:r>
            <a:r>
              <a:rPr i="0"/>
              <a:t> may vary on failures as well</a:t>
            </a:r>
          </a:p>
          <a:p>
            <a:pPr lvl="1" marL="696912" indent="-227012">
              <a:spcBef>
                <a:spcPts val="900"/>
              </a:spcBef>
              <a:buClr>
                <a:srgbClr val="417FFC"/>
              </a:buClr>
              <a:buFont typeface="Arial"/>
              <a:defRPr sz="2400"/>
            </a:pPr>
          </a:p>
          <a:p>
            <a:pPr/>
            <a:r>
              <a:t>Byzantine:</a:t>
            </a:r>
          </a:p>
          <a:p>
            <a:pPr lvl="1" marL="696912" indent="-227012">
              <a:spcBef>
                <a:spcPts val="900"/>
              </a:spcBef>
              <a:buClr>
                <a:srgbClr val="417FFC"/>
              </a:buClr>
              <a:buFont typeface="Arial"/>
              <a:defRPr sz="2400"/>
            </a:pPr>
            <a:r>
              <a:t>Anything that can go wrong, will.</a:t>
            </a:r>
          </a:p>
          <a:p>
            <a:pPr lvl="1" marL="696912" indent="-227012">
              <a:spcBef>
                <a:spcPts val="900"/>
              </a:spcBef>
              <a:buClr>
                <a:srgbClr val="417FFC"/>
              </a:buClr>
              <a:buFont typeface="Arial"/>
              <a:defRPr sz="2400"/>
            </a:pPr>
            <a:r>
              <a:t>Including malicious entities taking over your computers and making them do whatever they want.</a:t>
            </a:r>
          </a:p>
          <a:p>
            <a:pPr/>
            <a:endParaRPr sz="2400"/>
          </a:p>
          <a:p>
            <a:pPr/>
            <a:r>
              <a:t>These models are useful for proving things;</a:t>
            </a:r>
          </a:p>
          <a:p>
            <a:pPr/>
            <a:r>
              <a:t>The real world typically has a bit of everything.  Deciding </a:t>
            </a:r>
            <a:r>
              <a:rPr i="1"/>
              <a:t>which</a:t>
            </a:r>
            <a:r>
              <a:t> model to use is important!</a:t>
            </a:r>
          </a:p>
        </p:txBody>
      </p:sp>
      <p:sp>
        <p:nvSpPr>
          <p:cNvPr id="449" name="Shape 514"/>
          <p:cNvSpPr txBox="1"/>
          <p:nvPr>
            <p:ph type="sldNum" sz="quarter" idx="4294967295"/>
          </p:nvPr>
        </p:nvSpPr>
        <p:spPr>
          <a:xfrm>
            <a:off x="11855832" y="9123680"/>
            <a:ext cx="453331" cy="447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defTabSz="8255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0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8148"/>
            </a:lvl1pPr>
          </a:lstStyle>
          <a:p>
            <a:pPr/>
            <a:r>
              <a:t>Key Things to Watch For</a:t>
            </a:r>
          </a:p>
        </p:txBody>
      </p:sp>
      <p:sp>
        <p:nvSpPr>
          <p:cNvPr id="212" name="Shape 20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400"/>
            </a:pPr>
            <a:r>
              <a:t>Modularity, Layering, and Decomposition:  Techniques for dividing the work of building systems;  hiding the complexity of components from each other;  hiding implementation details to deal with heterogeneity</a:t>
            </a:r>
          </a:p>
          <a:p>
            <a:pPr>
              <a:defRPr sz="3400"/>
            </a:pPr>
            <a:r>
              <a:t>Resource sharing and isolation</a:t>
            </a:r>
          </a:p>
          <a:p>
            <a:pPr>
              <a:defRPr sz="3400"/>
            </a:pPr>
            <a:r>
              <a:t>Models and assumptions about the environment and components</a:t>
            </a:r>
          </a:p>
          <a:p>
            <a:pPr>
              <a:defRPr sz="3400"/>
            </a:pPr>
            <a:r>
              <a:t>…</a:t>
            </a:r>
          </a:p>
        </p:txBody>
      </p:sp>
      <p:sp>
        <p:nvSpPr>
          <p:cNvPr id="213" name="Shape 204"/>
          <p:cNvSpPr txBox="1"/>
          <p:nvPr>
            <p:ph type="sldNum" sz="quarter" idx="4294967295"/>
          </p:nvPr>
        </p:nvSpPr>
        <p:spPr>
          <a:xfrm>
            <a:off x="6381749" y="92583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5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Protocols and Models</a:t>
            </a:r>
          </a:p>
        </p:txBody>
      </p:sp>
      <p:sp>
        <p:nvSpPr>
          <p:cNvPr id="452" name="Shape 517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interesting thing...</a:t>
            </a:r>
          </a:p>
          <a:p>
            <a:pPr lvl="1" marL="696912" indent="-227012">
              <a:spcBef>
                <a:spcPts val="900"/>
              </a:spcBef>
              <a:buClr>
                <a:srgbClr val="417FFC"/>
              </a:buClr>
              <a:buFont typeface="Arial"/>
              <a:defRPr sz="2400"/>
            </a:pPr>
            <a:r>
              <a:t>We often build protocols that provide “simpler” models</a:t>
            </a:r>
          </a:p>
          <a:p>
            <a:pPr lvl="1" marL="696912" indent="-227012">
              <a:spcBef>
                <a:spcPts val="900"/>
              </a:spcBef>
              <a:buClr>
                <a:srgbClr val="417FFC"/>
              </a:buClr>
              <a:buFont typeface="Arial"/>
              <a:defRPr sz="2400"/>
            </a:pPr>
          </a:p>
          <a:p>
            <a:pPr lvl="1" marL="696912" indent="-227012">
              <a:spcBef>
                <a:spcPts val="900"/>
              </a:spcBef>
              <a:buClr>
                <a:srgbClr val="417FFC"/>
              </a:buClr>
              <a:buFont typeface="Arial"/>
              <a:defRPr sz="2400"/>
            </a:pPr>
            <a:r>
              <a:t>Example:  TCP</a:t>
            </a:r>
          </a:p>
          <a:p>
            <a:pPr lvl="1" marL="696912" indent="-227012">
              <a:spcBef>
                <a:spcPts val="900"/>
              </a:spcBef>
              <a:buClr>
                <a:srgbClr val="417FFC"/>
              </a:buClr>
              <a:buFont typeface="Arial"/>
              <a:defRPr sz="2400"/>
            </a:pPr>
            <a:r>
              <a:t>Provides reliable, in-order, mostly no-corruption, stream-oriented communication</a:t>
            </a:r>
          </a:p>
          <a:p>
            <a:pPr lvl="1" marL="696912" indent="-227012">
              <a:spcBef>
                <a:spcPts val="900"/>
              </a:spcBef>
              <a:buClr>
                <a:srgbClr val="417FFC"/>
              </a:buClr>
              <a:buFont typeface="Arial"/>
              <a:defRPr sz="2400"/>
            </a:pPr>
          </a:p>
          <a:p>
            <a:pPr lvl="1" marL="696912" indent="-227012">
              <a:spcBef>
                <a:spcPts val="900"/>
              </a:spcBef>
              <a:buClr>
                <a:srgbClr val="417FFC"/>
              </a:buClr>
              <a:buFont typeface="Arial"/>
              <a:defRPr sz="2400"/>
            </a:pPr>
            <a:r>
              <a:t>so that programmers don’t have to implement these features in every application</a:t>
            </a:r>
          </a:p>
          <a:p>
            <a:pPr lvl="1" marL="696912" indent="-227012">
              <a:spcBef>
                <a:spcPts val="900"/>
              </a:spcBef>
              <a:buClr>
                <a:srgbClr val="417FFC"/>
              </a:buClr>
              <a:buFont typeface="Arial"/>
              <a:defRPr sz="2400"/>
            </a:pPr>
          </a:p>
          <a:p>
            <a:pPr lvl="1" marL="696912" indent="-227012">
              <a:spcBef>
                <a:spcPts val="900"/>
              </a:spcBef>
              <a:buClr>
                <a:srgbClr val="417FFC"/>
              </a:buClr>
              <a:buFont typeface="Arial"/>
              <a:defRPr sz="2400"/>
            </a:pPr>
            <a:r>
              <a:t>But note limitations:  TCP can’t turn a byzantine failure model into a fail-stop model...</a:t>
            </a:r>
          </a:p>
        </p:txBody>
      </p:sp>
      <p:sp>
        <p:nvSpPr>
          <p:cNvPr id="453" name="Shape 518"/>
          <p:cNvSpPr txBox="1"/>
          <p:nvPr>
            <p:ph type="sldNum" sz="quarter" idx="4294967295"/>
          </p:nvPr>
        </p:nvSpPr>
        <p:spPr>
          <a:xfrm>
            <a:off x="11855832" y="9123680"/>
            <a:ext cx="453331" cy="447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defTabSz="8255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520"/>
          <p:cNvSpPr txBox="1"/>
          <p:nvPr>
            <p:ph type="sldNum" sz="quarter" idx="4294967295"/>
          </p:nvPr>
        </p:nvSpPr>
        <p:spPr>
          <a:xfrm>
            <a:off x="11855832" y="9123680"/>
            <a:ext cx="453331" cy="447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defTabSz="8255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458" name="Group 523"/>
          <p:cNvGrpSpPr/>
          <p:nvPr/>
        </p:nvGrpSpPr>
        <p:grpSpPr>
          <a:xfrm>
            <a:off x="0" y="1815252"/>
            <a:ext cx="12988998" cy="213363"/>
            <a:chOff x="0" y="0"/>
            <a:chExt cx="12988997" cy="213361"/>
          </a:xfrm>
        </p:grpSpPr>
        <p:sp>
          <p:nvSpPr>
            <p:cNvPr id="456" name="Shape 521"/>
            <p:cNvSpPr/>
            <p:nvPr/>
          </p:nvSpPr>
          <p:spPr>
            <a:xfrm>
              <a:off x="0" y="-1"/>
              <a:ext cx="12988998" cy="106118"/>
            </a:xfrm>
            <a:prstGeom prst="rect">
              <a:avLst/>
            </a:prstGeom>
            <a:gradFill flip="none" rotWithShape="1">
              <a:gsLst>
                <a:gs pos="0">
                  <a:srgbClr val="417FFC"/>
                </a:gs>
                <a:gs pos="100000">
                  <a:srgbClr val="20459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57" name="Shape 522"/>
            <p:cNvSpPr/>
            <p:nvPr/>
          </p:nvSpPr>
          <p:spPr>
            <a:xfrm>
              <a:off x="0" y="162560"/>
              <a:ext cx="12988998" cy="50802"/>
            </a:xfrm>
            <a:prstGeom prst="rect">
              <a:avLst/>
            </a:prstGeom>
            <a:gradFill flip="none" rotWithShape="1">
              <a:gsLst>
                <a:gs pos="0">
                  <a:srgbClr val="FF2734"/>
                </a:gs>
                <a:gs pos="100000">
                  <a:srgbClr val="BF1A23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459" name="Shape 52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R="148602" indent="76200"/>
          </a:lstStyle>
          <a:p>
            <a:pPr/>
            <a:r>
              <a:t>Designing applications</a:t>
            </a:r>
          </a:p>
        </p:txBody>
      </p:sp>
      <p:sp>
        <p:nvSpPr>
          <p:cNvPr id="460" name="Shape 525"/>
          <p:cNvSpPr txBox="1"/>
          <p:nvPr>
            <p:ph type="body" idx="1"/>
          </p:nvPr>
        </p:nvSpPr>
        <p:spPr>
          <a:xfrm>
            <a:off x="1415625" y="2605475"/>
            <a:ext cx="10173550" cy="7148125"/>
          </a:xfrm>
          <a:prstGeom prst="rect">
            <a:avLst/>
          </a:prstGeom>
        </p:spPr>
        <p:txBody>
          <a:bodyPr/>
          <a:lstStyle/>
          <a:p>
            <a:pPr marL="393700" marR="148602" indent="-342900"/>
            <a:r>
              <a:t>Application architecture</a:t>
            </a:r>
          </a:p>
          <a:p>
            <a:pPr lvl="1" marL="792162" marR="148602" indent="-284162">
              <a:spcBef>
                <a:spcPts val="900"/>
              </a:spcBef>
              <a:buClr>
                <a:srgbClr val="417FFC"/>
              </a:buClr>
              <a:buFont typeface="Arial"/>
              <a:defRPr sz="2400"/>
            </a:pPr>
            <a:r>
              <a:t>Client-server?  (vs p2p vs all in one)</a:t>
            </a:r>
          </a:p>
          <a:p>
            <a:pPr lvl="1" marL="792162" marR="148602" indent="-284162">
              <a:spcBef>
                <a:spcPts val="900"/>
              </a:spcBef>
              <a:buClr>
                <a:srgbClr val="417FFC"/>
              </a:buClr>
              <a:buFont typeface="Arial"/>
              <a:defRPr sz="2400"/>
            </a:pPr>
            <a:r>
              <a:t>Application requirements</a:t>
            </a:r>
          </a:p>
          <a:p>
            <a:pPr marL="393700" marR="148602" indent="-342900"/>
            <a:r>
              <a:t>Application level communication</a:t>
            </a:r>
          </a:p>
          <a:p>
            <a:pPr lvl="1" marL="792162" marR="148602" indent="-284162">
              <a:spcBef>
                <a:spcPts val="900"/>
              </a:spcBef>
              <a:buClr>
                <a:srgbClr val="417FFC"/>
              </a:buClr>
              <a:buFont typeface="Arial"/>
              <a:defRPr sz="2400"/>
            </a:pPr>
            <a:r>
              <a:t>TCP vs. UDP</a:t>
            </a:r>
          </a:p>
          <a:p>
            <a:pPr lvl="1" marL="792162" marR="148602" indent="-284162">
              <a:spcBef>
                <a:spcPts val="900"/>
              </a:spcBef>
              <a:buClr>
                <a:srgbClr val="417FFC"/>
              </a:buClr>
              <a:buFont typeface="Arial"/>
              <a:defRPr sz="2400"/>
            </a:pPr>
            <a:r>
              <a:t>Addressing</a:t>
            </a:r>
          </a:p>
          <a:p>
            <a:pPr marL="393700" marR="148602" indent="-342900"/>
            <a:r>
              <a:t>Application examples</a:t>
            </a:r>
          </a:p>
          <a:p>
            <a:pPr lvl="1" marL="792162" marR="148602" indent="-284162">
              <a:spcBef>
                <a:spcPts val="900"/>
              </a:spcBef>
              <a:buClr>
                <a:srgbClr val="417FFC"/>
              </a:buClr>
              <a:buFont typeface="Arial"/>
              <a:defRPr sz="2400"/>
            </a:pPr>
            <a:r>
              <a:t>ftp, http</a:t>
            </a:r>
          </a:p>
          <a:p>
            <a:pPr lvl="1" marL="792162" marR="148602" indent="-284162">
              <a:spcBef>
                <a:spcPts val="900"/>
              </a:spcBef>
              <a:buClr>
                <a:srgbClr val="417FFC"/>
              </a:buClr>
              <a:buFont typeface="Arial"/>
              <a:defRPr sz="2400"/>
            </a:pPr>
            <a:r>
              <a:t>End-to-end argument discussion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527"/>
          <p:cNvSpPr txBox="1"/>
          <p:nvPr>
            <p:ph type="sldNum" sz="quarter" idx="4294967295"/>
          </p:nvPr>
        </p:nvSpPr>
        <p:spPr>
          <a:xfrm>
            <a:off x="11855832" y="9123680"/>
            <a:ext cx="453331" cy="447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defTabSz="8255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465" name="Group 530"/>
          <p:cNvGrpSpPr/>
          <p:nvPr/>
        </p:nvGrpSpPr>
        <p:grpSpPr>
          <a:xfrm>
            <a:off x="0" y="1815252"/>
            <a:ext cx="12988998" cy="213363"/>
            <a:chOff x="0" y="0"/>
            <a:chExt cx="12988997" cy="213361"/>
          </a:xfrm>
        </p:grpSpPr>
        <p:sp>
          <p:nvSpPr>
            <p:cNvPr id="463" name="Shape 528"/>
            <p:cNvSpPr/>
            <p:nvPr/>
          </p:nvSpPr>
          <p:spPr>
            <a:xfrm>
              <a:off x="0" y="-1"/>
              <a:ext cx="12988998" cy="106118"/>
            </a:xfrm>
            <a:prstGeom prst="rect">
              <a:avLst/>
            </a:prstGeom>
            <a:gradFill flip="none" rotWithShape="1">
              <a:gsLst>
                <a:gs pos="0">
                  <a:srgbClr val="417FFC"/>
                </a:gs>
                <a:gs pos="100000">
                  <a:srgbClr val="20459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64" name="Shape 529"/>
            <p:cNvSpPr/>
            <p:nvPr/>
          </p:nvSpPr>
          <p:spPr>
            <a:xfrm>
              <a:off x="0" y="162560"/>
              <a:ext cx="12988998" cy="50802"/>
            </a:xfrm>
            <a:prstGeom prst="rect">
              <a:avLst/>
            </a:prstGeom>
            <a:gradFill flip="none" rotWithShape="1">
              <a:gsLst>
                <a:gs pos="0">
                  <a:srgbClr val="FF2734"/>
                </a:gs>
                <a:gs pos="100000">
                  <a:srgbClr val="BF1A23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466" name="Shape 531"/>
          <p:cNvSpPr/>
          <p:nvPr/>
        </p:nvSpPr>
        <p:spPr>
          <a:xfrm>
            <a:off x="6502400" y="2273300"/>
            <a:ext cx="6070600" cy="6832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63500" dist="101600" dir="2700000">
              <a:srgbClr val="D7D7D7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 marR="57798" defTabSz="1295400"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67" name="Shape 532"/>
          <p:cNvSpPr txBox="1"/>
          <p:nvPr>
            <p:ph type="title"/>
          </p:nvPr>
        </p:nvSpPr>
        <p:spPr>
          <a:xfrm>
            <a:off x="1415625" y="0"/>
            <a:ext cx="10080981" cy="1739900"/>
          </a:xfrm>
          <a:prstGeom prst="rect">
            <a:avLst/>
          </a:prstGeom>
        </p:spPr>
        <p:txBody>
          <a:bodyPr/>
          <a:lstStyle/>
          <a:p>
            <a:pPr marR="148602" indent="76200"/>
            <a:r>
              <a:t>Applications and </a:t>
            </a:r>
            <a:br/>
            <a:r>
              <a:t>Application-Layer Protocols</a:t>
            </a:r>
          </a:p>
        </p:txBody>
      </p:sp>
      <p:sp>
        <p:nvSpPr>
          <p:cNvPr id="468" name="Shape 533"/>
          <p:cNvSpPr txBox="1"/>
          <p:nvPr>
            <p:ph type="body" sz="half" idx="1"/>
          </p:nvPr>
        </p:nvSpPr>
        <p:spPr>
          <a:xfrm>
            <a:off x="546100" y="2605475"/>
            <a:ext cx="5524500" cy="7148125"/>
          </a:xfrm>
          <a:prstGeom prst="rect">
            <a:avLst/>
          </a:prstGeom>
        </p:spPr>
        <p:txBody>
          <a:bodyPr/>
          <a:lstStyle/>
          <a:p>
            <a:pPr marL="217486" marR="148602" indent="-166687">
              <a:defRPr sz="280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defRPr>
            </a:pPr>
            <a:r>
              <a:t>Application: communicating, distributed processes</a:t>
            </a:r>
          </a:p>
          <a:p>
            <a:pPr lvl="1" marL="685800" marR="148602" indent="-182562">
              <a:spcBef>
                <a:spcPts val="900"/>
              </a:spcBef>
              <a:buClr>
                <a:srgbClr val="417FFC"/>
              </a:buClr>
              <a:buFont typeface="Arial"/>
              <a:defRPr sz="2200"/>
            </a:pPr>
            <a:r>
              <a:t>Running in network hosts in “user space”</a:t>
            </a:r>
          </a:p>
          <a:p>
            <a:pPr lvl="1" marL="685800" marR="148602" indent="-182562">
              <a:spcBef>
                <a:spcPts val="900"/>
              </a:spcBef>
              <a:buClr>
                <a:srgbClr val="417FFC"/>
              </a:buClr>
              <a:buFont typeface="Arial"/>
              <a:defRPr sz="2200"/>
            </a:pPr>
            <a:r>
              <a:t>Exchange messages to implement app</a:t>
            </a:r>
          </a:p>
          <a:p>
            <a:pPr lvl="1" marL="685800" marR="148602" indent="-182562">
              <a:spcBef>
                <a:spcPts val="900"/>
              </a:spcBef>
              <a:buClr>
                <a:srgbClr val="417FFC"/>
              </a:buClr>
              <a:buFont typeface="Arial"/>
              <a:defRPr sz="2200"/>
            </a:pPr>
            <a:r>
              <a:t>e.g., email, file transfer, the Web</a:t>
            </a:r>
          </a:p>
          <a:p>
            <a:pPr marL="217486" marR="148602" indent="-166687">
              <a:defRPr sz="280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defRPr>
            </a:pPr>
            <a:r>
              <a:t>Application-layer protocols</a:t>
            </a:r>
          </a:p>
          <a:p>
            <a:pPr lvl="1" marL="685800" marR="148602" indent="-182562">
              <a:spcBef>
                <a:spcPts val="900"/>
              </a:spcBef>
              <a:buClr>
                <a:srgbClr val="417FFC"/>
              </a:buClr>
              <a:buFont typeface="Arial"/>
              <a:defRPr sz="2200"/>
            </a:pPr>
            <a:r>
              <a:t>One “piece” of an app</a:t>
            </a:r>
          </a:p>
          <a:p>
            <a:pPr lvl="1" marL="685800" marR="148602" indent="-182562">
              <a:spcBef>
                <a:spcPts val="900"/>
              </a:spcBef>
              <a:buClr>
                <a:srgbClr val="417FFC"/>
              </a:buClr>
              <a:buFont typeface="Arial"/>
              <a:defRPr sz="2200"/>
            </a:pPr>
            <a:r>
              <a:t>Define messages exchanged by apps and actions taken</a:t>
            </a:r>
          </a:p>
          <a:p>
            <a:pPr lvl="1" marL="685800" marR="148602" indent="-182562">
              <a:spcBef>
                <a:spcPts val="900"/>
              </a:spcBef>
              <a:buClr>
                <a:srgbClr val="417FFC"/>
              </a:buClr>
              <a:buFont typeface="Arial"/>
              <a:defRPr sz="2200"/>
            </a:pPr>
            <a:r>
              <a:t>Use services provided by lower layer protocols</a:t>
            </a:r>
          </a:p>
        </p:txBody>
      </p:sp>
      <p:grpSp>
        <p:nvGrpSpPr>
          <p:cNvPr id="689" name="Group 754"/>
          <p:cNvGrpSpPr/>
          <p:nvPr/>
        </p:nvGrpSpPr>
        <p:grpSpPr>
          <a:xfrm>
            <a:off x="7032903" y="3258019"/>
            <a:ext cx="5140983" cy="5115973"/>
            <a:chOff x="24" y="23"/>
            <a:chExt cx="5140981" cy="5115972"/>
          </a:xfrm>
        </p:grpSpPr>
        <p:sp>
          <p:nvSpPr>
            <p:cNvPr id="469" name="Shape 534"/>
            <p:cNvSpPr/>
            <p:nvPr/>
          </p:nvSpPr>
          <p:spPr>
            <a:xfrm>
              <a:off x="2652896" y="187373"/>
              <a:ext cx="2488111" cy="2342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1" h="21230" fill="norm" stroke="1" extrusionOk="0">
                  <a:moveTo>
                    <a:pt x="3713" y="7"/>
                  </a:moveTo>
                  <a:cubicBezTo>
                    <a:pt x="1723" y="128"/>
                    <a:pt x="887" y="1109"/>
                    <a:pt x="302" y="2589"/>
                  </a:cubicBezTo>
                  <a:cubicBezTo>
                    <a:pt x="-283" y="4069"/>
                    <a:pt x="152" y="6961"/>
                    <a:pt x="202" y="8888"/>
                  </a:cubicBezTo>
                  <a:cubicBezTo>
                    <a:pt x="252" y="10816"/>
                    <a:pt x="1" y="13157"/>
                    <a:pt x="603" y="14155"/>
                  </a:cubicBezTo>
                  <a:cubicBezTo>
                    <a:pt x="1205" y="15153"/>
                    <a:pt x="2158" y="14017"/>
                    <a:pt x="3813" y="14878"/>
                  </a:cubicBezTo>
                  <a:cubicBezTo>
                    <a:pt x="5468" y="15738"/>
                    <a:pt x="8444" y="18269"/>
                    <a:pt x="10534" y="19318"/>
                  </a:cubicBezTo>
                  <a:cubicBezTo>
                    <a:pt x="12624" y="20368"/>
                    <a:pt x="14814" y="21487"/>
                    <a:pt x="16352" y="21177"/>
                  </a:cubicBezTo>
                  <a:cubicBezTo>
                    <a:pt x="17890" y="20867"/>
                    <a:pt x="18993" y="19731"/>
                    <a:pt x="19762" y="17460"/>
                  </a:cubicBezTo>
                  <a:cubicBezTo>
                    <a:pt x="20531" y="15188"/>
                    <a:pt x="20949" y="9869"/>
                    <a:pt x="20966" y="7546"/>
                  </a:cubicBezTo>
                  <a:cubicBezTo>
                    <a:pt x="20983" y="5222"/>
                    <a:pt x="21317" y="4465"/>
                    <a:pt x="19863" y="3519"/>
                  </a:cubicBezTo>
                  <a:cubicBezTo>
                    <a:pt x="18408" y="2572"/>
                    <a:pt x="14897" y="2469"/>
                    <a:pt x="12239" y="1866"/>
                  </a:cubicBezTo>
                  <a:cubicBezTo>
                    <a:pt x="9581" y="1264"/>
                    <a:pt x="5702" y="-113"/>
                    <a:pt x="3713" y="7"/>
                  </a:cubicBezTo>
                  <a:close/>
                </a:path>
              </a:pathLst>
            </a:custGeom>
            <a:solidFill>
              <a:srgbClr val="D4FE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70" name="Shape 535"/>
            <p:cNvSpPr/>
            <p:nvPr/>
          </p:nvSpPr>
          <p:spPr>
            <a:xfrm>
              <a:off x="24" y="23"/>
              <a:ext cx="2517499" cy="2177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0" h="20814" fill="norm" stroke="1" extrusionOk="0">
                  <a:moveTo>
                    <a:pt x="8442" y="507"/>
                  </a:moveTo>
                  <a:cubicBezTo>
                    <a:pt x="6620" y="-182"/>
                    <a:pt x="2220" y="-255"/>
                    <a:pt x="898" y="833"/>
                  </a:cubicBezTo>
                  <a:cubicBezTo>
                    <a:pt x="-424" y="1921"/>
                    <a:pt x="656" y="5041"/>
                    <a:pt x="511" y="7036"/>
                  </a:cubicBezTo>
                  <a:cubicBezTo>
                    <a:pt x="366" y="9031"/>
                    <a:pt x="-118" y="11388"/>
                    <a:pt x="27" y="12803"/>
                  </a:cubicBezTo>
                  <a:cubicBezTo>
                    <a:pt x="172" y="14218"/>
                    <a:pt x="11" y="15052"/>
                    <a:pt x="1381" y="15523"/>
                  </a:cubicBezTo>
                  <a:cubicBezTo>
                    <a:pt x="2752" y="15995"/>
                    <a:pt x="6830" y="14852"/>
                    <a:pt x="8248" y="15632"/>
                  </a:cubicBezTo>
                  <a:cubicBezTo>
                    <a:pt x="9667" y="16412"/>
                    <a:pt x="8023" y="19531"/>
                    <a:pt x="9892" y="20202"/>
                  </a:cubicBezTo>
                  <a:cubicBezTo>
                    <a:pt x="11762" y="20873"/>
                    <a:pt x="17759" y="21345"/>
                    <a:pt x="19467" y="19658"/>
                  </a:cubicBezTo>
                  <a:cubicBezTo>
                    <a:pt x="21176" y="17972"/>
                    <a:pt x="20225" y="12368"/>
                    <a:pt x="20144" y="10083"/>
                  </a:cubicBezTo>
                  <a:cubicBezTo>
                    <a:pt x="20064" y="7797"/>
                    <a:pt x="20370" y="6800"/>
                    <a:pt x="18984" y="5948"/>
                  </a:cubicBezTo>
                  <a:cubicBezTo>
                    <a:pt x="17597" y="5095"/>
                    <a:pt x="13568" y="5875"/>
                    <a:pt x="11827" y="4968"/>
                  </a:cubicBezTo>
                  <a:cubicBezTo>
                    <a:pt x="10086" y="4061"/>
                    <a:pt x="10263" y="1196"/>
                    <a:pt x="8442" y="507"/>
                  </a:cubicBezTo>
                  <a:close/>
                </a:path>
              </a:pathLst>
            </a:custGeom>
            <a:solidFill>
              <a:srgbClr val="D4FE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71" name="Shape 536"/>
            <p:cNvSpPr/>
            <p:nvPr/>
          </p:nvSpPr>
          <p:spPr>
            <a:xfrm>
              <a:off x="505962" y="2148011"/>
              <a:ext cx="4095579" cy="2967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3" h="20308" fill="norm" stroke="1" extrusionOk="0">
                  <a:moveTo>
                    <a:pt x="90" y="7717"/>
                  </a:moveTo>
                  <a:cubicBezTo>
                    <a:pt x="-41" y="5572"/>
                    <a:pt x="-183" y="1218"/>
                    <a:pt x="879" y="231"/>
                  </a:cubicBezTo>
                  <a:cubicBezTo>
                    <a:pt x="1942" y="-757"/>
                    <a:pt x="4602" y="1738"/>
                    <a:pt x="6464" y="1790"/>
                  </a:cubicBezTo>
                  <a:cubicBezTo>
                    <a:pt x="8325" y="1842"/>
                    <a:pt x="9782" y="88"/>
                    <a:pt x="12049" y="543"/>
                  </a:cubicBezTo>
                  <a:cubicBezTo>
                    <a:pt x="14315" y="998"/>
                    <a:pt x="18706" y="2258"/>
                    <a:pt x="20061" y="4520"/>
                  </a:cubicBezTo>
                  <a:cubicBezTo>
                    <a:pt x="21417" y="6781"/>
                    <a:pt x="20891" y="11525"/>
                    <a:pt x="20183" y="14111"/>
                  </a:cubicBezTo>
                  <a:cubicBezTo>
                    <a:pt x="19475" y="16697"/>
                    <a:pt x="17836" y="19231"/>
                    <a:pt x="15812" y="20037"/>
                  </a:cubicBezTo>
                  <a:cubicBezTo>
                    <a:pt x="13789" y="20843"/>
                    <a:pt x="9863" y="19660"/>
                    <a:pt x="8042" y="18946"/>
                  </a:cubicBezTo>
                  <a:cubicBezTo>
                    <a:pt x="6221" y="18231"/>
                    <a:pt x="5948" y="16723"/>
                    <a:pt x="4886" y="15748"/>
                  </a:cubicBezTo>
                  <a:cubicBezTo>
                    <a:pt x="3823" y="14774"/>
                    <a:pt x="2468" y="14436"/>
                    <a:pt x="1668" y="13097"/>
                  </a:cubicBezTo>
                  <a:cubicBezTo>
                    <a:pt x="869" y="11759"/>
                    <a:pt x="70" y="9887"/>
                    <a:pt x="90" y="7717"/>
                  </a:cubicBezTo>
                  <a:close/>
                </a:path>
              </a:pathLst>
            </a:custGeom>
            <a:solidFill>
              <a:srgbClr val="D4FE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grpSp>
          <p:nvGrpSpPr>
            <p:cNvPr id="475" name="Group 540"/>
            <p:cNvGrpSpPr/>
            <p:nvPr/>
          </p:nvGrpSpPr>
          <p:grpSpPr>
            <a:xfrm>
              <a:off x="112986" y="164867"/>
              <a:ext cx="1043097" cy="454016"/>
              <a:chOff x="0" y="0"/>
              <a:chExt cx="1043096" cy="454015"/>
            </a:xfrm>
          </p:grpSpPr>
          <p:pic>
            <p:nvPicPr>
              <p:cNvPr id="472" name="image.png" descr="image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591540" cy="45401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73" name="image.png" descr="image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43467" y="167149"/>
                <a:ext cx="399630" cy="26427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74" name="Shape 539"/>
              <p:cNvSpPr/>
              <p:nvPr/>
            </p:nvSpPr>
            <p:spPr>
              <a:xfrm flipV="1">
                <a:off x="575734" y="343333"/>
                <a:ext cx="165102" cy="226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79" name="Group 544"/>
            <p:cNvGrpSpPr/>
            <p:nvPr/>
          </p:nvGrpSpPr>
          <p:grpSpPr>
            <a:xfrm>
              <a:off x="112986" y="1011907"/>
              <a:ext cx="1043097" cy="454017"/>
              <a:chOff x="0" y="0"/>
              <a:chExt cx="1043096" cy="454016"/>
            </a:xfrm>
          </p:grpSpPr>
          <p:pic>
            <p:nvPicPr>
              <p:cNvPr id="476" name="image.png" descr="image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591540" cy="45401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77" name="image.png" descr="image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43467" y="167149"/>
                <a:ext cx="399630" cy="26428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78" name="Shape 543"/>
              <p:cNvSpPr/>
              <p:nvPr/>
            </p:nvSpPr>
            <p:spPr>
              <a:xfrm flipV="1">
                <a:off x="575734" y="343334"/>
                <a:ext cx="165102" cy="226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83" name="Group 548"/>
            <p:cNvGrpSpPr/>
            <p:nvPr/>
          </p:nvGrpSpPr>
          <p:grpSpPr>
            <a:xfrm>
              <a:off x="648079" y="709231"/>
              <a:ext cx="99346" cy="304938"/>
              <a:chOff x="0" y="0"/>
              <a:chExt cx="99345" cy="304937"/>
            </a:xfrm>
          </p:grpSpPr>
          <p:sp>
            <p:nvSpPr>
              <p:cNvPr id="480" name="Shape 545"/>
              <p:cNvSpPr/>
              <p:nvPr/>
            </p:nvSpPr>
            <p:spPr>
              <a:xfrm>
                <a:off x="0" y="-1"/>
                <a:ext cx="92414" cy="83577"/>
              </a:xfrm>
              <a:prstGeom prst="ellipse">
                <a:avLst/>
              </a:prstGeom>
              <a:solidFill>
                <a:srgbClr val="417FF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481" name="Shape 546"/>
              <p:cNvSpPr/>
              <p:nvPr/>
            </p:nvSpPr>
            <p:spPr>
              <a:xfrm>
                <a:off x="2310" y="108420"/>
                <a:ext cx="94725" cy="85837"/>
              </a:xfrm>
              <a:prstGeom prst="ellipse">
                <a:avLst/>
              </a:prstGeom>
              <a:solidFill>
                <a:srgbClr val="417FF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482" name="Shape 547"/>
              <p:cNvSpPr/>
              <p:nvPr/>
            </p:nvSpPr>
            <p:spPr>
              <a:xfrm>
                <a:off x="6931" y="219101"/>
                <a:ext cx="92415" cy="85837"/>
              </a:xfrm>
              <a:prstGeom prst="ellipse">
                <a:avLst/>
              </a:prstGeom>
              <a:solidFill>
                <a:srgbClr val="417FF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grpSp>
          <p:nvGrpSpPr>
            <p:cNvPr id="492" name="Group 557"/>
            <p:cNvGrpSpPr/>
            <p:nvPr/>
          </p:nvGrpSpPr>
          <p:grpSpPr>
            <a:xfrm>
              <a:off x="1316382" y="1425263"/>
              <a:ext cx="303956" cy="562438"/>
              <a:chOff x="0" y="0"/>
              <a:chExt cx="303955" cy="562437"/>
            </a:xfrm>
          </p:grpSpPr>
          <p:sp>
            <p:nvSpPr>
              <p:cNvPr id="484" name="Shape 549"/>
              <p:cNvSpPr/>
              <p:nvPr/>
            </p:nvSpPr>
            <p:spPr>
              <a:xfrm>
                <a:off x="-1" y="433165"/>
                <a:ext cx="298030" cy="1292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321" y="0"/>
                    </a:moveTo>
                    <a:lnTo>
                      <a:pt x="0" y="21600"/>
                    </a:lnTo>
                    <a:lnTo>
                      <a:pt x="13279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38D4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485" name="Shape 550"/>
              <p:cNvSpPr/>
              <p:nvPr/>
            </p:nvSpPr>
            <p:spPr>
              <a:xfrm>
                <a:off x="149013" y="2267"/>
                <a:ext cx="137726" cy="435436"/>
              </a:xfrm>
              <a:prstGeom prst="rect">
                <a:avLst/>
              </a:prstGeom>
              <a:solidFill>
                <a:srgbClr val="38D4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486" name="Shape 551"/>
              <p:cNvSpPr/>
              <p:nvPr/>
            </p:nvSpPr>
            <p:spPr>
              <a:xfrm>
                <a:off x="-1" y="124733"/>
                <a:ext cx="189655" cy="435435"/>
              </a:xfrm>
              <a:prstGeom prst="rect">
                <a:avLst/>
              </a:prstGeom>
              <a:solidFill>
                <a:srgbClr val="38D4D6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487" name="Shape 552"/>
              <p:cNvSpPr/>
              <p:nvPr/>
            </p:nvSpPr>
            <p:spPr>
              <a:xfrm>
                <a:off x="-1" y="0"/>
                <a:ext cx="298030" cy="1292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321" y="0"/>
                    </a:moveTo>
                    <a:lnTo>
                      <a:pt x="0" y="21600"/>
                    </a:lnTo>
                    <a:lnTo>
                      <a:pt x="13279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38D4D6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488" name="Shape 553"/>
              <p:cNvSpPr/>
              <p:nvPr/>
            </p:nvSpPr>
            <p:spPr>
              <a:xfrm>
                <a:off x="298027" y="9071"/>
                <a:ext cx="2260" cy="42409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89" name="Shape 554"/>
              <p:cNvSpPr/>
              <p:nvPr/>
            </p:nvSpPr>
            <p:spPr>
              <a:xfrm flipH="1">
                <a:off x="189654" y="433165"/>
                <a:ext cx="114302" cy="127004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90" name="Shape 555"/>
              <p:cNvSpPr/>
              <p:nvPr/>
            </p:nvSpPr>
            <p:spPr>
              <a:xfrm>
                <a:off x="24835" y="183698"/>
                <a:ext cx="124180" cy="249469"/>
              </a:xfrm>
              <a:prstGeom prst="rect">
                <a:avLst/>
              </a:prstGeom>
              <a:solidFill>
                <a:srgbClr val="417FFC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491" name="Shape 556"/>
              <p:cNvSpPr/>
              <p:nvPr/>
            </p:nvSpPr>
            <p:spPr>
              <a:xfrm>
                <a:off x="42897" y="258538"/>
                <a:ext cx="94829" cy="8844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grpSp>
          <p:nvGrpSpPr>
            <p:cNvPr id="496" name="Group 561"/>
            <p:cNvGrpSpPr/>
            <p:nvPr/>
          </p:nvGrpSpPr>
          <p:grpSpPr>
            <a:xfrm>
              <a:off x="1652790" y="1644364"/>
              <a:ext cx="331897" cy="115200"/>
              <a:chOff x="0" y="0"/>
              <a:chExt cx="331895" cy="115199"/>
            </a:xfrm>
          </p:grpSpPr>
          <p:sp>
            <p:nvSpPr>
              <p:cNvPr id="493" name="Shape 558"/>
              <p:cNvSpPr/>
              <p:nvPr/>
            </p:nvSpPr>
            <p:spPr>
              <a:xfrm rot="16200000">
                <a:off x="-6481" y="15515"/>
                <a:ext cx="106166" cy="93205"/>
              </a:xfrm>
              <a:prstGeom prst="ellipse">
                <a:avLst/>
              </a:prstGeom>
              <a:solidFill>
                <a:srgbClr val="417FF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494" name="Shape 559"/>
              <p:cNvSpPr/>
              <p:nvPr/>
            </p:nvSpPr>
            <p:spPr>
              <a:xfrm rot="16200000">
                <a:off x="112865" y="9860"/>
                <a:ext cx="106167" cy="95479"/>
              </a:xfrm>
              <a:prstGeom prst="ellipse">
                <a:avLst/>
              </a:prstGeom>
              <a:solidFill>
                <a:srgbClr val="417FF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495" name="Shape 560"/>
              <p:cNvSpPr/>
              <p:nvPr/>
            </p:nvSpPr>
            <p:spPr>
              <a:xfrm rot="16200000">
                <a:off x="232211" y="6480"/>
                <a:ext cx="106165" cy="93205"/>
              </a:xfrm>
              <a:prstGeom prst="ellipse">
                <a:avLst/>
              </a:prstGeom>
              <a:solidFill>
                <a:srgbClr val="417FF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sp>
          <p:nvSpPr>
            <p:cNvPr id="497" name="Shape 562"/>
            <p:cNvSpPr/>
            <p:nvPr/>
          </p:nvSpPr>
          <p:spPr>
            <a:xfrm>
              <a:off x="1514219" y="1294254"/>
              <a:ext cx="698502" cy="226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98" name="Shape 563"/>
            <p:cNvSpPr/>
            <p:nvPr/>
          </p:nvSpPr>
          <p:spPr>
            <a:xfrm>
              <a:off x="1515067" y="1289737"/>
              <a:ext cx="2259" cy="13552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99" name="Shape 564"/>
            <p:cNvSpPr/>
            <p:nvPr/>
          </p:nvSpPr>
          <p:spPr>
            <a:xfrm>
              <a:off x="2219493" y="1287478"/>
              <a:ext cx="2259" cy="11745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00" name="Shape 565"/>
            <p:cNvSpPr/>
            <p:nvPr/>
          </p:nvSpPr>
          <p:spPr>
            <a:xfrm>
              <a:off x="1083831" y="526270"/>
              <a:ext cx="410918" cy="37721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01" name="Shape 566"/>
            <p:cNvSpPr/>
            <p:nvPr/>
          </p:nvSpPr>
          <p:spPr>
            <a:xfrm flipV="1">
              <a:off x="1101893" y="932850"/>
              <a:ext cx="392855" cy="46982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02" name="Shape 567"/>
            <p:cNvSpPr/>
            <p:nvPr/>
          </p:nvSpPr>
          <p:spPr>
            <a:xfrm flipV="1">
              <a:off x="1851475" y="1054824"/>
              <a:ext cx="2260" cy="23265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511" name="Group 576"/>
            <p:cNvGrpSpPr/>
            <p:nvPr/>
          </p:nvGrpSpPr>
          <p:grpSpPr>
            <a:xfrm>
              <a:off x="2020809" y="1393640"/>
              <a:ext cx="303956" cy="562439"/>
              <a:chOff x="0" y="0"/>
              <a:chExt cx="303955" cy="562438"/>
            </a:xfrm>
          </p:grpSpPr>
          <p:sp>
            <p:nvSpPr>
              <p:cNvPr id="503" name="Shape 568"/>
              <p:cNvSpPr/>
              <p:nvPr/>
            </p:nvSpPr>
            <p:spPr>
              <a:xfrm>
                <a:off x="-1" y="433167"/>
                <a:ext cx="298030" cy="1292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321" y="0"/>
                    </a:moveTo>
                    <a:lnTo>
                      <a:pt x="0" y="21600"/>
                    </a:lnTo>
                    <a:lnTo>
                      <a:pt x="13279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38D4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04" name="Shape 569"/>
              <p:cNvSpPr/>
              <p:nvPr/>
            </p:nvSpPr>
            <p:spPr>
              <a:xfrm>
                <a:off x="149013" y="2266"/>
                <a:ext cx="137726" cy="435438"/>
              </a:xfrm>
              <a:prstGeom prst="rect">
                <a:avLst/>
              </a:prstGeom>
              <a:solidFill>
                <a:srgbClr val="38D4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05" name="Shape 570"/>
              <p:cNvSpPr/>
              <p:nvPr/>
            </p:nvSpPr>
            <p:spPr>
              <a:xfrm>
                <a:off x="-1" y="124733"/>
                <a:ext cx="189655" cy="435436"/>
              </a:xfrm>
              <a:prstGeom prst="rect">
                <a:avLst/>
              </a:prstGeom>
              <a:solidFill>
                <a:srgbClr val="38D4D6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06" name="Shape 571"/>
              <p:cNvSpPr/>
              <p:nvPr/>
            </p:nvSpPr>
            <p:spPr>
              <a:xfrm>
                <a:off x="-1" y="-1"/>
                <a:ext cx="298030" cy="1292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321" y="0"/>
                    </a:moveTo>
                    <a:lnTo>
                      <a:pt x="0" y="21600"/>
                    </a:lnTo>
                    <a:lnTo>
                      <a:pt x="13279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38D4D6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07" name="Shape 572"/>
              <p:cNvSpPr/>
              <p:nvPr/>
            </p:nvSpPr>
            <p:spPr>
              <a:xfrm>
                <a:off x="298027" y="9071"/>
                <a:ext cx="2260" cy="424097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08" name="Shape 573"/>
              <p:cNvSpPr/>
              <p:nvPr/>
            </p:nvSpPr>
            <p:spPr>
              <a:xfrm flipH="1">
                <a:off x="189654" y="433167"/>
                <a:ext cx="114302" cy="12700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09" name="Shape 574"/>
              <p:cNvSpPr/>
              <p:nvPr/>
            </p:nvSpPr>
            <p:spPr>
              <a:xfrm>
                <a:off x="24835" y="183698"/>
                <a:ext cx="124180" cy="249470"/>
              </a:xfrm>
              <a:prstGeom prst="rect">
                <a:avLst/>
              </a:prstGeom>
              <a:solidFill>
                <a:srgbClr val="417FFC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10" name="Shape 575"/>
              <p:cNvSpPr/>
              <p:nvPr/>
            </p:nvSpPr>
            <p:spPr>
              <a:xfrm>
                <a:off x="42897" y="258539"/>
                <a:ext cx="94829" cy="884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grpSp>
          <p:nvGrpSpPr>
            <p:cNvPr id="521" name="Group 586"/>
            <p:cNvGrpSpPr/>
            <p:nvPr/>
          </p:nvGrpSpPr>
          <p:grpSpPr>
            <a:xfrm>
              <a:off x="659369" y="2274562"/>
              <a:ext cx="681852" cy="1316870"/>
              <a:chOff x="0" y="0"/>
              <a:chExt cx="681851" cy="1316868"/>
            </a:xfrm>
          </p:grpSpPr>
          <p:pic>
            <p:nvPicPr>
              <p:cNvPr id="512" name="image.png" descr="image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0"/>
                <a:ext cx="593507" cy="46982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13" name="Shape 578"/>
              <p:cNvSpPr/>
              <p:nvPr/>
            </p:nvSpPr>
            <p:spPr>
              <a:xfrm flipV="1">
                <a:off x="579912" y="350109"/>
                <a:ext cx="101940" cy="903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pic>
            <p:nvPicPr>
              <p:cNvPr id="514" name="image.png" descr="image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844782"/>
                <a:ext cx="593507" cy="47208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15" name="Shape 580"/>
              <p:cNvSpPr/>
              <p:nvPr/>
            </p:nvSpPr>
            <p:spPr>
              <a:xfrm flipV="1">
                <a:off x="579912" y="1201670"/>
                <a:ext cx="101940" cy="451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519" name="Group 584"/>
              <p:cNvGrpSpPr/>
              <p:nvPr/>
            </p:nvGrpSpPr>
            <p:grpSpPr>
              <a:xfrm>
                <a:off x="178957" y="485635"/>
                <a:ext cx="99676" cy="314782"/>
                <a:chOff x="0" y="0"/>
                <a:chExt cx="99675" cy="314780"/>
              </a:xfrm>
            </p:grpSpPr>
            <p:sp>
              <p:nvSpPr>
                <p:cNvPr id="516" name="Shape 581"/>
                <p:cNvSpPr/>
                <p:nvPr/>
              </p:nvSpPr>
              <p:spPr>
                <a:xfrm>
                  <a:off x="0" y="0"/>
                  <a:ext cx="92878" cy="88095"/>
                </a:xfrm>
                <a:prstGeom prst="ellipse">
                  <a:avLst/>
                </a:prstGeom>
                <a:solidFill>
                  <a:srgbClr val="417FF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marR="57798" defTabSz="1295400">
                    <a:defRPr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517" name="Shape 582"/>
                <p:cNvSpPr/>
                <p:nvPr/>
              </p:nvSpPr>
              <p:spPr>
                <a:xfrm>
                  <a:off x="2264" y="112939"/>
                  <a:ext cx="95145" cy="88095"/>
                </a:xfrm>
                <a:prstGeom prst="ellipse">
                  <a:avLst/>
                </a:prstGeom>
                <a:solidFill>
                  <a:srgbClr val="417FF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marR="57798" defTabSz="1295400">
                    <a:defRPr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518" name="Shape 583"/>
                <p:cNvSpPr/>
                <p:nvPr/>
              </p:nvSpPr>
              <p:spPr>
                <a:xfrm>
                  <a:off x="6795" y="225878"/>
                  <a:ext cx="92881" cy="88903"/>
                </a:xfrm>
                <a:prstGeom prst="ellipse">
                  <a:avLst/>
                </a:prstGeom>
                <a:solidFill>
                  <a:srgbClr val="417FF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marR="57798" defTabSz="1295400">
                    <a:defRPr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  <p:sp>
            <p:nvSpPr>
              <p:cNvPr id="520" name="Shape 585"/>
              <p:cNvSpPr/>
              <p:nvPr/>
            </p:nvSpPr>
            <p:spPr>
              <a:xfrm>
                <a:off x="675053" y="345592"/>
                <a:ext cx="2268" cy="85382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pic>
          <p:nvPicPr>
            <p:cNvPr id="522" name="image.png" descr="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94373" y="3711144"/>
              <a:ext cx="593798" cy="4720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3" name="image.png" descr="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20613" y="3695333"/>
              <a:ext cx="591540" cy="4698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24" name="Shape 589"/>
            <p:cNvSpPr/>
            <p:nvPr/>
          </p:nvSpPr>
          <p:spPr>
            <a:xfrm rot="16200000">
              <a:off x="1613985" y="3840317"/>
              <a:ext cx="88903" cy="92571"/>
            </a:xfrm>
            <a:prstGeom prst="ellipse">
              <a:avLst/>
            </a:prstGeom>
            <a:solidFill>
              <a:srgbClr val="417FF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25" name="Shape 590"/>
            <p:cNvSpPr/>
            <p:nvPr/>
          </p:nvSpPr>
          <p:spPr>
            <a:xfrm rot="16200000">
              <a:off x="1734777" y="3839188"/>
              <a:ext cx="88903" cy="94829"/>
            </a:xfrm>
            <a:prstGeom prst="ellipse">
              <a:avLst/>
            </a:prstGeom>
            <a:solidFill>
              <a:srgbClr val="417FF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26" name="Shape 591"/>
            <p:cNvSpPr/>
            <p:nvPr/>
          </p:nvSpPr>
          <p:spPr>
            <a:xfrm rot="16200000">
              <a:off x="1844683" y="3846691"/>
              <a:ext cx="88095" cy="92571"/>
            </a:xfrm>
            <a:prstGeom prst="ellipse">
              <a:avLst/>
            </a:prstGeom>
            <a:solidFill>
              <a:srgbClr val="417FF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27" name="Shape 592"/>
            <p:cNvSpPr/>
            <p:nvPr/>
          </p:nvSpPr>
          <p:spPr>
            <a:xfrm flipV="1">
              <a:off x="2255618" y="3634345"/>
              <a:ext cx="2259" cy="858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28" name="Shape 593"/>
            <p:cNvSpPr/>
            <p:nvPr/>
          </p:nvSpPr>
          <p:spPr>
            <a:xfrm flipH="1" flipV="1">
              <a:off x="1368311" y="3618535"/>
              <a:ext cx="2259" cy="8890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29" name="Shape 594"/>
            <p:cNvSpPr/>
            <p:nvPr/>
          </p:nvSpPr>
          <p:spPr>
            <a:xfrm flipH="1" flipV="1">
              <a:off x="1372827" y="3625311"/>
              <a:ext cx="891824" cy="226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30" name="Shape 595"/>
            <p:cNvSpPr/>
            <p:nvPr/>
          </p:nvSpPr>
          <p:spPr>
            <a:xfrm flipV="1">
              <a:off x="1341218" y="3094498"/>
              <a:ext cx="133211" cy="452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31" name="Shape 596"/>
            <p:cNvSpPr/>
            <p:nvPr/>
          </p:nvSpPr>
          <p:spPr>
            <a:xfrm>
              <a:off x="2200019" y="3160003"/>
              <a:ext cx="431238" cy="54888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32" name="Shape 597"/>
            <p:cNvSpPr/>
            <p:nvPr/>
          </p:nvSpPr>
          <p:spPr>
            <a:xfrm flipH="1">
              <a:off x="3328063" y="3155485"/>
              <a:ext cx="393702" cy="55792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pic>
          <p:nvPicPr>
            <p:cNvPr id="533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580934" y="2518511"/>
              <a:ext cx="292102" cy="342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4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679884" y="2633709"/>
              <a:ext cx="292102" cy="3410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35" name="Shape 600"/>
            <p:cNvSpPr/>
            <p:nvPr/>
          </p:nvSpPr>
          <p:spPr>
            <a:xfrm>
              <a:off x="1795031" y="2328783"/>
              <a:ext cx="1925888" cy="417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09" fill="norm" stroke="1" extrusionOk="0">
                  <a:moveTo>
                    <a:pt x="0" y="20809"/>
                  </a:moveTo>
                  <a:cubicBezTo>
                    <a:pt x="3000" y="10862"/>
                    <a:pt x="6000" y="914"/>
                    <a:pt x="9600" y="62"/>
                  </a:cubicBezTo>
                  <a:cubicBezTo>
                    <a:pt x="13200" y="-791"/>
                    <a:pt x="17400" y="7262"/>
                    <a:pt x="21600" y="15409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grpSp>
          <p:nvGrpSpPr>
            <p:cNvPr id="538" name="Group 603"/>
            <p:cNvGrpSpPr/>
            <p:nvPr/>
          </p:nvGrpSpPr>
          <p:grpSpPr>
            <a:xfrm>
              <a:off x="2174337" y="4336825"/>
              <a:ext cx="577996" cy="607614"/>
              <a:chOff x="0" y="0"/>
              <a:chExt cx="577994" cy="607613"/>
            </a:xfrm>
          </p:grpSpPr>
          <p:pic>
            <p:nvPicPr>
              <p:cNvPr id="536" name="image.png" descr="image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0" y="-1"/>
                <a:ext cx="537355" cy="5353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37" name="image.png" descr="image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83538" y="158114"/>
                <a:ext cx="494457" cy="4495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541" name="Group 606"/>
            <p:cNvGrpSpPr/>
            <p:nvPr/>
          </p:nvGrpSpPr>
          <p:grpSpPr>
            <a:xfrm>
              <a:off x="3279520" y="4382000"/>
              <a:ext cx="579124" cy="607614"/>
              <a:chOff x="0" y="0"/>
              <a:chExt cx="579123" cy="607613"/>
            </a:xfrm>
          </p:grpSpPr>
          <p:pic>
            <p:nvPicPr>
              <p:cNvPr id="539" name="image.png" descr="image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0" y="-1"/>
                <a:ext cx="537355" cy="5353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40" name="image.png" descr="image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84666" y="158114"/>
                <a:ext cx="494458" cy="4495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544" name="Group 609"/>
            <p:cNvGrpSpPr/>
            <p:nvPr/>
          </p:nvGrpSpPr>
          <p:grpSpPr>
            <a:xfrm>
              <a:off x="2691370" y="3977680"/>
              <a:ext cx="539611" cy="535333"/>
              <a:chOff x="0" y="0"/>
              <a:chExt cx="539610" cy="535332"/>
            </a:xfrm>
          </p:grpSpPr>
          <p:pic>
            <p:nvPicPr>
              <p:cNvPr id="542" name="image.png" descr="image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0" y="-1"/>
                <a:ext cx="539611" cy="53533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43" name="Shape 608"/>
              <p:cNvSpPr/>
              <p:nvPr/>
            </p:nvSpPr>
            <p:spPr>
              <a:xfrm>
                <a:off x="156350" y="187478"/>
                <a:ext cx="381567" cy="347854"/>
              </a:xfrm>
              <a:prstGeom prst="rect">
                <a:avLst/>
              </a:prstGeom>
              <a:solidFill>
                <a:srgbClr val="38D4D6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sp>
          <p:nvSpPr>
            <p:cNvPr id="545" name="Shape 610"/>
            <p:cNvSpPr/>
            <p:nvPr/>
          </p:nvSpPr>
          <p:spPr>
            <a:xfrm>
              <a:off x="3127120" y="3839895"/>
              <a:ext cx="2260" cy="33020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554" name="Group 619"/>
            <p:cNvGrpSpPr/>
            <p:nvPr/>
          </p:nvGrpSpPr>
          <p:grpSpPr>
            <a:xfrm>
              <a:off x="4152152" y="3019959"/>
              <a:ext cx="301698" cy="582767"/>
              <a:chOff x="0" y="0"/>
              <a:chExt cx="301697" cy="582766"/>
            </a:xfrm>
          </p:grpSpPr>
          <p:sp>
            <p:nvSpPr>
              <p:cNvPr id="546" name="Shape 611"/>
              <p:cNvSpPr/>
              <p:nvPr/>
            </p:nvSpPr>
            <p:spPr>
              <a:xfrm>
                <a:off x="-1" y="447238"/>
                <a:ext cx="295772" cy="135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321" y="0"/>
                    </a:moveTo>
                    <a:lnTo>
                      <a:pt x="0" y="21600"/>
                    </a:lnTo>
                    <a:lnTo>
                      <a:pt x="13279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38D4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47" name="Shape 612"/>
              <p:cNvSpPr/>
              <p:nvPr/>
            </p:nvSpPr>
            <p:spPr>
              <a:xfrm>
                <a:off x="149013" y="2257"/>
                <a:ext cx="135469" cy="449499"/>
              </a:xfrm>
              <a:prstGeom prst="rect">
                <a:avLst/>
              </a:prstGeom>
              <a:solidFill>
                <a:srgbClr val="38D4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48" name="Shape 613"/>
              <p:cNvSpPr/>
              <p:nvPr/>
            </p:nvSpPr>
            <p:spPr>
              <a:xfrm>
                <a:off x="-1" y="128749"/>
                <a:ext cx="187397" cy="449500"/>
              </a:xfrm>
              <a:prstGeom prst="rect">
                <a:avLst/>
              </a:prstGeom>
              <a:solidFill>
                <a:srgbClr val="38D4D6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49" name="Shape 614"/>
              <p:cNvSpPr/>
              <p:nvPr/>
            </p:nvSpPr>
            <p:spPr>
              <a:xfrm>
                <a:off x="-1" y="-1"/>
                <a:ext cx="295772" cy="1332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321" y="0"/>
                    </a:moveTo>
                    <a:lnTo>
                      <a:pt x="0" y="21600"/>
                    </a:lnTo>
                    <a:lnTo>
                      <a:pt x="13279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38D4D6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50" name="Shape 615"/>
              <p:cNvSpPr/>
              <p:nvPr/>
            </p:nvSpPr>
            <p:spPr>
              <a:xfrm>
                <a:off x="295769" y="9034"/>
                <a:ext cx="2260" cy="43820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51" name="Shape 616"/>
              <p:cNvSpPr/>
              <p:nvPr/>
            </p:nvSpPr>
            <p:spPr>
              <a:xfrm flipH="1">
                <a:off x="187396" y="447238"/>
                <a:ext cx="114302" cy="13101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52" name="Shape 617"/>
              <p:cNvSpPr/>
              <p:nvPr/>
            </p:nvSpPr>
            <p:spPr>
              <a:xfrm>
                <a:off x="24835" y="189736"/>
                <a:ext cx="124180" cy="257503"/>
              </a:xfrm>
              <a:prstGeom prst="rect">
                <a:avLst/>
              </a:prstGeom>
              <a:solidFill>
                <a:srgbClr val="417FFC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53" name="Shape 618"/>
              <p:cNvSpPr/>
              <p:nvPr/>
            </p:nvSpPr>
            <p:spPr>
              <a:xfrm>
                <a:off x="42898" y="266536"/>
                <a:ext cx="94828" cy="889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grpSp>
          <p:nvGrpSpPr>
            <p:cNvPr id="563" name="Group 628"/>
            <p:cNvGrpSpPr/>
            <p:nvPr/>
          </p:nvGrpSpPr>
          <p:grpSpPr>
            <a:xfrm>
              <a:off x="4134090" y="3652416"/>
              <a:ext cx="301699" cy="582768"/>
              <a:chOff x="0" y="0"/>
              <a:chExt cx="301698" cy="582767"/>
            </a:xfrm>
          </p:grpSpPr>
          <p:sp>
            <p:nvSpPr>
              <p:cNvPr id="555" name="Shape 620"/>
              <p:cNvSpPr/>
              <p:nvPr/>
            </p:nvSpPr>
            <p:spPr>
              <a:xfrm>
                <a:off x="-1" y="447238"/>
                <a:ext cx="295773" cy="135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321" y="0"/>
                    </a:moveTo>
                    <a:lnTo>
                      <a:pt x="0" y="21600"/>
                    </a:lnTo>
                    <a:lnTo>
                      <a:pt x="13279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38D4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56" name="Shape 621"/>
              <p:cNvSpPr/>
              <p:nvPr/>
            </p:nvSpPr>
            <p:spPr>
              <a:xfrm>
                <a:off x="149013" y="2258"/>
                <a:ext cx="135469" cy="449499"/>
              </a:xfrm>
              <a:prstGeom prst="rect">
                <a:avLst/>
              </a:prstGeom>
              <a:solidFill>
                <a:srgbClr val="38D4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57" name="Shape 622"/>
              <p:cNvSpPr/>
              <p:nvPr/>
            </p:nvSpPr>
            <p:spPr>
              <a:xfrm>
                <a:off x="-1" y="128750"/>
                <a:ext cx="187398" cy="449499"/>
              </a:xfrm>
              <a:prstGeom prst="rect">
                <a:avLst/>
              </a:prstGeom>
              <a:solidFill>
                <a:srgbClr val="38D4D6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58" name="Shape 623"/>
              <p:cNvSpPr/>
              <p:nvPr/>
            </p:nvSpPr>
            <p:spPr>
              <a:xfrm>
                <a:off x="-1" y="-1"/>
                <a:ext cx="295773" cy="1332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321" y="0"/>
                    </a:moveTo>
                    <a:lnTo>
                      <a:pt x="0" y="21600"/>
                    </a:lnTo>
                    <a:lnTo>
                      <a:pt x="13279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38D4D6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59" name="Shape 624"/>
              <p:cNvSpPr/>
              <p:nvPr/>
            </p:nvSpPr>
            <p:spPr>
              <a:xfrm>
                <a:off x="295770" y="9035"/>
                <a:ext cx="2260" cy="43820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60" name="Shape 625"/>
              <p:cNvSpPr/>
              <p:nvPr/>
            </p:nvSpPr>
            <p:spPr>
              <a:xfrm flipH="1">
                <a:off x="187397" y="447238"/>
                <a:ext cx="114302" cy="13101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61" name="Shape 626"/>
              <p:cNvSpPr/>
              <p:nvPr/>
            </p:nvSpPr>
            <p:spPr>
              <a:xfrm>
                <a:off x="24834" y="189737"/>
                <a:ext cx="124180" cy="257502"/>
              </a:xfrm>
              <a:prstGeom prst="rect">
                <a:avLst/>
              </a:prstGeom>
              <a:solidFill>
                <a:srgbClr val="417FFC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62" name="Shape 627"/>
              <p:cNvSpPr/>
              <p:nvPr/>
            </p:nvSpPr>
            <p:spPr>
              <a:xfrm>
                <a:off x="42897" y="266536"/>
                <a:ext cx="94829" cy="889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sp>
          <p:nvSpPr>
            <p:cNvPr id="564" name="Shape 629"/>
            <p:cNvSpPr/>
            <p:nvPr/>
          </p:nvSpPr>
          <p:spPr>
            <a:xfrm flipH="1" flipV="1">
              <a:off x="4037005" y="3117086"/>
              <a:ext cx="2260" cy="86963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65" name="Shape 630"/>
            <p:cNvSpPr/>
            <p:nvPr/>
          </p:nvSpPr>
          <p:spPr>
            <a:xfrm flipV="1">
              <a:off x="4034747" y="3982198"/>
              <a:ext cx="146758" cy="226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66" name="Shape 631"/>
            <p:cNvSpPr/>
            <p:nvPr/>
          </p:nvSpPr>
          <p:spPr>
            <a:xfrm flipV="1">
              <a:off x="4030232" y="3304565"/>
              <a:ext cx="127002" cy="226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67" name="Shape 632"/>
            <p:cNvSpPr/>
            <p:nvPr/>
          </p:nvSpPr>
          <p:spPr>
            <a:xfrm flipV="1">
              <a:off x="2212719" y="598551"/>
              <a:ext cx="652500" cy="29590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68" name="Shape 633"/>
            <p:cNvSpPr/>
            <p:nvPr/>
          </p:nvSpPr>
          <p:spPr>
            <a:xfrm>
              <a:off x="3542552" y="575964"/>
              <a:ext cx="690882" cy="2959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69" name="Shape 634"/>
            <p:cNvSpPr/>
            <p:nvPr/>
          </p:nvSpPr>
          <p:spPr>
            <a:xfrm flipH="1">
              <a:off x="4280845" y="1054823"/>
              <a:ext cx="342902" cy="96901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70" name="Shape 635"/>
            <p:cNvSpPr/>
            <p:nvPr/>
          </p:nvSpPr>
          <p:spPr>
            <a:xfrm>
              <a:off x="3185823" y="736337"/>
              <a:ext cx="2260" cy="61438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71" name="Shape 636"/>
            <p:cNvSpPr/>
            <p:nvPr/>
          </p:nvSpPr>
          <p:spPr>
            <a:xfrm>
              <a:off x="3221947" y="1657917"/>
              <a:ext cx="760873" cy="52403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72" name="Shape 637"/>
            <p:cNvSpPr/>
            <p:nvPr/>
          </p:nvSpPr>
          <p:spPr>
            <a:xfrm flipH="1">
              <a:off x="3876420" y="2319737"/>
              <a:ext cx="381002" cy="51274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73" name="Shape 638"/>
            <p:cNvSpPr/>
            <p:nvPr/>
          </p:nvSpPr>
          <p:spPr>
            <a:xfrm flipH="1">
              <a:off x="3553841" y="1009648"/>
              <a:ext cx="796998" cy="54662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74" name="Shape 639"/>
            <p:cNvSpPr/>
            <p:nvPr/>
          </p:nvSpPr>
          <p:spPr>
            <a:xfrm flipH="1">
              <a:off x="3567387" y="212301"/>
              <a:ext cx="498971" cy="36366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75" name="Shape 640"/>
            <p:cNvSpPr/>
            <p:nvPr/>
          </p:nvSpPr>
          <p:spPr>
            <a:xfrm flipH="1">
              <a:off x="4587902" y="463025"/>
              <a:ext cx="286740" cy="25072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589" name="Group 654"/>
            <p:cNvGrpSpPr/>
            <p:nvPr/>
          </p:nvGrpSpPr>
          <p:grpSpPr>
            <a:xfrm>
              <a:off x="1476119" y="736337"/>
              <a:ext cx="716284" cy="332042"/>
              <a:chOff x="0" y="0"/>
              <a:chExt cx="716283" cy="332041"/>
            </a:xfrm>
          </p:grpSpPr>
          <p:sp>
            <p:nvSpPr>
              <p:cNvPr id="576" name="Shape 641"/>
              <p:cNvSpPr/>
              <p:nvPr/>
            </p:nvSpPr>
            <p:spPr>
              <a:xfrm>
                <a:off x="2835" y="147825"/>
                <a:ext cx="708926" cy="184217"/>
              </a:xfrm>
              <a:prstGeom prst="ellipse">
                <a:avLst/>
              </a:prstGeom>
              <a:solidFill>
                <a:srgbClr val="FFAB0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77" name="Shape 642"/>
              <p:cNvSpPr/>
              <p:nvPr/>
            </p:nvSpPr>
            <p:spPr>
              <a:xfrm>
                <a:off x="2837" y="131905"/>
                <a:ext cx="2265" cy="11598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78" name="Shape 643"/>
              <p:cNvSpPr/>
              <p:nvPr/>
            </p:nvSpPr>
            <p:spPr>
              <a:xfrm>
                <a:off x="714024" y="131905"/>
                <a:ext cx="2260" cy="11598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79" name="Shape 644"/>
              <p:cNvSpPr/>
              <p:nvPr/>
            </p:nvSpPr>
            <p:spPr>
              <a:xfrm>
                <a:off x="2837" y="131905"/>
                <a:ext cx="698504" cy="113715"/>
              </a:xfrm>
              <a:prstGeom prst="rect">
                <a:avLst/>
              </a:prstGeom>
              <a:solidFill>
                <a:srgbClr val="FFAB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80" name="Shape 645"/>
              <p:cNvSpPr/>
              <p:nvPr/>
            </p:nvSpPr>
            <p:spPr>
              <a:xfrm>
                <a:off x="-1" y="-1"/>
                <a:ext cx="708925" cy="213781"/>
              </a:xfrm>
              <a:prstGeom prst="ellipse">
                <a:avLst/>
              </a:prstGeom>
              <a:solidFill>
                <a:srgbClr val="FFAB0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grpSp>
            <p:nvGrpSpPr>
              <p:cNvPr id="584" name="Group 649"/>
              <p:cNvGrpSpPr/>
              <p:nvPr/>
            </p:nvGrpSpPr>
            <p:grpSpPr>
              <a:xfrm>
                <a:off x="168175" y="45484"/>
                <a:ext cx="351067" cy="129635"/>
                <a:chOff x="0" y="0"/>
                <a:chExt cx="351066" cy="129634"/>
              </a:xfrm>
            </p:grpSpPr>
            <p:sp>
              <p:nvSpPr>
                <p:cNvPr id="581" name="Shape 646"/>
                <p:cNvSpPr/>
                <p:nvPr/>
              </p:nvSpPr>
              <p:spPr>
                <a:xfrm flipV="1">
                  <a:off x="-1" y="0"/>
                  <a:ext cx="124573" cy="2316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82" name="Shape 647"/>
                <p:cNvSpPr/>
                <p:nvPr/>
              </p:nvSpPr>
              <p:spPr>
                <a:xfrm>
                  <a:off x="240084" y="127319"/>
                  <a:ext cx="110983" cy="2316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83" name="Shape 648"/>
                <p:cNvSpPr/>
                <p:nvPr/>
              </p:nvSpPr>
              <p:spPr>
                <a:xfrm>
                  <a:off x="115512" y="2314"/>
                  <a:ext cx="129104" cy="125006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588" name="Group 653"/>
              <p:cNvGrpSpPr/>
              <p:nvPr/>
            </p:nvGrpSpPr>
            <p:grpSpPr>
              <a:xfrm>
                <a:off x="168175" y="45483"/>
                <a:ext cx="351067" cy="125087"/>
                <a:chOff x="0" y="0"/>
                <a:chExt cx="351066" cy="125086"/>
              </a:xfrm>
            </p:grpSpPr>
            <p:sp>
              <p:nvSpPr>
                <p:cNvPr id="585" name="Shape 650"/>
                <p:cNvSpPr/>
                <p:nvPr/>
              </p:nvSpPr>
              <p:spPr>
                <a:xfrm>
                  <a:off x="0" y="122811"/>
                  <a:ext cx="124572" cy="2276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86" name="Shape 651"/>
                <p:cNvSpPr/>
                <p:nvPr/>
              </p:nvSpPr>
              <p:spPr>
                <a:xfrm flipV="1">
                  <a:off x="240084" y="0"/>
                  <a:ext cx="110983" cy="2276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87" name="Shape 652"/>
                <p:cNvSpPr/>
                <p:nvPr/>
              </p:nvSpPr>
              <p:spPr>
                <a:xfrm flipV="1">
                  <a:off x="115511" y="0"/>
                  <a:ext cx="129103" cy="122813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</p:grpSp>
        <p:grpSp>
          <p:nvGrpSpPr>
            <p:cNvPr id="603" name="Group 668"/>
            <p:cNvGrpSpPr/>
            <p:nvPr/>
          </p:nvGrpSpPr>
          <p:grpSpPr>
            <a:xfrm>
              <a:off x="2833624" y="411073"/>
              <a:ext cx="711189" cy="332043"/>
              <a:chOff x="0" y="0"/>
              <a:chExt cx="711188" cy="332042"/>
            </a:xfrm>
          </p:grpSpPr>
          <p:sp>
            <p:nvSpPr>
              <p:cNvPr id="590" name="Shape 655"/>
              <p:cNvSpPr/>
              <p:nvPr/>
            </p:nvSpPr>
            <p:spPr>
              <a:xfrm>
                <a:off x="0" y="147826"/>
                <a:ext cx="708923" cy="184217"/>
              </a:xfrm>
              <a:prstGeom prst="ellipse">
                <a:avLst/>
              </a:prstGeom>
              <a:solidFill>
                <a:srgbClr val="FFAB0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91" name="Shape 656"/>
              <p:cNvSpPr/>
              <p:nvPr/>
            </p:nvSpPr>
            <p:spPr>
              <a:xfrm>
                <a:off x="0" y="131905"/>
                <a:ext cx="2265" cy="11598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92" name="Shape 657"/>
              <p:cNvSpPr/>
              <p:nvPr/>
            </p:nvSpPr>
            <p:spPr>
              <a:xfrm>
                <a:off x="708922" y="131905"/>
                <a:ext cx="2267" cy="11598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93" name="Shape 658"/>
              <p:cNvSpPr/>
              <p:nvPr/>
            </p:nvSpPr>
            <p:spPr>
              <a:xfrm>
                <a:off x="-1" y="131906"/>
                <a:ext cx="698502" cy="113714"/>
              </a:xfrm>
              <a:prstGeom prst="rect">
                <a:avLst/>
              </a:prstGeom>
              <a:solidFill>
                <a:srgbClr val="FFAB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94" name="Shape 659"/>
              <p:cNvSpPr/>
              <p:nvPr/>
            </p:nvSpPr>
            <p:spPr>
              <a:xfrm>
                <a:off x="1395" y="-1"/>
                <a:ext cx="708926" cy="213781"/>
              </a:xfrm>
              <a:prstGeom prst="ellipse">
                <a:avLst/>
              </a:prstGeom>
              <a:solidFill>
                <a:srgbClr val="FFAB0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grpSp>
            <p:nvGrpSpPr>
              <p:cNvPr id="598" name="Group 663"/>
              <p:cNvGrpSpPr/>
              <p:nvPr/>
            </p:nvGrpSpPr>
            <p:grpSpPr>
              <a:xfrm>
                <a:off x="165339" y="45484"/>
                <a:ext cx="351066" cy="129635"/>
                <a:chOff x="0" y="0"/>
                <a:chExt cx="351065" cy="129634"/>
              </a:xfrm>
            </p:grpSpPr>
            <p:sp>
              <p:nvSpPr>
                <p:cNvPr id="595" name="Shape 660"/>
                <p:cNvSpPr/>
                <p:nvPr/>
              </p:nvSpPr>
              <p:spPr>
                <a:xfrm flipV="1">
                  <a:off x="-1" y="0"/>
                  <a:ext cx="124573" cy="2316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96" name="Shape 661"/>
                <p:cNvSpPr/>
                <p:nvPr/>
              </p:nvSpPr>
              <p:spPr>
                <a:xfrm>
                  <a:off x="240082" y="127319"/>
                  <a:ext cx="110984" cy="2316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97" name="Shape 662"/>
                <p:cNvSpPr/>
                <p:nvPr/>
              </p:nvSpPr>
              <p:spPr>
                <a:xfrm>
                  <a:off x="115510" y="2314"/>
                  <a:ext cx="129102" cy="125007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602" name="Group 667"/>
              <p:cNvGrpSpPr/>
              <p:nvPr/>
            </p:nvGrpSpPr>
            <p:grpSpPr>
              <a:xfrm>
                <a:off x="165338" y="45483"/>
                <a:ext cx="351067" cy="125087"/>
                <a:chOff x="0" y="0"/>
                <a:chExt cx="351066" cy="125086"/>
              </a:xfrm>
            </p:grpSpPr>
            <p:sp>
              <p:nvSpPr>
                <p:cNvPr id="599" name="Shape 664"/>
                <p:cNvSpPr/>
                <p:nvPr/>
              </p:nvSpPr>
              <p:spPr>
                <a:xfrm>
                  <a:off x="0" y="122811"/>
                  <a:ext cx="124572" cy="2276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00" name="Shape 665"/>
                <p:cNvSpPr/>
                <p:nvPr/>
              </p:nvSpPr>
              <p:spPr>
                <a:xfrm flipV="1">
                  <a:off x="240083" y="-1"/>
                  <a:ext cx="110984" cy="2277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01" name="Shape 666"/>
                <p:cNvSpPr/>
                <p:nvPr/>
              </p:nvSpPr>
              <p:spPr>
                <a:xfrm flipV="1">
                  <a:off x="115511" y="0"/>
                  <a:ext cx="129102" cy="122813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</p:grpSp>
        <p:grpSp>
          <p:nvGrpSpPr>
            <p:cNvPr id="617" name="Group 682"/>
            <p:cNvGrpSpPr/>
            <p:nvPr/>
          </p:nvGrpSpPr>
          <p:grpSpPr>
            <a:xfrm>
              <a:off x="2853929" y="1346206"/>
              <a:ext cx="715719" cy="332043"/>
              <a:chOff x="0" y="0"/>
              <a:chExt cx="715718" cy="332042"/>
            </a:xfrm>
          </p:grpSpPr>
          <p:sp>
            <p:nvSpPr>
              <p:cNvPr id="604" name="Shape 669"/>
              <p:cNvSpPr/>
              <p:nvPr/>
            </p:nvSpPr>
            <p:spPr>
              <a:xfrm>
                <a:off x="4529" y="146820"/>
                <a:ext cx="708925" cy="185223"/>
              </a:xfrm>
              <a:prstGeom prst="ellipse">
                <a:avLst/>
              </a:prstGeom>
              <a:solidFill>
                <a:srgbClr val="FFAB0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05" name="Shape 670"/>
              <p:cNvSpPr/>
              <p:nvPr/>
            </p:nvSpPr>
            <p:spPr>
              <a:xfrm>
                <a:off x="4529" y="131009"/>
                <a:ext cx="2267" cy="11519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06" name="Shape 671"/>
              <p:cNvSpPr/>
              <p:nvPr/>
            </p:nvSpPr>
            <p:spPr>
              <a:xfrm>
                <a:off x="713453" y="131009"/>
                <a:ext cx="2266" cy="11519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07" name="Shape 672"/>
              <p:cNvSpPr/>
              <p:nvPr/>
            </p:nvSpPr>
            <p:spPr>
              <a:xfrm>
                <a:off x="4529" y="131009"/>
                <a:ext cx="698504" cy="112940"/>
              </a:xfrm>
              <a:prstGeom prst="rect">
                <a:avLst/>
              </a:prstGeom>
              <a:solidFill>
                <a:srgbClr val="FFAB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08" name="Shape 673"/>
              <p:cNvSpPr/>
              <p:nvPr/>
            </p:nvSpPr>
            <p:spPr>
              <a:xfrm>
                <a:off x="-1" y="0"/>
                <a:ext cx="708926" cy="212327"/>
              </a:xfrm>
              <a:prstGeom prst="ellipse">
                <a:avLst/>
              </a:prstGeom>
              <a:solidFill>
                <a:srgbClr val="FFAB0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grpSp>
            <p:nvGrpSpPr>
              <p:cNvPr id="612" name="Group 677"/>
              <p:cNvGrpSpPr/>
              <p:nvPr/>
            </p:nvGrpSpPr>
            <p:grpSpPr>
              <a:xfrm>
                <a:off x="169869" y="47434"/>
                <a:ext cx="351066" cy="126494"/>
                <a:chOff x="0" y="0"/>
                <a:chExt cx="351065" cy="126493"/>
              </a:xfrm>
            </p:grpSpPr>
            <p:sp>
              <p:nvSpPr>
                <p:cNvPr id="609" name="Shape 674"/>
                <p:cNvSpPr/>
                <p:nvPr/>
              </p:nvSpPr>
              <p:spPr>
                <a:xfrm flipV="1">
                  <a:off x="-1" y="0"/>
                  <a:ext cx="124572" cy="226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10" name="Shape 675"/>
                <p:cNvSpPr/>
                <p:nvPr/>
              </p:nvSpPr>
              <p:spPr>
                <a:xfrm>
                  <a:off x="240082" y="124233"/>
                  <a:ext cx="110984" cy="226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11" name="Shape 676"/>
                <p:cNvSpPr/>
                <p:nvPr/>
              </p:nvSpPr>
              <p:spPr>
                <a:xfrm>
                  <a:off x="115510" y="2259"/>
                  <a:ext cx="129102" cy="121977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616" name="Group 681"/>
              <p:cNvGrpSpPr/>
              <p:nvPr/>
            </p:nvGrpSpPr>
            <p:grpSpPr>
              <a:xfrm>
                <a:off x="169867" y="45174"/>
                <a:ext cx="351068" cy="124236"/>
                <a:chOff x="0" y="0"/>
                <a:chExt cx="351067" cy="124235"/>
              </a:xfrm>
            </p:grpSpPr>
            <p:sp>
              <p:nvSpPr>
                <p:cNvPr id="613" name="Shape 678"/>
                <p:cNvSpPr/>
                <p:nvPr/>
              </p:nvSpPr>
              <p:spPr>
                <a:xfrm>
                  <a:off x="-1" y="121976"/>
                  <a:ext cx="124575" cy="226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14" name="Shape 679"/>
                <p:cNvSpPr/>
                <p:nvPr/>
              </p:nvSpPr>
              <p:spPr>
                <a:xfrm flipV="1">
                  <a:off x="240084" y="-1"/>
                  <a:ext cx="110984" cy="226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15" name="Shape 680"/>
                <p:cNvSpPr/>
                <p:nvPr/>
              </p:nvSpPr>
              <p:spPr>
                <a:xfrm flipV="1">
                  <a:off x="115512" y="0"/>
                  <a:ext cx="129103" cy="121978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</p:grpSp>
        <p:grpSp>
          <p:nvGrpSpPr>
            <p:cNvPr id="631" name="Group 696"/>
            <p:cNvGrpSpPr/>
            <p:nvPr/>
          </p:nvGrpSpPr>
          <p:grpSpPr>
            <a:xfrm>
              <a:off x="4232020" y="706973"/>
              <a:ext cx="717132" cy="332042"/>
              <a:chOff x="0" y="0"/>
              <a:chExt cx="717130" cy="332041"/>
            </a:xfrm>
          </p:grpSpPr>
          <p:sp>
            <p:nvSpPr>
              <p:cNvPr id="618" name="Shape 683"/>
              <p:cNvSpPr/>
              <p:nvPr/>
            </p:nvSpPr>
            <p:spPr>
              <a:xfrm>
                <a:off x="0" y="147825"/>
                <a:ext cx="708930" cy="184217"/>
              </a:xfrm>
              <a:prstGeom prst="ellipse">
                <a:avLst/>
              </a:prstGeom>
              <a:solidFill>
                <a:srgbClr val="FFAB0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19" name="Shape 684"/>
              <p:cNvSpPr/>
              <p:nvPr/>
            </p:nvSpPr>
            <p:spPr>
              <a:xfrm>
                <a:off x="0" y="131905"/>
                <a:ext cx="2267" cy="11598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20" name="Shape 685"/>
              <p:cNvSpPr/>
              <p:nvPr/>
            </p:nvSpPr>
            <p:spPr>
              <a:xfrm>
                <a:off x="714871" y="131905"/>
                <a:ext cx="2260" cy="11598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21" name="Shape 686"/>
              <p:cNvSpPr/>
              <p:nvPr/>
            </p:nvSpPr>
            <p:spPr>
              <a:xfrm>
                <a:off x="0" y="131905"/>
                <a:ext cx="702137" cy="113715"/>
              </a:xfrm>
              <a:prstGeom prst="rect">
                <a:avLst/>
              </a:prstGeom>
              <a:solidFill>
                <a:srgbClr val="FFAB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22" name="Shape 687"/>
              <p:cNvSpPr/>
              <p:nvPr/>
            </p:nvSpPr>
            <p:spPr>
              <a:xfrm>
                <a:off x="1411" y="-1"/>
                <a:ext cx="706667" cy="213781"/>
              </a:xfrm>
              <a:prstGeom prst="ellipse">
                <a:avLst/>
              </a:prstGeom>
              <a:solidFill>
                <a:srgbClr val="FFAB0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grpSp>
            <p:nvGrpSpPr>
              <p:cNvPr id="626" name="Group 691"/>
              <p:cNvGrpSpPr/>
              <p:nvPr/>
            </p:nvGrpSpPr>
            <p:grpSpPr>
              <a:xfrm>
                <a:off x="171282" y="45484"/>
                <a:ext cx="351071" cy="129635"/>
                <a:chOff x="0" y="0"/>
                <a:chExt cx="351069" cy="129634"/>
              </a:xfrm>
            </p:grpSpPr>
            <p:sp>
              <p:nvSpPr>
                <p:cNvPr id="623" name="Shape 688"/>
                <p:cNvSpPr/>
                <p:nvPr/>
              </p:nvSpPr>
              <p:spPr>
                <a:xfrm flipV="1">
                  <a:off x="-1" y="0"/>
                  <a:ext cx="125382" cy="2316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24" name="Shape 689"/>
                <p:cNvSpPr/>
                <p:nvPr/>
              </p:nvSpPr>
              <p:spPr>
                <a:xfrm>
                  <a:off x="241645" y="127318"/>
                  <a:ext cx="109425" cy="2317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25" name="Shape 690"/>
                <p:cNvSpPr/>
                <p:nvPr/>
              </p:nvSpPr>
              <p:spPr>
                <a:xfrm>
                  <a:off x="113982" y="2314"/>
                  <a:ext cx="132222" cy="125006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630" name="Group 695"/>
              <p:cNvGrpSpPr/>
              <p:nvPr/>
            </p:nvGrpSpPr>
            <p:grpSpPr>
              <a:xfrm>
                <a:off x="171281" y="45483"/>
                <a:ext cx="351072" cy="125087"/>
                <a:chOff x="0" y="0"/>
                <a:chExt cx="351070" cy="125086"/>
              </a:xfrm>
            </p:grpSpPr>
            <p:sp>
              <p:nvSpPr>
                <p:cNvPr id="627" name="Shape 692"/>
                <p:cNvSpPr/>
                <p:nvPr/>
              </p:nvSpPr>
              <p:spPr>
                <a:xfrm>
                  <a:off x="-1" y="122811"/>
                  <a:ext cx="125384" cy="2276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28" name="Shape 693"/>
                <p:cNvSpPr/>
                <p:nvPr/>
              </p:nvSpPr>
              <p:spPr>
                <a:xfrm flipV="1">
                  <a:off x="241646" y="0"/>
                  <a:ext cx="109425" cy="227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29" name="Shape 694"/>
                <p:cNvSpPr/>
                <p:nvPr/>
              </p:nvSpPr>
              <p:spPr>
                <a:xfrm flipV="1">
                  <a:off x="113984" y="0"/>
                  <a:ext cx="132222" cy="122813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</p:grpSp>
        <p:grpSp>
          <p:nvGrpSpPr>
            <p:cNvPr id="645" name="Group 710"/>
            <p:cNvGrpSpPr/>
            <p:nvPr/>
          </p:nvGrpSpPr>
          <p:grpSpPr>
            <a:xfrm>
              <a:off x="3957983" y="1983180"/>
              <a:ext cx="720805" cy="332044"/>
              <a:chOff x="0" y="0"/>
              <a:chExt cx="720804" cy="332042"/>
            </a:xfrm>
          </p:grpSpPr>
          <p:sp>
            <p:nvSpPr>
              <p:cNvPr id="632" name="Shape 697"/>
              <p:cNvSpPr/>
              <p:nvPr/>
            </p:nvSpPr>
            <p:spPr>
              <a:xfrm>
                <a:off x="4529" y="146820"/>
                <a:ext cx="708925" cy="185223"/>
              </a:xfrm>
              <a:prstGeom prst="ellipse">
                <a:avLst/>
              </a:prstGeom>
              <a:solidFill>
                <a:srgbClr val="FFAB0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33" name="Shape 698"/>
              <p:cNvSpPr/>
              <p:nvPr/>
            </p:nvSpPr>
            <p:spPr>
              <a:xfrm>
                <a:off x="4529" y="131009"/>
                <a:ext cx="2267" cy="11519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34" name="Shape 699"/>
              <p:cNvSpPr/>
              <p:nvPr/>
            </p:nvSpPr>
            <p:spPr>
              <a:xfrm>
                <a:off x="718539" y="131009"/>
                <a:ext cx="2266" cy="11519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35" name="Shape 700"/>
              <p:cNvSpPr/>
              <p:nvPr/>
            </p:nvSpPr>
            <p:spPr>
              <a:xfrm>
                <a:off x="4529" y="131009"/>
                <a:ext cx="698504" cy="112940"/>
              </a:xfrm>
              <a:prstGeom prst="rect">
                <a:avLst/>
              </a:prstGeom>
              <a:solidFill>
                <a:srgbClr val="FFAB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36" name="Shape 701"/>
              <p:cNvSpPr/>
              <p:nvPr/>
            </p:nvSpPr>
            <p:spPr>
              <a:xfrm>
                <a:off x="-1" y="0"/>
                <a:ext cx="708926" cy="212327"/>
              </a:xfrm>
              <a:prstGeom prst="ellipse">
                <a:avLst/>
              </a:prstGeom>
              <a:solidFill>
                <a:srgbClr val="FFAB0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grpSp>
            <p:nvGrpSpPr>
              <p:cNvPr id="640" name="Group 705"/>
              <p:cNvGrpSpPr/>
              <p:nvPr/>
            </p:nvGrpSpPr>
            <p:grpSpPr>
              <a:xfrm>
                <a:off x="169869" y="47434"/>
                <a:ext cx="351066" cy="126494"/>
                <a:chOff x="0" y="0"/>
                <a:chExt cx="351065" cy="126493"/>
              </a:xfrm>
            </p:grpSpPr>
            <p:sp>
              <p:nvSpPr>
                <p:cNvPr id="637" name="Shape 702"/>
                <p:cNvSpPr/>
                <p:nvPr/>
              </p:nvSpPr>
              <p:spPr>
                <a:xfrm flipV="1">
                  <a:off x="-1" y="0"/>
                  <a:ext cx="124572" cy="226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38" name="Shape 703"/>
                <p:cNvSpPr/>
                <p:nvPr/>
              </p:nvSpPr>
              <p:spPr>
                <a:xfrm>
                  <a:off x="240082" y="124233"/>
                  <a:ext cx="110984" cy="226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39" name="Shape 704"/>
                <p:cNvSpPr/>
                <p:nvPr/>
              </p:nvSpPr>
              <p:spPr>
                <a:xfrm>
                  <a:off x="115510" y="2258"/>
                  <a:ext cx="129102" cy="121977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644" name="Group 709"/>
              <p:cNvGrpSpPr/>
              <p:nvPr/>
            </p:nvGrpSpPr>
            <p:grpSpPr>
              <a:xfrm>
                <a:off x="169867" y="45174"/>
                <a:ext cx="351067" cy="124236"/>
                <a:chOff x="0" y="0"/>
                <a:chExt cx="351066" cy="124235"/>
              </a:xfrm>
            </p:grpSpPr>
            <p:sp>
              <p:nvSpPr>
                <p:cNvPr id="641" name="Shape 706"/>
                <p:cNvSpPr/>
                <p:nvPr/>
              </p:nvSpPr>
              <p:spPr>
                <a:xfrm>
                  <a:off x="-1" y="121976"/>
                  <a:ext cx="124573" cy="226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42" name="Shape 707"/>
                <p:cNvSpPr/>
                <p:nvPr/>
              </p:nvSpPr>
              <p:spPr>
                <a:xfrm flipV="1">
                  <a:off x="240083" y="-1"/>
                  <a:ext cx="110984" cy="2262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43" name="Shape 708"/>
                <p:cNvSpPr/>
                <p:nvPr/>
              </p:nvSpPr>
              <p:spPr>
                <a:xfrm flipV="1">
                  <a:off x="115511" y="0"/>
                  <a:ext cx="129102" cy="121977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</p:grpSp>
        <p:grpSp>
          <p:nvGrpSpPr>
            <p:cNvPr id="659" name="Group 724"/>
            <p:cNvGrpSpPr/>
            <p:nvPr/>
          </p:nvGrpSpPr>
          <p:grpSpPr>
            <a:xfrm>
              <a:off x="3483850" y="2814411"/>
              <a:ext cx="715718" cy="334301"/>
              <a:chOff x="0" y="0"/>
              <a:chExt cx="715717" cy="334300"/>
            </a:xfrm>
          </p:grpSpPr>
          <p:sp>
            <p:nvSpPr>
              <p:cNvPr id="646" name="Shape 711"/>
              <p:cNvSpPr/>
              <p:nvPr/>
            </p:nvSpPr>
            <p:spPr>
              <a:xfrm>
                <a:off x="4529" y="146820"/>
                <a:ext cx="708925" cy="187481"/>
              </a:xfrm>
              <a:prstGeom prst="ellipse">
                <a:avLst/>
              </a:prstGeom>
              <a:solidFill>
                <a:srgbClr val="FFAB0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47" name="Shape 712"/>
              <p:cNvSpPr/>
              <p:nvPr/>
            </p:nvSpPr>
            <p:spPr>
              <a:xfrm>
                <a:off x="4529" y="133268"/>
                <a:ext cx="2267" cy="11294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48" name="Shape 713"/>
              <p:cNvSpPr/>
              <p:nvPr/>
            </p:nvSpPr>
            <p:spPr>
              <a:xfrm>
                <a:off x="713452" y="133268"/>
                <a:ext cx="2266" cy="11294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49" name="Shape 714"/>
              <p:cNvSpPr/>
              <p:nvPr/>
            </p:nvSpPr>
            <p:spPr>
              <a:xfrm>
                <a:off x="4529" y="133268"/>
                <a:ext cx="698503" cy="112940"/>
              </a:xfrm>
              <a:prstGeom prst="rect">
                <a:avLst/>
              </a:prstGeom>
              <a:solidFill>
                <a:srgbClr val="FFAB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50" name="Shape 715"/>
              <p:cNvSpPr/>
              <p:nvPr/>
            </p:nvSpPr>
            <p:spPr>
              <a:xfrm>
                <a:off x="0" y="-1"/>
                <a:ext cx="708923" cy="214585"/>
              </a:xfrm>
              <a:prstGeom prst="ellipse">
                <a:avLst/>
              </a:prstGeom>
              <a:solidFill>
                <a:srgbClr val="FFAB0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grpSp>
            <p:nvGrpSpPr>
              <p:cNvPr id="654" name="Group 719"/>
              <p:cNvGrpSpPr/>
              <p:nvPr/>
            </p:nvGrpSpPr>
            <p:grpSpPr>
              <a:xfrm>
                <a:off x="169868" y="47434"/>
                <a:ext cx="351067" cy="126494"/>
                <a:chOff x="0" y="0"/>
                <a:chExt cx="351065" cy="126493"/>
              </a:xfrm>
            </p:grpSpPr>
            <p:sp>
              <p:nvSpPr>
                <p:cNvPr id="651" name="Shape 716"/>
                <p:cNvSpPr/>
                <p:nvPr/>
              </p:nvSpPr>
              <p:spPr>
                <a:xfrm flipV="1">
                  <a:off x="0" y="0"/>
                  <a:ext cx="124572" cy="226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52" name="Shape 717"/>
                <p:cNvSpPr/>
                <p:nvPr/>
              </p:nvSpPr>
              <p:spPr>
                <a:xfrm>
                  <a:off x="240083" y="124233"/>
                  <a:ext cx="110983" cy="226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53" name="Shape 718"/>
                <p:cNvSpPr/>
                <p:nvPr/>
              </p:nvSpPr>
              <p:spPr>
                <a:xfrm>
                  <a:off x="115510" y="2259"/>
                  <a:ext cx="129102" cy="121977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658" name="Group 723"/>
              <p:cNvGrpSpPr/>
              <p:nvPr/>
            </p:nvGrpSpPr>
            <p:grpSpPr>
              <a:xfrm>
                <a:off x="169866" y="45174"/>
                <a:ext cx="351068" cy="126494"/>
                <a:chOff x="0" y="0"/>
                <a:chExt cx="351066" cy="126493"/>
              </a:xfrm>
            </p:grpSpPr>
            <p:sp>
              <p:nvSpPr>
                <p:cNvPr id="655" name="Shape 720"/>
                <p:cNvSpPr/>
                <p:nvPr/>
              </p:nvSpPr>
              <p:spPr>
                <a:xfrm>
                  <a:off x="-1" y="124193"/>
                  <a:ext cx="124573" cy="230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56" name="Shape 721"/>
                <p:cNvSpPr/>
                <p:nvPr/>
              </p:nvSpPr>
              <p:spPr>
                <a:xfrm flipV="1">
                  <a:off x="240084" y="-1"/>
                  <a:ext cx="110983" cy="2303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57" name="Shape 722"/>
                <p:cNvSpPr/>
                <p:nvPr/>
              </p:nvSpPr>
              <p:spPr>
                <a:xfrm flipV="1">
                  <a:off x="115511" y="0"/>
                  <a:ext cx="129102" cy="12419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</p:grpSp>
        <p:grpSp>
          <p:nvGrpSpPr>
            <p:cNvPr id="673" name="Group 738"/>
            <p:cNvGrpSpPr/>
            <p:nvPr/>
          </p:nvGrpSpPr>
          <p:grpSpPr>
            <a:xfrm>
              <a:off x="2616863" y="3510113"/>
              <a:ext cx="715718" cy="332043"/>
              <a:chOff x="0" y="0"/>
              <a:chExt cx="715717" cy="332042"/>
            </a:xfrm>
          </p:grpSpPr>
          <p:sp>
            <p:nvSpPr>
              <p:cNvPr id="660" name="Shape 725"/>
              <p:cNvSpPr/>
              <p:nvPr/>
            </p:nvSpPr>
            <p:spPr>
              <a:xfrm>
                <a:off x="4528" y="146820"/>
                <a:ext cx="708932" cy="185223"/>
              </a:xfrm>
              <a:prstGeom prst="ellipse">
                <a:avLst/>
              </a:prstGeom>
              <a:solidFill>
                <a:srgbClr val="FFAB0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61" name="Shape 726"/>
              <p:cNvSpPr/>
              <p:nvPr/>
            </p:nvSpPr>
            <p:spPr>
              <a:xfrm>
                <a:off x="4528" y="131009"/>
                <a:ext cx="2267" cy="11519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62" name="Shape 727"/>
              <p:cNvSpPr/>
              <p:nvPr/>
            </p:nvSpPr>
            <p:spPr>
              <a:xfrm>
                <a:off x="713458" y="131009"/>
                <a:ext cx="2260" cy="11519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63" name="Shape 728"/>
              <p:cNvSpPr/>
              <p:nvPr/>
            </p:nvSpPr>
            <p:spPr>
              <a:xfrm>
                <a:off x="4529" y="131009"/>
                <a:ext cx="702137" cy="112940"/>
              </a:xfrm>
              <a:prstGeom prst="rect">
                <a:avLst/>
              </a:prstGeom>
              <a:solidFill>
                <a:srgbClr val="FFAB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64" name="Shape 729"/>
              <p:cNvSpPr/>
              <p:nvPr/>
            </p:nvSpPr>
            <p:spPr>
              <a:xfrm>
                <a:off x="0" y="0"/>
                <a:ext cx="706665" cy="212327"/>
              </a:xfrm>
              <a:prstGeom prst="ellipse">
                <a:avLst/>
              </a:prstGeom>
              <a:solidFill>
                <a:srgbClr val="FFAB0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grpSp>
            <p:nvGrpSpPr>
              <p:cNvPr id="668" name="Group 733"/>
              <p:cNvGrpSpPr/>
              <p:nvPr/>
            </p:nvGrpSpPr>
            <p:grpSpPr>
              <a:xfrm>
                <a:off x="169871" y="47434"/>
                <a:ext cx="351070" cy="126494"/>
                <a:chOff x="0" y="0"/>
                <a:chExt cx="351069" cy="126493"/>
              </a:xfrm>
            </p:grpSpPr>
            <p:sp>
              <p:nvSpPr>
                <p:cNvPr id="665" name="Shape 730"/>
                <p:cNvSpPr/>
                <p:nvPr/>
              </p:nvSpPr>
              <p:spPr>
                <a:xfrm flipV="1">
                  <a:off x="-1" y="0"/>
                  <a:ext cx="125382" cy="226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66" name="Shape 731"/>
                <p:cNvSpPr/>
                <p:nvPr/>
              </p:nvSpPr>
              <p:spPr>
                <a:xfrm>
                  <a:off x="241645" y="124233"/>
                  <a:ext cx="109425" cy="226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67" name="Shape 732"/>
                <p:cNvSpPr/>
                <p:nvPr/>
              </p:nvSpPr>
              <p:spPr>
                <a:xfrm>
                  <a:off x="113982" y="2258"/>
                  <a:ext cx="132222" cy="121977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672" name="Group 737"/>
              <p:cNvGrpSpPr/>
              <p:nvPr/>
            </p:nvGrpSpPr>
            <p:grpSpPr>
              <a:xfrm>
                <a:off x="169870" y="45174"/>
                <a:ext cx="351071" cy="124236"/>
                <a:chOff x="0" y="0"/>
                <a:chExt cx="351070" cy="124235"/>
              </a:xfrm>
            </p:grpSpPr>
            <p:sp>
              <p:nvSpPr>
                <p:cNvPr id="669" name="Shape 734"/>
                <p:cNvSpPr/>
                <p:nvPr/>
              </p:nvSpPr>
              <p:spPr>
                <a:xfrm>
                  <a:off x="0" y="121976"/>
                  <a:ext cx="125383" cy="226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70" name="Shape 735"/>
                <p:cNvSpPr/>
                <p:nvPr/>
              </p:nvSpPr>
              <p:spPr>
                <a:xfrm flipV="1">
                  <a:off x="241646" y="-1"/>
                  <a:ext cx="109425" cy="226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71" name="Shape 736"/>
                <p:cNvSpPr/>
                <p:nvPr/>
              </p:nvSpPr>
              <p:spPr>
                <a:xfrm flipV="1">
                  <a:off x="113983" y="0"/>
                  <a:ext cx="132222" cy="121978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</p:grpSp>
        <p:grpSp>
          <p:nvGrpSpPr>
            <p:cNvPr id="687" name="Group 752"/>
            <p:cNvGrpSpPr/>
            <p:nvPr/>
          </p:nvGrpSpPr>
          <p:grpSpPr>
            <a:xfrm>
              <a:off x="1476119" y="2974783"/>
              <a:ext cx="716284" cy="332043"/>
              <a:chOff x="0" y="0"/>
              <a:chExt cx="716283" cy="332042"/>
            </a:xfrm>
          </p:grpSpPr>
          <p:sp>
            <p:nvSpPr>
              <p:cNvPr id="674" name="Shape 739"/>
              <p:cNvSpPr/>
              <p:nvPr/>
            </p:nvSpPr>
            <p:spPr>
              <a:xfrm>
                <a:off x="2835" y="146820"/>
                <a:ext cx="708926" cy="185223"/>
              </a:xfrm>
              <a:prstGeom prst="ellipse">
                <a:avLst/>
              </a:prstGeom>
              <a:solidFill>
                <a:srgbClr val="FFAB0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75" name="Shape 740"/>
              <p:cNvSpPr/>
              <p:nvPr/>
            </p:nvSpPr>
            <p:spPr>
              <a:xfrm>
                <a:off x="2836" y="131009"/>
                <a:ext cx="2267" cy="11519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76" name="Shape 741"/>
              <p:cNvSpPr/>
              <p:nvPr/>
            </p:nvSpPr>
            <p:spPr>
              <a:xfrm>
                <a:off x="714024" y="131009"/>
                <a:ext cx="2260" cy="11519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77" name="Shape 742"/>
              <p:cNvSpPr/>
              <p:nvPr/>
            </p:nvSpPr>
            <p:spPr>
              <a:xfrm>
                <a:off x="2837" y="131009"/>
                <a:ext cx="698504" cy="112940"/>
              </a:xfrm>
              <a:prstGeom prst="rect">
                <a:avLst/>
              </a:prstGeom>
              <a:solidFill>
                <a:srgbClr val="FFAB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78" name="Shape 743"/>
              <p:cNvSpPr/>
              <p:nvPr/>
            </p:nvSpPr>
            <p:spPr>
              <a:xfrm>
                <a:off x="-1" y="0"/>
                <a:ext cx="708925" cy="212327"/>
              </a:xfrm>
              <a:prstGeom prst="ellipse">
                <a:avLst/>
              </a:prstGeom>
              <a:solidFill>
                <a:srgbClr val="FFAB0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grpSp>
            <p:nvGrpSpPr>
              <p:cNvPr id="682" name="Group 747"/>
              <p:cNvGrpSpPr/>
              <p:nvPr/>
            </p:nvGrpSpPr>
            <p:grpSpPr>
              <a:xfrm>
                <a:off x="168175" y="47434"/>
                <a:ext cx="351067" cy="126494"/>
                <a:chOff x="0" y="0"/>
                <a:chExt cx="351066" cy="126493"/>
              </a:xfrm>
            </p:grpSpPr>
            <p:sp>
              <p:nvSpPr>
                <p:cNvPr id="679" name="Shape 744"/>
                <p:cNvSpPr/>
                <p:nvPr/>
              </p:nvSpPr>
              <p:spPr>
                <a:xfrm flipV="1">
                  <a:off x="-1" y="0"/>
                  <a:ext cx="124573" cy="226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80" name="Shape 745"/>
                <p:cNvSpPr/>
                <p:nvPr/>
              </p:nvSpPr>
              <p:spPr>
                <a:xfrm>
                  <a:off x="240084" y="124233"/>
                  <a:ext cx="110983" cy="226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81" name="Shape 746"/>
                <p:cNvSpPr/>
                <p:nvPr/>
              </p:nvSpPr>
              <p:spPr>
                <a:xfrm>
                  <a:off x="115511" y="2259"/>
                  <a:ext cx="129104" cy="121977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686" name="Group 751"/>
              <p:cNvGrpSpPr/>
              <p:nvPr/>
            </p:nvGrpSpPr>
            <p:grpSpPr>
              <a:xfrm>
                <a:off x="168174" y="45174"/>
                <a:ext cx="351067" cy="124236"/>
                <a:chOff x="0" y="0"/>
                <a:chExt cx="351066" cy="124235"/>
              </a:xfrm>
            </p:grpSpPr>
            <p:sp>
              <p:nvSpPr>
                <p:cNvPr id="683" name="Shape 748"/>
                <p:cNvSpPr/>
                <p:nvPr/>
              </p:nvSpPr>
              <p:spPr>
                <a:xfrm>
                  <a:off x="-1" y="121976"/>
                  <a:ext cx="124573" cy="226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84" name="Shape 749"/>
                <p:cNvSpPr/>
                <p:nvPr/>
              </p:nvSpPr>
              <p:spPr>
                <a:xfrm flipV="1">
                  <a:off x="240084" y="-1"/>
                  <a:ext cx="110983" cy="226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85" name="Shape 750"/>
                <p:cNvSpPr/>
                <p:nvPr/>
              </p:nvSpPr>
              <p:spPr>
                <a:xfrm flipV="1">
                  <a:off x="115511" y="0"/>
                  <a:ext cx="129103" cy="121978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</p:grpSp>
        <p:sp>
          <p:nvSpPr>
            <p:cNvPr id="688" name="Shape 753"/>
            <p:cNvSpPr/>
            <p:nvPr/>
          </p:nvSpPr>
          <p:spPr>
            <a:xfrm flipV="1">
              <a:off x="1837928" y="3277459"/>
              <a:ext cx="2260" cy="35463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16" name="Group 781"/>
          <p:cNvGrpSpPr/>
          <p:nvPr/>
        </p:nvGrpSpPr>
        <p:grpSpPr>
          <a:xfrm>
            <a:off x="6741724" y="2698043"/>
            <a:ext cx="5327229" cy="5403431"/>
            <a:chOff x="0" y="0"/>
            <a:chExt cx="5327228" cy="5403429"/>
          </a:xfrm>
        </p:grpSpPr>
        <p:grpSp>
          <p:nvGrpSpPr>
            <p:cNvPr id="697" name="Group 762"/>
            <p:cNvGrpSpPr/>
            <p:nvPr/>
          </p:nvGrpSpPr>
          <p:grpSpPr>
            <a:xfrm>
              <a:off x="-1" y="-1"/>
              <a:ext cx="1168401" cy="1176869"/>
              <a:chOff x="0" y="0"/>
              <a:chExt cx="1168400" cy="1176868"/>
            </a:xfrm>
          </p:grpSpPr>
          <p:sp>
            <p:nvSpPr>
              <p:cNvPr id="690" name="Shape 755"/>
              <p:cNvSpPr/>
              <p:nvPr/>
            </p:nvSpPr>
            <p:spPr>
              <a:xfrm>
                <a:off x="137724" y="-1"/>
                <a:ext cx="961815" cy="1104056"/>
              </a:xfrm>
              <a:prstGeom prst="rect">
                <a:avLst/>
              </a:prstGeom>
              <a:solidFill>
                <a:srgbClr val="417FF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91" name="Shape 756"/>
              <p:cNvSpPr/>
              <p:nvPr/>
            </p:nvSpPr>
            <p:spPr>
              <a:xfrm>
                <a:off x="90310" y="33865"/>
                <a:ext cx="982136" cy="114300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92" name="Shape 757"/>
              <p:cNvSpPr/>
              <p:nvPr/>
            </p:nvSpPr>
            <p:spPr>
              <a:xfrm>
                <a:off x="97083" y="40640"/>
                <a:ext cx="961816" cy="284482"/>
              </a:xfrm>
              <a:prstGeom prst="rect">
                <a:avLst/>
              </a:prstGeom>
              <a:solidFill>
                <a:srgbClr val="FF26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93" name="Shape 758"/>
              <p:cNvSpPr txBox="1"/>
              <p:nvPr/>
            </p:nvSpPr>
            <p:spPr>
              <a:xfrm>
                <a:off x="-1" y="6772"/>
                <a:ext cx="1168401" cy="10101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marR="57368" indent="56443" algn="ctr" defTabSz="1295400">
                  <a:defRPr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application</a:t>
                </a:r>
              </a:p>
              <a:p>
                <a:pPr marR="57368" indent="56443" algn="ctr" defTabSz="1295400">
                  <a:defRPr sz="1400">
                    <a:uFill>
                      <a:solidFill>
                        <a:srgbClr val="000000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transport</a:t>
                </a:r>
              </a:p>
              <a:p>
                <a:pPr marR="57368" indent="56443" algn="ctr" defTabSz="1295400">
                  <a:defRPr sz="1400">
                    <a:uFill>
                      <a:solidFill>
                        <a:srgbClr val="000000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network</a:t>
                </a:r>
              </a:p>
              <a:p>
                <a:pPr marR="57368" indent="56443" algn="ctr" defTabSz="1295400">
                  <a:defRPr sz="1400">
                    <a:uFill>
                      <a:solidFill>
                        <a:srgbClr val="000000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data link</a:t>
                </a:r>
              </a:p>
              <a:p>
                <a:pPr marR="57368" indent="56443" algn="ctr" defTabSz="1295400">
                  <a:defRPr sz="1400">
                    <a:uFill>
                      <a:solidFill>
                        <a:srgbClr val="000000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physical</a:t>
                </a:r>
              </a:p>
            </p:txBody>
          </p:sp>
          <p:sp>
            <p:nvSpPr>
              <p:cNvPr id="694" name="Shape 759"/>
              <p:cNvSpPr/>
              <p:nvPr/>
            </p:nvSpPr>
            <p:spPr>
              <a:xfrm>
                <a:off x="90310" y="521546"/>
                <a:ext cx="982136" cy="451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95" name="Shape 760"/>
              <p:cNvSpPr/>
              <p:nvPr/>
            </p:nvSpPr>
            <p:spPr>
              <a:xfrm>
                <a:off x="103575" y="717973"/>
                <a:ext cx="982135" cy="4517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96" name="Shape 761"/>
              <p:cNvSpPr/>
              <p:nvPr/>
            </p:nvSpPr>
            <p:spPr>
              <a:xfrm>
                <a:off x="103575" y="908755"/>
                <a:ext cx="982135" cy="451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705" name="Group 770"/>
            <p:cNvGrpSpPr/>
            <p:nvPr/>
          </p:nvGrpSpPr>
          <p:grpSpPr>
            <a:xfrm>
              <a:off x="4158827" y="4077547"/>
              <a:ext cx="1168402" cy="1174612"/>
              <a:chOff x="0" y="0"/>
              <a:chExt cx="1168400" cy="1174611"/>
            </a:xfrm>
          </p:grpSpPr>
          <p:sp>
            <p:nvSpPr>
              <p:cNvPr id="698" name="Shape 763"/>
              <p:cNvSpPr/>
              <p:nvPr/>
            </p:nvSpPr>
            <p:spPr>
              <a:xfrm>
                <a:off x="137724" y="-1"/>
                <a:ext cx="961816" cy="1104058"/>
              </a:xfrm>
              <a:prstGeom prst="rect">
                <a:avLst/>
              </a:prstGeom>
              <a:solidFill>
                <a:srgbClr val="417FF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99" name="Shape 764"/>
              <p:cNvSpPr/>
              <p:nvPr/>
            </p:nvSpPr>
            <p:spPr>
              <a:xfrm>
                <a:off x="90310" y="31608"/>
                <a:ext cx="982137" cy="114300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700" name="Shape 765"/>
              <p:cNvSpPr/>
              <p:nvPr/>
            </p:nvSpPr>
            <p:spPr>
              <a:xfrm>
                <a:off x="97083" y="40640"/>
                <a:ext cx="961817" cy="284482"/>
              </a:xfrm>
              <a:prstGeom prst="rect">
                <a:avLst/>
              </a:prstGeom>
              <a:solidFill>
                <a:srgbClr val="FF26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701" name="Shape 766"/>
              <p:cNvSpPr txBox="1"/>
              <p:nvPr/>
            </p:nvSpPr>
            <p:spPr>
              <a:xfrm>
                <a:off x="0" y="6772"/>
                <a:ext cx="1168401" cy="10101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marR="57368" indent="56443" algn="ctr" defTabSz="1295400">
                  <a:defRPr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application</a:t>
                </a:r>
              </a:p>
              <a:p>
                <a:pPr marR="57368" indent="56443" algn="ctr" defTabSz="1295400">
                  <a:defRPr sz="1400">
                    <a:uFill>
                      <a:solidFill>
                        <a:srgbClr val="000000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transport</a:t>
                </a:r>
              </a:p>
              <a:p>
                <a:pPr marR="57368" indent="56443" algn="ctr" defTabSz="1295400">
                  <a:defRPr sz="1400">
                    <a:uFill>
                      <a:solidFill>
                        <a:srgbClr val="000000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network</a:t>
                </a:r>
              </a:p>
              <a:p>
                <a:pPr marR="57368" indent="56443" algn="ctr" defTabSz="1295400">
                  <a:defRPr sz="1400">
                    <a:uFill>
                      <a:solidFill>
                        <a:srgbClr val="000000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data link</a:t>
                </a:r>
              </a:p>
              <a:p>
                <a:pPr marR="57368" indent="56443" algn="ctr" defTabSz="1295400">
                  <a:defRPr sz="1400">
                    <a:uFill>
                      <a:solidFill>
                        <a:srgbClr val="000000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physical</a:t>
                </a:r>
              </a:p>
            </p:txBody>
          </p:sp>
          <p:sp>
            <p:nvSpPr>
              <p:cNvPr id="702" name="Shape 767"/>
              <p:cNvSpPr/>
              <p:nvPr/>
            </p:nvSpPr>
            <p:spPr>
              <a:xfrm>
                <a:off x="90310" y="526909"/>
                <a:ext cx="982137" cy="451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03" name="Shape 768"/>
              <p:cNvSpPr/>
              <p:nvPr/>
            </p:nvSpPr>
            <p:spPr>
              <a:xfrm>
                <a:off x="103857" y="717974"/>
                <a:ext cx="982136" cy="4517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04" name="Shape 769"/>
              <p:cNvSpPr/>
              <p:nvPr/>
            </p:nvSpPr>
            <p:spPr>
              <a:xfrm>
                <a:off x="103857" y="914401"/>
                <a:ext cx="982136" cy="4517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713" name="Group 778"/>
            <p:cNvGrpSpPr/>
            <p:nvPr/>
          </p:nvGrpSpPr>
          <p:grpSpPr>
            <a:xfrm>
              <a:off x="827475" y="4226560"/>
              <a:ext cx="1168402" cy="1176870"/>
              <a:chOff x="0" y="0"/>
              <a:chExt cx="1168400" cy="1176869"/>
            </a:xfrm>
          </p:grpSpPr>
          <p:sp>
            <p:nvSpPr>
              <p:cNvPr id="706" name="Shape 771"/>
              <p:cNvSpPr/>
              <p:nvPr/>
            </p:nvSpPr>
            <p:spPr>
              <a:xfrm>
                <a:off x="136595" y="-1"/>
                <a:ext cx="961816" cy="1104058"/>
              </a:xfrm>
              <a:prstGeom prst="rect">
                <a:avLst/>
              </a:prstGeom>
              <a:solidFill>
                <a:srgbClr val="417FF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707" name="Shape 772"/>
              <p:cNvSpPr/>
              <p:nvPr/>
            </p:nvSpPr>
            <p:spPr>
              <a:xfrm>
                <a:off x="88900" y="33866"/>
                <a:ext cx="982136" cy="114300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708" name="Shape 773"/>
              <p:cNvSpPr/>
              <p:nvPr/>
            </p:nvSpPr>
            <p:spPr>
              <a:xfrm>
                <a:off x="95955" y="40640"/>
                <a:ext cx="961816" cy="284482"/>
              </a:xfrm>
              <a:prstGeom prst="rect">
                <a:avLst/>
              </a:prstGeom>
              <a:solidFill>
                <a:srgbClr val="FF26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709" name="Shape 774"/>
              <p:cNvSpPr txBox="1"/>
              <p:nvPr/>
            </p:nvSpPr>
            <p:spPr>
              <a:xfrm>
                <a:off x="0" y="6772"/>
                <a:ext cx="1168401" cy="10101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marR="57368" indent="56443" algn="ctr" defTabSz="1295400">
                  <a:defRPr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application</a:t>
                </a:r>
              </a:p>
              <a:p>
                <a:pPr marR="57368" indent="56443" algn="ctr" defTabSz="1295400">
                  <a:defRPr sz="1400">
                    <a:uFill>
                      <a:solidFill>
                        <a:srgbClr val="000000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transport</a:t>
                </a:r>
              </a:p>
              <a:p>
                <a:pPr marR="57368" indent="56443" algn="ctr" defTabSz="1295400">
                  <a:defRPr sz="1400">
                    <a:uFill>
                      <a:solidFill>
                        <a:srgbClr val="000000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network</a:t>
                </a:r>
              </a:p>
              <a:p>
                <a:pPr marR="57368" indent="56443" algn="ctr" defTabSz="1295400">
                  <a:defRPr sz="1400">
                    <a:uFill>
                      <a:solidFill>
                        <a:srgbClr val="000000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data link</a:t>
                </a:r>
              </a:p>
              <a:p>
                <a:pPr marR="57368" indent="56443" algn="ctr" defTabSz="1295400">
                  <a:defRPr sz="1400">
                    <a:uFill>
                      <a:solidFill>
                        <a:srgbClr val="000000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physical</a:t>
                </a:r>
              </a:p>
            </p:txBody>
          </p:sp>
          <p:sp>
            <p:nvSpPr>
              <p:cNvPr id="710" name="Shape 775"/>
              <p:cNvSpPr/>
              <p:nvPr/>
            </p:nvSpPr>
            <p:spPr>
              <a:xfrm>
                <a:off x="88900" y="521547"/>
                <a:ext cx="982136" cy="451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11" name="Shape 776"/>
              <p:cNvSpPr/>
              <p:nvPr/>
            </p:nvSpPr>
            <p:spPr>
              <a:xfrm>
                <a:off x="102729" y="717974"/>
                <a:ext cx="982136" cy="4517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12" name="Shape 777"/>
              <p:cNvSpPr/>
              <p:nvPr/>
            </p:nvSpPr>
            <p:spPr>
              <a:xfrm>
                <a:off x="102729" y="911296"/>
                <a:ext cx="982136" cy="451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714" name="Shape 779"/>
            <p:cNvSpPr/>
            <p:nvPr/>
          </p:nvSpPr>
          <p:spPr>
            <a:xfrm>
              <a:off x="1113083" y="169333"/>
              <a:ext cx="3115737" cy="4048198"/>
            </a:xfrm>
            <a:prstGeom prst="line">
              <a:avLst/>
            </a:prstGeom>
            <a:noFill/>
            <a:ln w="63500" cap="flat">
              <a:solidFill>
                <a:srgbClr val="FF26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15" name="Shape 780"/>
            <p:cNvSpPr/>
            <p:nvPr/>
          </p:nvSpPr>
          <p:spPr>
            <a:xfrm flipV="1">
              <a:off x="1939430" y="4301067"/>
              <a:ext cx="2262295" cy="81282"/>
            </a:xfrm>
            <a:prstGeom prst="line">
              <a:avLst/>
            </a:prstGeom>
            <a:noFill/>
            <a:ln w="63500" cap="flat">
              <a:solidFill>
                <a:srgbClr val="FF26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1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83"/>
          <p:cNvSpPr txBox="1"/>
          <p:nvPr>
            <p:ph type="sldNum" sz="quarter" idx="4294967295"/>
          </p:nvPr>
        </p:nvSpPr>
        <p:spPr>
          <a:xfrm>
            <a:off x="11855832" y="9123680"/>
            <a:ext cx="453331" cy="447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defTabSz="8255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721" name="Group 786"/>
          <p:cNvGrpSpPr/>
          <p:nvPr/>
        </p:nvGrpSpPr>
        <p:grpSpPr>
          <a:xfrm>
            <a:off x="0" y="1815252"/>
            <a:ext cx="12988998" cy="213363"/>
            <a:chOff x="0" y="0"/>
            <a:chExt cx="12988997" cy="213361"/>
          </a:xfrm>
        </p:grpSpPr>
        <p:sp>
          <p:nvSpPr>
            <p:cNvPr id="719" name="Shape 784"/>
            <p:cNvSpPr/>
            <p:nvPr/>
          </p:nvSpPr>
          <p:spPr>
            <a:xfrm>
              <a:off x="0" y="-1"/>
              <a:ext cx="12988998" cy="106118"/>
            </a:xfrm>
            <a:prstGeom prst="rect">
              <a:avLst/>
            </a:prstGeom>
            <a:gradFill flip="none" rotWithShape="1">
              <a:gsLst>
                <a:gs pos="0">
                  <a:srgbClr val="417FFC"/>
                </a:gs>
                <a:gs pos="100000">
                  <a:srgbClr val="20459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20" name="Shape 785"/>
            <p:cNvSpPr/>
            <p:nvPr/>
          </p:nvSpPr>
          <p:spPr>
            <a:xfrm>
              <a:off x="0" y="162560"/>
              <a:ext cx="12988998" cy="50802"/>
            </a:xfrm>
            <a:prstGeom prst="rect">
              <a:avLst/>
            </a:prstGeom>
            <a:gradFill flip="none" rotWithShape="1">
              <a:gsLst>
                <a:gs pos="0">
                  <a:srgbClr val="FF2734"/>
                </a:gs>
                <a:gs pos="100000">
                  <a:srgbClr val="BF1A23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722" name="Shape 787"/>
          <p:cNvSpPr/>
          <p:nvPr/>
        </p:nvSpPr>
        <p:spPr>
          <a:xfrm>
            <a:off x="6718300" y="2921000"/>
            <a:ext cx="5854700" cy="61722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63500" dist="101600" dir="2700000">
              <a:srgbClr val="D7D7D7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 marR="57798" defTabSz="1295400"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723" name="Shape 788"/>
          <p:cNvSpPr txBox="1"/>
          <p:nvPr>
            <p:ph type="title"/>
          </p:nvPr>
        </p:nvSpPr>
        <p:spPr>
          <a:xfrm>
            <a:off x="1415626" y="0"/>
            <a:ext cx="9893301" cy="1739900"/>
          </a:xfrm>
          <a:prstGeom prst="rect">
            <a:avLst/>
          </a:prstGeom>
        </p:spPr>
        <p:txBody>
          <a:bodyPr/>
          <a:lstStyle>
            <a:lvl1pPr marR="148602" indent="76200"/>
          </a:lstStyle>
          <a:p>
            <a:pPr/>
            <a:r>
              <a:t>Client-Server Paradigm</a:t>
            </a:r>
          </a:p>
        </p:txBody>
      </p:sp>
      <p:sp>
        <p:nvSpPr>
          <p:cNvPr id="724" name="Shape 789"/>
          <p:cNvSpPr txBox="1"/>
          <p:nvPr>
            <p:ph type="body" idx="1"/>
          </p:nvPr>
        </p:nvSpPr>
        <p:spPr>
          <a:xfrm>
            <a:off x="215900" y="2057400"/>
            <a:ext cx="11379200" cy="5987628"/>
          </a:xfrm>
          <a:prstGeom prst="rect">
            <a:avLst/>
          </a:prstGeom>
        </p:spPr>
        <p:txBody>
          <a:bodyPr/>
          <a:lstStyle/>
          <a:p>
            <a:pPr marL="482600" marR="148602" indent="-406400" algn="ctr">
              <a:buSzTx/>
              <a:buFont typeface="Monotype Sorts"/>
              <a:buNone/>
              <a:defRPr sz="2800"/>
            </a:pPr>
            <a:r>
              <a:t>Typical network app has two pieces: </a:t>
            </a:r>
            <a:r>
              <a:rPr i="1">
                <a:solidFill>
                  <a:srgbClr val="417FFC"/>
                </a:solidFill>
                <a:uFill>
                  <a:solidFill>
                    <a:srgbClr val="417FFC"/>
                  </a:solidFill>
                </a:uFill>
              </a:rPr>
              <a:t>client</a:t>
            </a:r>
            <a:r>
              <a:t> and </a:t>
            </a:r>
            <a:r>
              <a:rPr i="1">
                <a:solidFill>
                  <a:srgbClr val="417FFC"/>
                </a:solidFill>
                <a:uFill>
                  <a:solidFill>
                    <a:srgbClr val="417FFC"/>
                  </a:solidFill>
                </a:uFill>
              </a:rPr>
              <a:t>server</a:t>
            </a:r>
          </a:p>
        </p:txBody>
      </p:sp>
      <p:grpSp>
        <p:nvGrpSpPr>
          <p:cNvPr id="945" name="Group 1010"/>
          <p:cNvGrpSpPr/>
          <p:nvPr/>
        </p:nvGrpSpPr>
        <p:grpSpPr>
          <a:xfrm>
            <a:off x="7019357" y="3799886"/>
            <a:ext cx="5140980" cy="5115972"/>
            <a:chOff x="24" y="23"/>
            <a:chExt cx="5140979" cy="5115971"/>
          </a:xfrm>
        </p:grpSpPr>
        <p:sp>
          <p:nvSpPr>
            <p:cNvPr id="725" name="Shape 790"/>
            <p:cNvSpPr/>
            <p:nvPr/>
          </p:nvSpPr>
          <p:spPr>
            <a:xfrm>
              <a:off x="2652896" y="187372"/>
              <a:ext cx="2488109" cy="2342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1" h="21230" fill="norm" stroke="1" extrusionOk="0">
                  <a:moveTo>
                    <a:pt x="3713" y="7"/>
                  </a:moveTo>
                  <a:cubicBezTo>
                    <a:pt x="1723" y="128"/>
                    <a:pt x="887" y="1109"/>
                    <a:pt x="302" y="2589"/>
                  </a:cubicBezTo>
                  <a:cubicBezTo>
                    <a:pt x="-283" y="4069"/>
                    <a:pt x="152" y="6961"/>
                    <a:pt x="202" y="8888"/>
                  </a:cubicBezTo>
                  <a:cubicBezTo>
                    <a:pt x="252" y="10816"/>
                    <a:pt x="1" y="13157"/>
                    <a:pt x="603" y="14155"/>
                  </a:cubicBezTo>
                  <a:cubicBezTo>
                    <a:pt x="1205" y="15153"/>
                    <a:pt x="2158" y="14017"/>
                    <a:pt x="3813" y="14878"/>
                  </a:cubicBezTo>
                  <a:cubicBezTo>
                    <a:pt x="5468" y="15738"/>
                    <a:pt x="8444" y="18269"/>
                    <a:pt x="10534" y="19318"/>
                  </a:cubicBezTo>
                  <a:cubicBezTo>
                    <a:pt x="12624" y="20368"/>
                    <a:pt x="14814" y="21487"/>
                    <a:pt x="16352" y="21177"/>
                  </a:cubicBezTo>
                  <a:cubicBezTo>
                    <a:pt x="17890" y="20867"/>
                    <a:pt x="18993" y="19731"/>
                    <a:pt x="19762" y="17460"/>
                  </a:cubicBezTo>
                  <a:cubicBezTo>
                    <a:pt x="20531" y="15188"/>
                    <a:pt x="20949" y="9869"/>
                    <a:pt x="20966" y="7546"/>
                  </a:cubicBezTo>
                  <a:cubicBezTo>
                    <a:pt x="20983" y="5222"/>
                    <a:pt x="21317" y="4465"/>
                    <a:pt x="19863" y="3519"/>
                  </a:cubicBezTo>
                  <a:cubicBezTo>
                    <a:pt x="18408" y="2572"/>
                    <a:pt x="14897" y="2469"/>
                    <a:pt x="12239" y="1866"/>
                  </a:cubicBezTo>
                  <a:cubicBezTo>
                    <a:pt x="9581" y="1264"/>
                    <a:pt x="5702" y="-113"/>
                    <a:pt x="3713" y="7"/>
                  </a:cubicBezTo>
                  <a:close/>
                </a:path>
              </a:pathLst>
            </a:custGeom>
            <a:solidFill>
              <a:srgbClr val="D4FE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26" name="Shape 791"/>
            <p:cNvSpPr/>
            <p:nvPr/>
          </p:nvSpPr>
          <p:spPr>
            <a:xfrm>
              <a:off x="24" y="23"/>
              <a:ext cx="2517498" cy="2177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0" h="20814" fill="norm" stroke="1" extrusionOk="0">
                  <a:moveTo>
                    <a:pt x="8442" y="507"/>
                  </a:moveTo>
                  <a:cubicBezTo>
                    <a:pt x="6620" y="-182"/>
                    <a:pt x="2220" y="-255"/>
                    <a:pt x="898" y="833"/>
                  </a:cubicBezTo>
                  <a:cubicBezTo>
                    <a:pt x="-424" y="1921"/>
                    <a:pt x="656" y="5041"/>
                    <a:pt x="511" y="7036"/>
                  </a:cubicBezTo>
                  <a:cubicBezTo>
                    <a:pt x="366" y="9031"/>
                    <a:pt x="-118" y="11388"/>
                    <a:pt x="27" y="12803"/>
                  </a:cubicBezTo>
                  <a:cubicBezTo>
                    <a:pt x="172" y="14218"/>
                    <a:pt x="11" y="15052"/>
                    <a:pt x="1381" y="15523"/>
                  </a:cubicBezTo>
                  <a:cubicBezTo>
                    <a:pt x="2752" y="15995"/>
                    <a:pt x="6830" y="14852"/>
                    <a:pt x="8248" y="15632"/>
                  </a:cubicBezTo>
                  <a:cubicBezTo>
                    <a:pt x="9667" y="16412"/>
                    <a:pt x="8023" y="19531"/>
                    <a:pt x="9892" y="20202"/>
                  </a:cubicBezTo>
                  <a:cubicBezTo>
                    <a:pt x="11762" y="20873"/>
                    <a:pt x="17759" y="21345"/>
                    <a:pt x="19467" y="19658"/>
                  </a:cubicBezTo>
                  <a:cubicBezTo>
                    <a:pt x="21176" y="17972"/>
                    <a:pt x="20225" y="12368"/>
                    <a:pt x="20144" y="10083"/>
                  </a:cubicBezTo>
                  <a:cubicBezTo>
                    <a:pt x="20064" y="7797"/>
                    <a:pt x="20370" y="6800"/>
                    <a:pt x="18984" y="5948"/>
                  </a:cubicBezTo>
                  <a:cubicBezTo>
                    <a:pt x="17597" y="5095"/>
                    <a:pt x="13568" y="5875"/>
                    <a:pt x="11827" y="4968"/>
                  </a:cubicBezTo>
                  <a:cubicBezTo>
                    <a:pt x="10086" y="4061"/>
                    <a:pt x="10263" y="1196"/>
                    <a:pt x="8442" y="507"/>
                  </a:cubicBezTo>
                  <a:close/>
                </a:path>
              </a:pathLst>
            </a:custGeom>
            <a:solidFill>
              <a:srgbClr val="D4FE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27" name="Shape 792"/>
            <p:cNvSpPr/>
            <p:nvPr/>
          </p:nvSpPr>
          <p:spPr>
            <a:xfrm>
              <a:off x="505962" y="2148011"/>
              <a:ext cx="4095578" cy="2967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3" h="20308" fill="norm" stroke="1" extrusionOk="0">
                  <a:moveTo>
                    <a:pt x="90" y="7717"/>
                  </a:moveTo>
                  <a:cubicBezTo>
                    <a:pt x="-41" y="5572"/>
                    <a:pt x="-183" y="1218"/>
                    <a:pt x="879" y="231"/>
                  </a:cubicBezTo>
                  <a:cubicBezTo>
                    <a:pt x="1942" y="-757"/>
                    <a:pt x="4602" y="1738"/>
                    <a:pt x="6464" y="1790"/>
                  </a:cubicBezTo>
                  <a:cubicBezTo>
                    <a:pt x="8325" y="1842"/>
                    <a:pt x="9782" y="88"/>
                    <a:pt x="12049" y="543"/>
                  </a:cubicBezTo>
                  <a:cubicBezTo>
                    <a:pt x="14315" y="998"/>
                    <a:pt x="18706" y="2258"/>
                    <a:pt x="20061" y="4520"/>
                  </a:cubicBezTo>
                  <a:cubicBezTo>
                    <a:pt x="21417" y="6781"/>
                    <a:pt x="20891" y="11525"/>
                    <a:pt x="20183" y="14111"/>
                  </a:cubicBezTo>
                  <a:cubicBezTo>
                    <a:pt x="19475" y="16697"/>
                    <a:pt x="17836" y="19231"/>
                    <a:pt x="15812" y="20037"/>
                  </a:cubicBezTo>
                  <a:cubicBezTo>
                    <a:pt x="13789" y="20843"/>
                    <a:pt x="9863" y="19660"/>
                    <a:pt x="8042" y="18946"/>
                  </a:cubicBezTo>
                  <a:cubicBezTo>
                    <a:pt x="6221" y="18231"/>
                    <a:pt x="5948" y="16723"/>
                    <a:pt x="4886" y="15748"/>
                  </a:cubicBezTo>
                  <a:cubicBezTo>
                    <a:pt x="3823" y="14774"/>
                    <a:pt x="2468" y="14436"/>
                    <a:pt x="1668" y="13097"/>
                  </a:cubicBezTo>
                  <a:cubicBezTo>
                    <a:pt x="869" y="11759"/>
                    <a:pt x="70" y="9887"/>
                    <a:pt x="90" y="7717"/>
                  </a:cubicBezTo>
                  <a:close/>
                </a:path>
              </a:pathLst>
            </a:custGeom>
            <a:solidFill>
              <a:srgbClr val="D4FE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grpSp>
          <p:nvGrpSpPr>
            <p:cNvPr id="731" name="Group 796"/>
            <p:cNvGrpSpPr/>
            <p:nvPr/>
          </p:nvGrpSpPr>
          <p:grpSpPr>
            <a:xfrm>
              <a:off x="112986" y="164866"/>
              <a:ext cx="1043096" cy="454017"/>
              <a:chOff x="0" y="0"/>
              <a:chExt cx="1043095" cy="454016"/>
            </a:xfrm>
          </p:grpSpPr>
          <p:pic>
            <p:nvPicPr>
              <p:cNvPr id="728" name="image.png" descr="image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-1"/>
                <a:ext cx="591540" cy="45401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29" name="image.png" descr="image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43467" y="167149"/>
                <a:ext cx="399629" cy="26428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730" name="Shape 795"/>
              <p:cNvSpPr/>
              <p:nvPr/>
            </p:nvSpPr>
            <p:spPr>
              <a:xfrm flipV="1">
                <a:off x="575734" y="343335"/>
                <a:ext cx="165102" cy="226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735" name="Group 800"/>
            <p:cNvGrpSpPr/>
            <p:nvPr/>
          </p:nvGrpSpPr>
          <p:grpSpPr>
            <a:xfrm>
              <a:off x="112986" y="1011907"/>
              <a:ext cx="1043096" cy="454016"/>
              <a:chOff x="0" y="0"/>
              <a:chExt cx="1043095" cy="454015"/>
            </a:xfrm>
          </p:grpSpPr>
          <p:pic>
            <p:nvPicPr>
              <p:cNvPr id="732" name="image.png" descr="image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-1"/>
                <a:ext cx="591540" cy="45401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33" name="image.png" descr="image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43467" y="167149"/>
                <a:ext cx="399629" cy="26428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734" name="Shape 799"/>
              <p:cNvSpPr/>
              <p:nvPr/>
            </p:nvSpPr>
            <p:spPr>
              <a:xfrm flipV="1">
                <a:off x="575734" y="343333"/>
                <a:ext cx="165102" cy="226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739" name="Group 804"/>
            <p:cNvGrpSpPr/>
            <p:nvPr/>
          </p:nvGrpSpPr>
          <p:grpSpPr>
            <a:xfrm>
              <a:off x="648079" y="709231"/>
              <a:ext cx="99346" cy="304938"/>
              <a:chOff x="0" y="0"/>
              <a:chExt cx="99345" cy="304937"/>
            </a:xfrm>
          </p:grpSpPr>
          <p:sp>
            <p:nvSpPr>
              <p:cNvPr id="736" name="Shape 801"/>
              <p:cNvSpPr/>
              <p:nvPr/>
            </p:nvSpPr>
            <p:spPr>
              <a:xfrm>
                <a:off x="0" y="0"/>
                <a:ext cx="92415" cy="84201"/>
              </a:xfrm>
              <a:prstGeom prst="ellipse">
                <a:avLst/>
              </a:prstGeom>
              <a:solidFill>
                <a:srgbClr val="417FF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737" name="Shape 802"/>
              <p:cNvSpPr/>
              <p:nvPr/>
            </p:nvSpPr>
            <p:spPr>
              <a:xfrm>
                <a:off x="2309" y="109230"/>
                <a:ext cx="94725" cy="86477"/>
              </a:xfrm>
              <a:prstGeom prst="ellipse">
                <a:avLst/>
              </a:prstGeom>
              <a:solidFill>
                <a:srgbClr val="417FF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738" name="Shape 803"/>
              <p:cNvSpPr/>
              <p:nvPr/>
            </p:nvSpPr>
            <p:spPr>
              <a:xfrm>
                <a:off x="6931" y="220737"/>
                <a:ext cx="92415" cy="84201"/>
              </a:xfrm>
              <a:prstGeom prst="ellipse">
                <a:avLst/>
              </a:prstGeom>
              <a:solidFill>
                <a:srgbClr val="417FF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grpSp>
          <p:nvGrpSpPr>
            <p:cNvPr id="748" name="Group 813"/>
            <p:cNvGrpSpPr/>
            <p:nvPr/>
          </p:nvGrpSpPr>
          <p:grpSpPr>
            <a:xfrm>
              <a:off x="1316382" y="1425263"/>
              <a:ext cx="302545" cy="562438"/>
              <a:chOff x="0" y="0"/>
              <a:chExt cx="302543" cy="562437"/>
            </a:xfrm>
          </p:grpSpPr>
          <p:sp>
            <p:nvSpPr>
              <p:cNvPr id="740" name="Shape 805"/>
              <p:cNvSpPr/>
              <p:nvPr/>
            </p:nvSpPr>
            <p:spPr>
              <a:xfrm>
                <a:off x="0" y="433165"/>
                <a:ext cx="298030" cy="1292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321" y="0"/>
                    </a:moveTo>
                    <a:lnTo>
                      <a:pt x="0" y="21600"/>
                    </a:lnTo>
                    <a:lnTo>
                      <a:pt x="13279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38D4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741" name="Shape 806"/>
              <p:cNvSpPr/>
              <p:nvPr/>
            </p:nvSpPr>
            <p:spPr>
              <a:xfrm>
                <a:off x="149014" y="2267"/>
                <a:ext cx="137726" cy="435436"/>
              </a:xfrm>
              <a:prstGeom prst="rect">
                <a:avLst/>
              </a:prstGeom>
              <a:solidFill>
                <a:srgbClr val="38D4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742" name="Shape 807"/>
              <p:cNvSpPr/>
              <p:nvPr/>
            </p:nvSpPr>
            <p:spPr>
              <a:xfrm>
                <a:off x="-1" y="124733"/>
                <a:ext cx="189656" cy="435435"/>
              </a:xfrm>
              <a:prstGeom prst="rect">
                <a:avLst/>
              </a:prstGeom>
              <a:solidFill>
                <a:srgbClr val="38D4D6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743" name="Shape 808"/>
              <p:cNvSpPr/>
              <p:nvPr/>
            </p:nvSpPr>
            <p:spPr>
              <a:xfrm>
                <a:off x="0" y="0"/>
                <a:ext cx="298030" cy="1292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321" y="0"/>
                    </a:moveTo>
                    <a:lnTo>
                      <a:pt x="0" y="21600"/>
                    </a:lnTo>
                    <a:lnTo>
                      <a:pt x="13279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38D4D6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744" name="Shape 809"/>
              <p:cNvSpPr/>
              <p:nvPr/>
            </p:nvSpPr>
            <p:spPr>
              <a:xfrm>
                <a:off x="300285" y="9071"/>
                <a:ext cx="2259" cy="42409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45" name="Shape 810"/>
              <p:cNvSpPr/>
              <p:nvPr/>
            </p:nvSpPr>
            <p:spPr>
              <a:xfrm flipH="1">
                <a:off x="185985" y="433165"/>
                <a:ext cx="114302" cy="127004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46" name="Shape 811"/>
              <p:cNvSpPr/>
              <p:nvPr/>
            </p:nvSpPr>
            <p:spPr>
              <a:xfrm>
                <a:off x="24835" y="183698"/>
                <a:ext cx="124180" cy="249469"/>
              </a:xfrm>
              <a:prstGeom prst="rect">
                <a:avLst/>
              </a:prstGeom>
              <a:solidFill>
                <a:srgbClr val="417FFC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747" name="Shape 812"/>
              <p:cNvSpPr/>
              <p:nvPr/>
            </p:nvSpPr>
            <p:spPr>
              <a:xfrm>
                <a:off x="42897" y="258538"/>
                <a:ext cx="94829" cy="884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grpSp>
          <p:nvGrpSpPr>
            <p:cNvPr id="752" name="Group 817"/>
            <p:cNvGrpSpPr/>
            <p:nvPr/>
          </p:nvGrpSpPr>
          <p:grpSpPr>
            <a:xfrm>
              <a:off x="1652790" y="1644363"/>
              <a:ext cx="331896" cy="115200"/>
              <a:chOff x="0" y="0"/>
              <a:chExt cx="331894" cy="115199"/>
            </a:xfrm>
          </p:grpSpPr>
          <p:sp>
            <p:nvSpPr>
              <p:cNvPr id="749" name="Shape 814"/>
              <p:cNvSpPr/>
              <p:nvPr/>
            </p:nvSpPr>
            <p:spPr>
              <a:xfrm rot="16200000">
                <a:off x="-6481" y="15515"/>
                <a:ext cx="106166" cy="93205"/>
              </a:xfrm>
              <a:prstGeom prst="ellipse">
                <a:avLst/>
              </a:prstGeom>
              <a:solidFill>
                <a:srgbClr val="417FF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750" name="Shape 815"/>
              <p:cNvSpPr/>
              <p:nvPr/>
            </p:nvSpPr>
            <p:spPr>
              <a:xfrm rot="16200000">
                <a:off x="112865" y="9860"/>
                <a:ext cx="106167" cy="95479"/>
              </a:xfrm>
              <a:prstGeom prst="ellipse">
                <a:avLst/>
              </a:prstGeom>
              <a:solidFill>
                <a:srgbClr val="417FF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751" name="Shape 816"/>
              <p:cNvSpPr/>
              <p:nvPr/>
            </p:nvSpPr>
            <p:spPr>
              <a:xfrm rot="16200000">
                <a:off x="232210" y="6480"/>
                <a:ext cx="106165" cy="93205"/>
              </a:xfrm>
              <a:prstGeom prst="ellipse">
                <a:avLst/>
              </a:prstGeom>
              <a:solidFill>
                <a:srgbClr val="417FF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sp>
          <p:nvSpPr>
            <p:cNvPr id="753" name="Shape 818"/>
            <p:cNvSpPr/>
            <p:nvPr/>
          </p:nvSpPr>
          <p:spPr>
            <a:xfrm>
              <a:off x="1510551" y="1294253"/>
              <a:ext cx="698502" cy="226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54" name="Shape 819"/>
            <p:cNvSpPr/>
            <p:nvPr/>
          </p:nvSpPr>
          <p:spPr>
            <a:xfrm>
              <a:off x="1515066" y="1289737"/>
              <a:ext cx="2260" cy="13552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55" name="Shape 820"/>
            <p:cNvSpPr/>
            <p:nvPr/>
          </p:nvSpPr>
          <p:spPr>
            <a:xfrm>
              <a:off x="2219493" y="1287478"/>
              <a:ext cx="2259" cy="11745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56" name="Shape 821"/>
            <p:cNvSpPr/>
            <p:nvPr/>
          </p:nvSpPr>
          <p:spPr>
            <a:xfrm>
              <a:off x="1083830" y="526270"/>
              <a:ext cx="410918" cy="37721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57" name="Shape 822"/>
            <p:cNvSpPr/>
            <p:nvPr/>
          </p:nvSpPr>
          <p:spPr>
            <a:xfrm flipV="1">
              <a:off x="1101893" y="932850"/>
              <a:ext cx="392855" cy="46982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58" name="Shape 823"/>
            <p:cNvSpPr/>
            <p:nvPr/>
          </p:nvSpPr>
          <p:spPr>
            <a:xfrm flipV="1">
              <a:off x="1851475" y="1054824"/>
              <a:ext cx="2260" cy="23265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767" name="Group 832"/>
            <p:cNvGrpSpPr/>
            <p:nvPr/>
          </p:nvGrpSpPr>
          <p:grpSpPr>
            <a:xfrm>
              <a:off x="2020809" y="1393640"/>
              <a:ext cx="307060" cy="562438"/>
              <a:chOff x="0" y="0"/>
              <a:chExt cx="307059" cy="562437"/>
            </a:xfrm>
          </p:grpSpPr>
          <p:sp>
            <p:nvSpPr>
              <p:cNvPr id="759" name="Shape 824"/>
              <p:cNvSpPr/>
              <p:nvPr/>
            </p:nvSpPr>
            <p:spPr>
              <a:xfrm>
                <a:off x="-1" y="433165"/>
                <a:ext cx="298030" cy="1292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321" y="0"/>
                    </a:moveTo>
                    <a:lnTo>
                      <a:pt x="0" y="21600"/>
                    </a:lnTo>
                    <a:lnTo>
                      <a:pt x="13279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38D4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760" name="Shape 825"/>
              <p:cNvSpPr/>
              <p:nvPr/>
            </p:nvSpPr>
            <p:spPr>
              <a:xfrm>
                <a:off x="149013" y="2267"/>
                <a:ext cx="137726" cy="435436"/>
              </a:xfrm>
              <a:prstGeom prst="rect">
                <a:avLst/>
              </a:prstGeom>
              <a:solidFill>
                <a:srgbClr val="38D4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761" name="Shape 826"/>
              <p:cNvSpPr/>
              <p:nvPr/>
            </p:nvSpPr>
            <p:spPr>
              <a:xfrm>
                <a:off x="-1" y="124733"/>
                <a:ext cx="189655" cy="435435"/>
              </a:xfrm>
              <a:prstGeom prst="rect">
                <a:avLst/>
              </a:prstGeom>
              <a:solidFill>
                <a:srgbClr val="38D4D6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762" name="Shape 827"/>
              <p:cNvSpPr/>
              <p:nvPr/>
            </p:nvSpPr>
            <p:spPr>
              <a:xfrm>
                <a:off x="-1" y="0"/>
                <a:ext cx="298030" cy="1292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321" y="0"/>
                    </a:moveTo>
                    <a:lnTo>
                      <a:pt x="0" y="21600"/>
                    </a:lnTo>
                    <a:lnTo>
                      <a:pt x="13279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38D4D6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763" name="Shape 828"/>
              <p:cNvSpPr/>
              <p:nvPr/>
            </p:nvSpPr>
            <p:spPr>
              <a:xfrm>
                <a:off x="294358" y="9071"/>
                <a:ext cx="2259" cy="42409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64" name="Shape 829"/>
              <p:cNvSpPr/>
              <p:nvPr/>
            </p:nvSpPr>
            <p:spPr>
              <a:xfrm flipH="1">
                <a:off x="192758" y="433165"/>
                <a:ext cx="114302" cy="127004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65" name="Shape 830"/>
              <p:cNvSpPr/>
              <p:nvPr/>
            </p:nvSpPr>
            <p:spPr>
              <a:xfrm>
                <a:off x="24834" y="183698"/>
                <a:ext cx="124180" cy="249469"/>
              </a:xfrm>
              <a:prstGeom prst="rect">
                <a:avLst/>
              </a:prstGeom>
              <a:solidFill>
                <a:srgbClr val="417FFC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766" name="Shape 831"/>
              <p:cNvSpPr/>
              <p:nvPr/>
            </p:nvSpPr>
            <p:spPr>
              <a:xfrm>
                <a:off x="42897" y="258538"/>
                <a:ext cx="94829" cy="8844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grpSp>
          <p:nvGrpSpPr>
            <p:cNvPr id="777" name="Group 842"/>
            <p:cNvGrpSpPr/>
            <p:nvPr/>
          </p:nvGrpSpPr>
          <p:grpSpPr>
            <a:xfrm>
              <a:off x="659369" y="2274562"/>
              <a:ext cx="681851" cy="1316869"/>
              <a:chOff x="0" y="0"/>
              <a:chExt cx="681849" cy="1316868"/>
            </a:xfrm>
          </p:grpSpPr>
          <p:pic>
            <p:nvPicPr>
              <p:cNvPr id="768" name="image.png" descr="image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593506" cy="46982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769" name="Shape 834"/>
              <p:cNvSpPr/>
              <p:nvPr/>
            </p:nvSpPr>
            <p:spPr>
              <a:xfrm flipV="1">
                <a:off x="579911" y="350110"/>
                <a:ext cx="101939" cy="903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pic>
            <p:nvPicPr>
              <p:cNvPr id="770" name="image.png" descr="image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844782"/>
                <a:ext cx="593506" cy="47208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771" name="Shape 836"/>
              <p:cNvSpPr/>
              <p:nvPr/>
            </p:nvSpPr>
            <p:spPr>
              <a:xfrm flipV="1">
                <a:off x="579911" y="1201669"/>
                <a:ext cx="101939" cy="452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775" name="Group 840"/>
              <p:cNvGrpSpPr/>
              <p:nvPr/>
            </p:nvGrpSpPr>
            <p:grpSpPr>
              <a:xfrm>
                <a:off x="178956" y="485636"/>
                <a:ext cx="99677" cy="314781"/>
                <a:chOff x="0" y="0"/>
                <a:chExt cx="99676" cy="314780"/>
              </a:xfrm>
            </p:grpSpPr>
            <p:sp>
              <p:nvSpPr>
                <p:cNvPr id="772" name="Shape 837"/>
                <p:cNvSpPr/>
                <p:nvPr/>
              </p:nvSpPr>
              <p:spPr>
                <a:xfrm>
                  <a:off x="-1" y="0"/>
                  <a:ext cx="92882" cy="88095"/>
                </a:xfrm>
                <a:prstGeom prst="ellipse">
                  <a:avLst/>
                </a:prstGeom>
                <a:solidFill>
                  <a:srgbClr val="417FF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marR="57798" defTabSz="1295400">
                    <a:defRPr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773" name="Shape 838"/>
                <p:cNvSpPr/>
                <p:nvPr/>
              </p:nvSpPr>
              <p:spPr>
                <a:xfrm>
                  <a:off x="2264" y="112938"/>
                  <a:ext cx="95147" cy="88095"/>
                </a:xfrm>
                <a:prstGeom prst="ellipse">
                  <a:avLst/>
                </a:prstGeom>
                <a:solidFill>
                  <a:srgbClr val="417FF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marR="57798" defTabSz="1295400">
                    <a:defRPr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774" name="Shape 839"/>
                <p:cNvSpPr/>
                <p:nvPr/>
              </p:nvSpPr>
              <p:spPr>
                <a:xfrm>
                  <a:off x="6796" y="225878"/>
                  <a:ext cx="92881" cy="88903"/>
                </a:xfrm>
                <a:prstGeom prst="ellipse">
                  <a:avLst/>
                </a:prstGeom>
                <a:solidFill>
                  <a:srgbClr val="417FF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marR="57798" defTabSz="1295400">
                    <a:defRPr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  <p:sp>
            <p:nvSpPr>
              <p:cNvPr id="776" name="Shape 841"/>
              <p:cNvSpPr/>
              <p:nvPr/>
            </p:nvSpPr>
            <p:spPr>
              <a:xfrm>
                <a:off x="675053" y="345592"/>
                <a:ext cx="2268" cy="85382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pic>
          <p:nvPicPr>
            <p:cNvPr id="778" name="image.png" descr="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94373" y="3711142"/>
              <a:ext cx="593798" cy="4720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9" name="image.png" descr="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20613" y="3695332"/>
              <a:ext cx="591540" cy="4698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80" name="Shape 845"/>
            <p:cNvSpPr/>
            <p:nvPr/>
          </p:nvSpPr>
          <p:spPr>
            <a:xfrm rot="16200000">
              <a:off x="1613984" y="3840317"/>
              <a:ext cx="88903" cy="92571"/>
            </a:xfrm>
            <a:prstGeom prst="ellipse">
              <a:avLst/>
            </a:prstGeom>
            <a:solidFill>
              <a:srgbClr val="417FF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81" name="Shape 846"/>
            <p:cNvSpPr/>
            <p:nvPr/>
          </p:nvSpPr>
          <p:spPr>
            <a:xfrm rot="16200000">
              <a:off x="1734776" y="3839188"/>
              <a:ext cx="88903" cy="94829"/>
            </a:xfrm>
            <a:prstGeom prst="ellipse">
              <a:avLst/>
            </a:prstGeom>
            <a:solidFill>
              <a:srgbClr val="417FF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82" name="Shape 847"/>
            <p:cNvSpPr/>
            <p:nvPr/>
          </p:nvSpPr>
          <p:spPr>
            <a:xfrm rot="16200000">
              <a:off x="1844681" y="3846689"/>
              <a:ext cx="88095" cy="92571"/>
            </a:xfrm>
            <a:prstGeom prst="ellipse">
              <a:avLst/>
            </a:prstGeom>
            <a:solidFill>
              <a:srgbClr val="417FF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83" name="Shape 848"/>
            <p:cNvSpPr/>
            <p:nvPr/>
          </p:nvSpPr>
          <p:spPr>
            <a:xfrm flipV="1">
              <a:off x="2255618" y="3634344"/>
              <a:ext cx="2259" cy="858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84" name="Shape 849"/>
            <p:cNvSpPr/>
            <p:nvPr/>
          </p:nvSpPr>
          <p:spPr>
            <a:xfrm flipH="1" flipV="1">
              <a:off x="1368311" y="3618533"/>
              <a:ext cx="2259" cy="8890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85" name="Shape 850"/>
            <p:cNvSpPr/>
            <p:nvPr/>
          </p:nvSpPr>
          <p:spPr>
            <a:xfrm flipH="1" flipV="1">
              <a:off x="1372826" y="3625310"/>
              <a:ext cx="891824" cy="226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86" name="Shape 851"/>
            <p:cNvSpPr/>
            <p:nvPr/>
          </p:nvSpPr>
          <p:spPr>
            <a:xfrm flipV="1">
              <a:off x="1341218" y="3094497"/>
              <a:ext cx="133211" cy="452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87" name="Shape 852"/>
            <p:cNvSpPr/>
            <p:nvPr/>
          </p:nvSpPr>
          <p:spPr>
            <a:xfrm>
              <a:off x="2196915" y="3160002"/>
              <a:ext cx="431238" cy="54888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88" name="Shape 853"/>
            <p:cNvSpPr/>
            <p:nvPr/>
          </p:nvSpPr>
          <p:spPr>
            <a:xfrm flipH="1">
              <a:off x="3328061" y="3155484"/>
              <a:ext cx="393702" cy="55792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pic>
          <p:nvPicPr>
            <p:cNvPr id="789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580933" y="2518510"/>
              <a:ext cx="292102" cy="342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90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679884" y="2633707"/>
              <a:ext cx="292102" cy="3410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91" name="Shape 856"/>
            <p:cNvSpPr/>
            <p:nvPr/>
          </p:nvSpPr>
          <p:spPr>
            <a:xfrm>
              <a:off x="1794466" y="2328783"/>
              <a:ext cx="1925887" cy="417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09" fill="norm" stroke="1" extrusionOk="0">
                  <a:moveTo>
                    <a:pt x="0" y="20809"/>
                  </a:moveTo>
                  <a:cubicBezTo>
                    <a:pt x="3000" y="10862"/>
                    <a:pt x="6000" y="914"/>
                    <a:pt x="9600" y="62"/>
                  </a:cubicBezTo>
                  <a:cubicBezTo>
                    <a:pt x="13200" y="-791"/>
                    <a:pt x="17400" y="7262"/>
                    <a:pt x="21600" y="15409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grpSp>
          <p:nvGrpSpPr>
            <p:cNvPr id="794" name="Group 859"/>
            <p:cNvGrpSpPr/>
            <p:nvPr/>
          </p:nvGrpSpPr>
          <p:grpSpPr>
            <a:xfrm>
              <a:off x="2175466" y="4336824"/>
              <a:ext cx="576865" cy="607613"/>
              <a:chOff x="0" y="0"/>
              <a:chExt cx="576864" cy="607612"/>
            </a:xfrm>
          </p:grpSpPr>
          <p:pic>
            <p:nvPicPr>
              <p:cNvPr id="792" name="image.png" descr="image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0" y="-1"/>
                <a:ext cx="537354" cy="53533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93" name="image.png" descr="image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82408" y="158114"/>
                <a:ext cx="494457" cy="4494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797" name="Group 862"/>
            <p:cNvGrpSpPr/>
            <p:nvPr/>
          </p:nvGrpSpPr>
          <p:grpSpPr>
            <a:xfrm>
              <a:off x="3280648" y="4381999"/>
              <a:ext cx="577995" cy="607615"/>
              <a:chOff x="0" y="0"/>
              <a:chExt cx="577994" cy="607613"/>
            </a:xfrm>
          </p:grpSpPr>
          <p:pic>
            <p:nvPicPr>
              <p:cNvPr id="795" name="image.png" descr="image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0" y="-1"/>
                <a:ext cx="537354" cy="5353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96" name="image.png" descr="image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83538" y="158114"/>
                <a:ext cx="494457" cy="4495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800" name="Group 865"/>
            <p:cNvGrpSpPr/>
            <p:nvPr/>
          </p:nvGrpSpPr>
          <p:grpSpPr>
            <a:xfrm>
              <a:off x="2691369" y="3977680"/>
              <a:ext cx="539611" cy="535333"/>
              <a:chOff x="0" y="0"/>
              <a:chExt cx="539610" cy="535332"/>
            </a:xfrm>
          </p:grpSpPr>
          <p:pic>
            <p:nvPicPr>
              <p:cNvPr id="798" name="image.png" descr="image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0" y="-1"/>
                <a:ext cx="539611" cy="53533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799" name="Shape 864"/>
              <p:cNvSpPr/>
              <p:nvPr/>
            </p:nvSpPr>
            <p:spPr>
              <a:xfrm>
                <a:off x="155786" y="187478"/>
                <a:ext cx="381567" cy="347854"/>
              </a:xfrm>
              <a:prstGeom prst="rect">
                <a:avLst/>
              </a:prstGeom>
              <a:solidFill>
                <a:srgbClr val="38D4D6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sp>
          <p:nvSpPr>
            <p:cNvPr id="801" name="Shape 866"/>
            <p:cNvSpPr/>
            <p:nvPr/>
          </p:nvSpPr>
          <p:spPr>
            <a:xfrm>
              <a:off x="3127119" y="3839893"/>
              <a:ext cx="2260" cy="33020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810" name="Group 875"/>
            <p:cNvGrpSpPr/>
            <p:nvPr/>
          </p:nvGrpSpPr>
          <p:grpSpPr>
            <a:xfrm>
              <a:off x="4152151" y="3019958"/>
              <a:ext cx="301699" cy="582767"/>
              <a:chOff x="0" y="0"/>
              <a:chExt cx="301697" cy="582766"/>
            </a:xfrm>
          </p:grpSpPr>
          <p:sp>
            <p:nvSpPr>
              <p:cNvPr id="802" name="Shape 867"/>
              <p:cNvSpPr/>
              <p:nvPr/>
            </p:nvSpPr>
            <p:spPr>
              <a:xfrm>
                <a:off x="0" y="447238"/>
                <a:ext cx="295771" cy="135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321" y="0"/>
                    </a:moveTo>
                    <a:lnTo>
                      <a:pt x="0" y="21600"/>
                    </a:lnTo>
                    <a:lnTo>
                      <a:pt x="13279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38D4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803" name="Shape 868"/>
              <p:cNvSpPr/>
              <p:nvPr/>
            </p:nvSpPr>
            <p:spPr>
              <a:xfrm>
                <a:off x="149013" y="2258"/>
                <a:ext cx="135469" cy="449499"/>
              </a:xfrm>
              <a:prstGeom prst="rect">
                <a:avLst/>
              </a:prstGeom>
              <a:solidFill>
                <a:srgbClr val="38D4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804" name="Shape 869"/>
              <p:cNvSpPr/>
              <p:nvPr/>
            </p:nvSpPr>
            <p:spPr>
              <a:xfrm>
                <a:off x="0" y="128750"/>
                <a:ext cx="187396" cy="449499"/>
              </a:xfrm>
              <a:prstGeom prst="rect">
                <a:avLst/>
              </a:prstGeom>
              <a:solidFill>
                <a:srgbClr val="38D4D6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805" name="Shape 870"/>
              <p:cNvSpPr/>
              <p:nvPr/>
            </p:nvSpPr>
            <p:spPr>
              <a:xfrm>
                <a:off x="0" y="-1"/>
                <a:ext cx="295771" cy="1332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321" y="0"/>
                    </a:moveTo>
                    <a:lnTo>
                      <a:pt x="0" y="21600"/>
                    </a:lnTo>
                    <a:lnTo>
                      <a:pt x="13279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38D4D6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806" name="Shape 871"/>
              <p:cNvSpPr/>
              <p:nvPr/>
            </p:nvSpPr>
            <p:spPr>
              <a:xfrm>
                <a:off x="295768" y="9035"/>
                <a:ext cx="2261" cy="43820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07" name="Shape 872"/>
              <p:cNvSpPr/>
              <p:nvPr/>
            </p:nvSpPr>
            <p:spPr>
              <a:xfrm flipH="1">
                <a:off x="187396" y="447238"/>
                <a:ext cx="114302" cy="13101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08" name="Shape 873"/>
              <p:cNvSpPr/>
              <p:nvPr/>
            </p:nvSpPr>
            <p:spPr>
              <a:xfrm>
                <a:off x="24835" y="189737"/>
                <a:ext cx="124180" cy="257502"/>
              </a:xfrm>
              <a:prstGeom prst="rect">
                <a:avLst/>
              </a:prstGeom>
              <a:solidFill>
                <a:srgbClr val="417FFC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809" name="Shape 874"/>
              <p:cNvSpPr/>
              <p:nvPr/>
            </p:nvSpPr>
            <p:spPr>
              <a:xfrm>
                <a:off x="42897" y="266535"/>
                <a:ext cx="94829" cy="889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grpSp>
          <p:nvGrpSpPr>
            <p:cNvPr id="819" name="Group 884"/>
            <p:cNvGrpSpPr/>
            <p:nvPr/>
          </p:nvGrpSpPr>
          <p:grpSpPr>
            <a:xfrm>
              <a:off x="4134088" y="3652415"/>
              <a:ext cx="301699" cy="582766"/>
              <a:chOff x="0" y="0"/>
              <a:chExt cx="301698" cy="582765"/>
            </a:xfrm>
          </p:grpSpPr>
          <p:sp>
            <p:nvSpPr>
              <p:cNvPr id="811" name="Shape 876"/>
              <p:cNvSpPr/>
              <p:nvPr/>
            </p:nvSpPr>
            <p:spPr>
              <a:xfrm>
                <a:off x="0" y="447237"/>
                <a:ext cx="295772" cy="135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321" y="0"/>
                    </a:moveTo>
                    <a:lnTo>
                      <a:pt x="0" y="21600"/>
                    </a:lnTo>
                    <a:lnTo>
                      <a:pt x="13279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38D4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812" name="Shape 877"/>
              <p:cNvSpPr/>
              <p:nvPr/>
            </p:nvSpPr>
            <p:spPr>
              <a:xfrm>
                <a:off x="149014" y="2257"/>
                <a:ext cx="135469" cy="449499"/>
              </a:xfrm>
              <a:prstGeom prst="rect">
                <a:avLst/>
              </a:prstGeom>
              <a:solidFill>
                <a:srgbClr val="38D4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813" name="Shape 878"/>
              <p:cNvSpPr/>
              <p:nvPr/>
            </p:nvSpPr>
            <p:spPr>
              <a:xfrm>
                <a:off x="-1" y="128750"/>
                <a:ext cx="187399" cy="449498"/>
              </a:xfrm>
              <a:prstGeom prst="rect">
                <a:avLst/>
              </a:prstGeom>
              <a:solidFill>
                <a:srgbClr val="38D4D6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814" name="Shape 879"/>
              <p:cNvSpPr/>
              <p:nvPr/>
            </p:nvSpPr>
            <p:spPr>
              <a:xfrm>
                <a:off x="0" y="0"/>
                <a:ext cx="295772" cy="1332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321" y="0"/>
                    </a:moveTo>
                    <a:lnTo>
                      <a:pt x="0" y="21600"/>
                    </a:lnTo>
                    <a:lnTo>
                      <a:pt x="13279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38D4D6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815" name="Shape 880"/>
              <p:cNvSpPr/>
              <p:nvPr/>
            </p:nvSpPr>
            <p:spPr>
              <a:xfrm>
                <a:off x="295769" y="9035"/>
                <a:ext cx="2261" cy="438204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16" name="Shape 881"/>
              <p:cNvSpPr/>
              <p:nvPr/>
            </p:nvSpPr>
            <p:spPr>
              <a:xfrm flipH="1">
                <a:off x="187397" y="447237"/>
                <a:ext cx="114302" cy="13101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17" name="Shape 882"/>
              <p:cNvSpPr/>
              <p:nvPr/>
            </p:nvSpPr>
            <p:spPr>
              <a:xfrm>
                <a:off x="24835" y="189737"/>
                <a:ext cx="124180" cy="257502"/>
              </a:xfrm>
              <a:prstGeom prst="rect">
                <a:avLst/>
              </a:prstGeom>
              <a:solidFill>
                <a:srgbClr val="417FFC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818" name="Shape 883"/>
              <p:cNvSpPr/>
              <p:nvPr/>
            </p:nvSpPr>
            <p:spPr>
              <a:xfrm>
                <a:off x="42898" y="266535"/>
                <a:ext cx="94828" cy="889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sp>
          <p:nvSpPr>
            <p:cNvPr id="820" name="Shape 885"/>
            <p:cNvSpPr/>
            <p:nvPr/>
          </p:nvSpPr>
          <p:spPr>
            <a:xfrm flipH="1" flipV="1">
              <a:off x="4037004" y="3117085"/>
              <a:ext cx="2260" cy="86963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21" name="Shape 886"/>
            <p:cNvSpPr/>
            <p:nvPr/>
          </p:nvSpPr>
          <p:spPr>
            <a:xfrm flipV="1">
              <a:off x="4029666" y="3982196"/>
              <a:ext cx="146758" cy="226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22" name="Shape 887"/>
            <p:cNvSpPr/>
            <p:nvPr/>
          </p:nvSpPr>
          <p:spPr>
            <a:xfrm flipV="1">
              <a:off x="4030231" y="3304563"/>
              <a:ext cx="127002" cy="226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23" name="Shape 888"/>
            <p:cNvSpPr/>
            <p:nvPr/>
          </p:nvSpPr>
          <p:spPr>
            <a:xfrm flipV="1">
              <a:off x="2212719" y="598551"/>
              <a:ext cx="652500" cy="29590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24" name="Shape 889"/>
            <p:cNvSpPr/>
            <p:nvPr/>
          </p:nvSpPr>
          <p:spPr>
            <a:xfrm>
              <a:off x="3542551" y="575963"/>
              <a:ext cx="690882" cy="29590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25" name="Shape 890"/>
            <p:cNvSpPr/>
            <p:nvPr/>
          </p:nvSpPr>
          <p:spPr>
            <a:xfrm flipH="1">
              <a:off x="4280844" y="1054823"/>
              <a:ext cx="342902" cy="96901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26" name="Shape 891"/>
            <p:cNvSpPr/>
            <p:nvPr/>
          </p:nvSpPr>
          <p:spPr>
            <a:xfrm>
              <a:off x="3191466" y="736337"/>
              <a:ext cx="2260" cy="61438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27" name="Shape 892"/>
            <p:cNvSpPr/>
            <p:nvPr/>
          </p:nvSpPr>
          <p:spPr>
            <a:xfrm>
              <a:off x="3216866" y="1657916"/>
              <a:ext cx="760873" cy="52403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28" name="Shape 893"/>
            <p:cNvSpPr/>
            <p:nvPr/>
          </p:nvSpPr>
          <p:spPr>
            <a:xfrm flipH="1">
              <a:off x="3876702" y="2319737"/>
              <a:ext cx="381002" cy="51274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29" name="Shape 894"/>
            <p:cNvSpPr/>
            <p:nvPr/>
          </p:nvSpPr>
          <p:spPr>
            <a:xfrm flipH="1">
              <a:off x="3553839" y="1009648"/>
              <a:ext cx="796998" cy="54662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30" name="Shape 895"/>
            <p:cNvSpPr/>
            <p:nvPr/>
          </p:nvSpPr>
          <p:spPr>
            <a:xfrm flipH="1">
              <a:off x="3567386" y="212300"/>
              <a:ext cx="498971" cy="36366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31" name="Shape 896"/>
            <p:cNvSpPr/>
            <p:nvPr/>
          </p:nvSpPr>
          <p:spPr>
            <a:xfrm flipH="1">
              <a:off x="4587902" y="463024"/>
              <a:ext cx="286740" cy="25072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845" name="Group 910"/>
            <p:cNvGrpSpPr/>
            <p:nvPr/>
          </p:nvGrpSpPr>
          <p:grpSpPr>
            <a:xfrm>
              <a:off x="1474426" y="736336"/>
              <a:ext cx="717977" cy="332043"/>
              <a:chOff x="0" y="0"/>
              <a:chExt cx="717976" cy="332042"/>
            </a:xfrm>
          </p:grpSpPr>
          <p:sp>
            <p:nvSpPr>
              <p:cNvPr id="832" name="Shape 897"/>
              <p:cNvSpPr/>
              <p:nvPr/>
            </p:nvSpPr>
            <p:spPr>
              <a:xfrm>
                <a:off x="4528" y="146820"/>
                <a:ext cx="708926" cy="185223"/>
              </a:xfrm>
              <a:prstGeom prst="ellipse">
                <a:avLst/>
              </a:prstGeom>
              <a:solidFill>
                <a:srgbClr val="FFAB0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833" name="Shape 898"/>
              <p:cNvSpPr/>
              <p:nvPr/>
            </p:nvSpPr>
            <p:spPr>
              <a:xfrm>
                <a:off x="4529" y="131009"/>
                <a:ext cx="2267" cy="11519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34" name="Shape 899"/>
              <p:cNvSpPr/>
              <p:nvPr/>
            </p:nvSpPr>
            <p:spPr>
              <a:xfrm>
                <a:off x="715718" y="131009"/>
                <a:ext cx="2259" cy="11519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35" name="Shape 900"/>
              <p:cNvSpPr/>
              <p:nvPr/>
            </p:nvSpPr>
            <p:spPr>
              <a:xfrm>
                <a:off x="4529" y="131009"/>
                <a:ext cx="698504" cy="112940"/>
              </a:xfrm>
              <a:prstGeom prst="rect">
                <a:avLst/>
              </a:prstGeom>
              <a:solidFill>
                <a:srgbClr val="FFAB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836" name="Shape 901"/>
              <p:cNvSpPr/>
              <p:nvPr/>
            </p:nvSpPr>
            <p:spPr>
              <a:xfrm>
                <a:off x="-1" y="0"/>
                <a:ext cx="708926" cy="212326"/>
              </a:xfrm>
              <a:prstGeom prst="ellipse">
                <a:avLst/>
              </a:prstGeom>
              <a:solidFill>
                <a:srgbClr val="FFAB0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grpSp>
            <p:nvGrpSpPr>
              <p:cNvPr id="840" name="Group 905"/>
              <p:cNvGrpSpPr/>
              <p:nvPr/>
            </p:nvGrpSpPr>
            <p:grpSpPr>
              <a:xfrm>
                <a:off x="169869" y="45175"/>
                <a:ext cx="351066" cy="128754"/>
                <a:chOff x="0" y="0"/>
                <a:chExt cx="351065" cy="128753"/>
              </a:xfrm>
            </p:grpSpPr>
            <p:sp>
              <p:nvSpPr>
                <p:cNvPr id="837" name="Shape 902"/>
                <p:cNvSpPr/>
                <p:nvPr/>
              </p:nvSpPr>
              <p:spPr>
                <a:xfrm flipV="1">
                  <a:off x="0" y="0"/>
                  <a:ext cx="124573" cy="230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38" name="Shape 903"/>
                <p:cNvSpPr/>
                <p:nvPr/>
              </p:nvSpPr>
              <p:spPr>
                <a:xfrm>
                  <a:off x="240083" y="126453"/>
                  <a:ext cx="110983" cy="230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39" name="Shape 904"/>
                <p:cNvSpPr/>
                <p:nvPr/>
              </p:nvSpPr>
              <p:spPr>
                <a:xfrm>
                  <a:off x="115510" y="2298"/>
                  <a:ext cx="129105" cy="124157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844" name="Group 909"/>
              <p:cNvGrpSpPr/>
              <p:nvPr/>
            </p:nvGrpSpPr>
            <p:grpSpPr>
              <a:xfrm>
                <a:off x="169868" y="45175"/>
                <a:ext cx="351066" cy="124235"/>
                <a:chOff x="0" y="0"/>
                <a:chExt cx="351065" cy="124234"/>
              </a:xfrm>
            </p:grpSpPr>
            <p:sp>
              <p:nvSpPr>
                <p:cNvPr id="841" name="Shape 906"/>
                <p:cNvSpPr/>
                <p:nvPr/>
              </p:nvSpPr>
              <p:spPr>
                <a:xfrm>
                  <a:off x="-1" y="121975"/>
                  <a:ext cx="124573" cy="226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42" name="Shape 907"/>
                <p:cNvSpPr/>
                <p:nvPr/>
              </p:nvSpPr>
              <p:spPr>
                <a:xfrm flipV="1">
                  <a:off x="240083" y="-1"/>
                  <a:ext cx="110983" cy="226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43" name="Shape 908"/>
                <p:cNvSpPr/>
                <p:nvPr/>
              </p:nvSpPr>
              <p:spPr>
                <a:xfrm flipV="1">
                  <a:off x="115511" y="0"/>
                  <a:ext cx="129103" cy="121977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</p:grpSp>
        <p:grpSp>
          <p:nvGrpSpPr>
            <p:cNvPr id="859" name="Group 924"/>
            <p:cNvGrpSpPr/>
            <p:nvPr/>
          </p:nvGrpSpPr>
          <p:grpSpPr>
            <a:xfrm>
              <a:off x="2829093" y="411073"/>
              <a:ext cx="715718" cy="332043"/>
              <a:chOff x="0" y="0"/>
              <a:chExt cx="715717" cy="332041"/>
            </a:xfrm>
          </p:grpSpPr>
          <p:sp>
            <p:nvSpPr>
              <p:cNvPr id="846" name="Shape 911"/>
              <p:cNvSpPr/>
              <p:nvPr/>
            </p:nvSpPr>
            <p:spPr>
              <a:xfrm>
                <a:off x="4529" y="147825"/>
                <a:ext cx="708925" cy="184217"/>
              </a:xfrm>
              <a:prstGeom prst="ellipse">
                <a:avLst/>
              </a:prstGeom>
              <a:solidFill>
                <a:srgbClr val="FFAB0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847" name="Shape 912"/>
              <p:cNvSpPr/>
              <p:nvPr/>
            </p:nvSpPr>
            <p:spPr>
              <a:xfrm>
                <a:off x="4529" y="131905"/>
                <a:ext cx="2267" cy="11598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48" name="Shape 913"/>
              <p:cNvSpPr/>
              <p:nvPr/>
            </p:nvSpPr>
            <p:spPr>
              <a:xfrm>
                <a:off x="713452" y="131905"/>
                <a:ext cx="2266" cy="11598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49" name="Shape 914"/>
              <p:cNvSpPr/>
              <p:nvPr/>
            </p:nvSpPr>
            <p:spPr>
              <a:xfrm>
                <a:off x="4529" y="131905"/>
                <a:ext cx="698502" cy="113715"/>
              </a:xfrm>
              <a:prstGeom prst="rect">
                <a:avLst/>
              </a:prstGeom>
              <a:solidFill>
                <a:srgbClr val="FFAB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850" name="Shape 915"/>
              <p:cNvSpPr/>
              <p:nvPr/>
            </p:nvSpPr>
            <p:spPr>
              <a:xfrm>
                <a:off x="0" y="-1"/>
                <a:ext cx="708922" cy="213784"/>
              </a:xfrm>
              <a:prstGeom prst="ellipse">
                <a:avLst/>
              </a:prstGeom>
              <a:solidFill>
                <a:srgbClr val="FFAB0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grpSp>
            <p:nvGrpSpPr>
              <p:cNvPr id="854" name="Group 919"/>
              <p:cNvGrpSpPr/>
              <p:nvPr/>
            </p:nvGrpSpPr>
            <p:grpSpPr>
              <a:xfrm>
                <a:off x="169869" y="45484"/>
                <a:ext cx="351066" cy="129636"/>
                <a:chOff x="0" y="0"/>
                <a:chExt cx="351065" cy="129634"/>
              </a:xfrm>
            </p:grpSpPr>
            <p:sp>
              <p:nvSpPr>
                <p:cNvPr id="851" name="Shape 916"/>
                <p:cNvSpPr/>
                <p:nvPr/>
              </p:nvSpPr>
              <p:spPr>
                <a:xfrm flipV="1">
                  <a:off x="0" y="0"/>
                  <a:ext cx="124572" cy="2316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52" name="Shape 917"/>
                <p:cNvSpPr/>
                <p:nvPr/>
              </p:nvSpPr>
              <p:spPr>
                <a:xfrm>
                  <a:off x="240082" y="127318"/>
                  <a:ext cx="110984" cy="2317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53" name="Shape 918"/>
                <p:cNvSpPr/>
                <p:nvPr/>
              </p:nvSpPr>
              <p:spPr>
                <a:xfrm>
                  <a:off x="115510" y="2314"/>
                  <a:ext cx="129102" cy="125006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858" name="Group 923"/>
              <p:cNvGrpSpPr/>
              <p:nvPr/>
            </p:nvGrpSpPr>
            <p:grpSpPr>
              <a:xfrm>
                <a:off x="169868" y="45483"/>
                <a:ext cx="351067" cy="125088"/>
                <a:chOff x="0" y="0"/>
                <a:chExt cx="351066" cy="125086"/>
              </a:xfrm>
            </p:grpSpPr>
            <p:sp>
              <p:nvSpPr>
                <p:cNvPr id="855" name="Shape 920"/>
                <p:cNvSpPr/>
                <p:nvPr/>
              </p:nvSpPr>
              <p:spPr>
                <a:xfrm>
                  <a:off x="0" y="122811"/>
                  <a:ext cx="124572" cy="2276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56" name="Shape 921"/>
                <p:cNvSpPr/>
                <p:nvPr/>
              </p:nvSpPr>
              <p:spPr>
                <a:xfrm flipV="1">
                  <a:off x="240083" y="-1"/>
                  <a:ext cx="110984" cy="2277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57" name="Shape 922"/>
                <p:cNvSpPr/>
                <p:nvPr/>
              </p:nvSpPr>
              <p:spPr>
                <a:xfrm flipV="1">
                  <a:off x="115511" y="0"/>
                  <a:ext cx="129102" cy="122813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</p:grpSp>
        <p:grpSp>
          <p:nvGrpSpPr>
            <p:cNvPr id="873" name="Group 938"/>
            <p:cNvGrpSpPr/>
            <p:nvPr/>
          </p:nvGrpSpPr>
          <p:grpSpPr>
            <a:xfrm>
              <a:off x="2853928" y="1346206"/>
              <a:ext cx="715719" cy="332043"/>
              <a:chOff x="0" y="0"/>
              <a:chExt cx="715718" cy="332042"/>
            </a:xfrm>
          </p:grpSpPr>
          <p:sp>
            <p:nvSpPr>
              <p:cNvPr id="860" name="Shape 925"/>
              <p:cNvSpPr/>
              <p:nvPr/>
            </p:nvSpPr>
            <p:spPr>
              <a:xfrm>
                <a:off x="4528" y="146820"/>
                <a:ext cx="708926" cy="185223"/>
              </a:xfrm>
              <a:prstGeom prst="ellipse">
                <a:avLst/>
              </a:prstGeom>
              <a:solidFill>
                <a:srgbClr val="FFAB0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861" name="Shape 926"/>
              <p:cNvSpPr/>
              <p:nvPr/>
            </p:nvSpPr>
            <p:spPr>
              <a:xfrm>
                <a:off x="4528" y="131009"/>
                <a:ext cx="2267" cy="11519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62" name="Shape 927"/>
              <p:cNvSpPr/>
              <p:nvPr/>
            </p:nvSpPr>
            <p:spPr>
              <a:xfrm>
                <a:off x="713453" y="131009"/>
                <a:ext cx="2266" cy="11519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63" name="Shape 928"/>
              <p:cNvSpPr/>
              <p:nvPr/>
            </p:nvSpPr>
            <p:spPr>
              <a:xfrm>
                <a:off x="4528" y="131009"/>
                <a:ext cx="698504" cy="112940"/>
              </a:xfrm>
              <a:prstGeom prst="rect">
                <a:avLst/>
              </a:prstGeom>
              <a:solidFill>
                <a:srgbClr val="FFAB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864" name="Shape 929"/>
              <p:cNvSpPr/>
              <p:nvPr/>
            </p:nvSpPr>
            <p:spPr>
              <a:xfrm>
                <a:off x="-1" y="0"/>
                <a:ext cx="708926" cy="212326"/>
              </a:xfrm>
              <a:prstGeom prst="ellipse">
                <a:avLst/>
              </a:prstGeom>
              <a:solidFill>
                <a:srgbClr val="FFAB0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grpSp>
            <p:nvGrpSpPr>
              <p:cNvPr id="868" name="Group 933"/>
              <p:cNvGrpSpPr/>
              <p:nvPr/>
            </p:nvGrpSpPr>
            <p:grpSpPr>
              <a:xfrm>
                <a:off x="169869" y="47434"/>
                <a:ext cx="351066" cy="126494"/>
                <a:chOff x="0" y="0"/>
                <a:chExt cx="351065" cy="126493"/>
              </a:xfrm>
            </p:grpSpPr>
            <p:sp>
              <p:nvSpPr>
                <p:cNvPr id="865" name="Shape 930"/>
                <p:cNvSpPr/>
                <p:nvPr/>
              </p:nvSpPr>
              <p:spPr>
                <a:xfrm flipV="1">
                  <a:off x="-1" y="0"/>
                  <a:ext cx="124573" cy="226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66" name="Shape 931"/>
                <p:cNvSpPr/>
                <p:nvPr/>
              </p:nvSpPr>
              <p:spPr>
                <a:xfrm>
                  <a:off x="240082" y="124233"/>
                  <a:ext cx="110984" cy="226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67" name="Shape 932"/>
                <p:cNvSpPr/>
                <p:nvPr/>
              </p:nvSpPr>
              <p:spPr>
                <a:xfrm>
                  <a:off x="115510" y="2258"/>
                  <a:ext cx="129102" cy="121977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872" name="Group 937"/>
              <p:cNvGrpSpPr/>
              <p:nvPr/>
            </p:nvGrpSpPr>
            <p:grpSpPr>
              <a:xfrm>
                <a:off x="169867" y="45173"/>
                <a:ext cx="351068" cy="124237"/>
                <a:chOff x="0" y="0"/>
                <a:chExt cx="351067" cy="124236"/>
              </a:xfrm>
            </p:grpSpPr>
            <p:sp>
              <p:nvSpPr>
                <p:cNvPr id="869" name="Shape 934"/>
                <p:cNvSpPr/>
                <p:nvPr/>
              </p:nvSpPr>
              <p:spPr>
                <a:xfrm>
                  <a:off x="-1" y="121977"/>
                  <a:ext cx="124575" cy="226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70" name="Shape 935"/>
                <p:cNvSpPr/>
                <p:nvPr/>
              </p:nvSpPr>
              <p:spPr>
                <a:xfrm flipV="1">
                  <a:off x="240084" y="-1"/>
                  <a:ext cx="110984" cy="2262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71" name="Shape 936"/>
                <p:cNvSpPr/>
                <p:nvPr/>
              </p:nvSpPr>
              <p:spPr>
                <a:xfrm flipV="1">
                  <a:off x="115512" y="0"/>
                  <a:ext cx="129103" cy="121978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</p:grpSp>
        <p:grpSp>
          <p:nvGrpSpPr>
            <p:cNvPr id="887" name="Group 952"/>
            <p:cNvGrpSpPr/>
            <p:nvPr/>
          </p:nvGrpSpPr>
          <p:grpSpPr>
            <a:xfrm>
              <a:off x="4232866" y="706972"/>
              <a:ext cx="716283" cy="332043"/>
              <a:chOff x="0" y="0"/>
              <a:chExt cx="716282" cy="332041"/>
            </a:xfrm>
          </p:grpSpPr>
          <p:sp>
            <p:nvSpPr>
              <p:cNvPr id="874" name="Shape 939"/>
              <p:cNvSpPr/>
              <p:nvPr/>
            </p:nvSpPr>
            <p:spPr>
              <a:xfrm>
                <a:off x="5093" y="147825"/>
                <a:ext cx="708932" cy="184217"/>
              </a:xfrm>
              <a:prstGeom prst="ellipse">
                <a:avLst/>
              </a:prstGeom>
              <a:solidFill>
                <a:srgbClr val="FFAB0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875" name="Shape 940"/>
              <p:cNvSpPr/>
              <p:nvPr/>
            </p:nvSpPr>
            <p:spPr>
              <a:xfrm>
                <a:off x="5093" y="131906"/>
                <a:ext cx="2266" cy="11598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76" name="Shape 941"/>
              <p:cNvSpPr/>
              <p:nvPr/>
            </p:nvSpPr>
            <p:spPr>
              <a:xfrm>
                <a:off x="714023" y="131906"/>
                <a:ext cx="2260" cy="11598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77" name="Shape 942"/>
              <p:cNvSpPr/>
              <p:nvPr/>
            </p:nvSpPr>
            <p:spPr>
              <a:xfrm>
                <a:off x="5094" y="131906"/>
                <a:ext cx="702135" cy="113714"/>
              </a:xfrm>
              <a:prstGeom prst="rect">
                <a:avLst/>
              </a:prstGeom>
              <a:solidFill>
                <a:srgbClr val="FFAB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878" name="Shape 943"/>
              <p:cNvSpPr/>
              <p:nvPr/>
            </p:nvSpPr>
            <p:spPr>
              <a:xfrm>
                <a:off x="-1" y="-1"/>
                <a:ext cx="706665" cy="213784"/>
              </a:xfrm>
              <a:prstGeom prst="ellipse">
                <a:avLst/>
              </a:prstGeom>
              <a:solidFill>
                <a:srgbClr val="FFAB0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grpSp>
            <p:nvGrpSpPr>
              <p:cNvPr id="882" name="Group 947"/>
              <p:cNvGrpSpPr/>
              <p:nvPr/>
            </p:nvGrpSpPr>
            <p:grpSpPr>
              <a:xfrm>
                <a:off x="170436" y="45484"/>
                <a:ext cx="351070" cy="129637"/>
                <a:chOff x="0" y="0"/>
                <a:chExt cx="351069" cy="129635"/>
              </a:xfrm>
            </p:grpSpPr>
            <p:sp>
              <p:nvSpPr>
                <p:cNvPr id="879" name="Shape 944"/>
                <p:cNvSpPr/>
                <p:nvPr/>
              </p:nvSpPr>
              <p:spPr>
                <a:xfrm flipV="1">
                  <a:off x="0" y="0"/>
                  <a:ext cx="125382" cy="2316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80" name="Shape 945"/>
                <p:cNvSpPr/>
                <p:nvPr/>
              </p:nvSpPr>
              <p:spPr>
                <a:xfrm>
                  <a:off x="241645" y="127319"/>
                  <a:ext cx="109425" cy="2317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81" name="Shape 946"/>
                <p:cNvSpPr/>
                <p:nvPr/>
              </p:nvSpPr>
              <p:spPr>
                <a:xfrm>
                  <a:off x="113982" y="2314"/>
                  <a:ext cx="132222" cy="125007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886" name="Group 951"/>
              <p:cNvGrpSpPr/>
              <p:nvPr/>
            </p:nvGrpSpPr>
            <p:grpSpPr>
              <a:xfrm>
                <a:off x="170434" y="45483"/>
                <a:ext cx="351071" cy="125088"/>
                <a:chOff x="0" y="0"/>
                <a:chExt cx="351070" cy="125086"/>
              </a:xfrm>
            </p:grpSpPr>
            <p:sp>
              <p:nvSpPr>
                <p:cNvPr id="883" name="Shape 948"/>
                <p:cNvSpPr/>
                <p:nvPr/>
              </p:nvSpPr>
              <p:spPr>
                <a:xfrm>
                  <a:off x="-1" y="122811"/>
                  <a:ext cx="125384" cy="2276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84" name="Shape 949"/>
                <p:cNvSpPr/>
                <p:nvPr/>
              </p:nvSpPr>
              <p:spPr>
                <a:xfrm flipV="1">
                  <a:off x="241646" y="0"/>
                  <a:ext cx="109425" cy="227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85" name="Shape 950"/>
                <p:cNvSpPr/>
                <p:nvPr/>
              </p:nvSpPr>
              <p:spPr>
                <a:xfrm flipV="1">
                  <a:off x="113984" y="0"/>
                  <a:ext cx="132222" cy="122813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</p:grpSp>
        <p:grpSp>
          <p:nvGrpSpPr>
            <p:cNvPr id="901" name="Group 966"/>
            <p:cNvGrpSpPr/>
            <p:nvPr/>
          </p:nvGrpSpPr>
          <p:grpSpPr>
            <a:xfrm>
              <a:off x="3957982" y="1983180"/>
              <a:ext cx="717108" cy="332043"/>
              <a:chOff x="0" y="0"/>
              <a:chExt cx="717107" cy="332042"/>
            </a:xfrm>
          </p:grpSpPr>
          <p:sp>
            <p:nvSpPr>
              <p:cNvPr id="888" name="Shape 953"/>
              <p:cNvSpPr/>
              <p:nvPr/>
            </p:nvSpPr>
            <p:spPr>
              <a:xfrm>
                <a:off x="8183" y="146820"/>
                <a:ext cx="708925" cy="185223"/>
              </a:xfrm>
              <a:prstGeom prst="ellipse">
                <a:avLst/>
              </a:prstGeom>
              <a:solidFill>
                <a:srgbClr val="FFAB0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889" name="Shape 954"/>
              <p:cNvSpPr/>
              <p:nvPr/>
            </p:nvSpPr>
            <p:spPr>
              <a:xfrm>
                <a:off x="8183" y="131009"/>
                <a:ext cx="2267" cy="11519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90" name="Shape 955"/>
              <p:cNvSpPr/>
              <p:nvPr/>
            </p:nvSpPr>
            <p:spPr>
              <a:xfrm>
                <a:off x="713453" y="131009"/>
                <a:ext cx="2266" cy="11519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91" name="Shape 956"/>
              <p:cNvSpPr/>
              <p:nvPr/>
            </p:nvSpPr>
            <p:spPr>
              <a:xfrm>
                <a:off x="8183" y="131009"/>
                <a:ext cx="698504" cy="112940"/>
              </a:xfrm>
              <a:prstGeom prst="rect">
                <a:avLst/>
              </a:prstGeom>
              <a:solidFill>
                <a:srgbClr val="FFAB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892" name="Shape 957"/>
              <p:cNvSpPr/>
              <p:nvPr/>
            </p:nvSpPr>
            <p:spPr>
              <a:xfrm>
                <a:off x="-1" y="0"/>
                <a:ext cx="708926" cy="212326"/>
              </a:xfrm>
              <a:prstGeom prst="ellipse">
                <a:avLst/>
              </a:prstGeom>
              <a:solidFill>
                <a:srgbClr val="FFAB0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grpSp>
            <p:nvGrpSpPr>
              <p:cNvPr id="896" name="Group 961"/>
              <p:cNvGrpSpPr/>
              <p:nvPr/>
            </p:nvGrpSpPr>
            <p:grpSpPr>
              <a:xfrm>
                <a:off x="169868" y="47434"/>
                <a:ext cx="351067" cy="126494"/>
                <a:chOff x="0" y="0"/>
                <a:chExt cx="351066" cy="126493"/>
              </a:xfrm>
            </p:grpSpPr>
            <p:sp>
              <p:nvSpPr>
                <p:cNvPr id="893" name="Shape 958"/>
                <p:cNvSpPr/>
                <p:nvPr/>
              </p:nvSpPr>
              <p:spPr>
                <a:xfrm flipV="1">
                  <a:off x="-1" y="0"/>
                  <a:ext cx="124573" cy="226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94" name="Shape 959"/>
                <p:cNvSpPr/>
                <p:nvPr/>
              </p:nvSpPr>
              <p:spPr>
                <a:xfrm>
                  <a:off x="240084" y="124233"/>
                  <a:ext cx="110983" cy="226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95" name="Shape 960"/>
                <p:cNvSpPr/>
                <p:nvPr/>
              </p:nvSpPr>
              <p:spPr>
                <a:xfrm>
                  <a:off x="115511" y="2258"/>
                  <a:ext cx="129102" cy="121977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900" name="Group 965"/>
              <p:cNvGrpSpPr/>
              <p:nvPr/>
            </p:nvGrpSpPr>
            <p:grpSpPr>
              <a:xfrm>
                <a:off x="169866" y="45174"/>
                <a:ext cx="351068" cy="124236"/>
                <a:chOff x="0" y="0"/>
                <a:chExt cx="351067" cy="124235"/>
              </a:xfrm>
            </p:grpSpPr>
            <p:sp>
              <p:nvSpPr>
                <p:cNvPr id="897" name="Shape 962"/>
                <p:cNvSpPr/>
                <p:nvPr/>
              </p:nvSpPr>
              <p:spPr>
                <a:xfrm>
                  <a:off x="-1" y="121976"/>
                  <a:ext cx="124575" cy="226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98" name="Shape 963"/>
                <p:cNvSpPr/>
                <p:nvPr/>
              </p:nvSpPr>
              <p:spPr>
                <a:xfrm flipV="1">
                  <a:off x="240085" y="-1"/>
                  <a:ext cx="110983" cy="226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99" name="Shape 964"/>
                <p:cNvSpPr/>
                <p:nvPr/>
              </p:nvSpPr>
              <p:spPr>
                <a:xfrm flipV="1">
                  <a:off x="115512" y="0"/>
                  <a:ext cx="129103" cy="121978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</p:grpSp>
        <p:grpSp>
          <p:nvGrpSpPr>
            <p:cNvPr id="915" name="Group 980"/>
            <p:cNvGrpSpPr/>
            <p:nvPr/>
          </p:nvGrpSpPr>
          <p:grpSpPr>
            <a:xfrm>
              <a:off x="3483848" y="2814409"/>
              <a:ext cx="713454" cy="334302"/>
              <a:chOff x="0" y="0"/>
              <a:chExt cx="713453" cy="334300"/>
            </a:xfrm>
          </p:grpSpPr>
          <p:sp>
            <p:nvSpPr>
              <p:cNvPr id="902" name="Shape 967"/>
              <p:cNvSpPr/>
              <p:nvPr/>
            </p:nvSpPr>
            <p:spPr>
              <a:xfrm>
                <a:off x="4529" y="146820"/>
                <a:ext cx="708925" cy="187481"/>
              </a:xfrm>
              <a:prstGeom prst="ellipse">
                <a:avLst/>
              </a:prstGeom>
              <a:solidFill>
                <a:srgbClr val="FFAB0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903" name="Shape 968"/>
              <p:cNvSpPr/>
              <p:nvPr/>
            </p:nvSpPr>
            <p:spPr>
              <a:xfrm>
                <a:off x="4529" y="133267"/>
                <a:ext cx="2267" cy="11294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04" name="Shape 969"/>
              <p:cNvSpPr/>
              <p:nvPr/>
            </p:nvSpPr>
            <p:spPr>
              <a:xfrm>
                <a:off x="710919" y="133267"/>
                <a:ext cx="2267" cy="11294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05" name="Shape 970"/>
              <p:cNvSpPr/>
              <p:nvPr/>
            </p:nvSpPr>
            <p:spPr>
              <a:xfrm>
                <a:off x="4529" y="133267"/>
                <a:ext cx="698504" cy="112941"/>
              </a:xfrm>
              <a:prstGeom prst="rect">
                <a:avLst/>
              </a:prstGeom>
              <a:solidFill>
                <a:srgbClr val="FFAB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906" name="Shape 971"/>
              <p:cNvSpPr/>
              <p:nvPr/>
            </p:nvSpPr>
            <p:spPr>
              <a:xfrm>
                <a:off x="-1" y="-1"/>
                <a:ext cx="708926" cy="214587"/>
              </a:xfrm>
              <a:prstGeom prst="ellipse">
                <a:avLst/>
              </a:prstGeom>
              <a:solidFill>
                <a:srgbClr val="FFAB0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grpSp>
            <p:nvGrpSpPr>
              <p:cNvPr id="910" name="Group 975"/>
              <p:cNvGrpSpPr/>
              <p:nvPr/>
            </p:nvGrpSpPr>
            <p:grpSpPr>
              <a:xfrm>
                <a:off x="169869" y="47434"/>
                <a:ext cx="351066" cy="126495"/>
                <a:chOff x="0" y="0"/>
                <a:chExt cx="351065" cy="126493"/>
              </a:xfrm>
            </p:grpSpPr>
            <p:sp>
              <p:nvSpPr>
                <p:cNvPr id="907" name="Shape 972"/>
                <p:cNvSpPr/>
                <p:nvPr/>
              </p:nvSpPr>
              <p:spPr>
                <a:xfrm flipV="1">
                  <a:off x="-1" y="0"/>
                  <a:ext cx="124573" cy="226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08" name="Shape 973"/>
                <p:cNvSpPr/>
                <p:nvPr/>
              </p:nvSpPr>
              <p:spPr>
                <a:xfrm>
                  <a:off x="240082" y="124233"/>
                  <a:ext cx="110984" cy="226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09" name="Shape 974"/>
                <p:cNvSpPr/>
                <p:nvPr/>
              </p:nvSpPr>
              <p:spPr>
                <a:xfrm>
                  <a:off x="115510" y="2258"/>
                  <a:ext cx="129102" cy="121978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914" name="Group 979"/>
              <p:cNvGrpSpPr/>
              <p:nvPr/>
            </p:nvGrpSpPr>
            <p:grpSpPr>
              <a:xfrm>
                <a:off x="169868" y="45174"/>
                <a:ext cx="351067" cy="126495"/>
                <a:chOff x="0" y="0"/>
                <a:chExt cx="351066" cy="126493"/>
              </a:xfrm>
            </p:grpSpPr>
            <p:sp>
              <p:nvSpPr>
                <p:cNvPr id="911" name="Shape 976"/>
                <p:cNvSpPr/>
                <p:nvPr/>
              </p:nvSpPr>
              <p:spPr>
                <a:xfrm>
                  <a:off x="-1" y="124193"/>
                  <a:ext cx="124573" cy="230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12" name="Shape 977"/>
                <p:cNvSpPr/>
                <p:nvPr/>
              </p:nvSpPr>
              <p:spPr>
                <a:xfrm flipV="1">
                  <a:off x="240083" y="-1"/>
                  <a:ext cx="110984" cy="2303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13" name="Shape 978"/>
                <p:cNvSpPr/>
                <p:nvPr/>
              </p:nvSpPr>
              <p:spPr>
                <a:xfrm flipV="1">
                  <a:off x="115511" y="0"/>
                  <a:ext cx="129102" cy="12419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</p:grpSp>
        <p:grpSp>
          <p:nvGrpSpPr>
            <p:cNvPr id="929" name="Group 994"/>
            <p:cNvGrpSpPr/>
            <p:nvPr/>
          </p:nvGrpSpPr>
          <p:grpSpPr>
            <a:xfrm>
              <a:off x="2616861" y="3510112"/>
              <a:ext cx="716566" cy="332044"/>
              <a:chOff x="0" y="0"/>
              <a:chExt cx="716565" cy="332042"/>
            </a:xfrm>
          </p:grpSpPr>
          <p:sp>
            <p:nvSpPr>
              <p:cNvPr id="916" name="Shape 981"/>
              <p:cNvSpPr/>
              <p:nvPr/>
            </p:nvSpPr>
            <p:spPr>
              <a:xfrm>
                <a:off x="4529" y="146820"/>
                <a:ext cx="708932" cy="185223"/>
              </a:xfrm>
              <a:prstGeom prst="ellipse">
                <a:avLst/>
              </a:prstGeom>
              <a:solidFill>
                <a:srgbClr val="FFAB0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917" name="Shape 982"/>
              <p:cNvSpPr/>
              <p:nvPr/>
            </p:nvSpPr>
            <p:spPr>
              <a:xfrm>
                <a:off x="4529" y="131009"/>
                <a:ext cx="2267" cy="11519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18" name="Shape 983"/>
              <p:cNvSpPr/>
              <p:nvPr/>
            </p:nvSpPr>
            <p:spPr>
              <a:xfrm>
                <a:off x="714306" y="131009"/>
                <a:ext cx="2260" cy="11519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19" name="Shape 984"/>
              <p:cNvSpPr/>
              <p:nvPr/>
            </p:nvSpPr>
            <p:spPr>
              <a:xfrm>
                <a:off x="4529" y="131009"/>
                <a:ext cx="702138" cy="112940"/>
              </a:xfrm>
              <a:prstGeom prst="rect">
                <a:avLst/>
              </a:prstGeom>
              <a:solidFill>
                <a:srgbClr val="FFAB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920" name="Shape 985"/>
              <p:cNvSpPr/>
              <p:nvPr/>
            </p:nvSpPr>
            <p:spPr>
              <a:xfrm>
                <a:off x="0" y="0"/>
                <a:ext cx="706666" cy="212326"/>
              </a:xfrm>
              <a:prstGeom prst="ellipse">
                <a:avLst/>
              </a:prstGeom>
              <a:solidFill>
                <a:srgbClr val="FFAB0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grpSp>
            <p:nvGrpSpPr>
              <p:cNvPr id="924" name="Group 989"/>
              <p:cNvGrpSpPr/>
              <p:nvPr/>
            </p:nvGrpSpPr>
            <p:grpSpPr>
              <a:xfrm>
                <a:off x="169871" y="47434"/>
                <a:ext cx="351070" cy="126494"/>
                <a:chOff x="0" y="0"/>
                <a:chExt cx="351069" cy="126493"/>
              </a:xfrm>
            </p:grpSpPr>
            <p:sp>
              <p:nvSpPr>
                <p:cNvPr id="921" name="Shape 986"/>
                <p:cNvSpPr/>
                <p:nvPr/>
              </p:nvSpPr>
              <p:spPr>
                <a:xfrm flipV="1">
                  <a:off x="-1" y="0"/>
                  <a:ext cx="125384" cy="226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22" name="Shape 987"/>
                <p:cNvSpPr/>
                <p:nvPr/>
              </p:nvSpPr>
              <p:spPr>
                <a:xfrm>
                  <a:off x="241645" y="124233"/>
                  <a:ext cx="109425" cy="226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23" name="Shape 988"/>
                <p:cNvSpPr/>
                <p:nvPr/>
              </p:nvSpPr>
              <p:spPr>
                <a:xfrm>
                  <a:off x="113983" y="2258"/>
                  <a:ext cx="132222" cy="121977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928" name="Group 993"/>
              <p:cNvGrpSpPr/>
              <p:nvPr/>
            </p:nvGrpSpPr>
            <p:grpSpPr>
              <a:xfrm>
                <a:off x="169870" y="45174"/>
                <a:ext cx="351071" cy="124236"/>
                <a:chOff x="0" y="0"/>
                <a:chExt cx="351070" cy="124235"/>
              </a:xfrm>
            </p:grpSpPr>
            <p:sp>
              <p:nvSpPr>
                <p:cNvPr id="925" name="Shape 990"/>
                <p:cNvSpPr/>
                <p:nvPr/>
              </p:nvSpPr>
              <p:spPr>
                <a:xfrm>
                  <a:off x="-1" y="121976"/>
                  <a:ext cx="125384" cy="226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26" name="Shape 991"/>
                <p:cNvSpPr/>
                <p:nvPr/>
              </p:nvSpPr>
              <p:spPr>
                <a:xfrm flipV="1">
                  <a:off x="241646" y="-1"/>
                  <a:ext cx="109425" cy="2262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27" name="Shape 992"/>
                <p:cNvSpPr/>
                <p:nvPr/>
              </p:nvSpPr>
              <p:spPr>
                <a:xfrm flipV="1">
                  <a:off x="113983" y="0"/>
                  <a:ext cx="132223" cy="121978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</p:grpSp>
        <p:grpSp>
          <p:nvGrpSpPr>
            <p:cNvPr id="943" name="Group 1008"/>
            <p:cNvGrpSpPr/>
            <p:nvPr/>
          </p:nvGrpSpPr>
          <p:grpSpPr>
            <a:xfrm>
              <a:off x="1474426" y="2974782"/>
              <a:ext cx="717977" cy="332045"/>
              <a:chOff x="0" y="0"/>
              <a:chExt cx="717976" cy="332043"/>
            </a:xfrm>
          </p:grpSpPr>
          <p:sp>
            <p:nvSpPr>
              <p:cNvPr id="930" name="Shape 995"/>
              <p:cNvSpPr/>
              <p:nvPr/>
            </p:nvSpPr>
            <p:spPr>
              <a:xfrm>
                <a:off x="4528" y="146821"/>
                <a:ext cx="708926" cy="185223"/>
              </a:xfrm>
              <a:prstGeom prst="ellipse">
                <a:avLst/>
              </a:prstGeom>
              <a:solidFill>
                <a:srgbClr val="FFAB0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931" name="Shape 996"/>
              <p:cNvSpPr/>
              <p:nvPr/>
            </p:nvSpPr>
            <p:spPr>
              <a:xfrm>
                <a:off x="4529" y="131009"/>
                <a:ext cx="2267" cy="11519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32" name="Shape 997"/>
              <p:cNvSpPr/>
              <p:nvPr/>
            </p:nvSpPr>
            <p:spPr>
              <a:xfrm>
                <a:off x="715718" y="131009"/>
                <a:ext cx="2259" cy="11519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33" name="Shape 998"/>
              <p:cNvSpPr/>
              <p:nvPr/>
            </p:nvSpPr>
            <p:spPr>
              <a:xfrm>
                <a:off x="4529" y="131009"/>
                <a:ext cx="698504" cy="112940"/>
              </a:xfrm>
              <a:prstGeom prst="rect">
                <a:avLst/>
              </a:prstGeom>
              <a:solidFill>
                <a:srgbClr val="FFAB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934" name="Shape 999"/>
              <p:cNvSpPr/>
              <p:nvPr/>
            </p:nvSpPr>
            <p:spPr>
              <a:xfrm>
                <a:off x="-1" y="0"/>
                <a:ext cx="708926" cy="212327"/>
              </a:xfrm>
              <a:prstGeom prst="ellipse">
                <a:avLst/>
              </a:prstGeom>
              <a:solidFill>
                <a:srgbClr val="FFAB0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grpSp>
            <p:nvGrpSpPr>
              <p:cNvPr id="938" name="Group 1003"/>
              <p:cNvGrpSpPr/>
              <p:nvPr/>
            </p:nvGrpSpPr>
            <p:grpSpPr>
              <a:xfrm>
                <a:off x="169869" y="47434"/>
                <a:ext cx="351066" cy="126495"/>
                <a:chOff x="0" y="0"/>
                <a:chExt cx="351065" cy="126493"/>
              </a:xfrm>
            </p:grpSpPr>
            <p:sp>
              <p:nvSpPr>
                <p:cNvPr id="935" name="Shape 1000"/>
                <p:cNvSpPr/>
                <p:nvPr/>
              </p:nvSpPr>
              <p:spPr>
                <a:xfrm flipV="1">
                  <a:off x="0" y="0"/>
                  <a:ext cx="124572" cy="226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36" name="Shape 1001"/>
                <p:cNvSpPr/>
                <p:nvPr/>
              </p:nvSpPr>
              <p:spPr>
                <a:xfrm>
                  <a:off x="240083" y="124233"/>
                  <a:ext cx="110983" cy="226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37" name="Shape 1002"/>
                <p:cNvSpPr/>
                <p:nvPr/>
              </p:nvSpPr>
              <p:spPr>
                <a:xfrm>
                  <a:off x="115510" y="2259"/>
                  <a:ext cx="129105" cy="121977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942" name="Group 1007"/>
              <p:cNvGrpSpPr/>
              <p:nvPr/>
            </p:nvGrpSpPr>
            <p:grpSpPr>
              <a:xfrm>
                <a:off x="169868" y="45174"/>
                <a:ext cx="351066" cy="124236"/>
                <a:chOff x="0" y="0"/>
                <a:chExt cx="351065" cy="124235"/>
              </a:xfrm>
            </p:grpSpPr>
            <p:sp>
              <p:nvSpPr>
                <p:cNvPr id="939" name="Shape 1004"/>
                <p:cNvSpPr/>
                <p:nvPr/>
              </p:nvSpPr>
              <p:spPr>
                <a:xfrm>
                  <a:off x="-1" y="121976"/>
                  <a:ext cx="124573" cy="226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40" name="Shape 1005"/>
                <p:cNvSpPr/>
                <p:nvPr/>
              </p:nvSpPr>
              <p:spPr>
                <a:xfrm flipV="1">
                  <a:off x="240083" y="-1"/>
                  <a:ext cx="110983" cy="226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41" name="Shape 1006"/>
                <p:cNvSpPr/>
                <p:nvPr/>
              </p:nvSpPr>
              <p:spPr>
                <a:xfrm flipV="1">
                  <a:off x="115511" y="0"/>
                  <a:ext cx="129103" cy="121978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</p:grpSp>
        <p:sp>
          <p:nvSpPr>
            <p:cNvPr id="944" name="Shape 1009"/>
            <p:cNvSpPr/>
            <p:nvPr/>
          </p:nvSpPr>
          <p:spPr>
            <a:xfrm flipV="1">
              <a:off x="1837928" y="3277458"/>
              <a:ext cx="2260" cy="35463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62" name="Group 1027"/>
          <p:cNvGrpSpPr/>
          <p:nvPr/>
        </p:nvGrpSpPr>
        <p:grpSpPr>
          <a:xfrm>
            <a:off x="6741724" y="3280550"/>
            <a:ext cx="5327229" cy="5254417"/>
            <a:chOff x="0" y="0"/>
            <a:chExt cx="5327228" cy="5254415"/>
          </a:xfrm>
        </p:grpSpPr>
        <p:grpSp>
          <p:nvGrpSpPr>
            <p:cNvPr id="953" name="Group 1018"/>
            <p:cNvGrpSpPr/>
            <p:nvPr/>
          </p:nvGrpSpPr>
          <p:grpSpPr>
            <a:xfrm>
              <a:off x="-1" y="0"/>
              <a:ext cx="1168401" cy="1176869"/>
              <a:chOff x="0" y="0"/>
              <a:chExt cx="1168400" cy="1176868"/>
            </a:xfrm>
          </p:grpSpPr>
          <p:sp>
            <p:nvSpPr>
              <p:cNvPr id="946" name="Shape 1011"/>
              <p:cNvSpPr/>
              <p:nvPr/>
            </p:nvSpPr>
            <p:spPr>
              <a:xfrm>
                <a:off x="137724" y="-1"/>
                <a:ext cx="961815" cy="1104056"/>
              </a:xfrm>
              <a:prstGeom prst="rect">
                <a:avLst/>
              </a:prstGeom>
              <a:solidFill>
                <a:srgbClr val="417FF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947" name="Shape 1012"/>
              <p:cNvSpPr/>
              <p:nvPr/>
            </p:nvSpPr>
            <p:spPr>
              <a:xfrm>
                <a:off x="90310" y="33865"/>
                <a:ext cx="982136" cy="114300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948" name="Shape 1013"/>
              <p:cNvSpPr/>
              <p:nvPr/>
            </p:nvSpPr>
            <p:spPr>
              <a:xfrm>
                <a:off x="97083" y="40639"/>
                <a:ext cx="961816" cy="284482"/>
              </a:xfrm>
              <a:prstGeom prst="rect">
                <a:avLst/>
              </a:prstGeom>
              <a:solidFill>
                <a:srgbClr val="FF26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949" name="Shape 1014"/>
              <p:cNvSpPr txBox="1"/>
              <p:nvPr/>
            </p:nvSpPr>
            <p:spPr>
              <a:xfrm>
                <a:off x="-1" y="8747"/>
                <a:ext cx="1168401" cy="10101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marR="57577" indent="56443" algn="ctr" defTabSz="1295400">
                  <a:defRPr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application</a:t>
                </a:r>
              </a:p>
              <a:p>
                <a:pPr marR="57577" indent="56443" algn="ctr" defTabSz="1295400">
                  <a:defRPr sz="1400">
                    <a:uFill>
                      <a:solidFill>
                        <a:srgbClr val="000000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transport</a:t>
                </a:r>
              </a:p>
              <a:p>
                <a:pPr marR="57577" indent="56443" algn="ctr" defTabSz="1295400">
                  <a:defRPr sz="1400">
                    <a:uFill>
                      <a:solidFill>
                        <a:srgbClr val="000000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network</a:t>
                </a:r>
              </a:p>
              <a:p>
                <a:pPr marR="57577" indent="56443" algn="ctr" defTabSz="1295400">
                  <a:defRPr sz="1400">
                    <a:uFill>
                      <a:solidFill>
                        <a:srgbClr val="000000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data link</a:t>
                </a:r>
              </a:p>
              <a:p>
                <a:pPr marR="57577" indent="56443" algn="ctr" defTabSz="1295400">
                  <a:defRPr sz="1400">
                    <a:uFill>
                      <a:solidFill>
                        <a:srgbClr val="000000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physical</a:t>
                </a:r>
              </a:p>
            </p:txBody>
          </p:sp>
          <p:sp>
            <p:nvSpPr>
              <p:cNvPr id="950" name="Shape 1015"/>
              <p:cNvSpPr/>
              <p:nvPr/>
            </p:nvSpPr>
            <p:spPr>
              <a:xfrm>
                <a:off x="90310" y="521546"/>
                <a:ext cx="982136" cy="451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51" name="Shape 1016"/>
              <p:cNvSpPr/>
              <p:nvPr/>
            </p:nvSpPr>
            <p:spPr>
              <a:xfrm>
                <a:off x="103575" y="717973"/>
                <a:ext cx="982135" cy="4517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52" name="Shape 1017"/>
              <p:cNvSpPr/>
              <p:nvPr/>
            </p:nvSpPr>
            <p:spPr>
              <a:xfrm>
                <a:off x="103575" y="914401"/>
                <a:ext cx="982135" cy="4517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961" name="Group 1026"/>
            <p:cNvGrpSpPr/>
            <p:nvPr/>
          </p:nvGrpSpPr>
          <p:grpSpPr>
            <a:xfrm>
              <a:off x="4158827" y="4077547"/>
              <a:ext cx="1168402" cy="1176869"/>
              <a:chOff x="0" y="0"/>
              <a:chExt cx="1168400" cy="1176868"/>
            </a:xfrm>
          </p:grpSpPr>
          <p:sp>
            <p:nvSpPr>
              <p:cNvPr id="954" name="Shape 1019"/>
              <p:cNvSpPr/>
              <p:nvPr/>
            </p:nvSpPr>
            <p:spPr>
              <a:xfrm>
                <a:off x="137724" y="-1"/>
                <a:ext cx="961816" cy="1104056"/>
              </a:xfrm>
              <a:prstGeom prst="rect">
                <a:avLst/>
              </a:prstGeom>
              <a:solidFill>
                <a:srgbClr val="417FF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955" name="Shape 1020"/>
              <p:cNvSpPr/>
              <p:nvPr/>
            </p:nvSpPr>
            <p:spPr>
              <a:xfrm>
                <a:off x="90310" y="33865"/>
                <a:ext cx="982137" cy="114300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956" name="Shape 1021"/>
              <p:cNvSpPr/>
              <p:nvPr/>
            </p:nvSpPr>
            <p:spPr>
              <a:xfrm>
                <a:off x="97083" y="40640"/>
                <a:ext cx="961817" cy="284482"/>
              </a:xfrm>
              <a:prstGeom prst="rect">
                <a:avLst/>
              </a:prstGeom>
              <a:solidFill>
                <a:srgbClr val="FF26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957" name="Shape 1022"/>
              <p:cNvSpPr txBox="1"/>
              <p:nvPr/>
            </p:nvSpPr>
            <p:spPr>
              <a:xfrm>
                <a:off x="0" y="6772"/>
                <a:ext cx="1168401" cy="10101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marR="57577" indent="56443" algn="ctr" defTabSz="1295400">
                  <a:defRPr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application</a:t>
                </a:r>
              </a:p>
              <a:p>
                <a:pPr marR="57577" indent="56443" algn="ctr" defTabSz="1295400">
                  <a:defRPr sz="1400">
                    <a:uFill>
                      <a:solidFill>
                        <a:srgbClr val="000000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transport</a:t>
                </a:r>
              </a:p>
              <a:p>
                <a:pPr marR="57577" indent="56443" algn="ctr" defTabSz="1295400">
                  <a:defRPr sz="1400">
                    <a:uFill>
                      <a:solidFill>
                        <a:srgbClr val="000000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network</a:t>
                </a:r>
              </a:p>
              <a:p>
                <a:pPr marR="57577" indent="56443" algn="ctr" defTabSz="1295400">
                  <a:defRPr sz="1400">
                    <a:uFill>
                      <a:solidFill>
                        <a:srgbClr val="000000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data link</a:t>
                </a:r>
              </a:p>
              <a:p>
                <a:pPr marR="57577" indent="56443" algn="ctr" defTabSz="1295400">
                  <a:defRPr sz="1400">
                    <a:uFill>
                      <a:solidFill>
                        <a:srgbClr val="000000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physical</a:t>
                </a:r>
              </a:p>
            </p:txBody>
          </p:sp>
          <p:sp>
            <p:nvSpPr>
              <p:cNvPr id="958" name="Shape 1023"/>
              <p:cNvSpPr/>
              <p:nvPr/>
            </p:nvSpPr>
            <p:spPr>
              <a:xfrm>
                <a:off x="90310" y="521546"/>
                <a:ext cx="982137" cy="451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59" name="Shape 1024"/>
              <p:cNvSpPr/>
              <p:nvPr/>
            </p:nvSpPr>
            <p:spPr>
              <a:xfrm>
                <a:off x="103857" y="717973"/>
                <a:ext cx="982136" cy="4517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60" name="Shape 1025"/>
              <p:cNvSpPr/>
              <p:nvPr/>
            </p:nvSpPr>
            <p:spPr>
              <a:xfrm>
                <a:off x="103857" y="909602"/>
                <a:ext cx="982136" cy="451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963" name="Shape 1028"/>
          <p:cNvSpPr txBox="1"/>
          <p:nvPr/>
        </p:nvSpPr>
        <p:spPr>
          <a:xfrm>
            <a:off x="647700" y="2930594"/>
            <a:ext cx="5549900" cy="4334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06400" marR="57783" indent="-349956" defTabSz="1295400">
              <a:lnSpc>
                <a:spcPct val="89000"/>
              </a:lnSpc>
              <a:spcBef>
                <a:spcPts val="800"/>
              </a:spcBef>
              <a:defRPr b="1" sz="240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Client:</a:t>
            </a:r>
          </a:p>
          <a:p>
            <a:pPr marL="325436" marR="57783" indent="-285750" defTabSz="1295400">
              <a:lnSpc>
                <a:spcPct val="89000"/>
              </a:lnSpc>
              <a:spcBef>
                <a:spcPts val="700"/>
              </a:spcBef>
              <a:buClr>
                <a:srgbClr val="FF2734"/>
              </a:buClr>
              <a:buSzPct val="75000"/>
              <a:buChar char=""/>
              <a:defRPr b="1" sz="22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Initiates contact with server (“speaks first”)</a:t>
            </a:r>
          </a:p>
          <a:p>
            <a:pPr marL="325436" marR="57783" indent="-285750" defTabSz="1295400">
              <a:lnSpc>
                <a:spcPct val="89000"/>
              </a:lnSpc>
              <a:spcBef>
                <a:spcPts val="700"/>
              </a:spcBef>
              <a:buClr>
                <a:srgbClr val="FF2734"/>
              </a:buClr>
              <a:buSzPct val="75000"/>
              <a:buChar char=""/>
              <a:defRPr b="1" sz="22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Typically requests service from server, </a:t>
            </a:r>
          </a:p>
          <a:p>
            <a:pPr marL="325436" marR="57783" indent="-285750" defTabSz="1295400">
              <a:lnSpc>
                <a:spcPct val="89000"/>
              </a:lnSpc>
              <a:spcBef>
                <a:spcPts val="700"/>
              </a:spcBef>
              <a:buClr>
                <a:srgbClr val="FF2734"/>
              </a:buClr>
              <a:buSzPct val="75000"/>
              <a:buChar char=""/>
              <a:defRPr b="1" sz="22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For Web, client is implemented in browser; for e-mail, in mail reader</a:t>
            </a:r>
          </a:p>
          <a:p>
            <a:pPr marL="406400" marR="57783" indent="-349956" defTabSz="1295400">
              <a:lnSpc>
                <a:spcPct val="89000"/>
              </a:lnSpc>
              <a:spcBef>
                <a:spcPts val="800"/>
              </a:spcBef>
              <a:defRPr b="1" sz="240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Server:</a:t>
            </a:r>
          </a:p>
          <a:p>
            <a:pPr marL="325436" marR="57783" indent="-285750" defTabSz="1295400">
              <a:lnSpc>
                <a:spcPct val="89000"/>
              </a:lnSpc>
              <a:spcBef>
                <a:spcPts val="700"/>
              </a:spcBef>
              <a:buClr>
                <a:srgbClr val="FF2734"/>
              </a:buClr>
              <a:buSzPct val="75000"/>
              <a:buChar char=""/>
              <a:defRPr b="1" sz="22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Provides requested service to client</a:t>
            </a:r>
          </a:p>
          <a:p>
            <a:pPr marL="325436" marR="57783" indent="-285750" defTabSz="1295400">
              <a:lnSpc>
                <a:spcPct val="89000"/>
              </a:lnSpc>
              <a:spcBef>
                <a:spcPts val="700"/>
              </a:spcBef>
              <a:buClr>
                <a:srgbClr val="FF2734"/>
              </a:buClr>
              <a:buSzPct val="75000"/>
              <a:buChar char=""/>
              <a:defRPr b="1" sz="22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e.g., Web server sends requested Web page, mail server delivers e-mail</a:t>
            </a:r>
          </a:p>
          <a:p>
            <a:pPr marL="325436" marR="57783" indent="-285750" defTabSz="1295400">
              <a:lnSpc>
                <a:spcPct val="89000"/>
              </a:lnSpc>
              <a:spcBef>
                <a:spcPts val="700"/>
              </a:spcBef>
              <a:buClr>
                <a:srgbClr val="FF2734"/>
              </a:buClr>
              <a:buSzPct val="75000"/>
              <a:buChar char=""/>
              <a:defRPr b="1" sz="22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  <a:p>
            <a:pPr marL="325436" marR="57783" indent="-285750" defTabSz="1295400">
              <a:lnSpc>
                <a:spcPct val="89000"/>
              </a:lnSpc>
              <a:spcBef>
                <a:spcPts val="700"/>
              </a:spcBef>
              <a:buClr>
                <a:srgbClr val="FF2734"/>
              </a:buClr>
              <a:buSzPct val="75000"/>
              <a:buChar char=""/>
              <a:defRPr b="1" sz="22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(We’ll cover p2p later)</a:t>
            </a:r>
          </a:p>
        </p:txBody>
      </p:sp>
      <p:grpSp>
        <p:nvGrpSpPr>
          <p:cNvPr id="968" name="Group 1033"/>
          <p:cNvGrpSpPr/>
          <p:nvPr/>
        </p:nvGrpSpPr>
        <p:grpSpPr>
          <a:xfrm>
            <a:off x="7816425" y="3598897"/>
            <a:ext cx="3156378" cy="3898901"/>
            <a:chOff x="0" y="0"/>
            <a:chExt cx="3156376" cy="3898900"/>
          </a:xfrm>
        </p:grpSpPr>
        <p:sp>
          <p:nvSpPr>
            <p:cNvPr id="964" name="Shape 1029"/>
            <p:cNvSpPr/>
            <p:nvPr/>
          </p:nvSpPr>
          <p:spPr>
            <a:xfrm>
              <a:off x="-1" y="0"/>
              <a:ext cx="3156378" cy="3898901"/>
            </a:xfrm>
            <a:prstGeom prst="line">
              <a:avLst/>
            </a:prstGeom>
            <a:noFill/>
            <a:ln w="38100" cap="flat">
              <a:solidFill>
                <a:srgbClr val="FF26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967" name="Group 1032"/>
            <p:cNvGrpSpPr/>
            <p:nvPr/>
          </p:nvGrpSpPr>
          <p:grpSpPr>
            <a:xfrm>
              <a:off x="92660" y="883302"/>
              <a:ext cx="1343250" cy="512815"/>
              <a:chOff x="0" y="0"/>
              <a:chExt cx="1343248" cy="512814"/>
            </a:xfrm>
          </p:grpSpPr>
          <p:sp>
            <p:nvSpPr>
              <p:cNvPr id="965" name="Shape 1030"/>
              <p:cNvSpPr/>
              <p:nvPr/>
            </p:nvSpPr>
            <p:spPr>
              <a:xfrm>
                <a:off x="-1" y="133286"/>
                <a:ext cx="1343249" cy="37952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966" name="Shape 1031"/>
              <p:cNvSpPr txBox="1"/>
              <p:nvPr/>
            </p:nvSpPr>
            <p:spPr>
              <a:xfrm>
                <a:off x="36079" y="0"/>
                <a:ext cx="1255230" cy="3947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marR="57783" indent="56443" algn="ctr" defTabSz="1295400">
                  <a:defRPr sz="2800">
                    <a:solidFill>
                      <a:srgbClr val="FF2600"/>
                    </a:solidFill>
                    <a:uFill>
                      <a:solidFill>
                        <a:srgbClr val="FF2600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request</a:t>
                </a:r>
              </a:p>
            </p:txBody>
          </p:sp>
        </p:grpSp>
      </p:grpSp>
      <p:grpSp>
        <p:nvGrpSpPr>
          <p:cNvPr id="973" name="Group 1038"/>
          <p:cNvGrpSpPr/>
          <p:nvPr/>
        </p:nvGrpSpPr>
        <p:grpSpPr>
          <a:xfrm>
            <a:off x="7924800" y="3436336"/>
            <a:ext cx="4147823" cy="3898903"/>
            <a:chOff x="0" y="0"/>
            <a:chExt cx="4147822" cy="3898901"/>
          </a:xfrm>
        </p:grpSpPr>
        <p:sp>
          <p:nvSpPr>
            <p:cNvPr id="969" name="Shape 1034"/>
            <p:cNvSpPr/>
            <p:nvPr/>
          </p:nvSpPr>
          <p:spPr>
            <a:xfrm>
              <a:off x="0" y="-1"/>
              <a:ext cx="3251200" cy="3898903"/>
            </a:xfrm>
            <a:prstGeom prst="line">
              <a:avLst/>
            </a:prstGeom>
            <a:noFill/>
            <a:ln w="38100" cap="flat">
              <a:solidFill>
                <a:srgbClr val="FF26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972" name="Group 1037"/>
            <p:cNvGrpSpPr/>
            <p:nvPr/>
          </p:nvGrpSpPr>
          <p:grpSpPr>
            <a:xfrm>
              <a:off x="2806700" y="3092687"/>
              <a:ext cx="1341123" cy="512816"/>
              <a:chOff x="0" y="0"/>
              <a:chExt cx="1341122" cy="512814"/>
            </a:xfrm>
          </p:grpSpPr>
          <p:sp>
            <p:nvSpPr>
              <p:cNvPr id="970" name="Shape 1035"/>
              <p:cNvSpPr/>
              <p:nvPr/>
            </p:nvSpPr>
            <p:spPr>
              <a:xfrm>
                <a:off x="-1" y="133286"/>
                <a:ext cx="1341123" cy="37952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971" name="Shape 1036"/>
              <p:cNvSpPr txBox="1"/>
              <p:nvPr/>
            </p:nvSpPr>
            <p:spPr>
              <a:xfrm>
                <a:off x="240167" y="0"/>
                <a:ext cx="839901" cy="3947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marR="57783" indent="56443" algn="ctr" defTabSz="1295400">
                  <a:defRPr sz="2800">
                    <a:solidFill>
                      <a:srgbClr val="FF2600"/>
                    </a:solidFill>
                    <a:uFill>
                      <a:solidFill>
                        <a:srgbClr val="FF2600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reply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3" presetID="18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>
                                        <p:cTn id="12" dur="5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2" presetID="18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>
                                        <p:cTn id="17" dur="5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62" grpId="1"/>
      <p:bldP build="whole" bldLvl="1" animBg="1" rev="0" advAuto="0" spid="968" grpId="2"/>
      <p:bldP build="whole" bldLvl="1" animBg="1" rev="0" advAuto="0" spid="973" grpId="3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Shape 166"/>
          <p:cNvSpPr/>
          <p:nvPr/>
        </p:nvSpPr>
        <p:spPr>
          <a:xfrm>
            <a:off x="2400300" y="6578623"/>
            <a:ext cx="6019814" cy="27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76" name="Shape 16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Design Question</a:t>
            </a:r>
          </a:p>
        </p:txBody>
      </p:sp>
      <p:sp>
        <p:nvSpPr>
          <p:cNvPr id="977" name="Shape 168"/>
          <p:cNvSpPr txBox="1"/>
          <p:nvPr>
            <p:ph type="body" sz="quarter" idx="1"/>
          </p:nvPr>
        </p:nvSpPr>
        <p:spPr>
          <a:xfrm>
            <a:off x="1270000" y="2768600"/>
            <a:ext cx="10464800" cy="2209800"/>
          </a:xfrm>
          <a:prstGeom prst="rect">
            <a:avLst/>
          </a:prstGeom>
        </p:spPr>
        <p:txBody>
          <a:bodyPr anchor="t"/>
          <a:lstStyle/>
          <a:p>
            <a:pPr/>
            <a:r>
              <a:t>If you want reliability, etc.</a:t>
            </a:r>
          </a:p>
          <a:p>
            <a:pPr/>
            <a:r>
              <a:t>Where should you implement it?</a:t>
            </a:r>
          </a:p>
        </p:txBody>
      </p:sp>
      <p:grpSp>
        <p:nvGrpSpPr>
          <p:cNvPr id="980" name="Shape 169"/>
          <p:cNvGrpSpPr/>
          <p:nvPr/>
        </p:nvGrpSpPr>
        <p:grpSpPr>
          <a:xfrm>
            <a:off x="1130300" y="5918200"/>
            <a:ext cx="1270000" cy="1270000"/>
            <a:chOff x="0" y="0"/>
            <a:chExt cx="1270000" cy="1270000"/>
          </a:xfrm>
        </p:grpSpPr>
        <p:sp>
          <p:nvSpPr>
            <p:cNvPr id="978" name="Square"/>
            <p:cNvSpPr/>
            <p:nvPr/>
          </p:nvSpPr>
          <p:spPr>
            <a:xfrm>
              <a:off x="0" y="0"/>
              <a:ext cx="1270000" cy="12700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979" name="Host"/>
            <p:cNvSpPr txBox="1"/>
            <p:nvPr/>
          </p:nvSpPr>
          <p:spPr>
            <a:xfrm>
              <a:off x="0" y="292099"/>
              <a:ext cx="1270000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Host</a:t>
              </a:r>
            </a:p>
          </p:txBody>
        </p:sp>
      </p:grpSp>
      <p:grpSp>
        <p:nvGrpSpPr>
          <p:cNvPr id="983" name="Shape 170"/>
          <p:cNvGrpSpPr/>
          <p:nvPr/>
        </p:nvGrpSpPr>
        <p:grpSpPr>
          <a:xfrm>
            <a:off x="3149600" y="6184900"/>
            <a:ext cx="571500" cy="736600"/>
            <a:chOff x="0" y="0"/>
            <a:chExt cx="571500" cy="736600"/>
          </a:xfrm>
        </p:grpSpPr>
        <p:sp>
          <p:nvSpPr>
            <p:cNvPr id="981" name="Rectangle"/>
            <p:cNvSpPr/>
            <p:nvPr/>
          </p:nvSpPr>
          <p:spPr>
            <a:xfrm>
              <a:off x="0" y="0"/>
              <a:ext cx="571500" cy="7366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13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982" name="Switch"/>
            <p:cNvSpPr txBox="1"/>
            <p:nvPr/>
          </p:nvSpPr>
          <p:spPr>
            <a:xfrm>
              <a:off x="0" y="222249"/>
              <a:ext cx="571500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13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Switch</a:t>
              </a:r>
            </a:p>
          </p:txBody>
        </p:sp>
      </p:grpSp>
      <p:grpSp>
        <p:nvGrpSpPr>
          <p:cNvPr id="986" name="Shape 171"/>
          <p:cNvGrpSpPr/>
          <p:nvPr/>
        </p:nvGrpSpPr>
        <p:grpSpPr>
          <a:xfrm>
            <a:off x="4470400" y="6184900"/>
            <a:ext cx="571500" cy="736600"/>
            <a:chOff x="0" y="0"/>
            <a:chExt cx="571500" cy="736600"/>
          </a:xfrm>
        </p:grpSpPr>
        <p:sp>
          <p:nvSpPr>
            <p:cNvPr id="984" name="Rectangle"/>
            <p:cNvSpPr/>
            <p:nvPr/>
          </p:nvSpPr>
          <p:spPr>
            <a:xfrm>
              <a:off x="0" y="0"/>
              <a:ext cx="571500" cy="7366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13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985" name="Switch"/>
            <p:cNvSpPr txBox="1"/>
            <p:nvPr/>
          </p:nvSpPr>
          <p:spPr>
            <a:xfrm>
              <a:off x="0" y="222249"/>
              <a:ext cx="571500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13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Switch</a:t>
              </a:r>
            </a:p>
          </p:txBody>
        </p:sp>
      </p:grpSp>
      <p:grpSp>
        <p:nvGrpSpPr>
          <p:cNvPr id="989" name="Shape 172"/>
          <p:cNvGrpSpPr/>
          <p:nvPr/>
        </p:nvGrpSpPr>
        <p:grpSpPr>
          <a:xfrm>
            <a:off x="5791200" y="6184900"/>
            <a:ext cx="571500" cy="736600"/>
            <a:chOff x="0" y="0"/>
            <a:chExt cx="571500" cy="736600"/>
          </a:xfrm>
        </p:grpSpPr>
        <p:sp>
          <p:nvSpPr>
            <p:cNvPr id="987" name="Rectangle"/>
            <p:cNvSpPr/>
            <p:nvPr/>
          </p:nvSpPr>
          <p:spPr>
            <a:xfrm>
              <a:off x="0" y="0"/>
              <a:ext cx="571500" cy="7366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13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988" name="Switch"/>
            <p:cNvSpPr txBox="1"/>
            <p:nvPr/>
          </p:nvSpPr>
          <p:spPr>
            <a:xfrm>
              <a:off x="0" y="222249"/>
              <a:ext cx="571500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13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Switch</a:t>
              </a:r>
            </a:p>
          </p:txBody>
        </p:sp>
      </p:grpSp>
      <p:grpSp>
        <p:nvGrpSpPr>
          <p:cNvPr id="992" name="Shape 173"/>
          <p:cNvGrpSpPr/>
          <p:nvPr/>
        </p:nvGrpSpPr>
        <p:grpSpPr>
          <a:xfrm>
            <a:off x="7112000" y="6184900"/>
            <a:ext cx="571500" cy="736600"/>
            <a:chOff x="0" y="0"/>
            <a:chExt cx="571500" cy="736600"/>
          </a:xfrm>
        </p:grpSpPr>
        <p:sp>
          <p:nvSpPr>
            <p:cNvPr id="990" name="Rectangle"/>
            <p:cNvSpPr/>
            <p:nvPr/>
          </p:nvSpPr>
          <p:spPr>
            <a:xfrm>
              <a:off x="0" y="0"/>
              <a:ext cx="571500" cy="7366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13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991" name="Switch"/>
            <p:cNvSpPr txBox="1"/>
            <p:nvPr/>
          </p:nvSpPr>
          <p:spPr>
            <a:xfrm>
              <a:off x="0" y="222249"/>
              <a:ext cx="571500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13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Switch</a:t>
              </a:r>
            </a:p>
          </p:txBody>
        </p:sp>
      </p:grpSp>
      <p:grpSp>
        <p:nvGrpSpPr>
          <p:cNvPr id="995" name="Shape 174"/>
          <p:cNvGrpSpPr/>
          <p:nvPr/>
        </p:nvGrpSpPr>
        <p:grpSpPr>
          <a:xfrm>
            <a:off x="8432800" y="5918200"/>
            <a:ext cx="1270000" cy="1270000"/>
            <a:chOff x="0" y="0"/>
            <a:chExt cx="1270000" cy="1270000"/>
          </a:xfrm>
        </p:grpSpPr>
        <p:sp>
          <p:nvSpPr>
            <p:cNvPr id="993" name="Square"/>
            <p:cNvSpPr/>
            <p:nvPr/>
          </p:nvSpPr>
          <p:spPr>
            <a:xfrm>
              <a:off x="0" y="0"/>
              <a:ext cx="1270000" cy="12700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994" name="Host"/>
            <p:cNvSpPr txBox="1"/>
            <p:nvPr/>
          </p:nvSpPr>
          <p:spPr>
            <a:xfrm>
              <a:off x="0" y="292099"/>
              <a:ext cx="1270000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Host</a:t>
              </a:r>
            </a:p>
          </p:txBody>
        </p:sp>
      </p:grpSp>
      <p:sp>
        <p:nvSpPr>
          <p:cNvPr id="996" name="Shape 175"/>
          <p:cNvSpPr txBox="1"/>
          <p:nvPr/>
        </p:nvSpPr>
        <p:spPr>
          <a:xfrm>
            <a:off x="3124949" y="4914900"/>
            <a:ext cx="5068046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Option 1:  Hop-by-hop</a:t>
            </a:r>
          </a:p>
        </p:txBody>
      </p:sp>
      <p:sp>
        <p:nvSpPr>
          <p:cNvPr id="997" name="Shape 176"/>
          <p:cNvSpPr/>
          <p:nvPr/>
        </p:nvSpPr>
        <p:spPr>
          <a:xfrm>
            <a:off x="4991100" y="5892584"/>
            <a:ext cx="825500" cy="178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02" fill="norm" stroke="1" extrusionOk="0">
                <a:moveTo>
                  <a:pt x="0" y="19318"/>
                </a:moveTo>
                <a:cubicBezTo>
                  <a:pt x="0" y="19318"/>
                  <a:pt x="9642" y="-798"/>
                  <a:pt x="12960" y="25"/>
                </a:cubicBezTo>
                <a:cubicBezTo>
                  <a:pt x="18942" y="1509"/>
                  <a:pt x="21600" y="20802"/>
                  <a:pt x="21600" y="20802"/>
                </a:cubicBez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42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98" name="Shape 177"/>
          <p:cNvSpPr/>
          <p:nvPr/>
        </p:nvSpPr>
        <p:spPr>
          <a:xfrm>
            <a:off x="3670300" y="5918194"/>
            <a:ext cx="825500" cy="1780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02" fill="norm" stroke="1" extrusionOk="0">
                <a:moveTo>
                  <a:pt x="0" y="19318"/>
                </a:moveTo>
                <a:cubicBezTo>
                  <a:pt x="0" y="19318"/>
                  <a:pt x="9642" y="-798"/>
                  <a:pt x="12960" y="25"/>
                </a:cubicBezTo>
                <a:cubicBezTo>
                  <a:pt x="18942" y="1509"/>
                  <a:pt x="21600" y="20802"/>
                  <a:pt x="21600" y="20802"/>
                </a:cubicBez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42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99" name="Shape 178"/>
          <p:cNvSpPr/>
          <p:nvPr/>
        </p:nvSpPr>
        <p:spPr>
          <a:xfrm>
            <a:off x="6311900" y="5880094"/>
            <a:ext cx="825500" cy="1780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02" fill="norm" stroke="1" extrusionOk="0">
                <a:moveTo>
                  <a:pt x="0" y="19318"/>
                </a:moveTo>
                <a:cubicBezTo>
                  <a:pt x="0" y="19318"/>
                  <a:pt x="9642" y="-798"/>
                  <a:pt x="12960" y="25"/>
                </a:cubicBezTo>
                <a:cubicBezTo>
                  <a:pt x="18942" y="1509"/>
                  <a:pt x="21600" y="20802"/>
                  <a:pt x="21600" y="20802"/>
                </a:cubicBez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42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00" name="Shape 179"/>
          <p:cNvSpPr/>
          <p:nvPr/>
        </p:nvSpPr>
        <p:spPr>
          <a:xfrm>
            <a:off x="7505700" y="5880094"/>
            <a:ext cx="825500" cy="1780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02" fill="norm" stroke="1" extrusionOk="0">
                <a:moveTo>
                  <a:pt x="0" y="19318"/>
                </a:moveTo>
                <a:cubicBezTo>
                  <a:pt x="0" y="19318"/>
                  <a:pt x="9642" y="-798"/>
                  <a:pt x="12960" y="25"/>
                </a:cubicBezTo>
                <a:cubicBezTo>
                  <a:pt x="18942" y="1509"/>
                  <a:pt x="21600" y="20802"/>
                  <a:pt x="21600" y="20802"/>
                </a:cubicBez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42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01" name="Shape 180"/>
          <p:cNvSpPr/>
          <p:nvPr/>
        </p:nvSpPr>
        <p:spPr>
          <a:xfrm>
            <a:off x="2489200" y="5880094"/>
            <a:ext cx="825500" cy="1780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02" fill="norm" stroke="1" extrusionOk="0">
                <a:moveTo>
                  <a:pt x="0" y="19318"/>
                </a:moveTo>
                <a:cubicBezTo>
                  <a:pt x="0" y="19318"/>
                  <a:pt x="9642" y="-798"/>
                  <a:pt x="12960" y="25"/>
                </a:cubicBezTo>
                <a:cubicBezTo>
                  <a:pt x="18942" y="1509"/>
                  <a:pt x="21600" y="20802"/>
                  <a:pt x="21600" y="20802"/>
                </a:cubicBez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42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02" name="Shape 181"/>
          <p:cNvSpPr/>
          <p:nvPr/>
        </p:nvSpPr>
        <p:spPr>
          <a:xfrm flipH="1" rot="10800000">
            <a:off x="2489200" y="7124909"/>
            <a:ext cx="5854701" cy="2921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02" fill="norm" stroke="1" extrusionOk="0">
                <a:moveTo>
                  <a:pt x="0" y="19318"/>
                </a:moveTo>
                <a:cubicBezTo>
                  <a:pt x="0" y="19318"/>
                  <a:pt x="9642" y="-798"/>
                  <a:pt x="12960" y="25"/>
                </a:cubicBezTo>
                <a:cubicBezTo>
                  <a:pt x="18942" y="1509"/>
                  <a:pt x="21600" y="20802"/>
                  <a:pt x="21600" y="20802"/>
                </a:cubicBez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42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03" name="Shape 182"/>
          <p:cNvSpPr txBox="1"/>
          <p:nvPr/>
        </p:nvSpPr>
        <p:spPr>
          <a:xfrm>
            <a:off x="2989163" y="7594600"/>
            <a:ext cx="4855518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Option 2:  end-to-end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Shape 18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Options</a:t>
            </a:r>
          </a:p>
        </p:txBody>
      </p:sp>
      <p:sp>
        <p:nvSpPr>
          <p:cNvPr id="1006" name="Shape 18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Hop-by-hop:  Have each switch/router along the path ensure that the packet gets to the next hop</a:t>
            </a:r>
          </a:p>
          <a:p>
            <a:pPr/>
            <a:r>
              <a:t>End-to-end:  Have just the end-hosts ensure that the packet made it through</a:t>
            </a:r>
          </a:p>
          <a:p>
            <a:pPr/>
            <a:r>
              <a:t>What do we have to think about to make this decision??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Shape 18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question</a:t>
            </a:r>
          </a:p>
        </p:txBody>
      </p:sp>
      <p:sp>
        <p:nvSpPr>
          <p:cNvPr id="1009" name="Shape 188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 hop-by-hop enough?</a:t>
            </a:r>
          </a:p>
          <a:p>
            <a:pPr lvl="1"/>
            <a:r>
              <a:t>[hint:  What happens if a switch crashes?  What if it’s buggy and goofs up a packet?]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Shape 19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979"/>
            </a:lvl1pPr>
          </a:lstStyle>
          <a:p>
            <a:pPr/>
            <a:r>
              <a:t>The End-to-End Argument</a:t>
            </a:r>
          </a:p>
        </p:txBody>
      </p:sp>
      <p:sp>
        <p:nvSpPr>
          <p:cNvPr id="1012" name="Shape 191"/>
          <p:cNvSpPr txBox="1"/>
          <p:nvPr>
            <p:ph type="body" idx="1"/>
          </p:nvPr>
        </p:nvSpPr>
        <p:spPr>
          <a:xfrm>
            <a:off x="1270000" y="2895600"/>
            <a:ext cx="10464800" cy="55880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0"/>
              </a:spcBef>
              <a:buSzTx/>
              <a:buNone/>
              <a:defRPr sz="3900"/>
            </a:pPr>
            <a:r>
              <a:t>If you have to implement a function end-to-end </a:t>
            </a:r>
            <a:r>
              <a:rPr i="1"/>
              <a:t>anyway</a:t>
            </a:r>
            <a:r>
              <a:t> (e.g., because it requires the knowledge and help of the end-point host or application),</a:t>
            </a:r>
            <a:br/>
            <a:br/>
            <a:r>
              <a:t>don’t implement it inside the communication system</a:t>
            </a:r>
            <a:br/>
            <a:br/>
            <a:r>
              <a:rPr i="1"/>
              <a:t>unless</a:t>
            </a:r>
            <a:r>
              <a:t> there’s a compelling performance enhancement</a:t>
            </a:r>
          </a:p>
        </p:txBody>
      </p:sp>
      <p:sp>
        <p:nvSpPr>
          <p:cNvPr id="1013" name="Shape 192"/>
          <p:cNvSpPr/>
          <p:nvPr/>
        </p:nvSpPr>
        <p:spPr>
          <a:xfrm>
            <a:off x="2363322" y="8782050"/>
            <a:ext cx="9182101" cy="965200"/>
          </a:xfrm>
          <a:prstGeom prst="rect">
            <a:avLst/>
          </a:prstGeom>
          <a:solidFill>
            <a:srgbClr val="FFFE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584200">
              <a:defRPr i="1" sz="3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Further Reading:  “End-to-End Arguments in System Design.” Saltzer, Reed, and Clark.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Shape 19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Keep in mind</a:t>
            </a:r>
          </a:p>
        </p:txBody>
      </p:sp>
      <p:sp>
        <p:nvSpPr>
          <p:cNvPr id="1016" name="Shape 19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35660" indent="-537209" defTabSz="549148">
              <a:spcBef>
                <a:spcPts val="2200"/>
              </a:spcBef>
              <a:defRPr sz="3102"/>
            </a:pPr>
            <a:r>
              <a:t>This is an engineering “accepted” rule</a:t>
            </a:r>
            <a:br/>
            <a:r>
              <a:t>to be weighed against other design guidelines</a:t>
            </a:r>
          </a:p>
          <a:p>
            <a:pPr lvl="1" marL="1253489" indent="-537209" defTabSz="549148">
              <a:spcBef>
                <a:spcPts val="2200"/>
              </a:spcBef>
              <a:defRPr sz="3102"/>
            </a:pPr>
            <a:r>
              <a:t>In the Networks class, we take a “systems approach”</a:t>
            </a:r>
          </a:p>
          <a:p>
            <a:pPr marL="835660" indent="-537209" defTabSz="549148">
              <a:spcBef>
                <a:spcPts val="2200"/>
              </a:spcBef>
              <a:defRPr sz="3102"/>
            </a:pPr>
            <a:r>
              <a:t>not a law</a:t>
            </a:r>
          </a:p>
          <a:p>
            <a:pPr marL="835660" indent="-537209" defTabSz="549148">
              <a:spcBef>
                <a:spcPts val="2200"/>
              </a:spcBef>
              <a:defRPr sz="3102"/>
            </a:pPr>
            <a:r>
              <a:t>But in practice, it’s proved to be a nice way to think about things</a:t>
            </a:r>
          </a:p>
          <a:p>
            <a:pPr marL="835660" indent="-537209" defTabSz="549148">
              <a:spcBef>
                <a:spcPts val="2200"/>
              </a:spcBef>
              <a:defRPr sz="3102"/>
            </a:pPr>
            <a:r>
              <a:t>You may encounter situations where you can’t (for whatever reason - technical, financial, political) implement things in the way the argument suggests.  The real world can be an ugly place. 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Shape 19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979"/>
            </a:lvl1pPr>
          </a:lstStyle>
          <a:p>
            <a:pPr/>
            <a:r>
              <a:t>Let’s apply that to our question...</a:t>
            </a:r>
          </a:p>
        </p:txBody>
      </p:sp>
      <p:sp>
        <p:nvSpPr>
          <p:cNvPr id="1019" name="Shape 198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700"/>
            </a:pPr>
            <a:r>
              <a:t>Of where to do retransmissions</a:t>
            </a:r>
          </a:p>
          <a:p>
            <a:pPr>
              <a:defRPr sz="2700"/>
            </a:pPr>
            <a:r>
              <a:t>What does e2e argument argue for here?</a:t>
            </a:r>
          </a:p>
          <a:p>
            <a:pPr>
              <a:defRPr sz="2700"/>
            </a:pPr>
            <a:r>
              <a:t>TCP uses end-to-end retransmissions</a:t>
            </a:r>
          </a:p>
          <a:p>
            <a:pPr>
              <a:defRPr sz="2700"/>
            </a:pPr>
            <a:r>
              <a:t>Can you think of times we might want to </a:t>
            </a:r>
            <a:r>
              <a:rPr i="1"/>
              <a:t>also</a:t>
            </a:r>
            <a:r>
              <a:t> implement hop-by-hop retransmission?</a:t>
            </a:r>
          </a:p>
          <a:p>
            <a:pPr lvl="1">
              <a:defRPr sz="2700"/>
            </a:pPr>
            <a:r>
              <a:t>Hop-by-hop retransmission is cheaper and faster (count the “packet-miles” that are traveled)</a:t>
            </a:r>
          </a:p>
          <a:p>
            <a:pPr lvl="1">
              <a:defRPr sz="2700"/>
            </a:pPr>
            <a:r>
              <a:t>So maybe a very high-loss link -- like wireless!</a:t>
            </a:r>
          </a:p>
          <a:p>
            <a:pPr lvl="1">
              <a:defRPr sz="2700"/>
            </a:pPr>
            <a:r>
              <a:t>Your wireless card handles a few retransmissions on its own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0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Dist. Sys challenges</a:t>
            </a:r>
          </a:p>
        </p:txBody>
      </p:sp>
      <p:sp>
        <p:nvSpPr>
          <p:cNvPr id="216" name="Shape 207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300"/>
            </a:pPr>
            <a:r>
              <a:t>Heterogeneity  (ex:  how many different types of devices are there on the Internet?)</a:t>
            </a:r>
          </a:p>
          <a:p>
            <a:pPr>
              <a:defRPr sz="3300"/>
            </a:pPr>
            <a:r>
              <a:t>Scale (how big is the Internet?);</a:t>
            </a:r>
          </a:p>
          <a:p>
            <a:pPr>
              <a:defRPr sz="3300"/>
            </a:pPr>
            <a:r>
              <a:t>Perhaps:  Geography (speed of light is a bummer)</a:t>
            </a:r>
          </a:p>
          <a:p>
            <a:pPr>
              <a:defRPr sz="3300"/>
            </a:pPr>
            <a:r>
              <a:t>Security (what a mess is the Internet?)</a:t>
            </a:r>
          </a:p>
          <a:p>
            <a:pPr>
              <a:defRPr sz="3300"/>
            </a:pPr>
            <a:r>
              <a:t>Failure Handling (how reliable is software?)</a:t>
            </a:r>
          </a:p>
          <a:p>
            <a:pPr>
              <a:defRPr sz="3300"/>
            </a:pPr>
            <a:r>
              <a:t>Concurrency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20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Rough view of TCP</a:t>
            </a:r>
          </a:p>
        </p:txBody>
      </p:sp>
      <p:sp>
        <p:nvSpPr>
          <p:cNvPr id="1022" name="Shape 201"/>
          <p:cNvSpPr/>
          <p:nvPr/>
        </p:nvSpPr>
        <p:spPr>
          <a:xfrm flipV="1">
            <a:off x="3695700" y="4203699"/>
            <a:ext cx="1" cy="3061360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stealt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23" name="Shape 202"/>
          <p:cNvSpPr txBox="1"/>
          <p:nvPr/>
        </p:nvSpPr>
        <p:spPr>
          <a:xfrm>
            <a:off x="2356487" y="5549900"/>
            <a:ext cx="1220169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Time</a:t>
            </a:r>
          </a:p>
        </p:txBody>
      </p:sp>
      <p:sp>
        <p:nvSpPr>
          <p:cNvPr id="1024" name="Shape 203"/>
          <p:cNvSpPr txBox="1"/>
          <p:nvPr/>
        </p:nvSpPr>
        <p:spPr>
          <a:xfrm>
            <a:off x="3814234" y="3581400"/>
            <a:ext cx="1606675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Source</a:t>
            </a:r>
          </a:p>
        </p:txBody>
      </p:sp>
      <p:sp>
        <p:nvSpPr>
          <p:cNvPr id="1025" name="Shape 204"/>
          <p:cNvSpPr txBox="1"/>
          <p:nvPr/>
        </p:nvSpPr>
        <p:spPr>
          <a:xfrm>
            <a:off x="9904381" y="3581400"/>
            <a:ext cx="1152712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Dest</a:t>
            </a:r>
          </a:p>
        </p:txBody>
      </p:sp>
      <p:sp>
        <p:nvSpPr>
          <p:cNvPr id="1026" name="Shape 205"/>
          <p:cNvSpPr/>
          <p:nvPr/>
        </p:nvSpPr>
        <p:spPr>
          <a:xfrm flipH="1" flipV="1">
            <a:off x="4724399" y="4444997"/>
            <a:ext cx="5575301" cy="723905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stealt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27" name="Shape 206"/>
          <p:cNvSpPr txBox="1"/>
          <p:nvPr/>
        </p:nvSpPr>
        <p:spPr>
          <a:xfrm>
            <a:off x="5969439" y="4064000"/>
            <a:ext cx="1995266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Data pkt</a:t>
            </a:r>
          </a:p>
        </p:txBody>
      </p:sp>
      <p:sp>
        <p:nvSpPr>
          <p:cNvPr id="1028" name="Shape 207"/>
          <p:cNvSpPr/>
          <p:nvPr/>
        </p:nvSpPr>
        <p:spPr>
          <a:xfrm flipH="1" flipV="1">
            <a:off x="4864100" y="5562600"/>
            <a:ext cx="5575301" cy="723903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stealt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29" name="Shape 208"/>
          <p:cNvSpPr/>
          <p:nvPr/>
        </p:nvSpPr>
        <p:spPr>
          <a:xfrm flipH="1" flipV="1">
            <a:off x="4864100" y="5689600"/>
            <a:ext cx="5575301" cy="723903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stealt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30" name="Shape 209"/>
          <p:cNvSpPr/>
          <p:nvPr/>
        </p:nvSpPr>
        <p:spPr>
          <a:xfrm flipH="1" flipV="1">
            <a:off x="4864100" y="5829300"/>
            <a:ext cx="5575301" cy="723903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stealt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31" name="Shape 210"/>
          <p:cNvSpPr/>
          <p:nvPr/>
        </p:nvSpPr>
        <p:spPr>
          <a:xfrm>
            <a:off x="4826000" y="5105400"/>
            <a:ext cx="5397502" cy="16511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headEnd type="stealt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32" name="Shape 211"/>
          <p:cNvSpPr txBox="1"/>
          <p:nvPr/>
        </p:nvSpPr>
        <p:spPr>
          <a:xfrm>
            <a:off x="5234494" y="4965700"/>
            <a:ext cx="4354154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ACKnowledgement</a:t>
            </a:r>
          </a:p>
        </p:txBody>
      </p:sp>
      <p:sp>
        <p:nvSpPr>
          <p:cNvPr id="1033" name="Shape 212"/>
          <p:cNvSpPr/>
          <p:nvPr/>
        </p:nvSpPr>
        <p:spPr>
          <a:xfrm>
            <a:off x="5029200" y="6146800"/>
            <a:ext cx="5397502" cy="16511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headEnd type="stealt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34" name="Shape 213"/>
          <p:cNvSpPr/>
          <p:nvPr/>
        </p:nvSpPr>
        <p:spPr>
          <a:xfrm>
            <a:off x="5029200" y="6286500"/>
            <a:ext cx="5397502" cy="16511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headEnd type="stealt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35" name="Shape 214"/>
          <p:cNvSpPr/>
          <p:nvPr/>
        </p:nvSpPr>
        <p:spPr>
          <a:xfrm>
            <a:off x="5029200" y="6426200"/>
            <a:ext cx="5397502" cy="16511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headEnd type="stealth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36" name="Shape 215"/>
          <p:cNvSpPr txBox="1"/>
          <p:nvPr/>
        </p:nvSpPr>
        <p:spPr>
          <a:xfrm>
            <a:off x="1817222" y="7397750"/>
            <a:ext cx="10299701" cy="200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indent="342900" defTabSz="584200">
              <a:defRPr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What TCP does:</a:t>
            </a:r>
            <a:br/>
            <a:r>
              <a:t>1) Figures out which packets got through/lost</a:t>
            </a:r>
          </a:p>
          <a:p>
            <a:pPr lvl="1" indent="342900" defTabSz="584200">
              <a:defRPr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2)  Figures out how fast to send packets to use all of the unused capacity,</a:t>
            </a:r>
          </a:p>
          <a:p>
            <a:pPr lvl="1" indent="342900" defTabSz="584200">
              <a:defRPr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- But not more</a:t>
            </a:r>
          </a:p>
          <a:p>
            <a:pPr lvl="1" indent="342900" defTabSz="584200">
              <a:defRPr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- And to share the link approx. equally with other senders</a:t>
            </a:r>
          </a:p>
        </p:txBody>
      </p:sp>
      <p:sp>
        <p:nvSpPr>
          <p:cNvPr id="1037" name="Shape 216"/>
          <p:cNvSpPr/>
          <p:nvPr/>
        </p:nvSpPr>
        <p:spPr>
          <a:xfrm>
            <a:off x="813680" y="2489200"/>
            <a:ext cx="10935185" cy="723900"/>
          </a:xfrm>
          <a:prstGeom prst="rect">
            <a:avLst/>
          </a:prstGeom>
          <a:solidFill>
            <a:srgbClr val="FFFE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584200"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t>(This is a </a:t>
            </a:r>
            <a:r>
              <a:rPr i="1"/>
              <a:t>very</a:t>
            </a:r>
            <a:r>
              <a:t> incomplete view - take CSSE 432. 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9" name="Group 231"/>
          <p:cNvGrpSpPr/>
          <p:nvPr/>
        </p:nvGrpSpPr>
        <p:grpSpPr>
          <a:xfrm>
            <a:off x="733777" y="5985369"/>
            <a:ext cx="9530929" cy="1955802"/>
            <a:chOff x="0" y="0"/>
            <a:chExt cx="9530928" cy="1955800"/>
          </a:xfrm>
        </p:grpSpPr>
        <p:sp>
          <p:nvSpPr>
            <p:cNvPr id="1039" name="Shape 221"/>
            <p:cNvSpPr/>
            <p:nvPr/>
          </p:nvSpPr>
          <p:spPr>
            <a:xfrm>
              <a:off x="1517226" y="0"/>
              <a:ext cx="8013703" cy="1955801"/>
            </a:xfrm>
            <a:prstGeom prst="rect">
              <a:avLst/>
            </a:prstGeom>
            <a:solidFill>
              <a:srgbClr val="FFFDA9"/>
            </a:solidFill>
            <a:ln w="12600" cap="flat">
              <a:solidFill>
                <a:srgbClr val="01127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b="1" sz="24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grpSp>
          <p:nvGrpSpPr>
            <p:cNvPr id="1043" name="Group 225"/>
            <p:cNvGrpSpPr/>
            <p:nvPr/>
          </p:nvGrpSpPr>
          <p:grpSpPr>
            <a:xfrm>
              <a:off x="8642775" y="514773"/>
              <a:ext cx="596902" cy="1028702"/>
              <a:chOff x="0" y="0"/>
              <a:chExt cx="596901" cy="1028700"/>
            </a:xfrm>
          </p:grpSpPr>
          <p:sp>
            <p:nvSpPr>
              <p:cNvPr id="1040" name="Shape 222"/>
              <p:cNvSpPr/>
              <p:nvPr/>
            </p:nvSpPr>
            <p:spPr>
              <a:xfrm>
                <a:off x="27092" y="1002454"/>
                <a:ext cx="546103" cy="2259"/>
              </a:xfrm>
              <a:prstGeom prst="line">
                <a:avLst/>
              </a:prstGeom>
              <a:noFill/>
              <a:ln w="12600" cap="flat">
                <a:solidFill>
                  <a:srgbClr val="011279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041" name="Shape 223"/>
              <p:cNvSpPr/>
              <p:nvPr/>
            </p:nvSpPr>
            <p:spPr>
              <a:xfrm flipV="1">
                <a:off x="568960" y="0"/>
                <a:ext cx="2260" cy="1028702"/>
              </a:xfrm>
              <a:prstGeom prst="line">
                <a:avLst/>
              </a:prstGeom>
              <a:noFill/>
              <a:ln w="12600" cap="flat">
                <a:solidFill>
                  <a:srgbClr val="011279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042" name="Shape 224"/>
              <p:cNvSpPr/>
              <p:nvPr/>
            </p:nvSpPr>
            <p:spPr>
              <a:xfrm flipH="1">
                <a:off x="0" y="27093"/>
                <a:ext cx="596902" cy="2260"/>
              </a:xfrm>
              <a:prstGeom prst="line">
                <a:avLst/>
              </a:prstGeom>
              <a:noFill/>
              <a:ln w="12600" cap="flat">
                <a:solidFill>
                  <a:srgbClr val="011279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1047" name="Group 229"/>
            <p:cNvGrpSpPr/>
            <p:nvPr/>
          </p:nvGrpSpPr>
          <p:grpSpPr>
            <a:xfrm>
              <a:off x="2032000" y="514773"/>
              <a:ext cx="596901" cy="1028702"/>
              <a:chOff x="0" y="0"/>
              <a:chExt cx="596899" cy="1028700"/>
            </a:xfrm>
          </p:grpSpPr>
          <p:sp>
            <p:nvSpPr>
              <p:cNvPr id="1044" name="Shape 226"/>
              <p:cNvSpPr/>
              <p:nvPr/>
            </p:nvSpPr>
            <p:spPr>
              <a:xfrm flipH="1">
                <a:off x="0" y="1002454"/>
                <a:ext cx="596901" cy="2259"/>
              </a:xfrm>
              <a:prstGeom prst="line">
                <a:avLst/>
              </a:prstGeom>
              <a:noFill/>
              <a:ln w="12600" cap="flat">
                <a:solidFill>
                  <a:srgbClr val="011279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045" name="Shape 227"/>
              <p:cNvSpPr/>
              <p:nvPr/>
            </p:nvSpPr>
            <p:spPr>
              <a:xfrm flipV="1">
                <a:off x="27093" y="0"/>
                <a:ext cx="2259" cy="1028702"/>
              </a:xfrm>
              <a:prstGeom prst="line">
                <a:avLst/>
              </a:prstGeom>
              <a:noFill/>
              <a:ln w="12600" cap="flat">
                <a:solidFill>
                  <a:srgbClr val="011279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046" name="Shape 228"/>
              <p:cNvSpPr/>
              <p:nvPr/>
            </p:nvSpPr>
            <p:spPr>
              <a:xfrm>
                <a:off x="27092" y="27093"/>
                <a:ext cx="546102" cy="2260"/>
              </a:xfrm>
              <a:prstGeom prst="line">
                <a:avLst/>
              </a:prstGeom>
              <a:noFill/>
              <a:ln w="12600" cap="flat">
                <a:solidFill>
                  <a:srgbClr val="011279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sp>
          <p:nvSpPr>
            <p:cNvPr id="1048" name="Shape 230"/>
            <p:cNvSpPr txBox="1"/>
            <p:nvPr/>
          </p:nvSpPr>
          <p:spPr>
            <a:xfrm>
              <a:off x="0" y="475544"/>
              <a:ext cx="1422401" cy="1092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R="55750" indent="55750" defTabSz="1295400">
                <a:tabLst>
                  <a:tab pos="50800" algn="l"/>
                  <a:tab pos="698500" algn="l"/>
                  <a:tab pos="1358900" algn="l"/>
                  <a:tab pos="2006600" algn="l"/>
                  <a:tab pos="2654300" algn="l"/>
                  <a:tab pos="3302000" algn="l"/>
                  <a:tab pos="3949700" algn="l"/>
                  <a:tab pos="4610100" algn="l"/>
                  <a:tab pos="5257800" algn="l"/>
                  <a:tab pos="5905500" algn="l"/>
                  <a:tab pos="6553200" algn="l"/>
                  <a:tab pos="7200900" algn="l"/>
                  <a:tab pos="7861300" algn="l"/>
                  <a:tab pos="8509000" algn="l"/>
                  <a:tab pos="9156700" algn="l"/>
                  <a:tab pos="9804400" algn="l"/>
                  <a:tab pos="10452100" algn="l"/>
                  <a:tab pos="11112500" algn="l"/>
                  <a:tab pos="11760200" algn="l"/>
                  <a:tab pos="12407900" algn="l"/>
                  <a:tab pos="13055600" algn="l"/>
                </a:tabLst>
                <a:defRPr b="1" sz="2200">
                  <a:solidFill>
                    <a:srgbClr val="011279"/>
                  </a:solidFill>
                  <a:uFill>
                    <a:solidFill>
                      <a:srgbClr val="011279"/>
                    </a:solidFill>
                  </a:u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Client / Server</a:t>
              </a:r>
            </a:p>
            <a:p>
              <a:pPr marR="55750" indent="55750" defTabSz="1295400">
                <a:tabLst>
                  <a:tab pos="50800" algn="l"/>
                  <a:tab pos="698500" algn="l"/>
                  <a:tab pos="1358900" algn="l"/>
                  <a:tab pos="2006600" algn="l"/>
                  <a:tab pos="2654300" algn="l"/>
                  <a:tab pos="3302000" algn="l"/>
                  <a:tab pos="3949700" algn="l"/>
                  <a:tab pos="4610100" algn="l"/>
                  <a:tab pos="5257800" algn="l"/>
                  <a:tab pos="5905500" algn="l"/>
                  <a:tab pos="6553200" algn="l"/>
                  <a:tab pos="7200900" algn="l"/>
                  <a:tab pos="7861300" algn="l"/>
                  <a:tab pos="8509000" algn="l"/>
                  <a:tab pos="9156700" algn="l"/>
                  <a:tab pos="9804400" algn="l"/>
                  <a:tab pos="10452100" algn="l"/>
                  <a:tab pos="11112500" algn="l"/>
                  <a:tab pos="11760200" algn="l"/>
                  <a:tab pos="12407900" algn="l"/>
                  <a:tab pos="13055600" algn="l"/>
                </a:tabLst>
                <a:defRPr b="1" sz="2200">
                  <a:solidFill>
                    <a:srgbClr val="011279"/>
                  </a:solidFill>
                  <a:uFill>
                    <a:solidFill>
                      <a:srgbClr val="011279"/>
                    </a:solidFill>
                  </a:u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Session</a:t>
              </a:r>
            </a:p>
          </p:txBody>
        </p:sp>
      </p:grpSp>
      <p:sp>
        <p:nvSpPr>
          <p:cNvPr id="1050" name="Shape 232"/>
          <p:cNvSpPr txBox="1"/>
          <p:nvPr/>
        </p:nvSpPr>
        <p:spPr>
          <a:xfrm>
            <a:off x="3967960" y="1600200"/>
            <a:ext cx="946178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55750" indent="55750" algn="ctr" defTabSz="1295400">
              <a:tabLst>
                <a:tab pos="50800" algn="l"/>
                <a:tab pos="698500" algn="l"/>
                <a:tab pos="1358900" algn="l"/>
                <a:tab pos="2006600" algn="l"/>
                <a:tab pos="2654300" algn="l"/>
                <a:tab pos="3302000" algn="l"/>
                <a:tab pos="3949700" algn="l"/>
                <a:tab pos="4610100" algn="l"/>
                <a:tab pos="5257800" algn="l"/>
                <a:tab pos="5905500" algn="l"/>
                <a:tab pos="6553200" algn="l"/>
                <a:tab pos="7200900" algn="l"/>
                <a:tab pos="7861300" algn="l"/>
                <a:tab pos="8509000" algn="l"/>
                <a:tab pos="9156700" algn="l"/>
                <a:tab pos="9804400" algn="l"/>
                <a:tab pos="10452100" algn="l"/>
                <a:tab pos="11112500" algn="l"/>
                <a:tab pos="11760200" algn="l"/>
                <a:tab pos="12407900" algn="l"/>
                <a:tab pos="13055600" algn="l"/>
              </a:tabLst>
              <a:defRPr b="1" sz="2200">
                <a:solidFill>
                  <a:srgbClr val="011279"/>
                </a:solidFill>
                <a:uFill>
                  <a:solidFill>
                    <a:srgbClr val="011279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051" name="Shape 233"/>
          <p:cNvSpPr txBox="1"/>
          <p:nvPr/>
        </p:nvSpPr>
        <p:spPr>
          <a:xfrm>
            <a:off x="7948904" y="1600200"/>
            <a:ext cx="1040039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55750" indent="55750" algn="ctr" defTabSz="1295400">
              <a:tabLst>
                <a:tab pos="50800" algn="l"/>
                <a:tab pos="698500" algn="l"/>
                <a:tab pos="1358900" algn="l"/>
                <a:tab pos="2006600" algn="l"/>
                <a:tab pos="2654300" algn="l"/>
                <a:tab pos="3302000" algn="l"/>
                <a:tab pos="3949700" algn="l"/>
                <a:tab pos="4610100" algn="l"/>
                <a:tab pos="5257800" algn="l"/>
                <a:tab pos="5905500" algn="l"/>
                <a:tab pos="6553200" algn="l"/>
                <a:tab pos="7200900" algn="l"/>
                <a:tab pos="7861300" algn="l"/>
                <a:tab pos="8509000" algn="l"/>
                <a:tab pos="9156700" algn="l"/>
                <a:tab pos="9804400" algn="l"/>
                <a:tab pos="10452100" algn="l"/>
                <a:tab pos="11112500" algn="l"/>
                <a:tab pos="11760200" algn="l"/>
                <a:tab pos="12407900" algn="l"/>
                <a:tab pos="13055600" algn="l"/>
              </a:tabLst>
              <a:defRPr b="1" sz="2200">
                <a:solidFill>
                  <a:srgbClr val="011279"/>
                </a:solidFill>
                <a:uFill>
                  <a:solidFill>
                    <a:srgbClr val="011279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1052" name="Shape 234"/>
          <p:cNvSpPr/>
          <p:nvPr/>
        </p:nvSpPr>
        <p:spPr>
          <a:xfrm>
            <a:off x="4418471" y="2950915"/>
            <a:ext cx="2259" cy="2387602"/>
          </a:xfrm>
          <a:prstGeom prst="line">
            <a:avLst/>
          </a:prstGeom>
          <a:ln w="12600">
            <a:solidFill>
              <a:srgbClr val="01127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53" name="Shape 235"/>
          <p:cNvSpPr/>
          <p:nvPr/>
        </p:nvSpPr>
        <p:spPr>
          <a:xfrm>
            <a:off x="8428284" y="2865120"/>
            <a:ext cx="2260" cy="431802"/>
          </a:xfrm>
          <a:prstGeom prst="line">
            <a:avLst/>
          </a:prstGeom>
          <a:ln w="12600">
            <a:solidFill>
              <a:srgbClr val="01127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54" name="Shape 236"/>
          <p:cNvSpPr/>
          <p:nvPr/>
        </p:nvSpPr>
        <p:spPr>
          <a:xfrm>
            <a:off x="8428284" y="3840479"/>
            <a:ext cx="2260" cy="431802"/>
          </a:xfrm>
          <a:prstGeom prst="line">
            <a:avLst/>
          </a:prstGeom>
          <a:ln w="12600">
            <a:solidFill>
              <a:srgbClr val="01127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55" name="Shape 237"/>
          <p:cNvSpPr/>
          <p:nvPr/>
        </p:nvSpPr>
        <p:spPr>
          <a:xfrm>
            <a:off x="8428284" y="4815840"/>
            <a:ext cx="2260" cy="431802"/>
          </a:xfrm>
          <a:prstGeom prst="line">
            <a:avLst/>
          </a:prstGeom>
          <a:ln w="12600">
            <a:solidFill>
              <a:srgbClr val="01127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56" name="Shape 238"/>
          <p:cNvSpPr/>
          <p:nvPr/>
        </p:nvSpPr>
        <p:spPr>
          <a:xfrm>
            <a:off x="4743591" y="5551874"/>
            <a:ext cx="2603502" cy="2260"/>
          </a:xfrm>
          <a:prstGeom prst="line">
            <a:avLst/>
          </a:prstGeom>
          <a:ln w="12600">
            <a:solidFill>
              <a:srgbClr val="011279"/>
            </a:solidFill>
            <a:prstDash val="dash"/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059" name="Group 241"/>
          <p:cNvGrpSpPr/>
          <p:nvPr/>
        </p:nvGrpSpPr>
        <p:grpSpPr>
          <a:xfrm>
            <a:off x="3334737" y="2387600"/>
            <a:ext cx="2171702" cy="546100"/>
            <a:chOff x="0" y="0"/>
            <a:chExt cx="2171700" cy="546100"/>
          </a:xfrm>
        </p:grpSpPr>
        <p:sp>
          <p:nvSpPr>
            <p:cNvPr id="1057" name="Shape 239"/>
            <p:cNvSpPr/>
            <p:nvPr/>
          </p:nvSpPr>
          <p:spPr>
            <a:xfrm>
              <a:off x="0" y="0"/>
              <a:ext cx="2171701" cy="546100"/>
            </a:xfrm>
            <a:prstGeom prst="rect">
              <a:avLst/>
            </a:prstGeom>
            <a:solidFill>
              <a:srgbClr val="D4FEFF"/>
            </a:solidFill>
            <a:ln w="12600" cap="flat">
              <a:solidFill>
                <a:srgbClr val="01127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b="1" sz="24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058" name="Shape 240"/>
            <p:cNvSpPr txBox="1"/>
            <p:nvPr/>
          </p:nvSpPr>
          <p:spPr>
            <a:xfrm>
              <a:off x="587161" y="88900"/>
              <a:ext cx="993146" cy="355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R="55750" indent="55750" algn="ctr" defTabSz="1295400">
                <a:tabLst>
                  <a:tab pos="50800" algn="l"/>
                  <a:tab pos="698500" algn="l"/>
                  <a:tab pos="1358900" algn="l"/>
                  <a:tab pos="2006600" algn="l"/>
                  <a:tab pos="2654300" algn="l"/>
                  <a:tab pos="3302000" algn="l"/>
                  <a:tab pos="3949700" algn="l"/>
                  <a:tab pos="4610100" algn="l"/>
                  <a:tab pos="5257800" algn="l"/>
                  <a:tab pos="5905500" algn="l"/>
                  <a:tab pos="6553200" algn="l"/>
                  <a:tab pos="7200900" algn="l"/>
                  <a:tab pos="7861300" algn="l"/>
                  <a:tab pos="8509000" algn="l"/>
                  <a:tab pos="9156700" algn="l"/>
                  <a:tab pos="9804400" algn="l"/>
                  <a:tab pos="10452100" algn="l"/>
                  <a:tab pos="11112500" algn="l"/>
                  <a:tab pos="11760200" algn="l"/>
                  <a:tab pos="12407900" algn="l"/>
                  <a:tab pos="13055600" algn="l"/>
                </a:tabLst>
                <a:defRPr b="1" sz="1800">
                  <a:solidFill>
                    <a:srgbClr val="011279"/>
                  </a:solidFill>
                  <a:uFill>
                    <a:solidFill>
                      <a:srgbClr val="011279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socket</a:t>
              </a:r>
            </a:p>
          </p:txBody>
        </p:sp>
      </p:grpSp>
      <p:grpSp>
        <p:nvGrpSpPr>
          <p:cNvPr id="1062" name="Group 244"/>
          <p:cNvGrpSpPr/>
          <p:nvPr/>
        </p:nvGrpSpPr>
        <p:grpSpPr>
          <a:xfrm>
            <a:off x="7344550" y="2387600"/>
            <a:ext cx="2057402" cy="546100"/>
            <a:chOff x="0" y="0"/>
            <a:chExt cx="2057400" cy="546100"/>
          </a:xfrm>
        </p:grpSpPr>
        <p:sp>
          <p:nvSpPr>
            <p:cNvPr id="1060" name="Shape 242"/>
            <p:cNvSpPr/>
            <p:nvPr/>
          </p:nvSpPr>
          <p:spPr>
            <a:xfrm>
              <a:off x="0" y="0"/>
              <a:ext cx="2057401" cy="546100"/>
            </a:xfrm>
            <a:prstGeom prst="rect">
              <a:avLst/>
            </a:prstGeom>
            <a:solidFill>
              <a:srgbClr val="D4FEFF"/>
            </a:solidFill>
            <a:ln w="12600" cap="flat">
              <a:solidFill>
                <a:srgbClr val="01127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b="1" sz="24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061" name="Shape 243"/>
            <p:cNvSpPr txBox="1"/>
            <p:nvPr/>
          </p:nvSpPr>
          <p:spPr>
            <a:xfrm>
              <a:off x="532973" y="88900"/>
              <a:ext cx="993146" cy="355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R="55750" indent="55750" algn="ctr" defTabSz="1295400">
                <a:tabLst>
                  <a:tab pos="50800" algn="l"/>
                  <a:tab pos="698500" algn="l"/>
                  <a:tab pos="1358900" algn="l"/>
                  <a:tab pos="2006600" algn="l"/>
                  <a:tab pos="2654300" algn="l"/>
                  <a:tab pos="3302000" algn="l"/>
                  <a:tab pos="3949700" algn="l"/>
                  <a:tab pos="4610100" algn="l"/>
                  <a:tab pos="5257800" algn="l"/>
                  <a:tab pos="5905500" algn="l"/>
                  <a:tab pos="6553200" algn="l"/>
                  <a:tab pos="7200900" algn="l"/>
                  <a:tab pos="7861300" algn="l"/>
                  <a:tab pos="8509000" algn="l"/>
                  <a:tab pos="9156700" algn="l"/>
                  <a:tab pos="9804400" algn="l"/>
                  <a:tab pos="10452100" algn="l"/>
                  <a:tab pos="11112500" algn="l"/>
                  <a:tab pos="11760200" algn="l"/>
                  <a:tab pos="12407900" algn="l"/>
                  <a:tab pos="13055600" algn="l"/>
                </a:tabLst>
                <a:defRPr b="1" sz="1800">
                  <a:solidFill>
                    <a:srgbClr val="011279"/>
                  </a:solidFill>
                  <a:uFill>
                    <a:solidFill>
                      <a:srgbClr val="011279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socket</a:t>
              </a:r>
            </a:p>
          </p:txBody>
        </p:sp>
      </p:grpSp>
      <p:grpSp>
        <p:nvGrpSpPr>
          <p:cNvPr id="1065" name="Group 247"/>
          <p:cNvGrpSpPr/>
          <p:nvPr/>
        </p:nvGrpSpPr>
        <p:grpSpPr>
          <a:xfrm>
            <a:off x="7344550" y="3343769"/>
            <a:ext cx="2057402" cy="546102"/>
            <a:chOff x="0" y="0"/>
            <a:chExt cx="2057400" cy="546101"/>
          </a:xfrm>
        </p:grpSpPr>
        <p:sp>
          <p:nvSpPr>
            <p:cNvPr id="1063" name="Shape 245"/>
            <p:cNvSpPr/>
            <p:nvPr/>
          </p:nvSpPr>
          <p:spPr>
            <a:xfrm>
              <a:off x="0" y="-1"/>
              <a:ext cx="2057401" cy="546103"/>
            </a:xfrm>
            <a:prstGeom prst="rect">
              <a:avLst/>
            </a:prstGeom>
            <a:solidFill>
              <a:srgbClr val="D4FEFF"/>
            </a:solidFill>
            <a:ln w="12600" cap="flat">
              <a:solidFill>
                <a:srgbClr val="01127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b="1" sz="24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064" name="Shape 246"/>
            <p:cNvSpPr txBox="1"/>
            <p:nvPr/>
          </p:nvSpPr>
          <p:spPr>
            <a:xfrm>
              <a:off x="670155" y="92286"/>
              <a:ext cx="71878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R="55750" indent="55750" algn="ctr" defTabSz="1295400">
                <a:tabLst>
                  <a:tab pos="50800" algn="l"/>
                  <a:tab pos="698500" algn="l"/>
                  <a:tab pos="1358900" algn="l"/>
                  <a:tab pos="2006600" algn="l"/>
                  <a:tab pos="2654300" algn="l"/>
                  <a:tab pos="3302000" algn="l"/>
                  <a:tab pos="3949700" algn="l"/>
                  <a:tab pos="4610100" algn="l"/>
                  <a:tab pos="5257800" algn="l"/>
                  <a:tab pos="5905500" algn="l"/>
                  <a:tab pos="6553200" algn="l"/>
                  <a:tab pos="7200900" algn="l"/>
                  <a:tab pos="7861300" algn="l"/>
                  <a:tab pos="8509000" algn="l"/>
                  <a:tab pos="9156700" algn="l"/>
                  <a:tab pos="9804400" algn="l"/>
                  <a:tab pos="10452100" algn="l"/>
                  <a:tab pos="11112500" algn="l"/>
                  <a:tab pos="11760200" algn="l"/>
                  <a:tab pos="12407900" algn="l"/>
                  <a:tab pos="13055600" algn="l"/>
                </a:tabLst>
                <a:defRPr b="1" sz="1800">
                  <a:solidFill>
                    <a:srgbClr val="011279"/>
                  </a:solidFill>
                  <a:uFill>
                    <a:solidFill>
                      <a:srgbClr val="011279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bind</a:t>
              </a:r>
            </a:p>
          </p:txBody>
        </p:sp>
      </p:grpSp>
      <p:grpSp>
        <p:nvGrpSpPr>
          <p:cNvPr id="1068" name="Group 250"/>
          <p:cNvGrpSpPr/>
          <p:nvPr/>
        </p:nvGrpSpPr>
        <p:grpSpPr>
          <a:xfrm>
            <a:off x="7344550" y="4303324"/>
            <a:ext cx="2057402" cy="546102"/>
            <a:chOff x="0" y="0"/>
            <a:chExt cx="2057400" cy="546101"/>
          </a:xfrm>
        </p:grpSpPr>
        <p:sp>
          <p:nvSpPr>
            <p:cNvPr id="1066" name="Shape 248"/>
            <p:cNvSpPr/>
            <p:nvPr/>
          </p:nvSpPr>
          <p:spPr>
            <a:xfrm>
              <a:off x="0" y="-1"/>
              <a:ext cx="2057401" cy="546103"/>
            </a:xfrm>
            <a:prstGeom prst="rect">
              <a:avLst/>
            </a:prstGeom>
            <a:solidFill>
              <a:srgbClr val="D4FEFF"/>
            </a:solidFill>
            <a:ln w="12600" cap="flat">
              <a:solidFill>
                <a:srgbClr val="01127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b="1" sz="24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067" name="Shape 249"/>
            <p:cNvSpPr txBox="1"/>
            <p:nvPr/>
          </p:nvSpPr>
          <p:spPr>
            <a:xfrm>
              <a:off x="532973" y="92286"/>
              <a:ext cx="993146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R="55750" indent="55750" algn="ctr" defTabSz="1295400">
                <a:tabLst>
                  <a:tab pos="50800" algn="l"/>
                  <a:tab pos="698500" algn="l"/>
                  <a:tab pos="1358900" algn="l"/>
                  <a:tab pos="2006600" algn="l"/>
                  <a:tab pos="2654300" algn="l"/>
                  <a:tab pos="3302000" algn="l"/>
                  <a:tab pos="3949700" algn="l"/>
                  <a:tab pos="4610100" algn="l"/>
                  <a:tab pos="5257800" algn="l"/>
                  <a:tab pos="5905500" algn="l"/>
                  <a:tab pos="6553200" algn="l"/>
                  <a:tab pos="7200900" algn="l"/>
                  <a:tab pos="7861300" algn="l"/>
                  <a:tab pos="8509000" algn="l"/>
                  <a:tab pos="9156700" algn="l"/>
                  <a:tab pos="9804400" algn="l"/>
                  <a:tab pos="10452100" algn="l"/>
                  <a:tab pos="11112500" algn="l"/>
                  <a:tab pos="11760200" algn="l"/>
                  <a:tab pos="12407900" algn="l"/>
                  <a:tab pos="13055600" algn="l"/>
                </a:tabLst>
                <a:defRPr b="1" sz="1800">
                  <a:solidFill>
                    <a:srgbClr val="011279"/>
                  </a:solidFill>
                  <a:uFill>
                    <a:solidFill>
                      <a:srgbClr val="011279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listen</a:t>
              </a:r>
            </a:p>
          </p:txBody>
        </p:sp>
      </p:grpSp>
      <p:grpSp>
        <p:nvGrpSpPr>
          <p:cNvPr id="1087" name="Group 269"/>
          <p:cNvGrpSpPr/>
          <p:nvPr/>
        </p:nvGrpSpPr>
        <p:grpSpPr>
          <a:xfrm>
            <a:off x="3334737" y="5791199"/>
            <a:ext cx="6067215" cy="1984307"/>
            <a:chOff x="0" y="0"/>
            <a:chExt cx="6067214" cy="1984305"/>
          </a:xfrm>
        </p:grpSpPr>
        <p:sp>
          <p:nvSpPr>
            <p:cNvPr id="1069" name="Shape 251"/>
            <p:cNvSpPr/>
            <p:nvPr/>
          </p:nvSpPr>
          <p:spPr>
            <a:xfrm>
              <a:off x="1083733" y="-1"/>
              <a:ext cx="2260" cy="431801"/>
            </a:xfrm>
            <a:prstGeom prst="line">
              <a:avLst/>
            </a:prstGeom>
            <a:noFill/>
            <a:ln w="12600" cap="flat">
              <a:solidFill>
                <a:srgbClr val="01127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70" name="Shape 252"/>
            <p:cNvSpPr/>
            <p:nvPr/>
          </p:nvSpPr>
          <p:spPr>
            <a:xfrm>
              <a:off x="1083733" y="975359"/>
              <a:ext cx="2260" cy="431802"/>
            </a:xfrm>
            <a:prstGeom prst="line">
              <a:avLst/>
            </a:prstGeom>
            <a:noFill/>
            <a:ln w="12600" cap="flat">
              <a:solidFill>
                <a:srgbClr val="01127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71" name="Shape 253"/>
            <p:cNvSpPr/>
            <p:nvPr/>
          </p:nvSpPr>
          <p:spPr>
            <a:xfrm>
              <a:off x="5093547" y="-1"/>
              <a:ext cx="2260" cy="431801"/>
            </a:xfrm>
            <a:prstGeom prst="line">
              <a:avLst/>
            </a:prstGeom>
            <a:noFill/>
            <a:ln w="12600" cap="flat">
              <a:solidFill>
                <a:srgbClr val="01127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72" name="Shape 254"/>
            <p:cNvSpPr/>
            <p:nvPr/>
          </p:nvSpPr>
          <p:spPr>
            <a:xfrm>
              <a:off x="5093547" y="975359"/>
              <a:ext cx="2260" cy="431802"/>
            </a:xfrm>
            <a:prstGeom prst="line">
              <a:avLst/>
            </a:prstGeom>
            <a:noFill/>
            <a:ln w="12600" cap="flat">
              <a:solidFill>
                <a:srgbClr val="01127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73" name="Shape 255"/>
            <p:cNvSpPr/>
            <p:nvPr/>
          </p:nvSpPr>
          <p:spPr>
            <a:xfrm>
              <a:off x="2167466" y="736035"/>
              <a:ext cx="1841502" cy="2260"/>
            </a:xfrm>
            <a:prstGeom prst="line">
              <a:avLst/>
            </a:prstGeom>
            <a:noFill/>
            <a:ln w="12600" cap="flat">
              <a:solidFill>
                <a:srgbClr val="01127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74" name="Shape 256"/>
            <p:cNvSpPr/>
            <p:nvPr/>
          </p:nvSpPr>
          <p:spPr>
            <a:xfrm flipH="1">
              <a:off x="2140374" y="1711395"/>
              <a:ext cx="1892302" cy="2261"/>
            </a:xfrm>
            <a:prstGeom prst="line">
              <a:avLst/>
            </a:prstGeom>
            <a:noFill/>
            <a:ln w="12600" cap="flat">
              <a:solidFill>
                <a:srgbClr val="01127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1077" name="Group 259"/>
            <p:cNvGrpSpPr/>
            <p:nvPr/>
          </p:nvGrpSpPr>
          <p:grpSpPr>
            <a:xfrm>
              <a:off x="4009813" y="478649"/>
              <a:ext cx="2057402" cy="546102"/>
              <a:chOff x="0" y="0"/>
              <a:chExt cx="2057400" cy="546101"/>
            </a:xfrm>
          </p:grpSpPr>
          <p:sp>
            <p:nvSpPr>
              <p:cNvPr id="1075" name="Shape 257"/>
              <p:cNvSpPr/>
              <p:nvPr/>
            </p:nvSpPr>
            <p:spPr>
              <a:xfrm>
                <a:off x="0" y="-1"/>
                <a:ext cx="2057401" cy="546103"/>
              </a:xfrm>
              <a:prstGeom prst="rect">
                <a:avLst/>
              </a:prstGeom>
              <a:solidFill>
                <a:srgbClr val="D4FEFF"/>
              </a:solidFill>
              <a:ln w="12600" cap="flat">
                <a:solidFill>
                  <a:srgbClr val="011279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b="1" sz="2400"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076" name="Shape 258"/>
              <p:cNvSpPr txBox="1"/>
              <p:nvPr/>
            </p:nvSpPr>
            <p:spPr>
              <a:xfrm>
                <a:off x="327200" y="92286"/>
                <a:ext cx="1404693" cy="355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marR="55750" indent="55750" algn="ctr" defTabSz="1295400">
                  <a:tabLst>
                    <a:tab pos="50800" algn="l"/>
                    <a:tab pos="698500" algn="l"/>
                    <a:tab pos="1358900" algn="l"/>
                    <a:tab pos="2006600" algn="l"/>
                    <a:tab pos="2654300" algn="l"/>
                    <a:tab pos="3302000" algn="l"/>
                    <a:tab pos="3949700" algn="l"/>
                    <a:tab pos="4610100" algn="l"/>
                    <a:tab pos="5257800" algn="l"/>
                    <a:tab pos="5905500" algn="l"/>
                    <a:tab pos="6553200" algn="l"/>
                    <a:tab pos="7200900" algn="l"/>
                    <a:tab pos="7861300" algn="l"/>
                    <a:tab pos="8509000" algn="l"/>
                    <a:tab pos="9156700" algn="l"/>
                    <a:tab pos="9804400" algn="l"/>
                    <a:tab pos="10452100" algn="l"/>
                    <a:tab pos="11112500" algn="l"/>
                    <a:tab pos="11760200" algn="l"/>
                    <a:tab pos="12407900" algn="l"/>
                    <a:tab pos="13055600" algn="l"/>
                  </a:tabLst>
                  <a:defRPr b="1" sz="1800">
                    <a:solidFill>
                      <a:srgbClr val="011279"/>
                    </a:solidFill>
                    <a:uFill>
                      <a:solidFill>
                        <a:srgbClr val="011279"/>
                      </a:solidFill>
                    </a:u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recv/read</a:t>
                </a:r>
              </a:p>
            </p:txBody>
          </p:sp>
        </p:grpSp>
        <p:grpSp>
          <p:nvGrpSpPr>
            <p:cNvPr id="1080" name="Group 262"/>
            <p:cNvGrpSpPr/>
            <p:nvPr/>
          </p:nvGrpSpPr>
          <p:grpSpPr>
            <a:xfrm>
              <a:off x="4009813" y="1438204"/>
              <a:ext cx="2057402" cy="546102"/>
              <a:chOff x="0" y="0"/>
              <a:chExt cx="2057400" cy="546101"/>
            </a:xfrm>
          </p:grpSpPr>
          <p:sp>
            <p:nvSpPr>
              <p:cNvPr id="1078" name="Shape 260"/>
              <p:cNvSpPr/>
              <p:nvPr/>
            </p:nvSpPr>
            <p:spPr>
              <a:xfrm>
                <a:off x="0" y="-1"/>
                <a:ext cx="2057401" cy="546103"/>
              </a:xfrm>
              <a:prstGeom prst="rect">
                <a:avLst/>
              </a:prstGeom>
              <a:solidFill>
                <a:srgbClr val="D4FEFF"/>
              </a:solidFill>
              <a:ln w="12600" cap="flat">
                <a:solidFill>
                  <a:srgbClr val="011279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b="1" sz="2400"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079" name="Shape 261"/>
              <p:cNvSpPr txBox="1"/>
              <p:nvPr/>
            </p:nvSpPr>
            <p:spPr>
              <a:xfrm>
                <a:off x="258609" y="92286"/>
                <a:ext cx="1541875" cy="355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marR="55750" indent="55750" algn="ctr" defTabSz="1295400">
                  <a:tabLst>
                    <a:tab pos="50800" algn="l"/>
                    <a:tab pos="698500" algn="l"/>
                    <a:tab pos="1358900" algn="l"/>
                    <a:tab pos="2006600" algn="l"/>
                    <a:tab pos="2654300" algn="l"/>
                    <a:tab pos="3302000" algn="l"/>
                    <a:tab pos="3949700" algn="l"/>
                    <a:tab pos="4610100" algn="l"/>
                    <a:tab pos="5257800" algn="l"/>
                    <a:tab pos="5905500" algn="l"/>
                    <a:tab pos="6553200" algn="l"/>
                    <a:tab pos="7200900" algn="l"/>
                    <a:tab pos="7861300" algn="l"/>
                    <a:tab pos="8509000" algn="l"/>
                    <a:tab pos="9156700" algn="l"/>
                    <a:tab pos="9804400" algn="l"/>
                    <a:tab pos="10452100" algn="l"/>
                    <a:tab pos="11112500" algn="l"/>
                    <a:tab pos="11760200" algn="l"/>
                    <a:tab pos="12407900" algn="l"/>
                    <a:tab pos="13055600" algn="l"/>
                  </a:tabLst>
                  <a:defRPr b="1" sz="1800">
                    <a:solidFill>
                      <a:srgbClr val="011279"/>
                    </a:solidFill>
                    <a:uFill>
                      <a:solidFill>
                        <a:srgbClr val="011279"/>
                      </a:solidFill>
                    </a:u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send/write</a:t>
                </a:r>
              </a:p>
            </p:txBody>
          </p:sp>
        </p:grpSp>
        <p:grpSp>
          <p:nvGrpSpPr>
            <p:cNvPr id="1083" name="Group 265"/>
            <p:cNvGrpSpPr/>
            <p:nvPr/>
          </p:nvGrpSpPr>
          <p:grpSpPr>
            <a:xfrm>
              <a:off x="-1" y="1438204"/>
              <a:ext cx="2171701" cy="546102"/>
              <a:chOff x="0" y="0"/>
              <a:chExt cx="2171700" cy="546101"/>
            </a:xfrm>
          </p:grpSpPr>
          <p:sp>
            <p:nvSpPr>
              <p:cNvPr id="1081" name="Shape 263"/>
              <p:cNvSpPr/>
              <p:nvPr/>
            </p:nvSpPr>
            <p:spPr>
              <a:xfrm>
                <a:off x="-1" y="-1"/>
                <a:ext cx="2171701" cy="546103"/>
              </a:xfrm>
              <a:prstGeom prst="rect">
                <a:avLst/>
              </a:prstGeom>
              <a:solidFill>
                <a:srgbClr val="D4FEFF"/>
              </a:solidFill>
              <a:ln w="12600" cap="flat">
                <a:solidFill>
                  <a:srgbClr val="011279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b="1" sz="2400"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082" name="Shape 264"/>
              <p:cNvSpPr txBox="1"/>
              <p:nvPr/>
            </p:nvSpPr>
            <p:spPr>
              <a:xfrm>
                <a:off x="381387" y="92286"/>
                <a:ext cx="1404693" cy="355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marR="55750" indent="55750" algn="ctr" defTabSz="1295400">
                  <a:tabLst>
                    <a:tab pos="50800" algn="l"/>
                    <a:tab pos="698500" algn="l"/>
                    <a:tab pos="1358900" algn="l"/>
                    <a:tab pos="2006600" algn="l"/>
                    <a:tab pos="2654300" algn="l"/>
                    <a:tab pos="3302000" algn="l"/>
                    <a:tab pos="3949700" algn="l"/>
                    <a:tab pos="4610100" algn="l"/>
                    <a:tab pos="5257800" algn="l"/>
                    <a:tab pos="5905500" algn="l"/>
                    <a:tab pos="6553200" algn="l"/>
                    <a:tab pos="7200900" algn="l"/>
                    <a:tab pos="7861300" algn="l"/>
                    <a:tab pos="8509000" algn="l"/>
                    <a:tab pos="9156700" algn="l"/>
                    <a:tab pos="9804400" algn="l"/>
                    <a:tab pos="10452100" algn="l"/>
                    <a:tab pos="11112500" algn="l"/>
                    <a:tab pos="11760200" algn="l"/>
                    <a:tab pos="12407900" algn="l"/>
                    <a:tab pos="13055600" algn="l"/>
                  </a:tabLst>
                  <a:defRPr b="1" sz="1800">
                    <a:solidFill>
                      <a:srgbClr val="011279"/>
                    </a:solidFill>
                    <a:uFill>
                      <a:solidFill>
                        <a:srgbClr val="011279"/>
                      </a:solidFill>
                    </a:u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recv/read</a:t>
                </a:r>
              </a:p>
            </p:txBody>
          </p:sp>
        </p:grpSp>
        <p:grpSp>
          <p:nvGrpSpPr>
            <p:cNvPr id="1086" name="Group 268"/>
            <p:cNvGrpSpPr/>
            <p:nvPr/>
          </p:nvGrpSpPr>
          <p:grpSpPr>
            <a:xfrm>
              <a:off x="-1" y="478649"/>
              <a:ext cx="2171701" cy="546102"/>
              <a:chOff x="0" y="0"/>
              <a:chExt cx="2171700" cy="546101"/>
            </a:xfrm>
          </p:grpSpPr>
          <p:sp>
            <p:nvSpPr>
              <p:cNvPr id="1084" name="Shape 266"/>
              <p:cNvSpPr/>
              <p:nvPr/>
            </p:nvSpPr>
            <p:spPr>
              <a:xfrm>
                <a:off x="-1" y="-1"/>
                <a:ext cx="2171701" cy="546103"/>
              </a:xfrm>
              <a:prstGeom prst="rect">
                <a:avLst/>
              </a:prstGeom>
              <a:solidFill>
                <a:srgbClr val="D4FEFF"/>
              </a:solidFill>
              <a:ln w="12600" cap="flat">
                <a:solidFill>
                  <a:srgbClr val="011279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b="1" sz="2400"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085" name="Shape 267"/>
              <p:cNvSpPr txBox="1"/>
              <p:nvPr/>
            </p:nvSpPr>
            <p:spPr>
              <a:xfrm>
                <a:off x="312796" y="92286"/>
                <a:ext cx="1541875" cy="355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marR="55750" indent="55750" algn="ctr" defTabSz="1295400">
                  <a:tabLst>
                    <a:tab pos="50800" algn="l"/>
                    <a:tab pos="698500" algn="l"/>
                    <a:tab pos="1358900" algn="l"/>
                    <a:tab pos="2006600" algn="l"/>
                    <a:tab pos="2654300" algn="l"/>
                    <a:tab pos="3302000" algn="l"/>
                    <a:tab pos="3949700" algn="l"/>
                    <a:tab pos="4610100" algn="l"/>
                    <a:tab pos="5257800" algn="l"/>
                    <a:tab pos="5905500" algn="l"/>
                    <a:tab pos="6553200" algn="l"/>
                    <a:tab pos="7200900" algn="l"/>
                    <a:tab pos="7861300" algn="l"/>
                    <a:tab pos="8509000" algn="l"/>
                    <a:tab pos="9156700" algn="l"/>
                    <a:tab pos="9804400" algn="l"/>
                    <a:tab pos="10452100" algn="l"/>
                    <a:tab pos="11112500" algn="l"/>
                    <a:tab pos="11760200" algn="l"/>
                    <a:tab pos="12407900" algn="l"/>
                    <a:tab pos="13055600" algn="l"/>
                  </a:tabLst>
                  <a:defRPr b="1" sz="1800">
                    <a:solidFill>
                      <a:srgbClr val="011279"/>
                    </a:solidFill>
                    <a:uFill>
                      <a:solidFill>
                        <a:srgbClr val="011279"/>
                      </a:solidFill>
                    </a:u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send/write</a:t>
                </a:r>
              </a:p>
            </p:txBody>
          </p:sp>
        </p:grpSp>
      </p:grpSp>
      <p:sp>
        <p:nvSpPr>
          <p:cNvPr id="1088" name="Shape 270"/>
          <p:cNvSpPr txBox="1"/>
          <p:nvPr/>
        </p:nvSpPr>
        <p:spPr>
          <a:xfrm>
            <a:off x="5488790" y="4845332"/>
            <a:ext cx="1706616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R="55750" indent="55750" algn="ctr" defTabSz="1295400">
              <a:tabLst>
                <a:tab pos="50800" algn="l"/>
                <a:tab pos="698500" algn="l"/>
                <a:tab pos="1358900" algn="l"/>
                <a:tab pos="2006600" algn="l"/>
                <a:tab pos="2654300" algn="l"/>
                <a:tab pos="3302000" algn="l"/>
                <a:tab pos="3949700" algn="l"/>
                <a:tab pos="4610100" algn="l"/>
                <a:tab pos="5257800" algn="l"/>
                <a:tab pos="5905500" algn="l"/>
                <a:tab pos="6553200" algn="l"/>
                <a:tab pos="7200900" algn="l"/>
                <a:tab pos="7861300" algn="l"/>
                <a:tab pos="8509000" algn="l"/>
                <a:tab pos="9156700" algn="l"/>
                <a:tab pos="9804400" algn="l"/>
                <a:tab pos="10452100" algn="l"/>
                <a:tab pos="11112500" algn="l"/>
                <a:tab pos="11760200" algn="l"/>
                <a:tab pos="12407900" algn="l"/>
                <a:tab pos="13055600" algn="l"/>
              </a:tabLst>
              <a:defRPr b="1" sz="2200">
                <a:solidFill>
                  <a:srgbClr val="011279"/>
                </a:solidFill>
                <a:uFill>
                  <a:solidFill>
                    <a:srgbClr val="011279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pPr>
            <a:r>
              <a:t>Connection</a:t>
            </a:r>
          </a:p>
          <a:p>
            <a:pPr marR="55750" indent="55750" algn="ctr" defTabSz="1295400">
              <a:tabLst>
                <a:tab pos="50800" algn="l"/>
                <a:tab pos="698500" algn="l"/>
                <a:tab pos="1358900" algn="l"/>
                <a:tab pos="2006600" algn="l"/>
                <a:tab pos="2654300" algn="l"/>
                <a:tab pos="3302000" algn="l"/>
                <a:tab pos="3949700" algn="l"/>
                <a:tab pos="4610100" algn="l"/>
                <a:tab pos="5257800" algn="l"/>
                <a:tab pos="5905500" algn="l"/>
                <a:tab pos="6553200" algn="l"/>
                <a:tab pos="7200900" algn="l"/>
                <a:tab pos="7861300" algn="l"/>
                <a:tab pos="8509000" algn="l"/>
                <a:tab pos="9156700" algn="l"/>
                <a:tab pos="9804400" algn="l"/>
                <a:tab pos="10452100" algn="l"/>
                <a:tab pos="11112500" algn="l"/>
                <a:tab pos="11760200" algn="l"/>
                <a:tab pos="12407900" algn="l"/>
                <a:tab pos="13055600" algn="l"/>
              </a:tabLst>
              <a:defRPr b="1" sz="2200">
                <a:solidFill>
                  <a:srgbClr val="011279"/>
                </a:solidFill>
                <a:uFill>
                  <a:solidFill>
                    <a:srgbClr val="011279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pPr>
            <a:r>
              <a:t>request</a:t>
            </a:r>
          </a:p>
        </p:txBody>
      </p:sp>
      <p:grpSp>
        <p:nvGrpSpPr>
          <p:cNvPr id="1106" name="Group 288"/>
          <p:cNvGrpSpPr/>
          <p:nvPr/>
        </p:nvGrpSpPr>
        <p:grpSpPr>
          <a:xfrm>
            <a:off x="3334736" y="5524781"/>
            <a:ext cx="7286418" cy="4172094"/>
            <a:chOff x="0" y="0"/>
            <a:chExt cx="7286416" cy="4172093"/>
          </a:xfrm>
        </p:grpSpPr>
        <p:sp>
          <p:nvSpPr>
            <p:cNvPr id="1089" name="Shape 271"/>
            <p:cNvSpPr/>
            <p:nvPr/>
          </p:nvSpPr>
          <p:spPr>
            <a:xfrm>
              <a:off x="1083733" y="2217137"/>
              <a:ext cx="2260" cy="431803"/>
            </a:xfrm>
            <a:prstGeom prst="line">
              <a:avLst/>
            </a:prstGeom>
            <a:noFill/>
            <a:ln w="12600" cap="flat">
              <a:solidFill>
                <a:srgbClr val="01127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90" name="Shape 272"/>
            <p:cNvSpPr/>
            <p:nvPr/>
          </p:nvSpPr>
          <p:spPr>
            <a:xfrm>
              <a:off x="5093547" y="2217137"/>
              <a:ext cx="2260" cy="431803"/>
            </a:xfrm>
            <a:prstGeom prst="line">
              <a:avLst/>
            </a:prstGeom>
            <a:noFill/>
            <a:ln w="12600" cap="flat">
              <a:solidFill>
                <a:srgbClr val="01127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91" name="Shape 273"/>
            <p:cNvSpPr/>
            <p:nvPr/>
          </p:nvSpPr>
          <p:spPr>
            <a:xfrm>
              <a:off x="5093547" y="3192498"/>
              <a:ext cx="2260" cy="431802"/>
            </a:xfrm>
            <a:prstGeom prst="line">
              <a:avLst/>
            </a:prstGeom>
            <a:noFill/>
            <a:ln w="12600" cap="flat">
              <a:solidFill>
                <a:srgbClr val="01127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92" name="Shape 274"/>
            <p:cNvSpPr/>
            <p:nvPr/>
          </p:nvSpPr>
          <p:spPr>
            <a:xfrm>
              <a:off x="1408853" y="2953173"/>
              <a:ext cx="2603502" cy="2260"/>
            </a:xfrm>
            <a:prstGeom prst="line">
              <a:avLst/>
            </a:prstGeom>
            <a:noFill/>
            <a:ln w="12600" cap="flat">
              <a:solidFill>
                <a:srgbClr val="011279"/>
              </a:solidFill>
              <a:prstDash val="dash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1095" name="Group 277"/>
            <p:cNvGrpSpPr/>
            <p:nvPr/>
          </p:nvGrpSpPr>
          <p:grpSpPr>
            <a:xfrm>
              <a:off x="4009813" y="2664178"/>
              <a:ext cx="2057401" cy="546102"/>
              <a:chOff x="0" y="0"/>
              <a:chExt cx="2057400" cy="546101"/>
            </a:xfrm>
          </p:grpSpPr>
          <p:sp>
            <p:nvSpPr>
              <p:cNvPr id="1093" name="Shape 275"/>
              <p:cNvSpPr/>
              <p:nvPr/>
            </p:nvSpPr>
            <p:spPr>
              <a:xfrm>
                <a:off x="0" y="-1"/>
                <a:ext cx="2057401" cy="546103"/>
              </a:xfrm>
              <a:prstGeom prst="rect">
                <a:avLst/>
              </a:prstGeom>
              <a:solidFill>
                <a:srgbClr val="D4FEFF"/>
              </a:solidFill>
              <a:ln w="12600" cap="flat">
                <a:solidFill>
                  <a:srgbClr val="011279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b="1" sz="2400"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094" name="Shape 276"/>
              <p:cNvSpPr txBox="1"/>
              <p:nvPr/>
            </p:nvSpPr>
            <p:spPr>
              <a:xfrm>
                <a:off x="327200" y="92287"/>
                <a:ext cx="1404693" cy="355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marR="55750" indent="55750" algn="ctr" defTabSz="1295400">
                  <a:tabLst>
                    <a:tab pos="50800" algn="l"/>
                    <a:tab pos="698500" algn="l"/>
                    <a:tab pos="1358900" algn="l"/>
                    <a:tab pos="2006600" algn="l"/>
                    <a:tab pos="2654300" algn="l"/>
                    <a:tab pos="3302000" algn="l"/>
                    <a:tab pos="3949700" algn="l"/>
                    <a:tab pos="4610100" algn="l"/>
                    <a:tab pos="5257800" algn="l"/>
                    <a:tab pos="5905500" algn="l"/>
                    <a:tab pos="6553200" algn="l"/>
                    <a:tab pos="7200900" algn="l"/>
                    <a:tab pos="7861300" algn="l"/>
                    <a:tab pos="8509000" algn="l"/>
                    <a:tab pos="9156700" algn="l"/>
                    <a:tab pos="9804400" algn="l"/>
                    <a:tab pos="10452100" algn="l"/>
                    <a:tab pos="11112500" algn="l"/>
                    <a:tab pos="11760200" algn="l"/>
                    <a:tab pos="12407900" algn="l"/>
                    <a:tab pos="13055600" algn="l"/>
                  </a:tabLst>
                  <a:defRPr b="1" sz="1800">
                    <a:solidFill>
                      <a:srgbClr val="011279"/>
                    </a:solidFill>
                    <a:uFill>
                      <a:solidFill>
                        <a:srgbClr val="011279"/>
                      </a:solidFill>
                    </a:u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recv/read</a:t>
                </a:r>
              </a:p>
            </p:txBody>
          </p:sp>
        </p:grpSp>
        <p:grpSp>
          <p:nvGrpSpPr>
            <p:cNvPr id="1098" name="Group 280"/>
            <p:cNvGrpSpPr/>
            <p:nvPr/>
          </p:nvGrpSpPr>
          <p:grpSpPr>
            <a:xfrm>
              <a:off x="4009813" y="3625991"/>
              <a:ext cx="2057401" cy="546102"/>
              <a:chOff x="0" y="0"/>
              <a:chExt cx="2057400" cy="546101"/>
            </a:xfrm>
          </p:grpSpPr>
          <p:sp>
            <p:nvSpPr>
              <p:cNvPr id="1096" name="Shape 278"/>
              <p:cNvSpPr/>
              <p:nvPr/>
            </p:nvSpPr>
            <p:spPr>
              <a:xfrm>
                <a:off x="0" y="-1"/>
                <a:ext cx="2057401" cy="546103"/>
              </a:xfrm>
              <a:prstGeom prst="rect">
                <a:avLst/>
              </a:prstGeom>
              <a:solidFill>
                <a:srgbClr val="D4FEFF"/>
              </a:solidFill>
              <a:ln w="12600" cap="flat">
                <a:solidFill>
                  <a:srgbClr val="011279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b="1" sz="2400"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097" name="Shape 279"/>
              <p:cNvSpPr txBox="1"/>
              <p:nvPr/>
            </p:nvSpPr>
            <p:spPr>
              <a:xfrm>
                <a:off x="601564" y="92286"/>
                <a:ext cx="855964" cy="355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marR="55750" indent="55750" algn="ctr" defTabSz="1295400">
                  <a:tabLst>
                    <a:tab pos="50800" algn="l"/>
                    <a:tab pos="698500" algn="l"/>
                    <a:tab pos="1358900" algn="l"/>
                    <a:tab pos="2006600" algn="l"/>
                    <a:tab pos="2654300" algn="l"/>
                    <a:tab pos="3302000" algn="l"/>
                    <a:tab pos="3949700" algn="l"/>
                    <a:tab pos="4610100" algn="l"/>
                    <a:tab pos="5257800" algn="l"/>
                    <a:tab pos="5905500" algn="l"/>
                    <a:tab pos="6553200" algn="l"/>
                    <a:tab pos="7200900" algn="l"/>
                    <a:tab pos="7861300" algn="l"/>
                    <a:tab pos="8509000" algn="l"/>
                    <a:tab pos="9156700" algn="l"/>
                    <a:tab pos="9804400" algn="l"/>
                    <a:tab pos="10452100" algn="l"/>
                    <a:tab pos="11112500" algn="l"/>
                    <a:tab pos="11760200" algn="l"/>
                    <a:tab pos="12407900" algn="l"/>
                    <a:tab pos="13055600" algn="l"/>
                  </a:tabLst>
                  <a:defRPr b="1" sz="1800">
                    <a:solidFill>
                      <a:srgbClr val="011279"/>
                    </a:solidFill>
                    <a:uFill>
                      <a:solidFill>
                        <a:srgbClr val="011279"/>
                      </a:solidFill>
                    </a:u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close</a:t>
                </a:r>
              </a:p>
            </p:txBody>
          </p:sp>
        </p:grpSp>
        <p:grpSp>
          <p:nvGrpSpPr>
            <p:cNvPr id="1101" name="Group 283"/>
            <p:cNvGrpSpPr/>
            <p:nvPr/>
          </p:nvGrpSpPr>
          <p:grpSpPr>
            <a:xfrm>
              <a:off x="-1" y="2666436"/>
              <a:ext cx="2171701" cy="546102"/>
              <a:chOff x="0" y="0"/>
              <a:chExt cx="2171700" cy="546101"/>
            </a:xfrm>
          </p:grpSpPr>
          <p:sp>
            <p:nvSpPr>
              <p:cNvPr id="1099" name="Shape 281"/>
              <p:cNvSpPr/>
              <p:nvPr/>
            </p:nvSpPr>
            <p:spPr>
              <a:xfrm>
                <a:off x="-1" y="-1"/>
                <a:ext cx="2171701" cy="546103"/>
              </a:xfrm>
              <a:prstGeom prst="rect">
                <a:avLst/>
              </a:prstGeom>
              <a:solidFill>
                <a:srgbClr val="D4FEFF"/>
              </a:solidFill>
              <a:ln w="12600" cap="flat">
                <a:solidFill>
                  <a:srgbClr val="011279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R="57798" defTabSz="1295400">
                  <a:defRPr b="1" sz="2400"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100" name="Shape 282"/>
              <p:cNvSpPr txBox="1"/>
              <p:nvPr/>
            </p:nvSpPr>
            <p:spPr>
              <a:xfrm>
                <a:off x="655752" y="92286"/>
                <a:ext cx="855963" cy="355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marR="55750" indent="55750" algn="ctr" defTabSz="1295400">
                  <a:tabLst>
                    <a:tab pos="50800" algn="l"/>
                    <a:tab pos="698500" algn="l"/>
                    <a:tab pos="1358900" algn="l"/>
                    <a:tab pos="2006600" algn="l"/>
                    <a:tab pos="2654300" algn="l"/>
                    <a:tab pos="3302000" algn="l"/>
                    <a:tab pos="3949700" algn="l"/>
                    <a:tab pos="4610100" algn="l"/>
                    <a:tab pos="5257800" algn="l"/>
                    <a:tab pos="5905500" algn="l"/>
                    <a:tab pos="6553200" algn="l"/>
                    <a:tab pos="7200900" algn="l"/>
                    <a:tab pos="7861300" algn="l"/>
                    <a:tab pos="8509000" algn="l"/>
                    <a:tab pos="9156700" algn="l"/>
                    <a:tab pos="9804400" algn="l"/>
                    <a:tab pos="10452100" algn="l"/>
                    <a:tab pos="11112500" algn="l"/>
                    <a:tab pos="11760200" algn="l"/>
                    <a:tab pos="12407900" algn="l"/>
                    <a:tab pos="13055600" algn="l"/>
                  </a:tabLst>
                  <a:defRPr b="1" sz="1800">
                    <a:solidFill>
                      <a:srgbClr val="011279"/>
                    </a:solidFill>
                    <a:uFill>
                      <a:solidFill>
                        <a:srgbClr val="011279"/>
                      </a:solidFill>
                    </a:u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close</a:t>
                </a:r>
              </a:p>
            </p:txBody>
          </p:sp>
        </p:grpSp>
        <p:sp>
          <p:nvSpPr>
            <p:cNvPr id="1102" name="Shape 284"/>
            <p:cNvSpPr txBox="1"/>
            <p:nvPr/>
          </p:nvSpPr>
          <p:spPr>
            <a:xfrm>
              <a:off x="2788972" y="2596163"/>
              <a:ext cx="639977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R="55750" indent="55750" algn="ctr" defTabSz="1295400">
                <a:tabLst>
                  <a:tab pos="50800" algn="l"/>
                  <a:tab pos="698500" algn="l"/>
                  <a:tab pos="1358900" algn="l"/>
                  <a:tab pos="2006600" algn="l"/>
                  <a:tab pos="2654300" algn="l"/>
                  <a:tab pos="3302000" algn="l"/>
                  <a:tab pos="3949700" algn="l"/>
                  <a:tab pos="4610100" algn="l"/>
                  <a:tab pos="5257800" algn="l"/>
                  <a:tab pos="5905500" algn="l"/>
                  <a:tab pos="6553200" algn="l"/>
                  <a:tab pos="7200900" algn="l"/>
                  <a:tab pos="7861300" algn="l"/>
                  <a:tab pos="8509000" algn="l"/>
                  <a:tab pos="9156700" algn="l"/>
                  <a:tab pos="9804400" algn="l"/>
                  <a:tab pos="10452100" algn="l"/>
                  <a:tab pos="11112500" algn="l"/>
                  <a:tab pos="11760200" algn="l"/>
                  <a:tab pos="12407900" algn="l"/>
                  <a:tab pos="13055600" algn="l"/>
                </a:tabLst>
                <a:defRPr b="1" sz="1800">
                  <a:solidFill>
                    <a:srgbClr val="011279"/>
                  </a:solidFill>
                  <a:uFill>
                    <a:solidFill>
                      <a:srgbClr val="011279"/>
                    </a:solidFill>
                  </a:u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EOF</a:t>
              </a:r>
            </a:p>
          </p:txBody>
        </p:sp>
        <p:sp>
          <p:nvSpPr>
            <p:cNvPr id="1103" name="Shape 285"/>
            <p:cNvSpPr/>
            <p:nvPr/>
          </p:nvSpPr>
          <p:spPr>
            <a:xfrm>
              <a:off x="6068907" y="3928534"/>
              <a:ext cx="1193802" cy="2261"/>
            </a:xfrm>
            <a:prstGeom prst="line">
              <a:avLst/>
            </a:prstGeom>
            <a:noFill/>
            <a:ln w="12600" cap="flat">
              <a:solidFill>
                <a:srgbClr val="011279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04" name="Shape 286"/>
            <p:cNvSpPr/>
            <p:nvPr/>
          </p:nvSpPr>
          <p:spPr>
            <a:xfrm flipV="1">
              <a:off x="7261015" y="-1"/>
              <a:ext cx="2259" cy="3949703"/>
            </a:xfrm>
            <a:prstGeom prst="line">
              <a:avLst/>
            </a:prstGeom>
            <a:noFill/>
            <a:ln w="12600" cap="flat">
              <a:solidFill>
                <a:srgbClr val="011279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05" name="Shape 287"/>
            <p:cNvSpPr/>
            <p:nvPr/>
          </p:nvSpPr>
          <p:spPr>
            <a:xfrm flipH="1">
              <a:off x="6041815" y="27093"/>
              <a:ext cx="1244602" cy="2259"/>
            </a:xfrm>
            <a:prstGeom prst="line">
              <a:avLst/>
            </a:prstGeom>
            <a:noFill/>
            <a:ln w="12600" cap="flat">
              <a:solidFill>
                <a:srgbClr val="01127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107" name="Shape 289"/>
          <p:cNvSpPr/>
          <p:nvPr/>
        </p:nvSpPr>
        <p:spPr>
          <a:xfrm>
            <a:off x="9620391" y="2409047"/>
            <a:ext cx="215902" cy="2489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600">
            <a:solidFill>
              <a:srgbClr val="011279"/>
            </a:solidFill>
            <a:miter lim="400000"/>
          </a:ln>
        </p:spPr>
        <p:txBody>
          <a:bodyPr lIns="50800" tIns="50800" rIns="50800" bIns="50800" anchor="ctr"/>
          <a:lstStyle/>
          <a:p>
            <a:pPr marR="57798" defTabSz="1295400">
              <a:defRPr b="1"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08" name="Shape 290"/>
          <p:cNvSpPr txBox="1"/>
          <p:nvPr/>
        </p:nvSpPr>
        <p:spPr>
          <a:xfrm>
            <a:off x="9937918" y="3415453"/>
            <a:ext cx="234972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55750" indent="55750" algn="ctr" defTabSz="1295400">
              <a:tabLst>
                <a:tab pos="50800" algn="l"/>
                <a:tab pos="698500" algn="l"/>
                <a:tab pos="1358900" algn="l"/>
                <a:tab pos="2006600" algn="l"/>
                <a:tab pos="2654300" algn="l"/>
                <a:tab pos="3302000" algn="l"/>
                <a:tab pos="3949700" algn="l"/>
                <a:tab pos="4610100" algn="l"/>
                <a:tab pos="5257800" algn="l"/>
                <a:tab pos="5905500" algn="l"/>
                <a:tab pos="6553200" algn="l"/>
                <a:tab pos="7200900" algn="l"/>
                <a:tab pos="7861300" algn="l"/>
                <a:tab pos="8509000" algn="l"/>
                <a:tab pos="9156700" algn="l"/>
                <a:tab pos="9804400" algn="l"/>
                <a:tab pos="10452100" algn="l"/>
                <a:tab pos="11112500" algn="l"/>
                <a:tab pos="11760200" algn="l"/>
                <a:tab pos="12407900" algn="l"/>
                <a:tab pos="13055600" algn="l"/>
              </a:tabLst>
              <a:defRPr b="1" sz="2200">
                <a:solidFill>
                  <a:srgbClr val="011279"/>
                </a:solidFill>
                <a:uFill>
                  <a:solidFill>
                    <a:srgbClr val="011279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open_listenfd</a:t>
            </a:r>
          </a:p>
        </p:txBody>
      </p:sp>
      <p:sp>
        <p:nvSpPr>
          <p:cNvPr id="1109" name="Shape 291"/>
          <p:cNvSpPr/>
          <p:nvPr/>
        </p:nvSpPr>
        <p:spPr>
          <a:xfrm>
            <a:off x="2901244" y="2409047"/>
            <a:ext cx="215902" cy="34671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563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5965" y="10800"/>
                  <a:pt x="0" y="10800"/>
                </a:cubicBezTo>
                <a:cubicBezTo>
                  <a:pt x="596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15635" y="21600"/>
                  <a:pt x="21600" y="21600"/>
                </a:cubicBezTo>
              </a:path>
            </a:pathLst>
          </a:custGeom>
          <a:ln w="12600">
            <a:solidFill>
              <a:srgbClr val="011279"/>
            </a:solidFill>
            <a:miter lim="400000"/>
          </a:ln>
        </p:spPr>
        <p:txBody>
          <a:bodyPr lIns="50800" tIns="50800" rIns="50800" bIns="50800" anchor="ctr"/>
          <a:lstStyle/>
          <a:p>
            <a:pPr marR="57798" defTabSz="1295400">
              <a:defRPr b="1"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1112" name="Group 294"/>
          <p:cNvGrpSpPr/>
          <p:nvPr/>
        </p:nvGrpSpPr>
        <p:grpSpPr>
          <a:xfrm>
            <a:off x="7344550" y="5308600"/>
            <a:ext cx="2057402" cy="546100"/>
            <a:chOff x="0" y="0"/>
            <a:chExt cx="2057400" cy="546100"/>
          </a:xfrm>
        </p:grpSpPr>
        <p:sp>
          <p:nvSpPr>
            <p:cNvPr id="1110" name="Shape 292"/>
            <p:cNvSpPr/>
            <p:nvPr/>
          </p:nvSpPr>
          <p:spPr>
            <a:xfrm>
              <a:off x="0" y="0"/>
              <a:ext cx="2057401" cy="546100"/>
            </a:xfrm>
            <a:prstGeom prst="rect">
              <a:avLst/>
            </a:prstGeom>
            <a:solidFill>
              <a:srgbClr val="D4FEFF"/>
            </a:solidFill>
            <a:ln w="12600" cap="flat">
              <a:solidFill>
                <a:srgbClr val="01127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b="1" sz="24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111" name="Shape 293"/>
            <p:cNvSpPr txBox="1"/>
            <p:nvPr/>
          </p:nvSpPr>
          <p:spPr>
            <a:xfrm>
              <a:off x="532973" y="88900"/>
              <a:ext cx="993146" cy="355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R="55750" indent="55750" algn="ctr" defTabSz="1295400">
                <a:tabLst>
                  <a:tab pos="50800" algn="l"/>
                  <a:tab pos="698500" algn="l"/>
                  <a:tab pos="1358900" algn="l"/>
                  <a:tab pos="2006600" algn="l"/>
                  <a:tab pos="2654300" algn="l"/>
                  <a:tab pos="3302000" algn="l"/>
                  <a:tab pos="3949700" algn="l"/>
                  <a:tab pos="4610100" algn="l"/>
                  <a:tab pos="5257800" algn="l"/>
                  <a:tab pos="5905500" algn="l"/>
                  <a:tab pos="6553200" algn="l"/>
                  <a:tab pos="7200900" algn="l"/>
                  <a:tab pos="7861300" algn="l"/>
                  <a:tab pos="8509000" algn="l"/>
                  <a:tab pos="9156700" algn="l"/>
                  <a:tab pos="9804400" algn="l"/>
                  <a:tab pos="10452100" algn="l"/>
                  <a:tab pos="11112500" algn="l"/>
                  <a:tab pos="11760200" algn="l"/>
                  <a:tab pos="12407900" algn="l"/>
                  <a:tab pos="13055600" algn="l"/>
                </a:tabLst>
                <a:defRPr b="1" sz="1800">
                  <a:solidFill>
                    <a:srgbClr val="011279"/>
                  </a:solidFill>
                  <a:uFill>
                    <a:solidFill>
                      <a:srgbClr val="011279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accept</a:t>
              </a:r>
            </a:p>
          </p:txBody>
        </p:sp>
      </p:grpSp>
      <p:grpSp>
        <p:nvGrpSpPr>
          <p:cNvPr id="1115" name="Group 297"/>
          <p:cNvGrpSpPr/>
          <p:nvPr/>
        </p:nvGrpSpPr>
        <p:grpSpPr>
          <a:xfrm>
            <a:off x="3334737" y="5308600"/>
            <a:ext cx="2171702" cy="546100"/>
            <a:chOff x="0" y="0"/>
            <a:chExt cx="2171700" cy="546100"/>
          </a:xfrm>
        </p:grpSpPr>
        <p:sp>
          <p:nvSpPr>
            <p:cNvPr id="1113" name="Shape 295"/>
            <p:cNvSpPr/>
            <p:nvPr/>
          </p:nvSpPr>
          <p:spPr>
            <a:xfrm>
              <a:off x="0" y="0"/>
              <a:ext cx="2171701" cy="546100"/>
            </a:xfrm>
            <a:prstGeom prst="rect">
              <a:avLst/>
            </a:prstGeom>
            <a:solidFill>
              <a:srgbClr val="D4FEFF"/>
            </a:solidFill>
            <a:ln w="12600" cap="flat">
              <a:solidFill>
                <a:srgbClr val="01127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b="1" sz="24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114" name="Shape 296"/>
            <p:cNvSpPr txBox="1"/>
            <p:nvPr/>
          </p:nvSpPr>
          <p:spPr>
            <a:xfrm>
              <a:off x="518569" y="88900"/>
              <a:ext cx="1130328" cy="355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R="55750" indent="55750" algn="ctr" defTabSz="1295400">
                <a:tabLst>
                  <a:tab pos="50800" algn="l"/>
                  <a:tab pos="698500" algn="l"/>
                  <a:tab pos="1358900" algn="l"/>
                  <a:tab pos="2006600" algn="l"/>
                  <a:tab pos="2654300" algn="l"/>
                  <a:tab pos="3302000" algn="l"/>
                  <a:tab pos="3949700" algn="l"/>
                  <a:tab pos="4610100" algn="l"/>
                  <a:tab pos="5257800" algn="l"/>
                  <a:tab pos="5905500" algn="l"/>
                  <a:tab pos="6553200" algn="l"/>
                  <a:tab pos="7200900" algn="l"/>
                  <a:tab pos="7861300" algn="l"/>
                  <a:tab pos="8509000" algn="l"/>
                  <a:tab pos="9156700" algn="l"/>
                  <a:tab pos="9804400" algn="l"/>
                  <a:tab pos="10452100" algn="l"/>
                  <a:tab pos="11112500" algn="l"/>
                  <a:tab pos="11760200" algn="l"/>
                  <a:tab pos="12407900" algn="l"/>
                  <a:tab pos="13055600" algn="l"/>
                </a:tabLst>
                <a:defRPr b="1" sz="1800">
                  <a:solidFill>
                    <a:srgbClr val="011279"/>
                  </a:solidFill>
                  <a:uFill>
                    <a:solidFill>
                      <a:srgbClr val="011279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connect</a:t>
              </a:r>
            </a:p>
          </p:txBody>
        </p:sp>
      </p:grpSp>
      <p:sp>
        <p:nvSpPr>
          <p:cNvPr id="1116" name="Shape 298"/>
          <p:cNvSpPr txBox="1"/>
          <p:nvPr/>
        </p:nvSpPr>
        <p:spPr>
          <a:xfrm>
            <a:off x="509439" y="3912163"/>
            <a:ext cx="234972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55750" indent="55750" algn="ctr" defTabSz="1295400">
              <a:tabLst>
                <a:tab pos="50800" algn="l"/>
                <a:tab pos="698500" algn="l"/>
                <a:tab pos="1358900" algn="l"/>
                <a:tab pos="2006600" algn="l"/>
                <a:tab pos="2654300" algn="l"/>
                <a:tab pos="3302000" algn="l"/>
                <a:tab pos="3949700" algn="l"/>
                <a:tab pos="4610100" algn="l"/>
                <a:tab pos="5257800" algn="l"/>
                <a:tab pos="5905500" algn="l"/>
                <a:tab pos="6553200" algn="l"/>
                <a:tab pos="7200900" algn="l"/>
                <a:tab pos="7861300" algn="l"/>
                <a:tab pos="8509000" algn="l"/>
                <a:tab pos="9156700" algn="l"/>
                <a:tab pos="9804400" algn="l"/>
                <a:tab pos="10452100" algn="l"/>
                <a:tab pos="11112500" algn="l"/>
                <a:tab pos="11760200" algn="l"/>
                <a:tab pos="12407900" algn="l"/>
                <a:tab pos="13055600" algn="l"/>
              </a:tabLst>
              <a:defRPr b="1" sz="2200">
                <a:solidFill>
                  <a:srgbClr val="011279"/>
                </a:solidFill>
                <a:uFill>
                  <a:solidFill>
                    <a:srgbClr val="011279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open_clientfd</a:t>
            </a:r>
          </a:p>
        </p:txBody>
      </p:sp>
      <p:sp>
        <p:nvSpPr>
          <p:cNvPr id="1117" name="Shape 299"/>
          <p:cNvSpPr txBox="1"/>
          <p:nvPr>
            <p:ph type="title"/>
          </p:nvPr>
        </p:nvSpPr>
        <p:spPr>
          <a:xfrm>
            <a:off x="647700" y="0"/>
            <a:ext cx="11709400" cy="1841500"/>
          </a:xfrm>
          <a:prstGeom prst="rect">
            <a:avLst/>
          </a:prstGeom>
        </p:spPr>
        <p:txBody>
          <a:bodyPr/>
          <a:lstStyle/>
          <a:p>
            <a:pPr/>
            <a:r>
              <a:t>Socket API Operation Overview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Shape 30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Blocking sockets</a:t>
            </a:r>
          </a:p>
        </p:txBody>
      </p:sp>
      <p:sp>
        <p:nvSpPr>
          <p:cNvPr id="1120" name="Shape 30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300"/>
            </a:pPr>
            <a:r>
              <a:t>What happens if an application write()s to a socket waaaaay faster than the network can send the data?</a:t>
            </a:r>
          </a:p>
          <a:p>
            <a:pPr lvl="1">
              <a:defRPr sz="3300"/>
            </a:pPr>
            <a:r>
              <a:t>TCP figures out how fast to send the data...</a:t>
            </a:r>
          </a:p>
          <a:p>
            <a:pPr lvl="1">
              <a:defRPr sz="3300"/>
            </a:pPr>
            <a:r>
              <a:t>And it builds up in the kernel socket buffers at the sender... and builds...</a:t>
            </a:r>
          </a:p>
          <a:p>
            <a:pPr lvl="1">
              <a:defRPr sz="3300"/>
            </a:pPr>
            <a:r>
              <a:t>until they fill.  The next write() call </a:t>
            </a:r>
            <a:r>
              <a:rPr i="1"/>
              <a:t>blocks</a:t>
            </a:r>
            <a:r>
              <a:t> (by default).</a:t>
            </a:r>
          </a:p>
          <a:p>
            <a:pPr lvl="1">
              <a:defRPr sz="3300"/>
            </a:pPr>
            <a:r>
              <a:t>What’s blocking?  It suspends execution of the blocked thread until enough space frees up...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Shape 30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contrast to UDP</a:t>
            </a:r>
          </a:p>
        </p:txBody>
      </p:sp>
      <p:sp>
        <p:nvSpPr>
          <p:cNvPr id="1123" name="Shape 30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UDP doesn’t figure out how fast to send data, or make it reliable, etc.</a:t>
            </a:r>
          </a:p>
          <a:p>
            <a:pPr/>
            <a:r>
              <a:t>So if you write() like mad to a UDP socket...</a:t>
            </a:r>
          </a:p>
          <a:p>
            <a:pPr/>
            <a:r>
              <a:t>It often silently disappears.  </a:t>
            </a:r>
            <a:r>
              <a:rPr i="1"/>
              <a:t>Maybe</a:t>
            </a:r>
            <a:r>
              <a:t> if you’re lucky the write() call will return an error.  But no promises.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Shape 30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Rehashing all of that...</a:t>
            </a:r>
          </a:p>
        </p:txBody>
      </p:sp>
      <p:sp>
        <p:nvSpPr>
          <p:cNvPr id="1126" name="Shape 308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000"/>
              </a:spcBef>
              <a:defRPr sz="2200"/>
            </a:pPr>
            <a:r>
              <a:t>TCP is layered on top of IP</a:t>
            </a:r>
          </a:p>
          <a:p>
            <a:pPr lvl="1">
              <a:spcBef>
                <a:spcPts val="1000"/>
              </a:spcBef>
              <a:defRPr sz="2200"/>
            </a:pPr>
            <a:r>
              <a:t>IP understands only the IP header</a:t>
            </a:r>
          </a:p>
          <a:p>
            <a:pPr lvl="1">
              <a:spcBef>
                <a:spcPts val="1000"/>
              </a:spcBef>
              <a:defRPr sz="2200"/>
            </a:pPr>
            <a:r>
              <a:t>The IP header has a “protocol” ID that gets set to TCP</a:t>
            </a:r>
          </a:p>
          <a:p>
            <a:pPr lvl="1">
              <a:spcBef>
                <a:spcPts val="1000"/>
              </a:spcBef>
              <a:defRPr sz="2200"/>
            </a:pPr>
            <a:r>
              <a:t>The TCP at the receiver understands how to parse the TCP information</a:t>
            </a:r>
          </a:p>
          <a:p>
            <a:pPr>
              <a:spcBef>
                <a:spcPts val="1000"/>
              </a:spcBef>
              <a:defRPr sz="2200"/>
            </a:pPr>
            <a:r>
              <a:t>IP provides only “best-effort” service</a:t>
            </a:r>
          </a:p>
          <a:p>
            <a:pPr>
              <a:spcBef>
                <a:spcPts val="1000"/>
              </a:spcBef>
              <a:defRPr sz="2200"/>
            </a:pPr>
            <a:r>
              <a:t>TCP adds value to IP by adding retransmission, in-order delivery, data checksums, etc., so that programmers don’t have to re-implement the wheel every time.  It also helps figure out how fast to send data.  This is why TCP sockets can “block” from the app perspective.</a:t>
            </a:r>
          </a:p>
          <a:p>
            <a:pPr>
              <a:spcBef>
                <a:spcPts val="1000"/>
              </a:spcBef>
              <a:defRPr sz="2200"/>
            </a:pPr>
            <a:r>
              <a:t>The e2e argument suggests that functionality that </a:t>
            </a:r>
            <a:r>
              <a:rPr i="1"/>
              <a:t>must</a:t>
            </a:r>
            <a:r>
              <a:t> be implemented end-to-end anyway (like retransmission in the case of dead routers) should probably be implemented only there -- unless there’s a compelling perf. optimization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Shape 31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 to ponder</a:t>
            </a:r>
          </a:p>
        </p:txBody>
      </p:sp>
      <p:sp>
        <p:nvSpPr>
          <p:cNvPr id="1129" name="Shape 311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600"/>
              </a:spcBef>
              <a:defRPr sz="2600"/>
            </a:pPr>
            <a:r>
              <a:t>1)  What does the end-to-end argument say about where to implement encryption for confidentiality?</a:t>
            </a:r>
          </a:p>
          <a:p>
            <a:pPr>
              <a:spcBef>
                <a:spcPts val="1600"/>
              </a:spcBef>
              <a:defRPr sz="2600"/>
            </a:pPr>
            <a:r>
              <a:t>2)  </a:t>
            </a:r>
            <a:r>
              <a:t>If you have a whole file to transmit, how do you send it over the Internet?</a:t>
            </a:r>
          </a:p>
          <a:p>
            <a:pPr lvl="1">
              <a:spcBef>
                <a:spcPts val="1600"/>
              </a:spcBef>
              <a:defRPr sz="2600"/>
            </a:pPr>
            <a:r>
              <a:t>You break it into packets (packet-switched medium)</a:t>
            </a:r>
          </a:p>
          <a:p>
            <a:pPr lvl="1">
              <a:spcBef>
                <a:spcPts val="1600"/>
              </a:spcBef>
              <a:defRPr sz="2600"/>
            </a:pPr>
            <a:r>
              <a:t>TCP, roughly speaking, has the sender tell the receiver “got it!” every time it gets a packet.  The sender uses this to make sure that the data’s getting through.</a:t>
            </a:r>
          </a:p>
          <a:p>
            <a:pPr lvl="1">
              <a:spcBef>
                <a:spcPts val="1600"/>
              </a:spcBef>
              <a:defRPr sz="2600"/>
            </a:pPr>
            <a:r>
              <a:t>But by e2e, if you have to acknowledge the correct receipt of the entire file... why bother acknowledging the receipt of the individual packets???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Shape 31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Answers</a:t>
            </a:r>
          </a:p>
        </p:txBody>
      </p:sp>
      <p:sp>
        <p:nvSpPr>
          <p:cNvPr id="1132" name="Shape 314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71219" indent="-560070" defTabSz="572516">
              <a:spcBef>
                <a:spcPts val="2300"/>
              </a:spcBef>
              <a:defRPr sz="3430"/>
            </a:pPr>
            <a:r>
              <a:t>1)  Encrypt end-to-end.</a:t>
            </a:r>
          </a:p>
          <a:p>
            <a:pPr lvl="1" marL="1306830" indent="-560070" defTabSz="572516">
              <a:spcBef>
                <a:spcPts val="2300"/>
              </a:spcBef>
              <a:defRPr sz="3430"/>
            </a:pPr>
            <a:r>
              <a:t>A notable exception:  The military sometimes uses hop-by-hop so that they can run unencrypted on physically secure links ... so that they can monitor the traffic there.</a:t>
            </a:r>
          </a:p>
          <a:p>
            <a:pPr marL="871219" indent="-560070" defTabSz="572516">
              <a:spcBef>
                <a:spcPts val="2300"/>
              </a:spcBef>
              <a:defRPr sz="3430"/>
            </a:pPr>
            <a:r>
              <a:t>2)  This is a bit of a trick question -- it’s not asking e2e vs in-network. :)  </a:t>
            </a:r>
            <a:br/>
            <a:r>
              <a:t>The answer:  Imagine the waste if you had to retransmit the entire file because one packet was lost.  Ow.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Shape 3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979"/>
            </a:lvl1pPr>
          </a:lstStyle>
          <a:p>
            <a:pPr/>
            <a:r>
              <a:t>Application Requirements</a:t>
            </a:r>
          </a:p>
        </p:txBody>
      </p:sp>
      <p:sp>
        <p:nvSpPr>
          <p:cNvPr id="1135" name="Shape 317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Q"/>
            </a:pPr>
            <a:r>
              <a:t>  If you’re building an application...</a:t>
            </a:r>
            <a:br/>
            <a:br/>
            <a:r>
              <a:t>How do you choose what transport service to use?</a:t>
            </a:r>
          </a:p>
          <a:p>
            <a:pPr>
              <a:buChar char="A"/>
            </a:pPr>
            <a:r>
              <a:t>  That depends what the application’s communication requirements are...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Shape 1040"/>
          <p:cNvSpPr txBox="1"/>
          <p:nvPr>
            <p:ph type="sldNum" sz="quarter" idx="4294967295"/>
          </p:nvPr>
        </p:nvSpPr>
        <p:spPr>
          <a:xfrm>
            <a:off x="11855832" y="9123680"/>
            <a:ext cx="453331" cy="447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defTabSz="8255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140" name="Group 1043"/>
          <p:cNvGrpSpPr/>
          <p:nvPr/>
        </p:nvGrpSpPr>
        <p:grpSpPr>
          <a:xfrm>
            <a:off x="0" y="1815252"/>
            <a:ext cx="12988998" cy="213363"/>
            <a:chOff x="0" y="0"/>
            <a:chExt cx="12988997" cy="213361"/>
          </a:xfrm>
        </p:grpSpPr>
        <p:sp>
          <p:nvSpPr>
            <p:cNvPr id="1138" name="Shape 1041"/>
            <p:cNvSpPr/>
            <p:nvPr/>
          </p:nvSpPr>
          <p:spPr>
            <a:xfrm>
              <a:off x="0" y="-1"/>
              <a:ext cx="12988998" cy="106118"/>
            </a:xfrm>
            <a:prstGeom prst="rect">
              <a:avLst/>
            </a:prstGeom>
            <a:gradFill flip="none" rotWithShape="1">
              <a:gsLst>
                <a:gs pos="0">
                  <a:srgbClr val="417FFC"/>
                </a:gs>
                <a:gs pos="100000">
                  <a:srgbClr val="20459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139" name="Shape 1042"/>
            <p:cNvSpPr/>
            <p:nvPr/>
          </p:nvSpPr>
          <p:spPr>
            <a:xfrm>
              <a:off x="0" y="162560"/>
              <a:ext cx="12988998" cy="50802"/>
            </a:xfrm>
            <a:prstGeom prst="rect">
              <a:avLst/>
            </a:prstGeom>
            <a:gradFill flip="none" rotWithShape="1">
              <a:gsLst>
                <a:gs pos="0">
                  <a:srgbClr val="FF2734"/>
                </a:gs>
                <a:gs pos="100000">
                  <a:srgbClr val="BF1A23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1141" name="Shape 1044"/>
          <p:cNvSpPr txBox="1"/>
          <p:nvPr>
            <p:ph type="title"/>
          </p:nvPr>
        </p:nvSpPr>
        <p:spPr>
          <a:xfrm>
            <a:off x="2400300" y="0"/>
            <a:ext cx="8428285" cy="1739900"/>
          </a:xfrm>
          <a:prstGeom prst="rect">
            <a:avLst/>
          </a:prstGeom>
        </p:spPr>
        <p:txBody>
          <a:bodyPr/>
          <a:lstStyle>
            <a:lvl1pPr marR="148602" indent="76200"/>
          </a:lstStyle>
          <a:p>
            <a:pPr/>
            <a:r>
              <a:t>What Transport Service Does an Application Need?</a:t>
            </a:r>
          </a:p>
        </p:txBody>
      </p:sp>
      <p:sp>
        <p:nvSpPr>
          <p:cNvPr id="1142" name="Shape 1045"/>
          <p:cNvSpPr txBox="1"/>
          <p:nvPr>
            <p:ph type="body" sz="half" idx="1"/>
          </p:nvPr>
        </p:nvSpPr>
        <p:spPr>
          <a:xfrm>
            <a:off x="982132" y="2497102"/>
            <a:ext cx="5303523" cy="7256499"/>
          </a:xfrm>
          <a:prstGeom prst="rect">
            <a:avLst/>
          </a:prstGeom>
        </p:spPr>
        <p:txBody>
          <a:bodyPr/>
          <a:lstStyle/>
          <a:p>
            <a:pPr marL="482600" marR="148602" indent="-406400">
              <a:buSzTx/>
              <a:buFont typeface="Monotype Sorts"/>
              <a:buNone/>
              <a:defRPr sz="280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defRPr>
            </a:pPr>
            <a:r>
              <a:t>Data loss</a:t>
            </a:r>
          </a:p>
          <a:p>
            <a:pPr marL="393700" marR="148602" indent="-342900">
              <a:defRPr sz="2400"/>
            </a:pPr>
            <a:r>
              <a:t>Some applications (e.g., audio) can tolerate some loss</a:t>
            </a:r>
          </a:p>
          <a:p>
            <a:pPr marL="393700" marR="148602" indent="-342900">
              <a:defRPr sz="2400"/>
            </a:pPr>
            <a:r>
              <a:t>Other applications (e.g., file transfer, telnet) require 100% reliable data transfer</a:t>
            </a:r>
            <a:r>
              <a:rPr sz="2800"/>
              <a:t> </a:t>
            </a:r>
          </a:p>
        </p:txBody>
      </p:sp>
      <p:sp>
        <p:nvSpPr>
          <p:cNvPr id="1143" name="Shape 1046"/>
          <p:cNvSpPr txBox="1"/>
          <p:nvPr/>
        </p:nvSpPr>
        <p:spPr>
          <a:xfrm>
            <a:off x="6689794" y="2497102"/>
            <a:ext cx="4800602" cy="1839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marL="495300" marR="74301" indent="-482600" defTabSz="1295400">
              <a:lnSpc>
                <a:spcPct val="89000"/>
              </a:lnSpc>
              <a:spcBef>
                <a:spcPts val="900"/>
              </a:spcBef>
              <a:defRPr b="1" sz="280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Timing</a:t>
            </a:r>
          </a:p>
          <a:p>
            <a:pPr marL="355600" marR="74301" indent="-342900" defTabSz="1295400">
              <a:lnSpc>
                <a:spcPct val="89000"/>
              </a:lnSpc>
              <a:spcBef>
                <a:spcPts val="800"/>
              </a:spcBef>
              <a:buClr>
                <a:srgbClr val="FF2734"/>
              </a:buClr>
              <a:buSzPct val="75000"/>
              <a:buChar char=""/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Some applications (e.g., Internet telephony, interactive games) require low delay to be “effective”</a:t>
            </a:r>
          </a:p>
        </p:txBody>
      </p:sp>
      <p:sp>
        <p:nvSpPr>
          <p:cNvPr id="1144" name="Shape 1047"/>
          <p:cNvSpPr txBox="1"/>
          <p:nvPr/>
        </p:nvSpPr>
        <p:spPr>
          <a:xfrm>
            <a:off x="851181" y="5716692"/>
            <a:ext cx="11074403" cy="1913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06400" marR="57783" indent="-349956" defTabSz="1295400">
              <a:lnSpc>
                <a:spcPct val="89000"/>
              </a:lnSpc>
              <a:spcBef>
                <a:spcPts val="900"/>
              </a:spcBef>
              <a:defRPr b="1" sz="280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Bandwidth</a:t>
            </a:r>
          </a:p>
          <a:p>
            <a:pPr marL="325436" marR="57783" indent="-285750" defTabSz="1295400">
              <a:lnSpc>
                <a:spcPct val="89000"/>
              </a:lnSpc>
              <a:spcBef>
                <a:spcPts val="800"/>
              </a:spcBef>
              <a:buClr>
                <a:srgbClr val="FF2734"/>
              </a:buClr>
              <a:buSzPct val="75000"/>
              <a:buChar char=""/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Some applications (e.g., multimedia) require a minimum amount of bandwidth to be “effective”</a:t>
            </a:r>
          </a:p>
          <a:p>
            <a:pPr marL="325436" marR="57783" indent="-285750" defTabSz="1295400">
              <a:lnSpc>
                <a:spcPct val="89000"/>
              </a:lnSpc>
              <a:spcBef>
                <a:spcPts val="800"/>
              </a:spcBef>
              <a:buClr>
                <a:srgbClr val="FF2734"/>
              </a:buClr>
              <a:buSzPct val="75000"/>
              <a:buChar char=""/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Other applications (“elastic apps”) will make use of whatever bandwidth they get</a:t>
            </a:r>
            <a:r>
              <a:rPr sz="2800"/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Shape 1049"/>
          <p:cNvSpPr txBox="1"/>
          <p:nvPr>
            <p:ph type="sldNum" sz="quarter" idx="4294967295"/>
          </p:nvPr>
        </p:nvSpPr>
        <p:spPr>
          <a:xfrm>
            <a:off x="11855832" y="9123680"/>
            <a:ext cx="453331" cy="447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defTabSz="8255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149" name="Group 1052"/>
          <p:cNvGrpSpPr/>
          <p:nvPr/>
        </p:nvGrpSpPr>
        <p:grpSpPr>
          <a:xfrm>
            <a:off x="0" y="1815252"/>
            <a:ext cx="12988998" cy="213363"/>
            <a:chOff x="0" y="0"/>
            <a:chExt cx="12988997" cy="213361"/>
          </a:xfrm>
        </p:grpSpPr>
        <p:sp>
          <p:nvSpPr>
            <p:cNvPr id="1147" name="Shape 1050"/>
            <p:cNvSpPr/>
            <p:nvPr/>
          </p:nvSpPr>
          <p:spPr>
            <a:xfrm>
              <a:off x="0" y="-1"/>
              <a:ext cx="12988998" cy="106118"/>
            </a:xfrm>
            <a:prstGeom prst="rect">
              <a:avLst/>
            </a:prstGeom>
            <a:gradFill flip="none" rotWithShape="1">
              <a:gsLst>
                <a:gs pos="0">
                  <a:srgbClr val="417FFC"/>
                </a:gs>
                <a:gs pos="100000">
                  <a:srgbClr val="20459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148" name="Shape 1051"/>
            <p:cNvSpPr/>
            <p:nvPr/>
          </p:nvSpPr>
          <p:spPr>
            <a:xfrm>
              <a:off x="0" y="162560"/>
              <a:ext cx="12988998" cy="50802"/>
            </a:xfrm>
            <a:prstGeom prst="rect">
              <a:avLst/>
            </a:prstGeom>
            <a:gradFill flip="none" rotWithShape="1">
              <a:gsLst>
                <a:gs pos="0">
                  <a:srgbClr val="FF2734"/>
                </a:gs>
                <a:gs pos="100000">
                  <a:srgbClr val="BF1A23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1150" name="Shape 1053"/>
          <p:cNvSpPr/>
          <p:nvPr/>
        </p:nvSpPr>
        <p:spPr>
          <a:xfrm>
            <a:off x="550896" y="2171700"/>
            <a:ext cx="5740403" cy="5308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63500" dist="101600" dir="2700000">
              <a:srgbClr val="D7D7D7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 marR="57798" defTabSz="1295400"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151" name="Shape 105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R="148602" indent="76200"/>
            <a:r>
              <a:t>User Datagram Protocol(UDP): </a:t>
            </a:r>
            <a:br/>
            <a:r>
              <a:t>An Analogy</a:t>
            </a:r>
          </a:p>
        </p:txBody>
      </p:sp>
      <p:grpSp>
        <p:nvGrpSpPr>
          <p:cNvPr id="1154" name="Group 1057"/>
          <p:cNvGrpSpPr/>
          <p:nvPr/>
        </p:nvGrpSpPr>
        <p:grpSpPr>
          <a:xfrm>
            <a:off x="2057399" y="7912100"/>
            <a:ext cx="9118601" cy="1079500"/>
            <a:chOff x="0" y="0"/>
            <a:chExt cx="9118600" cy="1079500"/>
          </a:xfrm>
        </p:grpSpPr>
        <p:sp>
          <p:nvSpPr>
            <p:cNvPr id="1152" name="Shape 1055"/>
            <p:cNvSpPr/>
            <p:nvPr/>
          </p:nvSpPr>
          <p:spPr>
            <a:xfrm>
              <a:off x="-1" y="0"/>
              <a:ext cx="9105901" cy="1079500"/>
            </a:xfrm>
            <a:prstGeom prst="rect">
              <a:avLst/>
            </a:prstGeom>
            <a:noFill/>
            <a:ln w="12700" cap="flat">
              <a:solidFill>
                <a:srgbClr val="D81E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153" name="Shape 1056"/>
            <p:cNvSpPr txBox="1"/>
            <p:nvPr/>
          </p:nvSpPr>
          <p:spPr>
            <a:xfrm>
              <a:off x="0" y="0"/>
              <a:ext cx="9118600" cy="7682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406400" marR="57783" indent="-349956" algn="ctr" defTabSz="1295400">
                <a:lnSpc>
                  <a:spcPct val="90000"/>
                </a:lnSpc>
                <a:spcBef>
                  <a:spcPts val="800"/>
                </a:spcBef>
                <a:defRPr b="1"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t>Example UDP applications</a:t>
              </a:r>
            </a:p>
            <a:p>
              <a:pPr marL="406400" marR="57783" indent="-349956" algn="ctr" defTabSz="1295400">
                <a:lnSpc>
                  <a:spcPct val="90000"/>
                </a:lnSpc>
                <a:spcBef>
                  <a:spcPts val="800"/>
                </a:spcBef>
                <a:defRPr b="1"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t>Multimedia, voice over IP</a:t>
              </a:r>
            </a:p>
          </p:txBody>
        </p:sp>
      </p:grpSp>
      <p:sp>
        <p:nvSpPr>
          <p:cNvPr id="1155" name="Shape 1058"/>
          <p:cNvSpPr txBox="1"/>
          <p:nvPr/>
        </p:nvSpPr>
        <p:spPr>
          <a:xfrm>
            <a:off x="550896" y="2171700"/>
            <a:ext cx="5867403" cy="250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06400" marR="57783" indent="-349956" algn="ctr" defTabSz="1295400">
              <a:lnSpc>
                <a:spcPct val="90000"/>
              </a:lnSpc>
              <a:spcBef>
                <a:spcPts val="900"/>
              </a:spcBef>
              <a:defRPr b="1" sz="2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UDP</a:t>
            </a:r>
          </a:p>
          <a:p>
            <a:pPr marL="325436" marR="57783" indent="-285750" defTabSz="1295400">
              <a:lnSpc>
                <a:spcPct val="90000"/>
              </a:lnSpc>
              <a:spcBef>
                <a:spcPts val="800"/>
              </a:spcBef>
              <a:buClr>
                <a:srgbClr val="FF2734"/>
              </a:buClr>
              <a:buSzPct val="75000"/>
              <a:buChar char=""/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Single socket to receive messages</a:t>
            </a:r>
          </a:p>
          <a:p>
            <a:pPr marL="325436" marR="57783" indent="-285750" defTabSz="1295400">
              <a:lnSpc>
                <a:spcPct val="90000"/>
              </a:lnSpc>
              <a:spcBef>
                <a:spcPts val="800"/>
              </a:spcBef>
              <a:buClr>
                <a:srgbClr val="FF2734"/>
              </a:buClr>
              <a:buSzPct val="75000"/>
              <a:buChar char=""/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No guarantee of delivery</a:t>
            </a:r>
          </a:p>
          <a:p>
            <a:pPr marL="325436" marR="57783" indent="-285750" defTabSz="1295400">
              <a:lnSpc>
                <a:spcPct val="90000"/>
              </a:lnSpc>
              <a:spcBef>
                <a:spcPts val="800"/>
              </a:spcBef>
              <a:buClr>
                <a:srgbClr val="FF2734"/>
              </a:buClr>
              <a:buSzPct val="75000"/>
              <a:buChar char=""/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Not necessarily in-order delivery</a:t>
            </a:r>
          </a:p>
          <a:p>
            <a:pPr marL="325436" marR="57783" indent="-285750" defTabSz="1295400">
              <a:lnSpc>
                <a:spcPct val="90000"/>
              </a:lnSpc>
              <a:spcBef>
                <a:spcPts val="800"/>
              </a:spcBef>
              <a:buClr>
                <a:srgbClr val="FF2734"/>
              </a:buClr>
              <a:buSzPct val="75000"/>
              <a:buChar char=""/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Datagram – independent packets</a:t>
            </a:r>
          </a:p>
          <a:p>
            <a:pPr marL="325436" marR="57783" indent="-285750" defTabSz="1295400">
              <a:lnSpc>
                <a:spcPct val="90000"/>
              </a:lnSpc>
              <a:spcBef>
                <a:spcPts val="800"/>
              </a:spcBef>
              <a:buClr>
                <a:srgbClr val="FF2734"/>
              </a:buClr>
              <a:buSzPct val="75000"/>
              <a:buChar char=""/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Must address each packet</a:t>
            </a:r>
          </a:p>
        </p:txBody>
      </p:sp>
      <p:grpSp>
        <p:nvGrpSpPr>
          <p:cNvPr id="1158" name="Group 1061"/>
          <p:cNvGrpSpPr/>
          <p:nvPr/>
        </p:nvGrpSpPr>
        <p:grpSpPr>
          <a:xfrm>
            <a:off x="6608516" y="2171981"/>
            <a:ext cx="5868530" cy="5308603"/>
            <a:chOff x="0" y="0"/>
            <a:chExt cx="5868529" cy="5308601"/>
          </a:xfrm>
        </p:grpSpPr>
        <p:sp>
          <p:nvSpPr>
            <p:cNvPr id="1156" name="Shape 1059"/>
            <p:cNvSpPr/>
            <p:nvPr/>
          </p:nvSpPr>
          <p:spPr>
            <a:xfrm>
              <a:off x="0" y="-1"/>
              <a:ext cx="5746004" cy="530860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63500" dist="101600" dir="2700000">
                <a:srgbClr val="D7D7D7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157" name="Shape 1060"/>
            <p:cNvSpPr txBox="1"/>
            <p:nvPr/>
          </p:nvSpPr>
          <p:spPr>
            <a:xfrm>
              <a:off x="1127" y="0"/>
              <a:ext cx="5867403" cy="25136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406400" marR="57783" indent="-349956" algn="ctr" defTabSz="1295400">
                <a:lnSpc>
                  <a:spcPct val="90000"/>
                </a:lnSpc>
                <a:spcBef>
                  <a:spcPts val="900"/>
                </a:spcBef>
                <a:defRPr b="1" sz="2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t>Postal Mail</a:t>
              </a:r>
            </a:p>
            <a:p>
              <a:pPr marL="325436" marR="57783" indent="-285750" defTabSz="1295400">
                <a:lnSpc>
                  <a:spcPct val="90000"/>
                </a:lnSpc>
                <a:spcBef>
                  <a:spcPts val="800"/>
                </a:spcBef>
                <a:buClr>
                  <a:srgbClr val="FF2734"/>
                </a:buClr>
                <a:buSzPct val="75000"/>
                <a:buChar char=""/>
                <a:defRPr b="1"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t>Single mailbox to receive letters</a:t>
              </a:r>
            </a:p>
            <a:p>
              <a:pPr marL="325436" marR="57783" indent="-285750" defTabSz="1295400">
                <a:lnSpc>
                  <a:spcPct val="90000"/>
                </a:lnSpc>
                <a:spcBef>
                  <a:spcPts val="800"/>
                </a:spcBef>
                <a:buClr>
                  <a:srgbClr val="FF2734"/>
                </a:buClr>
                <a:buSzPct val="75000"/>
                <a:buChar char=""/>
                <a:defRPr b="1"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t>Unreliable </a:t>
              </a:r>
              <a:r>
                <a:rPr b="0">
                  <a:latin typeface="Wingdings"/>
                  <a:ea typeface="Wingdings"/>
                  <a:cs typeface="Wingdings"/>
                  <a:sym typeface="Wingdings"/>
                </a:rPr>
                <a:t>☺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325436" marR="57783" indent="-285750" defTabSz="1295400">
                <a:lnSpc>
                  <a:spcPct val="90000"/>
                </a:lnSpc>
                <a:spcBef>
                  <a:spcPts val="800"/>
                </a:spcBef>
                <a:buClr>
                  <a:srgbClr val="FF2734"/>
                </a:buClr>
                <a:buSzPct val="75000"/>
                <a:buChar char=""/>
                <a:defRPr b="1"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t>Not necessarily in-order delivery</a:t>
              </a:r>
            </a:p>
            <a:p>
              <a:pPr marL="325436" marR="57783" indent="-285750" defTabSz="1295400">
                <a:lnSpc>
                  <a:spcPct val="90000"/>
                </a:lnSpc>
                <a:spcBef>
                  <a:spcPts val="800"/>
                </a:spcBef>
                <a:buClr>
                  <a:srgbClr val="FF2734"/>
                </a:buClr>
                <a:buSzPct val="75000"/>
                <a:buChar char=""/>
                <a:defRPr b="1"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t>Letters sent independently         </a:t>
              </a:r>
            </a:p>
            <a:p>
              <a:pPr marL="325436" marR="57783" indent="-285750" defTabSz="1295400">
                <a:lnSpc>
                  <a:spcPct val="90000"/>
                </a:lnSpc>
                <a:spcBef>
                  <a:spcPts val="800"/>
                </a:spcBef>
                <a:buClr>
                  <a:srgbClr val="FF2734"/>
                </a:buClr>
                <a:buSzPct val="75000"/>
                <a:buChar char=""/>
                <a:defRPr b="1"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t>Must address each reply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09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Networks</a:t>
            </a:r>
          </a:p>
        </p:txBody>
      </p:sp>
      <p:sp>
        <p:nvSpPr>
          <p:cNvPr id="219" name="Shape 210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Broadly speaking:</a:t>
            </a:r>
          </a:p>
          <a:p>
            <a:pPr lvl="1"/>
            <a:r>
              <a:t>Circuit-switched (the phone network of old)</a:t>
            </a:r>
          </a:p>
          <a:p>
            <a:pPr lvl="1"/>
            <a:r>
              <a:t>Packet-switched (the Internet)</a:t>
            </a:r>
          </a:p>
          <a:p>
            <a:pPr/>
          </a:p>
          <a:p>
            <a:pPr/>
            <a:r>
              <a:t>We’re only talking about the latter.  What does this mean?  It’s all about sharing.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Shape 1063"/>
          <p:cNvSpPr txBox="1"/>
          <p:nvPr>
            <p:ph type="sldNum" sz="quarter" idx="4294967295"/>
          </p:nvPr>
        </p:nvSpPr>
        <p:spPr>
          <a:xfrm>
            <a:off x="11855832" y="9123680"/>
            <a:ext cx="453331" cy="447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defTabSz="8255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163" name="Group 1066"/>
          <p:cNvGrpSpPr/>
          <p:nvPr/>
        </p:nvGrpSpPr>
        <p:grpSpPr>
          <a:xfrm>
            <a:off x="0" y="1815252"/>
            <a:ext cx="12988998" cy="213363"/>
            <a:chOff x="0" y="0"/>
            <a:chExt cx="12988997" cy="213361"/>
          </a:xfrm>
        </p:grpSpPr>
        <p:sp>
          <p:nvSpPr>
            <p:cNvPr id="1161" name="Shape 1064"/>
            <p:cNvSpPr/>
            <p:nvPr/>
          </p:nvSpPr>
          <p:spPr>
            <a:xfrm>
              <a:off x="0" y="-1"/>
              <a:ext cx="12988998" cy="106118"/>
            </a:xfrm>
            <a:prstGeom prst="rect">
              <a:avLst/>
            </a:prstGeom>
            <a:gradFill flip="none" rotWithShape="1">
              <a:gsLst>
                <a:gs pos="0">
                  <a:srgbClr val="417FFC"/>
                </a:gs>
                <a:gs pos="100000">
                  <a:srgbClr val="20459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162" name="Shape 1065"/>
            <p:cNvSpPr/>
            <p:nvPr/>
          </p:nvSpPr>
          <p:spPr>
            <a:xfrm>
              <a:off x="0" y="162560"/>
              <a:ext cx="12988998" cy="50802"/>
            </a:xfrm>
            <a:prstGeom prst="rect">
              <a:avLst/>
            </a:prstGeom>
            <a:gradFill flip="none" rotWithShape="1">
              <a:gsLst>
                <a:gs pos="0">
                  <a:srgbClr val="FF2734"/>
                </a:gs>
                <a:gs pos="100000">
                  <a:srgbClr val="BF1A23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1164" name="Shape 1067"/>
          <p:cNvSpPr/>
          <p:nvPr/>
        </p:nvSpPr>
        <p:spPr>
          <a:xfrm>
            <a:off x="647700" y="2273300"/>
            <a:ext cx="5638800" cy="5308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63500" dist="101600" dir="2700000">
              <a:srgbClr val="D7D7D7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 marR="57798" defTabSz="1295400"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165" name="Shape 1068"/>
          <p:cNvSpPr/>
          <p:nvPr/>
        </p:nvSpPr>
        <p:spPr>
          <a:xfrm>
            <a:off x="6832600" y="2273300"/>
            <a:ext cx="5638800" cy="5308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63500" dist="101600" dir="2700000">
              <a:srgbClr val="D7D7D7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 marR="57798" defTabSz="1295400"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166" name="Shape 1069"/>
          <p:cNvSpPr txBox="1"/>
          <p:nvPr>
            <p:ph type="title"/>
          </p:nvPr>
        </p:nvSpPr>
        <p:spPr>
          <a:xfrm>
            <a:off x="2325510" y="0"/>
            <a:ext cx="8613425" cy="1739900"/>
          </a:xfrm>
          <a:prstGeom prst="rect">
            <a:avLst/>
          </a:prstGeom>
        </p:spPr>
        <p:txBody>
          <a:bodyPr/>
          <a:lstStyle>
            <a:lvl1pPr marR="148602" indent="76200"/>
          </a:lstStyle>
          <a:p>
            <a:pPr/>
            <a:r>
              <a:t>Transmission Control Protocol (TCP): An Analogy </a:t>
            </a:r>
          </a:p>
        </p:txBody>
      </p:sp>
      <p:sp>
        <p:nvSpPr>
          <p:cNvPr id="1167" name="Shape 1070"/>
          <p:cNvSpPr txBox="1"/>
          <p:nvPr>
            <p:ph type="body" sz="half" idx="1"/>
          </p:nvPr>
        </p:nvSpPr>
        <p:spPr>
          <a:xfrm>
            <a:off x="647700" y="2273300"/>
            <a:ext cx="5524500" cy="7480300"/>
          </a:xfrm>
          <a:prstGeom prst="rect">
            <a:avLst/>
          </a:prstGeom>
        </p:spPr>
        <p:txBody>
          <a:bodyPr/>
          <a:lstStyle/>
          <a:p>
            <a:pPr marL="402447" marR="148602" indent="-326247" algn="ctr">
              <a:lnSpc>
                <a:spcPct val="90000"/>
              </a:lnSpc>
              <a:buSzTx/>
              <a:buFont typeface="Monotype Sorts"/>
              <a:buNone/>
              <a:defRPr sz="2800"/>
            </a:pPr>
            <a:r>
              <a:t>TCP</a:t>
            </a:r>
          </a:p>
          <a:p>
            <a:pPr marL="336550" marR="148602">
              <a:lnSpc>
                <a:spcPct val="90000"/>
              </a:lnSpc>
              <a:defRPr sz="2400"/>
            </a:pPr>
            <a:r>
              <a:t>Reliable – guarantee delivery</a:t>
            </a:r>
          </a:p>
          <a:p>
            <a:pPr marL="336550" marR="148602">
              <a:lnSpc>
                <a:spcPct val="90000"/>
              </a:lnSpc>
              <a:defRPr sz="2400"/>
            </a:pPr>
            <a:r>
              <a:t>Byte stream – in-order delivery</a:t>
            </a:r>
          </a:p>
          <a:p>
            <a:pPr marL="336550" marR="148602">
              <a:lnSpc>
                <a:spcPct val="90000"/>
              </a:lnSpc>
              <a:defRPr sz="2400"/>
            </a:pPr>
            <a:r>
              <a:t>Connection-oriented – single socket per connection</a:t>
            </a:r>
          </a:p>
          <a:p>
            <a:pPr marL="336550" marR="148602">
              <a:lnSpc>
                <a:spcPct val="90000"/>
              </a:lnSpc>
              <a:defRPr sz="2400"/>
            </a:pPr>
            <a:r>
              <a:t>Setup connection followed by data transfer</a:t>
            </a:r>
          </a:p>
        </p:txBody>
      </p:sp>
      <p:sp>
        <p:nvSpPr>
          <p:cNvPr id="1168" name="Shape 1071"/>
          <p:cNvSpPr txBox="1"/>
          <p:nvPr/>
        </p:nvSpPr>
        <p:spPr>
          <a:xfrm>
            <a:off x="6832600" y="2273300"/>
            <a:ext cx="5549900" cy="240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06400" marR="57783" indent="-349956" algn="ctr" defTabSz="1295400">
              <a:lnSpc>
                <a:spcPct val="90000"/>
              </a:lnSpc>
              <a:spcBef>
                <a:spcPts val="900"/>
              </a:spcBef>
              <a:defRPr b="1" sz="2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Telephone Call</a:t>
            </a:r>
          </a:p>
          <a:p>
            <a:pPr marL="325436" marR="57783" indent="-285750" defTabSz="1295400">
              <a:lnSpc>
                <a:spcPct val="90000"/>
              </a:lnSpc>
              <a:spcBef>
                <a:spcPts val="800"/>
              </a:spcBef>
              <a:buClr>
                <a:srgbClr val="FF2734"/>
              </a:buClr>
              <a:buSzPct val="75000"/>
              <a:buChar char=""/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Guaranteed delivery</a:t>
            </a:r>
          </a:p>
          <a:p>
            <a:pPr marL="325436" marR="57783" indent="-285750" defTabSz="1295400">
              <a:lnSpc>
                <a:spcPct val="90000"/>
              </a:lnSpc>
              <a:spcBef>
                <a:spcPts val="800"/>
              </a:spcBef>
              <a:buClr>
                <a:srgbClr val="FF2734"/>
              </a:buClr>
              <a:buSzPct val="75000"/>
              <a:buChar char=""/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In-order delivery</a:t>
            </a:r>
          </a:p>
          <a:p>
            <a:pPr marL="325436" marR="57783" indent="-285750" defTabSz="1295400">
              <a:lnSpc>
                <a:spcPct val="90000"/>
              </a:lnSpc>
              <a:spcBef>
                <a:spcPts val="800"/>
              </a:spcBef>
              <a:buClr>
                <a:srgbClr val="FF2734"/>
              </a:buClr>
              <a:buSzPct val="75000"/>
              <a:buChar char=""/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Connection-oriented </a:t>
            </a:r>
          </a:p>
          <a:p>
            <a:pPr marL="325436" marR="57783" indent="-285750" defTabSz="1295400">
              <a:lnSpc>
                <a:spcPct val="90000"/>
              </a:lnSpc>
              <a:spcBef>
                <a:spcPts val="800"/>
              </a:spcBef>
              <a:buClr>
                <a:srgbClr val="FF2734"/>
              </a:buClr>
              <a:buSzPct val="75000"/>
              <a:buChar char=""/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Setup connection followed by conversation</a:t>
            </a:r>
          </a:p>
        </p:txBody>
      </p:sp>
      <p:grpSp>
        <p:nvGrpSpPr>
          <p:cNvPr id="1171" name="Group 1074"/>
          <p:cNvGrpSpPr/>
          <p:nvPr/>
        </p:nvGrpSpPr>
        <p:grpSpPr>
          <a:xfrm>
            <a:off x="3365499" y="7797799"/>
            <a:ext cx="6197601" cy="1409701"/>
            <a:chOff x="0" y="0"/>
            <a:chExt cx="6197600" cy="1409700"/>
          </a:xfrm>
        </p:grpSpPr>
        <p:sp>
          <p:nvSpPr>
            <p:cNvPr id="1169" name="Shape 1072"/>
            <p:cNvSpPr/>
            <p:nvPr/>
          </p:nvSpPr>
          <p:spPr>
            <a:xfrm>
              <a:off x="-1" y="0"/>
              <a:ext cx="6172201" cy="1409700"/>
            </a:xfrm>
            <a:prstGeom prst="rect">
              <a:avLst/>
            </a:prstGeom>
            <a:noFill/>
            <a:ln w="12700" cap="flat">
              <a:solidFill>
                <a:srgbClr val="D81E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170" name="Shape 1073"/>
            <p:cNvSpPr txBox="1"/>
            <p:nvPr/>
          </p:nvSpPr>
          <p:spPr>
            <a:xfrm>
              <a:off x="0" y="-1"/>
              <a:ext cx="6197600" cy="730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406400" marR="57783" indent="-349956" algn="ctr" defTabSz="1295400">
                <a:lnSpc>
                  <a:spcPct val="90000"/>
                </a:lnSpc>
                <a:spcBef>
                  <a:spcPts val="800"/>
                </a:spcBef>
                <a:defRPr b="1"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t>Example TCP applications</a:t>
              </a:r>
            </a:p>
            <a:p>
              <a:pPr marL="406400" marR="57783" indent="-349956" algn="ctr" defTabSz="1295400">
                <a:lnSpc>
                  <a:spcPct val="90000"/>
                </a:lnSpc>
                <a:spcBef>
                  <a:spcPts val="700"/>
                </a:spcBef>
                <a:defRPr b="1" sz="22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t>Web, Email, Telnet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Shape 35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not always use TCP?</a:t>
            </a:r>
          </a:p>
        </p:txBody>
      </p:sp>
      <p:sp>
        <p:nvSpPr>
          <p:cNvPr id="1174" name="Shape 356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900"/>
            </a:pPr>
            <a:r>
              <a:t>TCP provides “more” than UDP</a:t>
            </a:r>
          </a:p>
          <a:p>
            <a:pPr>
              <a:defRPr sz="2900"/>
            </a:pPr>
            <a:r>
              <a:t>Why not use it for everything??</a:t>
            </a:r>
          </a:p>
          <a:p>
            <a:pPr>
              <a:defRPr sz="2900"/>
            </a:pPr>
          </a:p>
          <a:p>
            <a:pPr>
              <a:defRPr sz="2900"/>
            </a:pPr>
            <a:r>
              <a:t>A:  Nothing comes for free...</a:t>
            </a:r>
          </a:p>
          <a:p>
            <a:pPr>
              <a:defRPr sz="2900"/>
            </a:pPr>
            <a:r>
              <a:t>1)  Connection setup (take on faith) -- TCP requires one round-trip time to setup the connection state before it can chat...</a:t>
            </a:r>
          </a:p>
          <a:p>
            <a:pPr>
              <a:defRPr sz="2900"/>
            </a:pPr>
            <a:r>
              <a:t>How long does it take, using TCP, to fix a lost packet?</a:t>
            </a:r>
          </a:p>
          <a:p>
            <a:pPr lvl="1" marL="696912" indent="-227012">
              <a:spcBef>
                <a:spcPts val="900"/>
              </a:spcBef>
              <a:buClr>
                <a:srgbClr val="417FFC"/>
              </a:buClr>
              <a:defRPr sz="1900"/>
            </a:pPr>
            <a:r>
              <a:t>At minimum, one “round-trip time” (2x the latency of the network)</a:t>
            </a:r>
          </a:p>
          <a:p>
            <a:pPr lvl="1" marL="696912" indent="-227012">
              <a:spcBef>
                <a:spcPts val="900"/>
              </a:spcBef>
              <a:buClr>
                <a:srgbClr val="417FFC"/>
              </a:buClr>
              <a:defRPr sz="1900"/>
            </a:pPr>
            <a:r>
              <a:t>That could be 100+ milliseconds!</a:t>
            </a:r>
          </a:p>
          <a:p>
            <a:pPr>
              <a:defRPr sz="2900"/>
            </a:pPr>
            <a:r>
              <a:t>If I guarantee in-order delivery,</a:t>
            </a:r>
            <a:br/>
            <a:r>
              <a:t>what happens if I lose one packet in a stream of packets?</a:t>
            </a:r>
          </a:p>
        </p:txBody>
      </p:sp>
      <p:sp>
        <p:nvSpPr>
          <p:cNvPr id="1175" name="Shape 357"/>
          <p:cNvSpPr txBox="1"/>
          <p:nvPr>
            <p:ph type="sldNum" sz="quarter" idx="4294967295"/>
          </p:nvPr>
        </p:nvSpPr>
        <p:spPr>
          <a:xfrm>
            <a:off x="11855832" y="9123680"/>
            <a:ext cx="453331" cy="447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defTabSz="8255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Shape 359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One lost packet</a:t>
            </a:r>
          </a:p>
        </p:txBody>
      </p:sp>
      <p:sp>
        <p:nvSpPr>
          <p:cNvPr id="1178" name="Shape 360"/>
          <p:cNvSpPr txBox="1"/>
          <p:nvPr>
            <p:ph type="sldNum" sz="quarter" idx="4294967295"/>
          </p:nvPr>
        </p:nvSpPr>
        <p:spPr>
          <a:xfrm>
            <a:off x="11855832" y="9123680"/>
            <a:ext cx="453331" cy="447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defTabSz="8255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79" name="Shape 361"/>
          <p:cNvSpPr/>
          <p:nvPr/>
        </p:nvSpPr>
        <p:spPr>
          <a:xfrm>
            <a:off x="3403600" y="2806700"/>
            <a:ext cx="6083300" cy="5156200"/>
          </a:xfrm>
          <a:prstGeom prst="rect">
            <a:avLst/>
          </a:prstGeom>
          <a:solidFill>
            <a:srgbClr val="D7D7D7"/>
          </a:solidFill>
          <a:ln w="50800">
            <a:solidFill>
              <a:srgbClr val="126BFC"/>
            </a:solidFill>
          </a:ln>
        </p:spPr>
        <p:txBody>
          <a:bodyPr lIns="50800" tIns="50800" rIns="50800" bIns="50800" anchor="ctr"/>
          <a:lstStyle/>
          <a:p>
            <a:pPr marR="57798" defTabSz="1295400"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180" name="Shape 362"/>
          <p:cNvSpPr txBox="1"/>
          <p:nvPr/>
        </p:nvSpPr>
        <p:spPr>
          <a:xfrm>
            <a:off x="1511300" y="4572000"/>
            <a:ext cx="866135" cy="321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R="57798" indent="57798" defTabSz="1295400"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Packet #</a:t>
            </a:r>
          </a:p>
        </p:txBody>
      </p:sp>
      <p:sp>
        <p:nvSpPr>
          <p:cNvPr id="1181" name="Shape 363"/>
          <p:cNvSpPr txBox="1"/>
          <p:nvPr/>
        </p:nvSpPr>
        <p:spPr>
          <a:xfrm>
            <a:off x="5969000" y="8280400"/>
            <a:ext cx="593779" cy="321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R="57798" indent="57798" defTabSz="1295400"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Time</a:t>
            </a:r>
          </a:p>
        </p:txBody>
      </p:sp>
      <p:sp>
        <p:nvSpPr>
          <p:cNvPr id="1182" name="Shape 364"/>
          <p:cNvSpPr/>
          <p:nvPr/>
        </p:nvSpPr>
        <p:spPr>
          <a:xfrm flipH="1">
            <a:off x="3454398" y="4483100"/>
            <a:ext cx="4838703" cy="3454400"/>
          </a:xfrm>
          <a:prstGeom prst="line">
            <a:avLst/>
          </a:prstGeom>
          <a:ln w="50800">
            <a:solidFill>
              <a:srgbClr val="126BFC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83" name="Shape 365"/>
          <p:cNvSpPr txBox="1"/>
          <p:nvPr/>
        </p:nvSpPr>
        <p:spPr>
          <a:xfrm>
            <a:off x="8255000" y="4356100"/>
            <a:ext cx="1193457" cy="321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R="57798" indent="57798" defTabSz="1295400"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Sent packets</a:t>
            </a:r>
          </a:p>
        </p:txBody>
      </p:sp>
      <p:sp>
        <p:nvSpPr>
          <p:cNvPr id="1184" name="Shape 366"/>
          <p:cNvSpPr/>
          <p:nvPr/>
        </p:nvSpPr>
        <p:spPr>
          <a:xfrm flipH="1">
            <a:off x="3670298" y="5981700"/>
            <a:ext cx="2857502" cy="1993900"/>
          </a:xfrm>
          <a:prstGeom prst="line">
            <a:avLst/>
          </a:prstGeom>
          <a:ln w="50800" cap="rnd">
            <a:solidFill>
              <a:srgbClr val="126BFC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85" name="Shape 367"/>
          <p:cNvSpPr/>
          <p:nvPr/>
        </p:nvSpPr>
        <p:spPr>
          <a:xfrm>
            <a:off x="6921500" y="5575300"/>
            <a:ext cx="0" cy="393700"/>
          </a:xfrm>
          <a:prstGeom prst="line">
            <a:avLst/>
          </a:prstGeom>
          <a:ln w="50800" cap="rnd">
            <a:solidFill>
              <a:srgbClr val="126BFC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86" name="Shape 368"/>
          <p:cNvSpPr/>
          <p:nvPr/>
        </p:nvSpPr>
        <p:spPr>
          <a:xfrm flipH="1">
            <a:off x="6883399" y="4889499"/>
            <a:ext cx="1168401" cy="838202"/>
          </a:xfrm>
          <a:prstGeom prst="line">
            <a:avLst/>
          </a:prstGeom>
          <a:ln w="50800" cap="rnd">
            <a:solidFill>
              <a:srgbClr val="126BFC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87" name="Shape 369"/>
          <p:cNvSpPr txBox="1"/>
          <p:nvPr/>
        </p:nvSpPr>
        <p:spPr>
          <a:xfrm>
            <a:off x="8255000" y="4711700"/>
            <a:ext cx="3692678" cy="321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R="57798" indent="57798" defTabSz="1295400"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Received packets (delivered to application)</a:t>
            </a:r>
          </a:p>
        </p:txBody>
      </p:sp>
      <p:sp>
        <p:nvSpPr>
          <p:cNvPr id="1188" name="Shape 370"/>
          <p:cNvSpPr txBox="1"/>
          <p:nvPr/>
        </p:nvSpPr>
        <p:spPr>
          <a:xfrm>
            <a:off x="6057900" y="6553200"/>
            <a:ext cx="2602661" cy="321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R="57798" indent="57798" defTabSz="1295400"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Time to retransmit lost packet</a:t>
            </a:r>
          </a:p>
        </p:txBody>
      </p:sp>
      <p:sp>
        <p:nvSpPr>
          <p:cNvPr id="1189" name="Shape 371"/>
          <p:cNvSpPr txBox="1"/>
          <p:nvPr/>
        </p:nvSpPr>
        <p:spPr>
          <a:xfrm>
            <a:off x="6896100" y="5689600"/>
            <a:ext cx="694883" cy="550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R="57798" indent="57798" defTabSz="1295400"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Delay,</a:t>
            </a:r>
          </a:p>
          <a:p>
            <a:pPr marR="57798" indent="57798" defTabSz="1295400"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burst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Shape 37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Design trade-off</a:t>
            </a:r>
          </a:p>
        </p:txBody>
      </p:sp>
      <p:sp>
        <p:nvSpPr>
          <p:cNvPr id="1192" name="Shape 374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000"/>
              </a:spcBef>
              <a:defRPr sz="2200"/>
            </a:pPr>
            <a:r>
              <a:t>If you’re building an app...</a:t>
            </a:r>
          </a:p>
          <a:p>
            <a:pPr>
              <a:spcBef>
                <a:spcPts val="1000"/>
              </a:spcBef>
              <a:defRPr sz="2200"/>
            </a:pPr>
          </a:p>
          <a:p>
            <a:pPr>
              <a:spcBef>
                <a:spcPts val="1000"/>
              </a:spcBef>
              <a:defRPr sz="2200"/>
            </a:pPr>
            <a:r>
              <a:t>Do you need everything TCP provides?</a:t>
            </a:r>
          </a:p>
          <a:p>
            <a:pPr>
              <a:spcBef>
                <a:spcPts val="1000"/>
              </a:spcBef>
              <a:defRPr sz="2200"/>
            </a:pPr>
            <a:r>
              <a:t>If not:  Can you deal with its drawbacks to take advantage of the subset of its features you need?</a:t>
            </a:r>
          </a:p>
          <a:p>
            <a:pPr>
              <a:spcBef>
                <a:spcPts val="1000"/>
              </a:spcBef>
              <a:defRPr sz="2200"/>
            </a:pPr>
            <a:r>
              <a:t>If not:  You’re going to have to implement the ones you need on top of UDP</a:t>
            </a:r>
          </a:p>
          <a:p>
            <a:pPr lvl="1">
              <a:spcBef>
                <a:spcPts val="1000"/>
              </a:spcBef>
              <a:defRPr sz="2200"/>
            </a:pPr>
            <a:r>
              <a:t>Caveat:  There are some libraries, protocols, etc., that can help provide a middle ground.</a:t>
            </a:r>
          </a:p>
          <a:p>
            <a:pPr lvl="1">
              <a:spcBef>
                <a:spcPts val="1000"/>
              </a:spcBef>
              <a:defRPr sz="2200"/>
            </a:pPr>
            <a:r>
              <a:t>Takes some looking around - they’re not as standard as UDP and TCP.</a:t>
            </a:r>
          </a:p>
        </p:txBody>
      </p:sp>
      <p:sp>
        <p:nvSpPr>
          <p:cNvPr id="1193" name="Shape 375"/>
          <p:cNvSpPr txBox="1"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Shape 1076"/>
          <p:cNvSpPr txBox="1"/>
          <p:nvPr>
            <p:ph type="sldNum" sz="quarter" idx="4294967295"/>
          </p:nvPr>
        </p:nvSpPr>
        <p:spPr>
          <a:xfrm>
            <a:off x="11855832" y="9123680"/>
            <a:ext cx="453331" cy="447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defTabSz="8255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198" name="Group 1079"/>
          <p:cNvGrpSpPr/>
          <p:nvPr/>
        </p:nvGrpSpPr>
        <p:grpSpPr>
          <a:xfrm>
            <a:off x="0" y="1815252"/>
            <a:ext cx="12988998" cy="213363"/>
            <a:chOff x="0" y="0"/>
            <a:chExt cx="12988997" cy="213361"/>
          </a:xfrm>
        </p:grpSpPr>
        <p:sp>
          <p:nvSpPr>
            <p:cNvPr id="1196" name="Shape 1077"/>
            <p:cNvSpPr/>
            <p:nvPr/>
          </p:nvSpPr>
          <p:spPr>
            <a:xfrm>
              <a:off x="0" y="-1"/>
              <a:ext cx="12988998" cy="106118"/>
            </a:xfrm>
            <a:prstGeom prst="rect">
              <a:avLst/>
            </a:prstGeom>
            <a:gradFill flip="none" rotWithShape="1">
              <a:gsLst>
                <a:gs pos="0">
                  <a:srgbClr val="417FFC"/>
                </a:gs>
                <a:gs pos="100000">
                  <a:srgbClr val="20459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197" name="Shape 1078"/>
            <p:cNvSpPr/>
            <p:nvPr/>
          </p:nvSpPr>
          <p:spPr>
            <a:xfrm>
              <a:off x="0" y="162560"/>
              <a:ext cx="12988998" cy="50802"/>
            </a:xfrm>
            <a:prstGeom prst="rect">
              <a:avLst/>
            </a:prstGeom>
            <a:gradFill flip="none" rotWithShape="1">
              <a:gsLst>
                <a:gs pos="0">
                  <a:srgbClr val="FF2734"/>
                </a:gs>
                <a:gs pos="100000">
                  <a:srgbClr val="BF1A23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1199" name="Shape 1080"/>
          <p:cNvSpPr/>
          <p:nvPr/>
        </p:nvSpPr>
        <p:spPr>
          <a:xfrm>
            <a:off x="977900" y="2387600"/>
            <a:ext cx="11595100" cy="49911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63500" dist="101600" dir="2700000">
              <a:srgbClr val="D7D7D7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 marR="57798" defTabSz="1295400"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200" name="Shape 1081"/>
          <p:cNvSpPr txBox="1"/>
          <p:nvPr>
            <p:ph type="title"/>
          </p:nvPr>
        </p:nvSpPr>
        <p:spPr>
          <a:xfrm>
            <a:off x="1508194" y="0"/>
            <a:ext cx="10080981" cy="1739900"/>
          </a:xfrm>
          <a:prstGeom prst="rect">
            <a:avLst/>
          </a:prstGeom>
        </p:spPr>
        <p:txBody>
          <a:bodyPr/>
          <a:lstStyle>
            <a:lvl1pPr marR="148602" indent="76200"/>
          </a:lstStyle>
          <a:p>
            <a:pPr/>
            <a:r>
              <a:t>Transport Service Requirements of Common Applications</a:t>
            </a:r>
          </a:p>
        </p:txBody>
      </p:sp>
      <p:sp>
        <p:nvSpPr>
          <p:cNvPr id="1201" name="Shape 1082"/>
          <p:cNvSpPr txBox="1"/>
          <p:nvPr/>
        </p:nvSpPr>
        <p:spPr>
          <a:xfrm>
            <a:off x="4330700" y="2576123"/>
            <a:ext cx="2006019" cy="4052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R="57783" indent="56443" defTabSz="1295400">
              <a:defRPr b="1" sz="2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  <a:p>
            <a:pPr marR="57783" indent="56443" defTabSz="1295400">
              <a:defRPr sz="2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  <a:p>
            <a:pPr marR="57783" indent="56443" defTabSz="1295400">
              <a:defRPr sz="2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no loss</a:t>
            </a:r>
          </a:p>
          <a:p>
            <a:pPr marR="57783" indent="56443" defTabSz="1295400">
              <a:defRPr sz="2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no loss</a:t>
            </a:r>
          </a:p>
          <a:p>
            <a:pPr marR="57783" indent="56443" defTabSz="1295400">
              <a:defRPr sz="2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no loss</a:t>
            </a:r>
          </a:p>
          <a:p>
            <a:pPr marR="57783" indent="56443" defTabSz="1295400">
              <a:defRPr sz="2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loss-tolerant</a:t>
            </a:r>
          </a:p>
          <a:p>
            <a:pPr marR="57783" indent="56443" defTabSz="1295400">
              <a:defRPr sz="2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  <a:p>
            <a:pPr marR="57783" indent="56443" defTabSz="1295400">
              <a:defRPr sz="2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loss-tolerant</a:t>
            </a:r>
          </a:p>
          <a:p>
            <a:pPr marR="57783" indent="56443" defTabSz="1295400">
              <a:defRPr sz="2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loss-tolerant</a:t>
            </a:r>
          </a:p>
          <a:p>
            <a:pPr marR="57783" indent="56443" defTabSz="1295400">
              <a:defRPr sz="2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no loss</a:t>
            </a:r>
          </a:p>
        </p:txBody>
      </p:sp>
      <p:sp>
        <p:nvSpPr>
          <p:cNvPr id="1202" name="Shape 1083"/>
          <p:cNvSpPr txBox="1"/>
          <p:nvPr/>
        </p:nvSpPr>
        <p:spPr>
          <a:xfrm>
            <a:off x="6786880" y="2576123"/>
            <a:ext cx="2946402" cy="4052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7783" indent="56443" defTabSz="1295400">
              <a:defRPr sz="2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  <a:p>
            <a:pPr marR="57783" indent="56443" defTabSz="1295400">
              <a:defRPr sz="2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  <a:p>
            <a:pPr marR="57783" indent="56443" defTabSz="1295400">
              <a:defRPr sz="2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elastic</a:t>
            </a:r>
          </a:p>
          <a:p>
            <a:pPr marR="57783" indent="56443" defTabSz="1295400">
              <a:defRPr sz="2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elastic</a:t>
            </a:r>
          </a:p>
          <a:p>
            <a:pPr marR="57783" indent="56443" defTabSz="1295400">
              <a:defRPr sz="2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elastic</a:t>
            </a:r>
          </a:p>
          <a:p>
            <a:pPr marR="57783" indent="56443" defTabSz="1295400">
              <a:defRPr sz="2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audio: 5Kb-1Mb</a:t>
            </a:r>
          </a:p>
          <a:p>
            <a:pPr marR="57783" indent="56443" defTabSz="1295400">
              <a:defRPr sz="2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video:10Kb-5Mb</a:t>
            </a:r>
          </a:p>
          <a:p>
            <a:pPr marR="57783" indent="56443" defTabSz="1295400">
              <a:defRPr sz="2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same as above </a:t>
            </a:r>
          </a:p>
          <a:p>
            <a:pPr marR="57783" indent="56443" defTabSz="1295400">
              <a:defRPr sz="2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few Kbps</a:t>
            </a:r>
          </a:p>
          <a:p>
            <a:pPr marR="57783" indent="56443" defTabSz="1295400">
              <a:defRPr sz="2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elastic</a:t>
            </a:r>
          </a:p>
        </p:txBody>
      </p:sp>
      <p:sp>
        <p:nvSpPr>
          <p:cNvPr id="1203" name="Shape 1084"/>
          <p:cNvSpPr txBox="1"/>
          <p:nvPr/>
        </p:nvSpPr>
        <p:spPr>
          <a:xfrm>
            <a:off x="9550400" y="2549031"/>
            <a:ext cx="2946400" cy="4052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7783" indent="56443" defTabSz="1295400">
              <a:defRPr sz="2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  <a:p>
            <a:pPr marR="57783" indent="56443" defTabSz="1295400">
              <a:defRPr sz="2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  <a:p>
            <a:pPr marR="57783" indent="56443" defTabSz="1295400">
              <a:defRPr sz="2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no</a:t>
            </a:r>
          </a:p>
          <a:p>
            <a:pPr marR="57783" indent="56443" defTabSz="1295400">
              <a:defRPr sz="2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no</a:t>
            </a:r>
          </a:p>
          <a:p>
            <a:pPr marR="57783" indent="56443" defTabSz="1295400">
              <a:defRPr sz="2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no</a:t>
            </a:r>
          </a:p>
          <a:p>
            <a:pPr marR="57783" indent="56443" defTabSz="1295400">
              <a:defRPr sz="2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yes, 100’s msec</a:t>
            </a:r>
          </a:p>
          <a:p>
            <a:pPr marR="57783" indent="56443" defTabSz="1295400">
              <a:defRPr sz="2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  <a:p>
            <a:pPr marR="57783" indent="56443" defTabSz="1295400">
              <a:defRPr sz="2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yes, few secs</a:t>
            </a:r>
          </a:p>
          <a:p>
            <a:pPr marR="57783" indent="56443" defTabSz="1295400">
              <a:defRPr sz="2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yes, 100’s msec</a:t>
            </a:r>
          </a:p>
          <a:p>
            <a:pPr marR="57783" indent="56443" defTabSz="1295400">
              <a:defRPr sz="2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yes and no</a:t>
            </a:r>
          </a:p>
        </p:txBody>
      </p:sp>
      <p:sp>
        <p:nvSpPr>
          <p:cNvPr id="1204" name="Shape 1085"/>
          <p:cNvSpPr/>
          <p:nvPr/>
        </p:nvSpPr>
        <p:spPr>
          <a:xfrm flipV="1">
            <a:off x="1413367" y="3102186"/>
            <a:ext cx="10756057" cy="13549"/>
          </a:xfrm>
          <a:prstGeom prst="line">
            <a:avLst/>
          </a:prstGeom>
          <a:ln w="25400">
            <a:solidFill>
              <a:srgbClr val="417FFC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05" name="Shape 1086"/>
          <p:cNvSpPr/>
          <p:nvPr/>
        </p:nvSpPr>
        <p:spPr>
          <a:xfrm flipV="1">
            <a:off x="1345634" y="3949699"/>
            <a:ext cx="10850882" cy="226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06" name="Shape 1087"/>
          <p:cNvSpPr/>
          <p:nvPr/>
        </p:nvSpPr>
        <p:spPr>
          <a:xfrm flipV="1">
            <a:off x="1359181" y="4375572"/>
            <a:ext cx="10850882" cy="226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07" name="Shape 1088"/>
          <p:cNvSpPr/>
          <p:nvPr/>
        </p:nvSpPr>
        <p:spPr>
          <a:xfrm flipV="1">
            <a:off x="1371599" y="4795519"/>
            <a:ext cx="10850882" cy="226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08" name="Shape 1089"/>
          <p:cNvSpPr/>
          <p:nvPr/>
        </p:nvSpPr>
        <p:spPr>
          <a:xfrm flipV="1">
            <a:off x="1399821" y="5662506"/>
            <a:ext cx="10850882" cy="226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09" name="Shape 1090"/>
          <p:cNvSpPr/>
          <p:nvPr/>
        </p:nvSpPr>
        <p:spPr>
          <a:xfrm flipV="1">
            <a:off x="1332088" y="6109545"/>
            <a:ext cx="10850883" cy="226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10" name="Shape 1091"/>
          <p:cNvSpPr/>
          <p:nvPr/>
        </p:nvSpPr>
        <p:spPr>
          <a:xfrm flipV="1">
            <a:off x="1332088" y="6570132"/>
            <a:ext cx="10850883" cy="226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11" name="Shape 1092"/>
          <p:cNvSpPr/>
          <p:nvPr/>
        </p:nvSpPr>
        <p:spPr>
          <a:xfrm flipV="1">
            <a:off x="1277901" y="7048499"/>
            <a:ext cx="10850882" cy="226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217" name="Group 1098"/>
          <p:cNvGrpSpPr/>
          <p:nvPr/>
        </p:nvGrpSpPr>
        <p:grpSpPr>
          <a:xfrm>
            <a:off x="1235519" y="2470007"/>
            <a:ext cx="10865585" cy="4158483"/>
            <a:chOff x="0" y="0"/>
            <a:chExt cx="10865584" cy="4158481"/>
          </a:xfrm>
        </p:grpSpPr>
        <p:sp>
          <p:nvSpPr>
            <p:cNvPr id="1212" name="Shape 1093"/>
            <p:cNvSpPr txBox="1"/>
            <p:nvPr/>
          </p:nvSpPr>
          <p:spPr>
            <a:xfrm>
              <a:off x="0" y="106114"/>
              <a:ext cx="2975237" cy="40523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marR="56954" indent="56443" algn="r" defTabSz="1295400">
                <a:defRPr sz="2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  <a:p>
              <a:pPr marR="56954" indent="56443" algn="r" defTabSz="1295400">
                <a:defRPr sz="2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  <a:p>
              <a:pPr marR="56954" indent="56443" algn="r" defTabSz="1295400">
                <a:defRPr sz="2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t>file transfer</a:t>
              </a:r>
            </a:p>
            <a:p>
              <a:pPr marR="56954" indent="56443" algn="r" defTabSz="1295400">
                <a:defRPr sz="2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t>e-mail</a:t>
              </a:r>
            </a:p>
            <a:p>
              <a:pPr marR="56954" indent="56443" algn="r" defTabSz="1295400">
                <a:defRPr sz="2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t>web documents</a:t>
              </a:r>
            </a:p>
            <a:p>
              <a:pPr marR="56954" indent="56443" algn="r" defTabSz="1295400">
                <a:defRPr sz="2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t>real-time audio/</a:t>
              </a:r>
            </a:p>
            <a:p>
              <a:pPr marR="56954" indent="56443" algn="r" defTabSz="1295400">
                <a:defRPr sz="2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t>video</a:t>
              </a:r>
            </a:p>
            <a:p>
              <a:pPr marR="56954" indent="56443" algn="r" defTabSz="1295400">
                <a:defRPr sz="2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t>stored audio/video</a:t>
              </a:r>
            </a:p>
            <a:p>
              <a:pPr marR="56954" indent="56443" algn="r" defTabSz="1295400">
                <a:defRPr sz="2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t>interactive games</a:t>
              </a:r>
            </a:p>
            <a:p>
              <a:pPr marR="56954" indent="56443" algn="r" defTabSz="1295400">
                <a:defRPr sz="2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t>financial apps</a:t>
              </a:r>
            </a:p>
          </p:txBody>
        </p:sp>
        <p:sp>
          <p:nvSpPr>
            <p:cNvPr id="1213" name="Shape 1094"/>
            <p:cNvSpPr txBox="1"/>
            <p:nvPr/>
          </p:nvSpPr>
          <p:spPr>
            <a:xfrm>
              <a:off x="963311" y="0"/>
              <a:ext cx="2005151" cy="3947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R="56954" indent="56443" algn="r" defTabSz="1295400">
                <a:defRPr b="1" sz="2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Application</a:t>
              </a:r>
            </a:p>
          </p:txBody>
        </p:sp>
        <p:sp>
          <p:nvSpPr>
            <p:cNvPr id="1214" name="Shape 1095"/>
            <p:cNvSpPr txBox="1"/>
            <p:nvPr/>
          </p:nvSpPr>
          <p:spPr>
            <a:xfrm>
              <a:off x="3097155" y="2256"/>
              <a:ext cx="1650246" cy="3947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R="56954" indent="56443" defTabSz="1295400">
                <a:defRPr b="1" sz="2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Data loss</a:t>
              </a:r>
            </a:p>
          </p:txBody>
        </p:sp>
        <p:sp>
          <p:nvSpPr>
            <p:cNvPr id="1215" name="Shape 1096"/>
            <p:cNvSpPr txBox="1"/>
            <p:nvPr/>
          </p:nvSpPr>
          <p:spPr>
            <a:xfrm>
              <a:off x="5549102" y="0"/>
              <a:ext cx="1886386" cy="3947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R="56954" indent="56443" defTabSz="1295400">
                <a:defRPr b="1" sz="2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Bandwidth</a:t>
              </a:r>
            </a:p>
          </p:txBody>
        </p:sp>
        <p:sp>
          <p:nvSpPr>
            <p:cNvPr id="1216" name="Shape 1097"/>
            <p:cNvSpPr txBox="1"/>
            <p:nvPr/>
          </p:nvSpPr>
          <p:spPr>
            <a:xfrm>
              <a:off x="8312622" y="19191"/>
              <a:ext cx="2552963" cy="3947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R="56954" indent="56443" defTabSz="1295400">
                <a:defRPr b="1" sz="2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Time Sensitive</a:t>
              </a:r>
            </a:p>
          </p:txBody>
        </p:sp>
      </p:grpSp>
      <p:sp>
        <p:nvSpPr>
          <p:cNvPr id="1218" name="Shape 1099"/>
          <p:cNvSpPr txBox="1"/>
          <p:nvPr/>
        </p:nvSpPr>
        <p:spPr>
          <a:xfrm>
            <a:off x="1081475" y="7680959"/>
            <a:ext cx="9867901" cy="1727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9687" marR="57589" defTabSz="1295400">
              <a:lnSpc>
                <a:spcPct val="89000"/>
              </a:lnSpc>
              <a:spcBef>
                <a:spcPts val="1100"/>
              </a:spcBef>
              <a:buClr>
                <a:srgbClr val="FF2734"/>
              </a:buClr>
              <a:buSzPct val="75000"/>
              <a:buChar char=""/>
              <a:defRPr b="1"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Interactions between layers are important.</a:t>
            </a:r>
          </a:p>
          <a:p>
            <a:pPr marL="39687" marR="57589" defTabSz="1295400">
              <a:lnSpc>
                <a:spcPct val="89000"/>
              </a:lnSpc>
              <a:spcBef>
                <a:spcPts val="800"/>
              </a:spcBef>
              <a:buClr>
                <a:srgbClr val="417FFC"/>
              </a:buClr>
              <a:buSzPct val="100000"/>
              <a:buFont typeface="Arial"/>
              <a:buChar char="»"/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persistent HTTP</a:t>
            </a:r>
          </a:p>
          <a:p>
            <a:pPr marL="39687" marR="57589" defTabSz="1295400">
              <a:lnSpc>
                <a:spcPct val="89000"/>
              </a:lnSpc>
              <a:spcBef>
                <a:spcPts val="800"/>
              </a:spcBef>
              <a:buClr>
                <a:srgbClr val="417FFC"/>
              </a:buClr>
              <a:buSzPct val="100000"/>
              <a:buFont typeface="Arial"/>
              <a:buChar char="»"/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encryption and compression</a:t>
            </a:r>
          </a:p>
          <a:p>
            <a:pPr marL="39687" marR="57589" defTabSz="1295400">
              <a:lnSpc>
                <a:spcPct val="89000"/>
              </a:lnSpc>
              <a:spcBef>
                <a:spcPts val="800"/>
              </a:spcBef>
              <a:buClr>
                <a:srgbClr val="417FFC"/>
              </a:buClr>
              <a:buSzPct val="100000"/>
              <a:buFont typeface="Arial"/>
              <a:buChar char="»"/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MPEG frame types.  Loss &amp; real-time video.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2" grpId="2"/>
      <p:bldP build="whole" bldLvl="1" animBg="1" rev="0" advAuto="0" spid="1203" grpId="3"/>
      <p:bldP build="whole" bldLvl="1" animBg="1" rev="0" advAuto="0" spid="1201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Shape 1101"/>
          <p:cNvSpPr txBox="1"/>
          <p:nvPr>
            <p:ph type="sldNum" sz="quarter" idx="4294967295"/>
          </p:nvPr>
        </p:nvSpPr>
        <p:spPr>
          <a:xfrm>
            <a:off x="11855832" y="9123680"/>
            <a:ext cx="453331" cy="447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defTabSz="8255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223" name="Group 1104"/>
          <p:cNvGrpSpPr/>
          <p:nvPr/>
        </p:nvGrpSpPr>
        <p:grpSpPr>
          <a:xfrm>
            <a:off x="0" y="1815252"/>
            <a:ext cx="12988998" cy="213363"/>
            <a:chOff x="0" y="0"/>
            <a:chExt cx="12988997" cy="213361"/>
          </a:xfrm>
        </p:grpSpPr>
        <p:sp>
          <p:nvSpPr>
            <p:cNvPr id="1221" name="Shape 1102"/>
            <p:cNvSpPr/>
            <p:nvPr/>
          </p:nvSpPr>
          <p:spPr>
            <a:xfrm>
              <a:off x="0" y="-1"/>
              <a:ext cx="12988998" cy="106118"/>
            </a:xfrm>
            <a:prstGeom prst="rect">
              <a:avLst/>
            </a:prstGeom>
            <a:gradFill flip="none" rotWithShape="1">
              <a:gsLst>
                <a:gs pos="0">
                  <a:srgbClr val="417FFC"/>
                </a:gs>
                <a:gs pos="100000">
                  <a:srgbClr val="20459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222" name="Shape 1103"/>
            <p:cNvSpPr/>
            <p:nvPr/>
          </p:nvSpPr>
          <p:spPr>
            <a:xfrm>
              <a:off x="0" y="162560"/>
              <a:ext cx="12988998" cy="50802"/>
            </a:xfrm>
            <a:prstGeom prst="rect">
              <a:avLst/>
            </a:prstGeom>
            <a:gradFill flip="none" rotWithShape="1">
              <a:gsLst>
                <a:gs pos="0">
                  <a:srgbClr val="FF2734"/>
                </a:gs>
                <a:gs pos="100000">
                  <a:srgbClr val="BF1A23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1224" name="Shape 110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R="148602" indent="76200"/>
          </a:lstStyle>
          <a:p>
            <a:pPr/>
            <a:r>
              <a:t>Server and Client</a:t>
            </a:r>
          </a:p>
        </p:txBody>
      </p:sp>
      <p:grpSp>
        <p:nvGrpSpPr>
          <p:cNvPr id="1227" name="Group 1108"/>
          <p:cNvGrpSpPr/>
          <p:nvPr/>
        </p:nvGrpSpPr>
        <p:grpSpPr>
          <a:xfrm>
            <a:off x="1483359" y="6003430"/>
            <a:ext cx="2070385" cy="745069"/>
            <a:chOff x="0" y="0"/>
            <a:chExt cx="2070383" cy="745067"/>
          </a:xfrm>
        </p:grpSpPr>
        <p:sp>
          <p:nvSpPr>
            <p:cNvPr id="1225" name="Shape 1106"/>
            <p:cNvSpPr/>
            <p:nvPr/>
          </p:nvSpPr>
          <p:spPr>
            <a:xfrm>
              <a:off x="-1" y="-1"/>
              <a:ext cx="2070385" cy="745069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226" name="Shape 1107"/>
            <p:cNvSpPr txBox="1"/>
            <p:nvPr/>
          </p:nvSpPr>
          <p:spPr>
            <a:xfrm>
              <a:off x="167449" y="-1"/>
              <a:ext cx="1751287" cy="5725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88900" tIns="88900" rIns="88900" bIns="88900" numCol="1" anchor="t">
              <a:spAutoFit/>
            </a:bodyPr>
            <a:lstStyle>
              <a:lvl1pPr marR="3597" algn="ctr" defTabSz="1295400">
                <a:defRPr sz="2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TCP/UDP</a:t>
              </a:r>
            </a:p>
          </p:txBody>
        </p:sp>
      </p:grpSp>
      <p:grpSp>
        <p:nvGrpSpPr>
          <p:cNvPr id="1230" name="Group 1111"/>
          <p:cNvGrpSpPr/>
          <p:nvPr/>
        </p:nvGrpSpPr>
        <p:grpSpPr>
          <a:xfrm>
            <a:off x="1483359" y="7184249"/>
            <a:ext cx="2070385" cy="745069"/>
            <a:chOff x="0" y="0"/>
            <a:chExt cx="2070383" cy="745067"/>
          </a:xfrm>
        </p:grpSpPr>
        <p:sp>
          <p:nvSpPr>
            <p:cNvPr id="1228" name="Shape 1109"/>
            <p:cNvSpPr/>
            <p:nvPr/>
          </p:nvSpPr>
          <p:spPr>
            <a:xfrm>
              <a:off x="-1" y="-1"/>
              <a:ext cx="2070385" cy="745069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229" name="Shape 1110"/>
            <p:cNvSpPr txBox="1"/>
            <p:nvPr/>
          </p:nvSpPr>
          <p:spPr>
            <a:xfrm>
              <a:off x="779853" y="-1"/>
              <a:ext cx="526480" cy="5725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88900" tIns="88900" rIns="88900" bIns="88900" numCol="1" anchor="t">
              <a:spAutoFit/>
            </a:bodyPr>
            <a:lstStyle>
              <a:lvl1pPr marR="3597" algn="ctr" defTabSz="1295400">
                <a:defRPr sz="2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IP</a:t>
              </a:r>
            </a:p>
          </p:txBody>
        </p:sp>
      </p:grpSp>
      <p:sp>
        <p:nvSpPr>
          <p:cNvPr id="1231" name="Shape 1112"/>
          <p:cNvSpPr/>
          <p:nvPr/>
        </p:nvSpPr>
        <p:spPr>
          <a:xfrm>
            <a:off x="1114105" y="8387643"/>
            <a:ext cx="2872111" cy="58526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8900" tIns="88900" rIns="88900" bIns="88900">
            <a:spAutoFit/>
          </a:bodyPr>
          <a:lstStyle>
            <a:lvl1pPr marR="3597" algn="ctr" defTabSz="1295400">
              <a:defRPr sz="2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Ethernet Adapter</a:t>
            </a:r>
          </a:p>
        </p:txBody>
      </p:sp>
      <p:sp>
        <p:nvSpPr>
          <p:cNvPr id="1232" name="Shape 1113"/>
          <p:cNvSpPr/>
          <p:nvPr/>
        </p:nvSpPr>
        <p:spPr>
          <a:xfrm>
            <a:off x="2519679" y="6743982"/>
            <a:ext cx="2259" cy="442526"/>
          </a:xfrm>
          <a:prstGeom prst="line">
            <a:avLst/>
          </a:prstGeom>
          <a:ln w="12700">
            <a:solidFill>
              <a:srgbClr val="000000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3" name="Shape 1114"/>
          <p:cNvSpPr/>
          <p:nvPr/>
        </p:nvSpPr>
        <p:spPr>
          <a:xfrm>
            <a:off x="2519679" y="7950199"/>
            <a:ext cx="2259" cy="442526"/>
          </a:xfrm>
          <a:prstGeom prst="line">
            <a:avLst/>
          </a:prstGeom>
          <a:ln w="12700">
            <a:solidFill>
              <a:srgbClr val="000000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236" name="Group 1117"/>
          <p:cNvGrpSpPr/>
          <p:nvPr/>
        </p:nvGrpSpPr>
        <p:grpSpPr>
          <a:xfrm>
            <a:off x="1153723" y="3598896"/>
            <a:ext cx="2759007" cy="1460504"/>
            <a:chOff x="0" y="0"/>
            <a:chExt cx="2759006" cy="1460502"/>
          </a:xfrm>
        </p:grpSpPr>
        <p:sp>
          <p:nvSpPr>
            <p:cNvPr id="1234" name="Shape 1115"/>
            <p:cNvSpPr/>
            <p:nvPr/>
          </p:nvSpPr>
          <p:spPr>
            <a:xfrm>
              <a:off x="0" y="-1"/>
              <a:ext cx="2759007" cy="1460504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235" name="Shape 1116"/>
            <p:cNvSpPr txBox="1"/>
            <p:nvPr/>
          </p:nvSpPr>
          <p:spPr>
            <a:xfrm>
              <a:off x="812504" y="497165"/>
              <a:ext cx="1149800" cy="470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R="69136" indent="13545" algn="ctr" defTabSz="1295400">
                <a:defRPr sz="2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Server</a:t>
              </a:r>
            </a:p>
          </p:txBody>
        </p:sp>
      </p:grpSp>
      <p:sp>
        <p:nvSpPr>
          <p:cNvPr id="1237" name="Shape 1118"/>
          <p:cNvSpPr/>
          <p:nvPr/>
        </p:nvSpPr>
        <p:spPr>
          <a:xfrm>
            <a:off x="1253065" y="5613400"/>
            <a:ext cx="2603220" cy="2258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8" name="Shape 1119"/>
          <p:cNvSpPr/>
          <p:nvPr/>
        </p:nvSpPr>
        <p:spPr>
          <a:xfrm>
            <a:off x="863600" y="3365500"/>
            <a:ext cx="3339254" cy="60706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marR="57798" defTabSz="1295400"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239" name="Shape 1120"/>
          <p:cNvSpPr/>
          <p:nvPr/>
        </p:nvSpPr>
        <p:spPr>
          <a:xfrm>
            <a:off x="1641404" y="4506524"/>
            <a:ext cx="313833" cy="316091"/>
          </a:xfrm>
          <a:prstGeom prst="ellipse">
            <a:avLst/>
          </a:prstGeom>
          <a:solidFill>
            <a:srgbClr val="0433FF"/>
          </a:solidFill>
          <a:ln w="12700">
            <a:solidFill>
              <a:srgbClr val="0433FF"/>
            </a:solidFill>
          </a:ln>
        </p:spPr>
        <p:txBody>
          <a:bodyPr lIns="50800" tIns="50800" rIns="50800" bIns="50800" anchor="ctr"/>
          <a:lstStyle/>
          <a:p>
            <a:pPr marR="57798" defTabSz="1295400"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240" name="Shape 1121"/>
          <p:cNvSpPr/>
          <p:nvPr/>
        </p:nvSpPr>
        <p:spPr>
          <a:xfrm>
            <a:off x="1840088" y="4813582"/>
            <a:ext cx="447040" cy="1193802"/>
          </a:xfrm>
          <a:prstGeom prst="line">
            <a:avLst/>
          </a:prstGeom>
          <a:ln w="25400">
            <a:solidFill>
              <a:srgbClr val="0433FF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1" name="Shape 1122"/>
          <p:cNvSpPr/>
          <p:nvPr/>
        </p:nvSpPr>
        <p:spPr>
          <a:xfrm>
            <a:off x="3242167" y="4506524"/>
            <a:ext cx="313835" cy="316091"/>
          </a:xfrm>
          <a:prstGeom prst="ellipse">
            <a:avLst/>
          </a:prstGeom>
          <a:solidFill>
            <a:srgbClr val="FF7C00"/>
          </a:solidFill>
          <a:ln w="12700">
            <a:solidFill>
              <a:srgbClr val="FF7C00"/>
            </a:solidFill>
          </a:ln>
        </p:spPr>
        <p:txBody>
          <a:bodyPr lIns="50800" tIns="50800" rIns="50800" bIns="50800" anchor="ctr"/>
          <a:lstStyle/>
          <a:p>
            <a:pPr marR="57798" defTabSz="1295400"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242" name="Shape 1123"/>
          <p:cNvSpPr/>
          <p:nvPr/>
        </p:nvSpPr>
        <p:spPr>
          <a:xfrm flipH="1">
            <a:off x="2779324" y="4813582"/>
            <a:ext cx="553158" cy="1185335"/>
          </a:xfrm>
          <a:prstGeom prst="line">
            <a:avLst/>
          </a:prstGeom>
          <a:ln w="25400">
            <a:solidFill>
              <a:srgbClr val="FF7C00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245" name="Group 1126"/>
          <p:cNvGrpSpPr/>
          <p:nvPr/>
        </p:nvGrpSpPr>
        <p:grpSpPr>
          <a:xfrm>
            <a:off x="8207022" y="6001172"/>
            <a:ext cx="2083932" cy="745070"/>
            <a:chOff x="0" y="0"/>
            <a:chExt cx="2083930" cy="745069"/>
          </a:xfrm>
        </p:grpSpPr>
        <p:sp>
          <p:nvSpPr>
            <p:cNvPr id="1243" name="Shape 1124"/>
            <p:cNvSpPr/>
            <p:nvPr/>
          </p:nvSpPr>
          <p:spPr>
            <a:xfrm>
              <a:off x="0" y="-1"/>
              <a:ext cx="2083931" cy="74507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244" name="Shape 1125"/>
            <p:cNvSpPr txBox="1"/>
            <p:nvPr/>
          </p:nvSpPr>
          <p:spPr>
            <a:xfrm>
              <a:off x="174224" y="0"/>
              <a:ext cx="1751286" cy="5725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88900" tIns="88900" rIns="88900" bIns="88900" numCol="1" anchor="t">
              <a:spAutoFit/>
            </a:bodyPr>
            <a:lstStyle>
              <a:lvl1pPr marR="3597" algn="ctr" defTabSz="1295400">
                <a:defRPr sz="2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TCP/UDP</a:t>
              </a:r>
            </a:p>
          </p:txBody>
        </p:sp>
      </p:grpSp>
      <p:grpSp>
        <p:nvGrpSpPr>
          <p:cNvPr id="1248" name="Group 1129"/>
          <p:cNvGrpSpPr/>
          <p:nvPr/>
        </p:nvGrpSpPr>
        <p:grpSpPr>
          <a:xfrm>
            <a:off x="8207022" y="7181991"/>
            <a:ext cx="2083932" cy="745069"/>
            <a:chOff x="0" y="0"/>
            <a:chExt cx="2083930" cy="745067"/>
          </a:xfrm>
        </p:grpSpPr>
        <p:sp>
          <p:nvSpPr>
            <p:cNvPr id="1246" name="Shape 1127"/>
            <p:cNvSpPr/>
            <p:nvPr/>
          </p:nvSpPr>
          <p:spPr>
            <a:xfrm>
              <a:off x="0" y="-1"/>
              <a:ext cx="2083931" cy="745069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247" name="Shape 1128"/>
            <p:cNvSpPr txBox="1"/>
            <p:nvPr/>
          </p:nvSpPr>
          <p:spPr>
            <a:xfrm>
              <a:off x="786627" y="-1"/>
              <a:ext cx="526480" cy="5725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88900" tIns="88900" rIns="88900" bIns="88900" numCol="1" anchor="t">
              <a:spAutoFit/>
            </a:bodyPr>
            <a:lstStyle>
              <a:lvl1pPr marR="3597" algn="ctr" defTabSz="1295400">
                <a:defRPr sz="2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IP</a:t>
              </a:r>
            </a:p>
          </p:txBody>
        </p:sp>
      </p:grpSp>
      <p:sp>
        <p:nvSpPr>
          <p:cNvPr id="1249" name="Shape 1130"/>
          <p:cNvSpPr/>
          <p:nvPr/>
        </p:nvSpPr>
        <p:spPr>
          <a:xfrm>
            <a:off x="7845511" y="8383128"/>
            <a:ext cx="2872111" cy="58526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8900" tIns="88900" rIns="88900" bIns="88900">
            <a:spAutoFit/>
          </a:bodyPr>
          <a:lstStyle>
            <a:lvl1pPr marR="3597" algn="ctr" defTabSz="1295400">
              <a:defRPr sz="2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Ethernet Adapter</a:t>
            </a:r>
          </a:p>
        </p:txBody>
      </p:sp>
      <p:sp>
        <p:nvSpPr>
          <p:cNvPr id="1250" name="Shape 1131"/>
          <p:cNvSpPr/>
          <p:nvPr/>
        </p:nvSpPr>
        <p:spPr>
          <a:xfrm>
            <a:off x="9245599" y="6741724"/>
            <a:ext cx="2259" cy="442527"/>
          </a:xfrm>
          <a:prstGeom prst="line">
            <a:avLst/>
          </a:prstGeom>
          <a:ln w="12700">
            <a:solidFill>
              <a:srgbClr val="000000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51" name="Shape 1132"/>
          <p:cNvSpPr/>
          <p:nvPr/>
        </p:nvSpPr>
        <p:spPr>
          <a:xfrm>
            <a:off x="9245600" y="7945119"/>
            <a:ext cx="2259" cy="442526"/>
          </a:xfrm>
          <a:prstGeom prst="line">
            <a:avLst/>
          </a:prstGeom>
          <a:ln w="12700">
            <a:solidFill>
              <a:srgbClr val="000000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52" name="Shape 1133"/>
          <p:cNvSpPr/>
          <p:nvPr/>
        </p:nvSpPr>
        <p:spPr>
          <a:xfrm>
            <a:off x="7976728" y="5615092"/>
            <a:ext cx="2616766" cy="226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53" name="Shape 1134"/>
          <p:cNvSpPr/>
          <p:nvPr/>
        </p:nvSpPr>
        <p:spPr>
          <a:xfrm>
            <a:off x="7581900" y="3365500"/>
            <a:ext cx="3365500" cy="59563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marR="57798" defTabSz="1295400"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254" name="Shape 1135"/>
          <p:cNvSpPr/>
          <p:nvPr/>
        </p:nvSpPr>
        <p:spPr>
          <a:xfrm>
            <a:off x="8458200" y="4762500"/>
            <a:ext cx="313833" cy="313833"/>
          </a:xfrm>
          <a:prstGeom prst="ellipse">
            <a:avLst/>
          </a:prstGeom>
          <a:solidFill>
            <a:srgbClr val="0433FF"/>
          </a:solidFill>
          <a:ln w="12700">
            <a:solidFill>
              <a:srgbClr val="0433FF"/>
            </a:solidFill>
          </a:ln>
        </p:spPr>
        <p:txBody>
          <a:bodyPr lIns="50800" tIns="50800" rIns="50800" bIns="50800" anchor="ctr"/>
          <a:lstStyle/>
          <a:p>
            <a:pPr marR="57798" defTabSz="1295400"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255" name="Shape 1136"/>
          <p:cNvSpPr/>
          <p:nvPr/>
        </p:nvSpPr>
        <p:spPr>
          <a:xfrm>
            <a:off x="8674100" y="5092699"/>
            <a:ext cx="345442" cy="909886"/>
          </a:xfrm>
          <a:prstGeom prst="line">
            <a:avLst/>
          </a:prstGeom>
          <a:ln w="25400">
            <a:solidFill>
              <a:srgbClr val="0433FF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56" name="Shape 1137"/>
          <p:cNvSpPr/>
          <p:nvPr/>
        </p:nvSpPr>
        <p:spPr>
          <a:xfrm>
            <a:off x="9867900" y="4762500"/>
            <a:ext cx="316091" cy="313833"/>
          </a:xfrm>
          <a:prstGeom prst="ellipse">
            <a:avLst/>
          </a:prstGeom>
          <a:solidFill>
            <a:srgbClr val="FF7C00"/>
          </a:solidFill>
          <a:ln w="12700">
            <a:solidFill>
              <a:srgbClr val="FF7C00"/>
            </a:solidFill>
          </a:ln>
        </p:spPr>
        <p:txBody>
          <a:bodyPr lIns="50800" tIns="50800" rIns="50800" bIns="50800" anchor="ctr"/>
          <a:lstStyle/>
          <a:p>
            <a:pPr marR="57798" defTabSz="1295400"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257" name="Shape 1138"/>
          <p:cNvSpPr/>
          <p:nvPr/>
        </p:nvSpPr>
        <p:spPr>
          <a:xfrm flipH="1">
            <a:off x="9509759" y="5092699"/>
            <a:ext cx="460589" cy="901702"/>
          </a:xfrm>
          <a:prstGeom prst="line">
            <a:avLst/>
          </a:prstGeom>
          <a:ln w="25400">
            <a:solidFill>
              <a:srgbClr val="FF7C00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58" name="Shape 1139"/>
          <p:cNvSpPr/>
          <p:nvPr/>
        </p:nvSpPr>
        <p:spPr>
          <a:xfrm>
            <a:off x="7924800" y="4093350"/>
            <a:ext cx="1151468" cy="1144695"/>
          </a:xfrm>
          <a:prstGeom prst="ellipse">
            <a:avLst/>
          </a:prstGeom>
          <a:ln w="127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marR="57798" defTabSz="1295400"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259" name="Shape 1140"/>
          <p:cNvSpPr/>
          <p:nvPr/>
        </p:nvSpPr>
        <p:spPr>
          <a:xfrm>
            <a:off x="9534594" y="4093350"/>
            <a:ext cx="1149211" cy="1144695"/>
          </a:xfrm>
          <a:prstGeom prst="ellipse">
            <a:avLst/>
          </a:prstGeom>
          <a:ln w="127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marR="57798" defTabSz="1295400"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260" name="Shape 1141"/>
          <p:cNvSpPr txBox="1"/>
          <p:nvPr/>
        </p:nvSpPr>
        <p:spPr>
          <a:xfrm>
            <a:off x="8674100" y="3581400"/>
            <a:ext cx="1169633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R="76200" indent="69990" defTabSz="1295400">
              <a:defRPr sz="2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Clients</a:t>
            </a:r>
          </a:p>
        </p:txBody>
      </p:sp>
      <p:sp>
        <p:nvSpPr>
          <p:cNvPr id="1261" name="Shape 1142"/>
          <p:cNvSpPr/>
          <p:nvPr/>
        </p:nvSpPr>
        <p:spPr>
          <a:xfrm>
            <a:off x="4114799" y="8889999"/>
            <a:ext cx="3467102" cy="2259"/>
          </a:xfrm>
          <a:prstGeom prst="line">
            <a:avLst/>
          </a:prstGeom>
          <a:ln w="25400">
            <a:solidFill>
              <a:srgbClr val="000000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62" name="Shape 1143"/>
          <p:cNvSpPr txBox="1"/>
          <p:nvPr/>
        </p:nvSpPr>
        <p:spPr>
          <a:xfrm>
            <a:off x="1079500" y="2068123"/>
            <a:ext cx="10858500" cy="976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76200" indent="69990" defTabSz="1295400">
              <a:defRPr sz="3400">
                <a:solidFill>
                  <a:srgbClr val="126BFC"/>
                </a:solidFill>
                <a:uFill>
                  <a:solidFill>
                    <a:srgbClr val="126BFC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Server and Client exchange messages over the network through a common</a:t>
            </a:r>
            <a: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 Socket API</a:t>
            </a:r>
          </a:p>
        </p:txBody>
      </p:sp>
      <p:sp>
        <p:nvSpPr>
          <p:cNvPr id="1263" name="Shape 1144"/>
          <p:cNvSpPr txBox="1"/>
          <p:nvPr/>
        </p:nvSpPr>
        <p:spPr>
          <a:xfrm>
            <a:off x="4660900" y="6286500"/>
            <a:ext cx="2194885" cy="481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R="76200" indent="69990" defTabSz="1295400">
              <a:defRPr sz="34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Socket API</a:t>
            </a:r>
          </a:p>
        </p:txBody>
      </p:sp>
      <p:sp>
        <p:nvSpPr>
          <p:cNvPr id="1264" name="Shape 1145"/>
          <p:cNvSpPr/>
          <p:nvPr/>
        </p:nvSpPr>
        <p:spPr>
          <a:xfrm flipH="1" flipV="1">
            <a:off x="3682999" y="5740399"/>
            <a:ext cx="977901" cy="97790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65" name="Shape 1146"/>
          <p:cNvSpPr/>
          <p:nvPr/>
        </p:nvSpPr>
        <p:spPr>
          <a:xfrm flipV="1">
            <a:off x="7264399" y="5740399"/>
            <a:ext cx="762001" cy="86360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66" name="Shape 1147"/>
          <p:cNvSpPr/>
          <p:nvPr/>
        </p:nvSpPr>
        <p:spPr>
          <a:xfrm>
            <a:off x="1298222" y="8127999"/>
            <a:ext cx="2603220" cy="2259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67" name="Shape 1148"/>
          <p:cNvSpPr/>
          <p:nvPr/>
        </p:nvSpPr>
        <p:spPr>
          <a:xfrm>
            <a:off x="8013699" y="8127999"/>
            <a:ext cx="2603501" cy="2259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68" name="Shape 1149"/>
          <p:cNvSpPr/>
          <p:nvPr/>
        </p:nvSpPr>
        <p:spPr>
          <a:xfrm>
            <a:off x="11049000" y="3467100"/>
            <a:ext cx="215900" cy="2057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marR="57798" defTabSz="1295400"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269" name="Shape 1150"/>
          <p:cNvSpPr/>
          <p:nvPr/>
        </p:nvSpPr>
        <p:spPr>
          <a:xfrm>
            <a:off x="11049000" y="5854700"/>
            <a:ext cx="215900" cy="2057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marR="57798" defTabSz="1295400"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270" name="Shape 1151"/>
          <p:cNvSpPr/>
          <p:nvPr/>
        </p:nvSpPr>
        <p:spPr>
          <a:xfrm>
            <a:off x="11049000" y="8343900"/>
            <a:ext cx="330200" cy="863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marR="57798" defTabSz="1295400"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271" name="Shape 1152"/>
          <p:cNvSpPr txBox="1"/>
          <p:nvPr/>
        </p:nvSpPr>
        <p:spPr>
          <a:xfrm>
            <a:off x="11480800" y="8518594"/>
            <a:ext cx="1247495" cy="321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R="76200" indent="69990" defTabSz="1295400">
              <a:defRPr sz="22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hardware</a:t>
            </a:r>
          </a:p>
        </p:txBody>
      </p:sp>
      <p:sp>
        <p:nvSpPr>
          <p:cNvPr id="1272" name="Shape 1153"/>
          <p:cNvSpPr txBox="1"/>
          <p:nvPr/>
        </p:nvSpPr>
        <p:spPr>
          <a:xfrm>
            <a:off x="11379200" y="6351129"/>
            <a:ext cx="921301" cy="651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R="76200" indent="69990" defTabSz="1295400">
              <a:defRPr sz="22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kernel </a:t>
            </a:r>
          </a:p>
          <a:p>
            <a:pPr marR="76200" indent="69990" defTabSz="1295400">
              <a:defRPr sz="22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space</a:t>
            </a:r>
          </a:p>
        </p:txBody>
      </p:sp>
      <p:sp>
        <p:nvSpPr>
          <p:cNvPr id="1273" name="Shape 1154"/>
          <p:cNvSpPr txBox="1"/>
          <p:nvPr/>
        </p:nvSpPr>
        <p:spPr>
          <a:xfrm>
            <a:off x="11379200" y="3966914"/>
            <a:ext cx="828258" cy="651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R="76200" indent="69990" defTabSz="1295400">
              <a:defRPr sz="22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user </a:t>
            </a:r>
          </a:p>
          <a:p>
            <a:pPr marR="76200" indent="69990" defTabSz="1295400">
              <a:defRPr sz="22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space</a:t>
            </a:r>
          </a:p>
        </p:txBody>
      </p:sp>
      <p:sp>
        <p:nvSpPr>
          <p:cNvPr id="1274" name="Shape 1155"/>
          <p:cNvSpPr/>
          <p:nvPr/>
        </p:nvSpPr>
        <p:spPr>
          <a:xfrm flipH="1" flipV="1">
            <a:off x="3581399" y="4660900"/>
            <a:ext cx="1739902" cy="2258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75" name="Shape 1156"/>
          <p:cNvSpPr txBox="1"/>
          <p:nvPr/>
        </p:nvSpPr>
        <p:spPr>
          <a:xfrm>
            <a:off x="5308600" y="4330700"/>
            <a:ext cx="873242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R="76200" indent="69990" defTabSz="1295400">
              <a:defRPr sz="2800">
                <a:solidFill>
                  <a:srgbClr val="126BFC"/>
                </a:solidFill>
                <a:uFill>
                  <a:solidFill>
                    <a:srgbClr val="126BFC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ports</a:t>
            </a:r>
          </a:p>
        </p:txBody>
      </p:sp>
      <p:sp>
        <p:nvSpPr>
          <p:cNvPr id="1276" name="Shape 1157"/>
          <p:cNvSpPr/>
          <p:nvPr/>
        </p:nvSpPr>
        <p:spPr>
          <a:xfrm>
            <a:off x="6388099" y="4660900"/>
            <a:ext cx="1955801" cy="21590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1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979"/>
            </a:lvl1pPr>
          </a:lstStyle>
          <a:p>
            <a:pPr/>
            <a:r>
              <a:t>How do 2 nodes share a (wire, other medium?)</a:t>
            </a:r>
          </a:p>
        </p:txBody>
      </p:sp>
      <p:sp>
        <p:nvSpPr>
          <p:cNvPr id="222" name="Shape 214"/>
          <p:cNvSpPr/>
          <p:nvPr/>
        </p:nvSpPr>
        <p:spPr>
          <a:xfrm>
            <a:off x="2959100" y="3419698"/>
            <a:ext cx="1270001" cy="1270001"/>
          </a:xfrm>
          <a:prstGeom prst="rect">
            <a:avLst/>
          </a:prstGeom>
          <a:blipFill>
            <a:blip r:embed="rId2"/>
          </a:blip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3" name="Shape 215"/>
          <p:cNvSpPr/>
          <p:nvPr/>
        </p:nvSpPr>
        <p:spPr>
          <a:xfrm>
            <a:off x="2959100" y="5553298"/>
            <a:ext cx="1270001" cy="1270001"/>
          </a:xfrm>
          <a:prstGeom prst="rect">
            <a:avLst/>
          </a:prstGeom>
          <a:blipFill>
            <a:blip r:embed="rId2"/>
          </a:blip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4" name="Shape 216"/>
          <p:cNvSpPr/>
          <p:nvPr/>
        </p:nvSpPr>
        <p:spPr>
          <a:xfrm>
            <a:off x="8775700" y="3419698"/>
            <a:ext cx="1270001" cy="1270001"/>
          </a:xfrm>
          <a:prstGeom prst="rect">
            <a:avLst/>
          </a:prstGeom>
          <a:blipFill>
            <a:blip r:embed="rId2"/>
          </a:blip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5" name="Shape 217"/>
          <p:cNvSpPr/>
          <p:nvPr/>
        </p:nvSpPr>
        <p:spPr>
          <a:xfrm>
            <a:off x="8775700" y="5553298"/>
            <a:ext cx="1270001" cy="1270001"/>
          </a:xfrm>
          <a:prstGeom prst="rect">
            <a:avLst/>
          </a:prstGeom>
          <a:blipFill>
            <a:blip r:embed="rId2"/>
          </a:blip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6" name="Shape 218"/>
          <p:cNvSpPr/>
          <p:nvPr/>
        </p:nvSpPr>
        <p:spPr>
          <a:xfrm>
            <a:off x="4229099" y="4080098"/>
            <a:ext cx="1168401" cy="90170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7" name="Shape 219"/>
          <p:cNvSpPr/>
          <p:nvPr/>
        </p:nvSpPr>
        <p:spPr>
          <a:xfrm flipV="1">
            <a:off x="4229100" y="4969098"/>
            <a:ext cx="1181101" cy="124460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8" name="Shape 220"/>
          <p:cNvSpPr/>
          <p:nvPr/>
        </p:nvSpPr>
        <p:spPr>
          <a:xfrm>
            <a:off x="5384799" y="4969098"/>
            <a:ext cx="2362201" cy="50798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9" name="Shape 221"/>
          <p:cNvSpPr/>
          <p:nvPr/>
        </p:nvSpPr>
        <p:spPr>
          <a:xfrm flipH="1">
            <a:off x="7734299" y="4092798"/>
            <a:ext cx="1041403" cy="95250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0" name="Shape 222"/>
          <p:cNvSpPr/>
          <p:nvPr/>
        </p:nvSpPr>
        <p:spPr>
          <a:xfrm flipH="1" flipV="1">
            <a:off x="7785100" y="4969096"/>
            <a:ext cx="927101" cy="1104902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1" name="Shape 223"/>
          <p:cNvSpPr txBox="1"/>
          <p:nvPr/>
        </p:nvSpPr>
        <p:spPr>
          <a:xfrm>
            <a:off x="1628960" y="7379716"/>
            <a:ext cx="9746879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584200">
              <a:defRPr sz="3100">
                <a:latin typeface="Gill Sans"/>
                <a:ea typeface="Gill Sans"/>
                <a:cs typeface="Gill Sans"/>
                <a:sym typeface="Gill Sans"/>
              </a:defRPr>
            </a:pPr>
            <a:r>
              <a:t>Multiplexing!</a:t>
            </a:r>
          </a:p>
          <a:p>
            <a:pPr algn="ctr" defTabSz="584200">
              <a:defRPr sz="3100">
                <a:latin typeface="Gill Sans"/>
                <a:ea typeface="Gill Sans"/>
                <a:cs typeface="Gill Sans"/>
                <a:sym typeface="Gill Sans"/>
              </a:defRPr>
            </a:pPr>
            <a:r>
              <a:t>Talk at different frequencies (TV!)</a:t>
            </a:r>
          </a:p>
          <a:p>
            <a:pPr algn="ctr" defTabSz="584200">
              <a:defRPr sz="3100">
                <a:latin typeface="Gill Sans"/>
                <a:ea typeface="Gill Sans"/>
                <a:cs typeface="Gill Sans"/>
                <a:sym typeface="Gill Sans"/>
              </a:defRPr>
            </a:pPr>
            <a:r>
              <a:t>Take turns -- time (how long?  circuits!  short fixed?  TDMA)</a:t>
            </a:r>
          </a:p>
          <a:p>
            <a:pPr algn="ctr" defTabSz="584200">
              <a:defRPr sz="3100">
                <a:latin typeface="Gill Sans"/>
                <a:ea typeface="Gill Sans"/>
                <a:cs typeface="Gill Sans"/>
                <a:sym typeface="Gill Sans"/>
              </a:defRPr>
            </a:pPr>
            <a:r>
              <a:t>Packets (time, but not fixed)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25"/>
          <p:cNvSpPr txBox="1"/>
          <p:nvPr>
            <p:ph type="sldNum" sz="quarter" idx="4294967295"/>
          </p:nvPr>
        </p:nvSpPr>
        <p:spPr>
          <a:xfrm>
            <a:off x="11896776" y="9118600"/>
            <a:ext cx="283817" cy="447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defTabSz="8255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36" name="Group 228"/>
          <p:cNvGrpSpPr/>
          <p:nvPr/>
        </p:nvGrpSpPr>
        <p:grpSpPr>
          <a:xfrm>
            <a:off x="-1" y="1814151"/>
            <a:ext cx="12983019" cy="215315"/>
            <a:chOff x="0" y="0"/>
            <a:chExt cx="12983018" cy="215314"/>
          </a:xfrm>
        </p:grpSpPr>
        <p:sp>
          <p:nvSpPr>
            <p:cNvPr id="234" name="Shape 226"/>
            <p:cNvSpPr/>
            <p:nvPr/>
          </p:nvSpPr>
          <p:spPr>
            <a:xfrm>
              <a:off x="-1" y="-1"/>
              <a:ext cx="12983019" cy="114301"/>
            </a:xfrm>
            <a:prstGeom prst="rect">
              <a:avLst/>
            </a:prstGeom>
            <a:gradFill flip="none" rotWithShape="1">
              <a:gsLst>
                <a:gs pos="0">
                  <a:srgbClr val="417FFC"/>
                </a:gs>
                <a:gs pos="100000">
                  <a:srgbClr val="20459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692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35" name="Shape 227"/>
            <p:cNvSpPr/>
            <p:nvPr/>
          </p:nvSpPr>
          <p:spPr>
            <a:xfrm>
              <a:off x="-1" y="164513"/>
              <a:ext cx="12983019" cy="50802"/>
            </a:xfrm>
            <a:prstGeom prst="rect">
              <a:avLst/>
            </a:prstGeom>
            <a:gradFill flip="none" rotWithShape="1">
              <a:gsLst>
                <a:gs pos="0">
                  <a:srgbClr val="FF2734"/>
                </a:gs>
                <a:gs pos="100000">
                  <a:srgbClr val="BF1A23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692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237" name="Shape 229"/>
          <p:cNvSpPr txBox="1"/>
          <p:nvPr>
            <p:ph type="title"/>
          </p:nvPr>
        </p:nvSpPr>
        <p:spPr>
          <a:xfrm>
            <a:off x="1415917" y="0"/>
            <a:ext cx="10172701" cy="1733021"/>
          </a:xfrm>
          <a:prstGeom prst="rect">
            <a:avLst/>
          </a:prstGeom>
        </p:spPr>
        <p:txBody>
          <a:bodyPr/>
          <a:lstStyle>
            <a:lvl1pPr marR="112680"/>
          </a:lstStyle>
          <a:p>
            <a:pPr/>
            <a:r>
              <a:t>Statistical Multiplexing</a:t>
            </a:r>
          </a:p>
        </p:txBody>
      </p:sp>
      <p:sp>
        <p:nvSpPr>
          <p:cNvPr id="238" name="Shape 230"/>
          <p:cNvSpPr txBox="1"/>
          <p:nvPr>
            <p:ph type="body" idx="1"/>
          </p:nvPr>
        </p:nvSpPr>
        <p:spPr>
          <a:xfrm>
            <a:off x="1415917" y="2817004"/>
            <a:ext cx="10172701" cy="6936596"/>
          </a:xfrm>
          <a:prstGeom prst="rect">
            <a:avLst/>
          </a:prstGeom>
        </p:spPr>
        <p:txBody>
          <a:bodyPr/>
          <a:lstStyle/>
          <a:p>
            <a:pPr marR="112680"/>
            <a:r>
              <a:t>Switches arbitrate between inputs</a:t>
            </a:r>
          </a:p>
          <a:p>
            <a:pPr marR="112680"/>
          </a:p>
          <a:p>
            <a:pPr marR="112680"/>
          </a:p>
          <a:p>
            <a:pPr marR="112680"/>
          </a:p>
          <a:p>
            <a:pPr marR="112680"/>
          </a:p>
          <a:p>
            <a:pPr marR="112680"/>
            <a:r>
              <a:t>Can send from </a:t>
            </a:r>
            <a:r>
              <a:rPr i="1"/>
              <a:t>any</a:t>
            </a:r>
            <a:r>
              <a:t> input that’s ready</a:t>
            </a:r>
          </a:p>
          <a:p>
            <a:pPr lvl="1" marL="725487" marR="112680" indent="-228600">
              <a:spcBef>
                <a:spcPts val="900"/>
              </a:spcBef>
              <a:buClr>
                <a:srgbClr val="417FFC"/>
              </a:buClr>
              <a:buFont typeface="Arial"/>
              <a:defRPr sz="2400"/>
            </a:pPr>
            <a:r>
              <a:t>Links never idle when traffic to send</a:t>
            </a:r>
          </a:p>
          <a:p>
            <a:pPr lvl="1" marL="725487" marR="112680" indent="-228600">
              <a:spcBef>
                <a:spcPts val="900"/>
              </a:spcBef>
              <a:buClr>
                <a:srgbClr val="417FFC"/>
              </a:buClr>
              <a:buFont typeface="Arial"/>
              <a:defRPr sz="2400"/>
            </a:pPr>
            <a:r>
              <a:t>(Efficiency!)</a:t>
            </a:r>
          </a:p>
          <a:p>
            <a:pPr marR="112680"/>
            <a:endParaRPr sz="2400"/>
          </a:p>
          <a:p>
            <a:pPr marR="112680"/>
            <a:r>
              <a:t>What networks can we build with these tools?</a:t>
            </a:r>
          </a:p>
        </p:txBody>
      </p:sp>
      <p:sp>
        <p:nvSpPr>
          <p:cNvPr id="239" name="Shape 231"/>
          <p:cNvSpPr/>
          <p:nvPr/>
        </p:nvSpPr>
        <p:spPr>
          <a:xfrm>
            <a:off x="2281702" y="3578723"/>
            <a:ext cx="674141" cy="419173"/>
          </a:xfrm>
          <a:prstGeom prst="ellipse">
            <a:avLst/>
          </a:prstGeom>
          <a:solidFill>
            <a:srgbClr val="021EA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57692" defTabSz="1295400"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0" name="Shape 232"/>
          <p:cNvSpPr/>
          <p:nvPr/>
        </p:nvSpPr>
        <p:spPr>
          <a:xfrm>
            <a:off x="2281702" y="4227760"/>
            <a:ext cx="647702" cy="419173"/>
          </a:xfrm>
          <a:prstGeom prst="ellipse">
            <a:avLst/>
          </a:prstGeom>
          <a:solidFill>
            <a:srgbClr val="021EA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57692" defTabSz="1295400"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1" name="Shape 233"/>
          <p:cNvSpPr/>
          <p:nvPr/>
        </p:nvSpPr>
        <p:spPr>
          <a:xfrm>
            <a:off x="2281702" y="4876800"/>
            <a:ext cx="674141" cy="419172"/>
          </a:xfrm>
          <a:prstGeom prst="ellipse">
            <a:avLst/>
          </a:prstGeom>
          <a:solidFill>
            <a:srgbClr val="021EA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57692" defTabSz="1295400"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2" name="Shape 234"/>
          <p:cNvSpPr/>
          <p:nvPr/>
        </p:nvSpPr>
        <p:spPr>
          <a:xfrm>
            <a:off x="3580377" y="4335934"/>
            <a:ext cx="608756" cy="315507"/>
          </a:xfrm>
          <a:prstGeom prst="rect">
            <a:avLst/>
          </a:prstGeom>
          <a:solidFill>
            <a:srgbClr val="73A4F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57692" defTabSz="1295400"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3" name="Shape 235"/>
          <p:cNvSpPr/>
          <p:nvPr/>
        </p:nvSpPr>
        <p:spPr>
          <a:xfrm>
            <a:off x="2931040" y="3795068"/>
            <a:ext cx="647702" cy="546103"/>
          </a:xfrm>
          <a:prstGeom prst="line">
            <a:avLst/>
          </a:prstGeom>
          <a:ln w="50800">
            <a:solidFill>
              <a:srgbClr val="126BFC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4" name="Shape 236"/>
          <p:cNvSpPr/>
          <p:nvPr/>
        </p:nvSpPr>
        <p:spPr>
          <a:xfrm flipV="1">
            <a:off x="2931040" y="4660453"/>
            <a:ext cx="647702" cy="431802"/>
          </a:xfrm>
          <a:prstGeom prst="line">
            <a:avLst/>
          </a:prstGeom>
          <a:ln w="50800">
            <a:solidFill>
              <a:srgbClr val="126BFC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5" name="Shape 237"/>
          <p:cNvSpPr/>
          <p:nvPr/>
        </p:nvSpPr>
        <p:spPr>
          <a:xfrm>
            <a:off x="2931040" y="4444107"/>
            <a:ext cx="647702" cy="2255"/>
          </a:xfrm>
          <a:prstGeom prst="line">
            <a:avLst/>
          </a:prstGeom>
          <a:ln w="50800">
            <a:solidFill>
              <a:srgbClr val="126BFC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6" name="Shape 238"/>
          <p:cNvSpPr/>
          <p:nvPr/>
        </p:nvSpPr>
        <p:spPr>
          <a:xfrm>
            <a:off x="4770830" y="4335934"/>
            <a:ext cx="608757" cy="315507"/>
          </a:xfrm>
          <a:prstGeom prst="rect">
            <a:avLst/>
          </a:prstGeom>
          <a:solidFill>
            <a:srgbClr val="73A4F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57692" defTabSz="1295400"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7" name="Shape 239"/>
          <p:cNvSpPr/>
          <p:nvPr/>
        </p:nvSpPr>
        <p:spPr>
          <a:xfrm>
            <a:off x="5961284" y="4335934"/>
            <a:ext cx="608757" cy="315507"/>
          </a:xfrm>
          <a:prstGeom prst="rect">
            <a:avLst/>
          </a:prstGeom>
          <a:solidFill>
            <a:srgbClr val="73A4F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57692" defTabSz="1295400"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8" name="Shape 240"/>
          <p:cNvSpPr/>
          <p:nvPr/>
        </p:nvSpPr>
        <p:spPr>
          <a:xfrm>
            <a:off x="4229715" y="4444106"/>
            <a:ext cx="546102" cy="2257"/>
          </a:xfrm>
          <a:prstGeom prst="line">
            <a:avLst/>
          </a:prstGeom>
          <a:ln w="50800">
            <a:solidFill>
              <a:srgbClr val="126BFC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9" name="Shape 241"/>
          <p:cNvSpPr/>
          <p:nvPr/>
        </p:nvSpPr>
        <p:spPr>
          <a:xfrm>
            <a:off x="5420169" y="4444106"/>
            <a:ext cx="546102" cy="2257"/>
          </a:xfrm>
          <a:prstGeom prst="line">
            <a:avLst/>
          </a:prstGeom>
          <a:ln w="50800">
            <a:solidFill>
              <a:srgbClr val="126BFC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4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Internets</a:t>
            </a:r>
          </a:p>
        </p:txBody>
      </p:sp>
      <p:sp>
        <p:nvSpPr>
          <p:cNvPr id="252" name="Shape 244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An “internet”:  A network of networks</a:t>
            </a:r>
          </a:p>
          <a:p>
            <a:pPr>
              <a:defRPr sz="3600"/>
            </a:pPr>
            <a:r>
              <a:t>The Internet:  a global collection of over 18,000 individual networks that speak a common protocol (IP) and can talk to each other.</a:t>
            </a:r>
          </a:p>
          <a:p>
            <a:pPr>
              <a:defRPr sz="3600"/>
            </a:pPr>
            <a:r>
              <a:t>The history:  Uniting a mess of different, incompatible networks</a:t>
            </a:r>
          </a:p>
          <a:p>
            <a:pPr lvl="1">
              <a:defRPr sz="3600"/>
            </a:pPr>
            <a:r>
              <a:t>Option 1:  Protocol translators</a:t>
            </a:r>
          </a:p>
          <a:p>
            <a:pPr lvl="1">
              <a:defRPr sz="3600"/>
            </a:pPr>
            <a:r>
              <a:t>Option 2:  a common protocol</a:t>
            </a:r>
          </a:p>
        </p:txBody>
      </p:sp>
      <p:sp>
        <p:nvSpPr>
          <p:cNvPr id="253" name="Shape 245"/>
          <p:cNvSpPr txBox="1"/>
          <p:nvPr>
            <p:ph type="sldNum" sz="quarter" idx="4294967295"/>
          </p:nvPr>
        </p:nvSpPr>
        <p:spPr>
          <a:xfrm>
            <a:off x="6381749" y="92583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47"/>
          <p:cNvSpPr txBox="1"/>
          <p:nvPr>
            <p:ph type="sldNum" sz="quarter" idx="4294967295"/>
          </p:nvPr>
        </p:nvSpPr>
        <p:spPr>
          <a:xfrm>
            <a:off x="11940590" y="9123680"/>
            <a:ext cx="283816" cy="447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defTabSz="8255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58" name="Group 250"/>
          <p:cNvGrpSpPr/>
          <p:nvPr/>
        </p:nvGrpSpPr>
        <p:grpSpPr>
          <a:xfrm>
            <a:off x="0" y="1815252"/>
            <a:ext cx="12988998" cy="213363"/>
            <a:chOff x="0" y="0"/>
            <a:chExt cx="12988997" cy="213361"/>
          </a:xfrm>
        </p:grpSpPr>
        <p:sp>
          <p:nvSpPr>
            <p:cNvPr id="256" name="Shape 248"/>
            <p:cNvSpPr/>
            <p:nvPr/>
          </p:nvSpPr>
          <p:spPr>
            <a:xfrm>
              <a:off x="0" y="-1"/>
              <a:ext cx="12988998" cy="106118"/>
            </a:xfrm>
            <a:prstGeom prst="rect">
              <a:avLst/>
            </a:prstGeom>
            <a:gradFill flip="none" rotWithShape="1">
              <a:gsLst>
                <a:gs pos="0">
                  <a:srgbClr val="417FFC"/>
                </a:gs>
                <a:gs pos="100000">
                  <a:srgbClr val="20459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57" name="Shape 249"/>
            <p:cNvSpPr/>
            <p:nvPr/>
          </p:nvSpPr>
          <p:spPr>
            <a:xfrm>
              <a:off x="0" y="162560"/>
              <a:ext cx="12988998" cy="50802"/>
            </a:xfrm>
            <a:prstGeom prst="rect">
              <a:avLst/>
            </a:prstGeom>
            <a:gradFill flip="none" rotWithShape="1">
              <a:gsLst>
                <a:gs pos="0">
                  <a:srgbClr val="FF2734"/>
                </a:gs>
                <a:gs pos="100000">
                  <a:srgbClr val="BF1A23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259" name="Shape 25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R="148602" indent="76200"/>
          </a:lstStyle>
          <a:p>
            <a:pPr/>
            <a:r>
              <a:t>What is a Protocol</a:t>
            </a:r>
          </a:p>
        </p:txBody>
      </p:sp>
      <p:sp>
        <p:nvSpPr>
          <p:cNvPr id="260" name="Shape 252"/>
          <p:cNvSpPr txBox="1"/>
          <p:nvPr>
            <p:ph type="body" sz="half" idx="1"/>
          </p:nvPr>
        </p:nvSpPr>
        <p:spPr>
          <a:xfrm>
            <a:off x="1415625" y="2819400"/>
            <a:ext cx="4978403" cy="6934200"/>
          </a:xfrm>
          <a:prstGeom prst="rect">
            <a:avLst/>
          </a:prstGeom>
        </p:spPr>
        <p:txBody>
          <a:bodyPr/>
          <a:lstStyle/>
          <a:p>
            <a:pPr marL="336550" marR="148602">
              <a:lnSpc>
                <a:spcPct val="79000"/>
              </a:lnSpc>
              <a:defRPr sz="2400"/>
            </a:pPr>
            <a:r>
              <a:t>An agreement between parties on how communication should take place.</a:t>
            </a:r>
          </a:p>
          <a:p>
            <a:pPr marL="336550" marR="148602">
              <a:lnSpc>
                <a:spcPct val="79000"/>
              </a:lnSpc>
              <a:defRPr sz="2400"/>
            </a:pPr>
            <a:r>
              <a:t>Protocols may have to define many aspects of the communication.</a:t>
            </a:r>
          </a:p>
          <a:p>
            <a:pPr marL="336550" marR="148602">
              <a:lnSpc>
                <a:spcPct val="79000"/>
              </a:lnSpc>
              <a:defRPr sz="2400"/>
            </a:pPr>
            <a:r>
              <a:t>Syntax:</a:t>
            </a:r>
          </a:p>
          <a:p>
            <a:pPr lvl="1" marL="735012" marR="148602" indent="-227012">
              <a:lnSpc>
                <a:spcPct val="79000"/>
              </a:lnSpc>
              <a:spcBef>
                <a:spcPts val="900"/>
              </a:spcBef>
              <a:buClr>
                <a:srgbClr val="417FFC"/>
              </a:buClr>
              <a:buFont typeface="Arial"/>
              <a:defRPr sz="1800"/>
            </a:pPr>
            <a:r>
              <a:t>Data encoding, language, etc.</a:t>
            </a:r>
          </a:p>
          <a:p>
            <a:pPr marL="336550" marR="148602">
              <a:lnSpc>
                <a:spcPct val="79000"/>
              </a:lnSpc>
              <a:defRPr sz="2400"/>
            </a:pPr>
            <a:r>
              <a:t>Semantics:</a:t>
            </a:r>
          </a:p>
          <a:p>
            <a:pPr lvl="1" marL="735012" marR="148602" indent="-227012">
              <a:lnSpc>
                <a:spcPct val="79000"/>
              </a:lnSpc>
              <a:spcBef>
                <a:spcPts val="900"/>
              </a:spcBef>
              <a:buClr>
                <a:srgbClr val="417FFC"/>
              </a:buClr>
              <a:buFont typeface="Arial"/>
              <a:defRPr sz="1800"/>
            </a:pPr>
            <a:r>
              <a:t>Error handling, termination, ordering of requests, etc.</a:t>
            </a:r>
          </a:p>
          <a:p>
            <a:pPr marL="336550" marR="148602">
              <a:lnSpc>
                <a:spcPct val="79000"/>
              </a:lnSpc>
              <a:defRPr sz="2400"/>
            </a:pPr>
            <a:r>
              <a:t>Protocols at hardware, software, </a:t>
            </a:r>
            <a:r>
              <a:rPr i="1"/>
              <a:t>all</a:t>
            </a:r>
            <a:r>
              <a:t> levels!</a:t>
            </a:r>
          </a:p>
          <a:p>
            <a:pPr marL="336550" marR="148602">
              <a:lnSpc>
                <a:spcPct val="79000"/>
              </a:lnSpc>
              <a:defRPr sz="2400"/>
            </a:pPr>
            <a:r>
              <a:t>Example:  Buying airline ticket by typing.</a:t>
            </a:r>
          </a:p>
          <a:p>
            <a:pPr marL="336550" marR="148602">
              <a:lnSpc>
                <a:spcPct val="79000"/>
              </a:lnSpc>
              <a:defRPr sz="2400"/>
            </a:pPr>
            <a:r>
              <a:t>Syntax:  English, ascii, lines delimited by “\n”</a:t>
            </a:r>
          </a:p>
        </p:txBody>
      </p:sp>
      <p:pic>
        <p:nvPicPr>
          <p:cNvPr id="26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8516" y="3095412"/>
            <a:ext cx="492197" cy="14065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08338" y="2054576"/>
            <a:ext cx="723902" cy="14065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16710" y="7030719"/>
            <a:ext cx="723902" cy="14065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16710" y="4651021"/>
            <a:ext cx="723902" cy="140659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8516" y="5840870"/>
            <a:ext cx="492197" cy="1406598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Shape 258"/>
          <p:cNvSpPr/>
          <p:nvPr/>
        </p:nvSpPr>
        <p:spPr>
          <a:xfrm>
            <a:off x="8875324" y="2813190"/>
            <a:ext cx="2596447" cy="864732"/>
          </a:xfrm>
          <a:prstGeom prst="line">
            <a:avLst/>
          </a:prstGeom>
          <a:ln w="50800">
            <a:solidFill>
              <a:srgbClr val="126BFC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7" name="Shape 259"/>
          <p:cNvSpPr/>
          <p:nvPr/>
        </p:nvSpPr>
        <p:spPr>
          <a:xfrm>
            <a:off x="8875324" y="5624124"/>
            <a:ext cx="2596447" cy="863602"/>
          </a:xfrm>
          <a:prstGeom prst="line">
            <a:avLst/>
          </a:prstGeom>
          <a:ln w="50800">
            <a:solidFill>
              <a:srgbClr val="126BFC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8" name="Shape 260"/>
          <p:cNvSpPr/>
          <p:nvPr/>
        </p:nvSpPr>
        <p:spPr>
          <a:xfrm flipH="1">
            <a:off x="8875324" y="4219785"/>
            <a:ext cx="2596447" cy="864731"/>
          </a:xfrm>
          <a:prstGeom prst="line">
            <a:avLst/>
          </a:prstGeom>
          <a:ln w="50800">
            <a:solidFill>
              <a:srgbClr val="126BFC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9" name="Shape 261"/>
          <p:cNvSpPr/>
          <p:nvPr/>
        </p:nvSpPr>
        <p:spPr>
          <a:xfrm flipH="1">
            <a:off x="8875323" y="6922345"/>
            <a:ext cx="2596447" cy="863602"/>
          </a:xfrm>
          <a:prstGeom prst="line">
            <a:avLst/>
          </a:prstGeom>
          <a:ln w="50800">
            <a:solidFill>
              <a:srgbClr val="126BFC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0" name="Shape 262"/>
          <p:cNvSpPr txBox="1"/>
          <p:nvPr/>
        </p:nvSpPr>
        <p:spPr>
          <a:xfrm>
            <a:off x="8946734" y="2054576"/>
            <a:ext cx="2528132" cy="391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R="57589" indent="56443" algn="ctr" defTabSz="1295400">
              <a:lnSpc>
                <a:spcPct val="80000"/>
              </a:lnSpc>
              <a:defRPr sz="2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Friendly greeting</a:t>
            </a:r>
          </a:p>
        </p:txBody>
      </p:sp>
      <p:sp>
        <p:nvSpPr>
          <p:cNvPr id="271" name="Shape 263"/>
          <p:cNvSpPr txBox="1"/>
          <p:nvPr/>
        </p:nvSpPr>
        <p:spPr>
          <a:xfrm>
            <a:off x="8479160" y="3440853"/>
            <a:ext cx="2192153" cy="391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R="57589" indent="56443" algn="ctr" defTabSz="1295400">
              <a:lnSpc>
                <a:spcPct val="80000"/>
              </a:lnSpc>
              <a:defRPr sz="2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Muttered reply</a:t>
            </a:r>
          </a:p>
        </p:txBody>
      </p:sp>
      <p:sp>
        <p:nvSpPr>
          <p:cNvPr id="272" name="Shape 264"/>
          <p:cNvSpPr txBox="1"/>
          <p:nvPr/>
        </p:nvSpPr>
        <p:spPr>
          <a:xfrm>
            <a:off x="9585778" y="5359400"/>
            <a:ext cx="1866419" cy="391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R="57589" indent="56443" algn="ctr" defTabSz="1295400">
              <a:lnSpc>
                <a:spcPct val="80000"/>
              </a:lnSpc>
              <a:defRPr sz="2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Destination?</a:t>
            </a:r>
          </a:p>
        </p:txBody>
      </p:sp>
      <p:sp>
        <p:nvSpPr>
          <p:cNvPr id="273" name="Shape 265"/>
          <p:cNvSpPr txBox="1"/>
          <p:nvPr/>
        </p:nvSpPr>
        <p:spPr>
          <a:xfrm>
            <a:off x="9094170" y="6382737"/>
            <a:ext cx="1524883" cy="391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R="57589" indent="56443" algn="ctr" defTabSz="1295400">
              <a:lnSpc>
                <a:spcPct val="80000"/>
              </a:lnSpc>
              <a:defRPr sz="2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Pittsburgh</a:t>
            </a:r>
          </a:p>
        </p:txBody>
      </p:sp>
      <p:pic>
        <p:nvPicPr>
          <p:cNvPr id="274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51733" y="8003822"/>
            <a:ext cx="492198" cy="1406597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Shape 267"/>
          <p:cNvSpPr/>
          <p:nvPr/>
        </p:nvSpPr>
        <p:spPr>
          <a:xfrm>
            <a:off x="8938542" y="8003822"/>
            <a:ext cx="2596447" cy="863602"/>
          </a:xfrm>
          <a:prstGeom prst="line">
            <a:avLst/>
          </a:prstGeom>
          <a:ln w="50800">
            <a:solidFill>
              <a:srgbClr val="126BFC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6" name="Shape 268"/>
          <p:cNvSpPr txBox="1"/>
          <p:nvPr/>
        </p:nvSpPr>
        <p:spPr>
          <a:xfrm>
            <a:off x="9773228" y="7852550"/>
            <a:ext cx="1599892" cy="391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R="57589" indent="56443" algn="ctr" defTabSz="1295400">
              <a:lnSpc>
                <a:spcPct val="80000"/>
              </a:lnSpc>
              <a:defRPr sz="2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0"/>
          <p:cNvSpPr txBox="1"/>
          <p:nvPr>
            <p:ph type="sldNum" sz="quarter" idx="4294967295"/>
          </p:nvPr>
        </p:nvSpPr>
        <p:spPr>
          <a:xfrm>
            <a:off x="11940590" y="9123680"/>
            <a:ext cx="283816" cy="447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defTabSz="8255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81" name="Group 273"/>
          <p:cNvGrpSpPr/>
          <p:nvPr/>
        </p:nvGrpSpPr>
        <p:grpSpPr>
          <a:xfrm>
            <a:off x="0" y="1815252"/>
            <a:ext cx="12988998" cy="213363"/>
            <a:chOff x="0" y="0"/>
            <a:chExt cx="12988997" cy="213361"/>
          </a:xfrm>
        </p:grpSpPr>
        <p:sp>
          <p:nvSpPr>
            <p:cNvPr id="279" name="Shape 271"/>
            <p:cNvSpPr/>
            <p:nvPr/>
          </p:nvSpPr>
          <p:spPr>
            <a:xfrm>
              <a:off x="0" y="-1"/>
              <a:ext cx="12988998" cy="106118"/>
            </a:xfrm>
            <a:prstGeom prst="rect">
              <a:avLst/>
            </a:prstGeom>
            <a:gradFill flip="none" rotWithShape="1">
              <a:gsLst>
                <a:gs pos="0">
                  <a:srgbClr val="417FFC"/>
                </a:gs>
                <a:gs pos="100000">
                  <a:srgbClr val="20459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80" name="Shape 272"/>
            <p:cNvSpPr/>
            <p:nvPr/>
          </p:nvSpPr>
          <p:spPr>
            <a:xfrm>
              <a:off x="0" y="162560"/>
              <a:ext cx="12988998" cy="50802"/>
            </a:xfrm>
            <a:prstGeom prst="rect">
              <a:avLst/>
            </a:prstGeom>
            <a:gradFill flip="none" rotWithShape="1">
              <a:gsLst>
                <a:gs pos="0">
                  <a:srgbClr val="FF2734"/>
                </a:gs>
                <a:gs pos="100000">
                  <a:srgbClr val="BF1A23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defTabSz="1295400">
                <a:defRPr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282" name="Shape 27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R="148602" indent="76200"/>
          </a:lstStyle>
          <a:p>
            <a:pPr/>
            <a:r>
              <a:t>Interfaces</a:t>
            </a:r>
          </a:p>
        </p:txBody>
      </p:sp>
      <p:sp>
        <p:nvSpPr>
          <p:cNvPr id="283" name="Shape 27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6550" marR="148602"/>
            <a:r>
              <a:t>Each protocol offers an interface to its users, and expects one from the layers on which it builds</a:t>
            </a:r>
          </a:p>
          <a:p>
            <a:pPr lvl="1" marL="735012" marR="148602" indent="-227012">
              <a:spcBef>
                <a:spcPts val="900"/>
              </a:spcBef>
              <a:buClr>
                <a:srgbClr val="417FFC"/>
              </a:buClr>
              <a:buFont typeface="Arial"/>
              <a:defRPr sz="2400"/>
            </a:pPr>
            <a:r>
              <a:t>Syntax and semantics strike again</a:t>
            </a:r>
          </a:p>
          <a:p>
            <a:pPr lvl="2" marL="1192212" marR="148602" indent="-228600">
              <a:spcBef>
                <a:spcPts val="900"/>
              </a:spcBef>
              <a:buClr>
                <a:srgbClr val="000000"/>
              </a:buClr>
              <a:buFont typeface="Arial"/>
              <a:defRPr sz="2400"/>
            </a:pPr>
            <a:r>
              <a:t>Data formats</a:t>
            </a:r>
          </a:p>
          <a:p>
            <a:pPr lvl="2" marL="1192212" marR="148602" indent="-228600">
              <a:spcBef>
                <a:spcPts val="900"/>
              </a:spcBef>
              <a:buClr>
                <a:srgbClr val="000000"/>
              </a:buClr>
              <a:buFont typeface="Arial"/>
              <a:defRPr sz="2400"/>
            </a:pPr>
            <a:r>
              <a:t>Interface characteristics, e.g. IP service model</a:t>
            </a:r>
          </a:p>
          <a:p>
            <a:pPr marL="336550" marR="148602"/>
            <a:r>
              <a:t>Protocols build upon each other</a:t>
            </a:r>
          </a:p>
          <a:p>
            <a:pPr lvl="1" marL="735012" marR="148602" indent="-227012">
              <a:spcBef>
                <a:spcPts val="900"/>
              </a:spcBef>
              <a:buClr>
                <a:srgbClr val="417FFC"/>
              </a:buClr>
              <a:buFont typeface="Arial"/>
              <a:defRPr sz="2400"/>
            </a:pPr>
            <a:r>
              <a:t>Add value</a:t>
            </a:r>
          </a:p>
          <a:p>
            <a:pPr lvl="2" marL="1192212" marR="148602" indent="-228600">
              <a:spcBef>
                <a:spcPts val="900"/>
              </a:spcBef>
              <a:buClr>
                <a:srgbClr val="000000"/>
              </a:buClr>
              <a:buFont typeface="Arial"/>
              <a:defRPr sz="2400"/>
            </a:pPr>
            <a:r>
              <a:t>E.g., a reliable protocol running on top of IP</a:t>
            </a:r>
          </a:p>
          <a:p>
            <a:pPr lvl="1" marL="735012" marR="148602" indent="-227012">
              <a:spcBef>
                <a:spcPts val="900"/>
              </a:spcBef>
              <a:buClr>
                <a:srgbClr val="417FFC"/>
              </a:buClr>
              <a:buFont typeface="Arial"/>
              <a:defRPr sz="2400"/>
            </a:pPr>
            <a:r>
              <a:t>Reuse</a:t>
            </a:r>
          </a:p>
          <a:p>
            <a:pPr lvl="2" marL="1192212" marR="148602" indent="-228600">
              <a:spcBef>
                <a:spcPts val="900"/>
              </a:spcBef>
              <a:buClr>
                <a:srgbClr val="000000"/>
              </a:buClr>
              <a:buFont typeface="Arial"/>
              <a:defRPr sz="2400"/>
            </a:pPr>
            <a:r>
              <a:t>E.g., OS provides TCP, so apps don’t have to rewrite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Book Antiqua"/>
            <a:ea typeface="Book Antiqua"/>
            <a:cs typeface="Book Antiqua"/>
            <a:sym typeface="Book Antiqu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Book Antiqua"/>
            <a:ea typeface="Book Antiqua"/>
            <a:cs typeface="Book Antiqua"/>
            <a:sym typeface="Book Antiqu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Book Antiqua"/>
            <a:ea typeface="Book Antiqua"/>
            <a:cs typeface="Book Antiqua"/>
            <a:sym typeface="Book Antiqu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Book Antiqua"/>
            <a:ea typeface="Book Antiqua"/>
            <a:cs typeface="Book Antiqua"/>
            <a:sym typeface="Book Antiqu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