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1" r:id="rId6"/>
    <p:sldId id="260" r:id="rId7"/>
    <p:sldId id="259" r:id="rId8"/>
    <p:sldId id="262" r:id="rId9"/>
    <p:sldId id="263" r:id="rId10"/>
    <p:sldId id="265" r:id="rId11"/>
    <p:sldId id="269" r:id="rId12"/>
    <p:sldId id="264" r:id="rId13"/>
    <p:sldId id="268" r:id="rId14"/>
    <p:sldId id="267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972" autoAdjust="0"/>
  </p:normalViewPr>
  <p:slideViewPr>
    <p:cSldViewPr snapToGrid="0" snapToObjects="1">
      <p:cViewPr varScale="1">
        <p:scale>
          <a:sx n="121" d="100"/>
          <a:sy n="121" d="100"/>
        </p:scale>
        <p:origin x="-15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167-5874-8E47-9647-DA9F8DEEC5CB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6EA-3B97-A54A-BD33-90705CD9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2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167-5874-8E47-9647-DA9F8DEEC5CB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6EA-3B97-A54A-BD33-90705CD9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6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167-5874-8E47-9647-DA9F8DEEC5CB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6EA-3B97-A54A-BD33-90705CD9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2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167-5874-8E47-9647-DA9F8DEEC5CB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6EA-3B97-A54A-BD33-90705CD9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3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167-5874-8E47-9647-DA9F8DEEC5CB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6EA-3B97-A54A-BD33-90705CD9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167-5874-8E47-9647-DA9F8DEEC5CB}" type="datetimeFigureOut">
              <a:rPr lang="en-US" smtClean="0"/>
              <a:t>6/7/13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6EA-3B97-A54A-BD33-90705CD9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4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167-5874-8E47-9647-DA9F8DEEC5CB}" type="datetimeFigureOut">
              <a:rPr lang="en-US" smtClean="0"/>
              <a:t>6/7/13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6EA-3B97-A54A-BD33-90705CD9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6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167-5874-8E47-9647-DA9F8DEEC5CB}" type="datetimeFigureOut">
              <a:rPr lang="en-US" smtClean="0"/>
              <a:t>6/7/13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6EA-3B97-A54A-BD33-90705CD9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0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167-5874-8E47-9647-DA9F8DEEC5CB}" type="datetimeFigureOut">
              <a:rPr lang="en-US" smtClean="0"/>
              <a:t>6/7/13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6EA-3B97-A54A-BD33-90705CD9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4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167-5874-8E47-9647-DA9F8DEEC5CB}" type="datetimeFigureOut">
              <a:rPr lang="en-US" smtClean="0"/>
              <a:t>6/7/13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6EA-3B97-A54A-BD33-90705CD9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3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167-5874-8E47-9647-DA9F8DEEC5CB}" type="datetimeFigureOut">
              <a:rPr lang="en-US" smtClean="0"/>
              <a:t>6/7/13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6EA-3B97-A54A-BD33-90705CD9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8A167-5874-8E47-9647-DA9F8DEEC5CB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76EA-3B97-A54A-BD33-90705CD9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6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Note on statically typed and </a:t>
            </a:r>
            <a:r>
              <a:rPr lang="en-US" dirty="0" err="1" smtClean="0"/>
              <a:t>compilable</a:t>
            </a:r>
            <a:r>
              <a:rPr lang="en-US" dirty="0" smtClean="0"/>
              <a:t> subset of </a:t>
            </a:r>
            <a:r>
              <a:rPr lang="en-US" i="1" dirty="0" err="1" smtClean="0"/>
              <a:t>Javascript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0182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Wontae</a:t>
            </a:r>
            <a:r>
              <a:rPr lang="en-US" sz="2800" dirty="0" smtClean="0"/>
              <a:t> Choi@2013 Summer, SISA</a:t>
            </a:r>
          </a:p>
          <a:p>
            <a:r>
              <a:rPr lang="en-US" sz="2800" dirty="0" smtClean="0"/>
              <a:t>with </a:t>
            </a:r>
            <a:r>
              <a:rPr lang="en-US" sz="2800" dirty="0" err="1" smtClean="0"/>
              <a:t>Koushik</a:t>
            </a:r>
            <a:r>
              <a:rPr lang="en-US" sz="2800" dirty="0" smtClean="0"/>
              <a:t> </a:t>
            </a:r>
            <a:r>
              <a:rPr lang="en-US" sz="2800" dirty="0" err="1" smtClean="0"/>
              <a:t>Sen</a:t>
            </a:r>
            <a:r>
              <a:rPr lang="en-US" sz="2800" dirty="0"/>
              <a:t> </a:t>
            </a:r>
            <a:r>
              <a:rPr lang="en-US" sz="2800" dirty="0" smtClean="0"/>
              <a:t>and </a:t>
            </a:r>
            <a:r>
              <a:rPr lang="en-US" sz="2800" dirty="0" err="1" smtClean="0"/>
              <a:t>Swaroop</a:t>
            </a:r>
            <a:r>
              <a:rPr lang="en-US" sz="2800" dirty="0" smtClean="0"/>
              <a:t> </a:t>
            </a:r>
            <a:r>
              <a:rPr lang="en-US" sz="2800" dirty="0" err="1" smtClean="0"/>
              <a:t>Kalasapur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930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We are not going to support full reflection because it is “the ugly part of JS”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2796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1637418"/>
            <a:ext cx="8379811" cy="4009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706" y="1826993"/>
            <a:ext cx="2550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P ::= S*</a:t>
            </a:r>
          </a:p>
          <a:p>
            <a:r>
              <a:rPr lang="en-US" sz="1600" dirty="0" smtClean="0">
                <a:latin typeface="Consolas"/>
                <a:cs typeface="Consolas"/>
              </a:rPr>
              <a:t>S ::= L</a:t>
            </a:r>
            <a:r>
              <a:rPr lang="en-US" sz="1600" b="1" dirty="0" smtClean="0">
                <a:latin typeface="Consolas"/>
                <a:cs typeface="Consolas"/>
              </a:rPr>
              <a:t>:</a:t>
            </a:r>
            <a:r>
              <a:rPr lang="en-US" sz="1600" dirty="0" smtClean="0">
                <a:latin typeface="Consolas"/>
                <a:cs typeface="Consolas"/>
              </a:rPr>
              <a:t>S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E</a:t>
            </a:r>
            <a:r>
              <a:rPr lang="en-US" sz="1600" b="1" dirty="0" smtClean="0"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</a:t>
            </a:r>
            <a:r>
              <a:rPr lang="en-US" sz="1600" b="1" dirty="0" err="1" smtClean="0">
                <a:latin typeface="Consolas"/>
                <a:cs typeface="Consolas"/>
              </a:rPr>
              <a:t>var</a:t>
            </a:r>
            <a:r>
              <a:rPr lang="en-US" sz="1600" dirty="0" smtClean="0">
                <a:latin typeface="Consolas"/>
                <a:cs typeface="Consolas"/>
              </a:rPr>
              <a:t> X = E</a:t>
            </a:r>
            <a:r>
              <a:rPr lang="en-US" sz="1600" b="1" dirty="0" smtClean="0"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</a:t>
            </a:r>
            <a:r>
              <a:rPr lang="en-US" sz="1600" b="1" dirty="0" smtClean="0">
                <a:latin typeface="Consolas"/>
                <a:cs typeface="Consolas"/>
              </a:rPr>
              <a:t>return</a:t>
            </a:r>
            <a:r>
              <a:rPr lang="en-US" sz="1600" dirty="0" smtClean="0">
                <a:latin typeface="Consolas"/>
                <a:cs typeface="Consolas"/>
              </a:rPr>
              <a:t> E</a:t>
            </a:r>
            <a:r>
              <a:rPr lang="en-US" sz="1600" b="1" dirty="0" smtClean="0"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</a:t>
            </a:r>
            <a:r>
              <a:rPr lang="en-US" sz="1600" b="1" dirty="0" smtClean="0">
                <a:latin typeface="Consolas"/>
                <a:cs typeface="Consolas"/>
              </a:rPr>
              <a:t>if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latin typeface="Consolas"/>
                <a:cs typeface="Consolas"/>
              </a:rPr>
              <a:t>X</a:t>
            </a:r>
            <a:r>
              <a:rPr lang="en-US" sz="1600" b="1" dirty="0" smtClean="0">
                <a:latin typeface="Consolas"/>
                <a:cs typeface="Consolas"/>
              </a:rPr>
              <a:t>)</a:t>
            </a:r>
            <a:r>
              <a:rPr lang="en-US" sz="1600" dirty="0" smtClean="0">
                <a:latin typeface="Consolas"/>
                <a:cs typeface="Consolas"/>
              </a:rPr>
              <a:t> S </a:t>
            </a:r>
            <a:r>
              <a:rPr lang="en-US" sz="1600" b="1" dirty="0" smtClean="0">
                <a:latin typeface="Consolas"/>
                <a:cs typeface="Consolas"/>
              </a:rPr>
              <a:t>else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S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</a:t>
            </a:r>
            <a:r>
              <a:rPr lang="en-US" sz="1600" b="1" dirty="0" smtClean="0">
                <a:latin typeface="Consolas"/>
                <a:cs typeface="Consolas"/>
              </a:rPr>
              <a:t>for(</a:t>
            </a:r>
            <a:r>
              <a:rPr lang="en-US" sz="1600" dirty="0" smtClean="0">
                <a:latin typeface="Consolas"/>
                <a:cs typeface="Consolas"/>
              </a:rPr>
              <a:t>E</a:t>
            </a:r>
            <a:r>
              <a:rPr lang="en-US" sz="1600" b="1" dirty="0" smtClean="0">
                <a:latin typeface="Consolas"/>
                <a:cs typeface="Consolas"/>
              </a:rPr>
              <a:t>;</a:t>
            </a:r>
            <a:r>
              <a:rPr lang="en-US" sz="1600" dirty="0" smtClean="0">
                <a:latin typeface="Consolas"/>
                <a:cs typeface="Consolas"/>
              </a:rPr>
              <a:t>E</a:t>
            </a:r>
            <a:r>
              <a:rPr lang="en-US" sz="1600" b="1" dirty="0" smtClean="0">
                <a:latin typeface="Consolas"/>
                <a:cs typeface="Consolas"/>
              </a:rPr>
              <a:t>;</a:t>
            </a:r>
            <a:r>
              <a:rPr lang="en-US" sz="1600" dirty="0" smtClean="0">
                <a:latin typeface="Consolas"/>
                <a:cs typeface="Consolas"/>
              </a:rPr>
              <a:t>E</a:t>
            </a:r>
            <a:r>
              <a:rPr lang="en-US" sz="1600" b="1" dirty="0" smtClean="0">
                <a:latin typeface="Consolas"/>
                <a:cs typeface="Consolas"/>
              </a:rPr>
              <a:t>)</a:t>
            </a:r>
            <a:r>
              <a:rPr lang="en-US" sz="1600" dirty="0" smtClean="0">
                <a:latin typeface="Consolas"/>
                <a:cs typeface="Consolas"/>
              </a:rPr>
              <a:t> S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</a:t>
            </a:r>
            <a:r>
              <a:rPr lang="en-US" sz="1600" b="1" dirty="0" smtClean="0">
                <a:latin typeface="Consolas"/>
                <a:cs typeface="Consolas"/>
              </a:rPr>
              <a:t>for(</a:t>
            </a:r>
            <a:r>
              <a:rPr lang="en-US" sz="1600" dirty="0" smtClean="0">
                <a:latin typeface="Consolas"/>
                <a:cs typeface="Consolas"/>
              </a:rPr>
              <a:t>X </a:t>
            </a:r>
            <a:r>
              <a:rPr lang="en-US" sz="1600" b="1" dirty="0" smtClean="0">
                <a:latin typeface="Consolas"/>
                <a:cs typeface="Consolas"/>
              </a:rPr>
              <a:t>in</a:t>
            </a:r>
            <a:r>
              <a:rPr lang="en-US" sz="1600" dirty="0" smtClean="0">
                <a:latin typeface="Consolas"/>
                <a:cs typeface="Consolas"/>
              </a:rPr>
              <a:t> E</a:t>
            </a:r>
            <a:r>
              <a:rPr lang="en-US" sz="1600" b="1" dirty="0" smtClean="0">
                <a:latin typeface="Consolas"/>
                <a:cs typeface="Consolas"/>
              </a:rPr>
              <a:t>)</a:t>
            </a:r>
            <a:r>
              <a:rPr lang="en-US" sz="1600" dirty="0" smtClean="0">
                <a:latin typeface="Consolas"/>
                <a:cs typeface="Consolas"/>
              </a:rPr>
              <a:t> S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latin typeface="Consolas"/>
                <a:cs typeface="Consolas"/>
              </a:rPr>
              <a:t>X</a:t>
            </a:r>
            <a:r>
              <a:rPr lang="en-US" sz="1600" b="1" dirty="0" smtClean="0">
                <a:latin typeface="Consolas"/>
                <a:cs typeface="Consolas"/>
              </a:rPr>
              <a:t>)</a:t>
            </a:r>
            <a:r>
              <a:rPr lang="en-US" sz="1600" dirty="0" smtClean="0">
                <a:latin typeface="Consolas"/>
                <a:cs typeface="Consolas"/>
              </a:rPr>
              <a:t> S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</a:t>
            </a:r>
            <a:r>
              <a:rPr lang="en-US" sz="1600" b="1" dirty="0" smtClean="0">
                <a:latin typeface="Consolas"/>
                <a:cs typeface="Consolas"/>
              </a:rPr>
              <a:t>break</a:t>
            </a:r>
            <a:r>
              <a:rPr lang="en-US" sz="1600" dirty="0" smtClean="0">
                <a:latin typeface="Consolas"/>
                <a:cs typeface="Consolas"/>
              </a:rPr>
              <a:t> L</a:t>
            </a:r>
            <a:r>
              <a:rPr lang="en-US" sz="1600" b="1" dirty="0" smtClean="0"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</a:t>
            </a:r>
            <a:r>
              <a:rPr lang="en-US" sz="1600" b="1" dirty="0" smtClean="0">
                <a:latin typeface="Consolas"/>
                <a:cs typeface="Consolas"/>
              </a:rPr>
              <a:t>continue</a:t>
            </a:r>
            <a:r>
              <a:rPr lang="en-US" sz="1600" dirty="0" smtClean="0">
                <a:latin typeface="Consolas"/>
                <a:cs typeface="Consolas"/>
              </a:rPr>
              <a:t> L</a:t>
            </a:r>
            <a:r>
              <a:rPr lang="en-US" sz="1600" b="1" dirty="0" smtClean="0">
                <a:latin typeface="Consolas"/>
                <a:cs typeface="Consolas"/>
              </a:rPr>
              <a:t>;</a:t>
            </a:r>
          </a:p>
          <a:p>
            <a:r>
              <a:rPr lang="en-US" sz="1600" dirty="0" smtClean="0">
                <a:latin typeface="Consolas"/>
                <a:cs typeface="Consolas"/>
              </a:rPr>
              <a:t>	| </a:t>
            </a:r>
            <a:r>
              <a:rPr lang="en-US" sz="1600" b="1" dirty="0" smtClean="0">
                <a:latin typeface="Consolas"/>
                <a:cs typeface="Consolas"/>
              </a:rPr>
              <a:t>{</a:t>
            </a:r>
            <a:r>
              <a:rPr lang="en-US" sz="1600" dirty="0" smtClean="0">
                <a:latin typeface="Consolas"/>
                <a:cs typeface="Consolas"/>
              </a:rPr>
              <a:t> S* </a:t>
            </a:r>
            <a:r>
              <a:rPr lang="en-US" sz="1600" b="1" dirty="0" smtClean="0">
                <a:latin typeface="Consolas"/>
                <a:cs typeface="Consolas"/>
              </a:rPr>
              <a:t>}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Fun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1056" y="1835012"/>
            <a:ext cx="24064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E ::= V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</a:t>
            </a:r>
            <a:r>
              <a:rPr lang="en-US" sz="1600" dirty="0" err="1" smtClean="0">
                <a:latin typeface="Consolas"/>
                <a:cs typeface="Consolas"/>
              </a:rPr>
              <a:t>uop</a:t>
            </a:r>
            <a:r>
              <a:rPr lang="en-US" sz="1600" dirty="0" smtClean="0">
                <a:latin typeface="Consolas"/>
                <a:cs typeface="Consolas"/>
              </a:rPr>
              <a:t> E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E bop E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E</a:t>
            </a:r>
            <a:r>
              <a:rPr lang="en-US" sz="1600" b="1" dirty="0" smtClean="0">
                <a:latin typeface="Consolas"/>
                <a:cs typeface="Consolas"/>
              </a:rPr>
              <a:t>?</a:t>
            </a:r>
            <a:r>
              <a:rPr lang="en-US" sz="1600" dirty="0" smtClean="0">
                <a:latin typeface="Consolas"/>
                <a:cs typeface="Consolas"/>
              </a:rPr>
              <a:t>E</a:t>
            </a:r>
            <a:r>
              <a:rPr lang="en-US" sz="1600" b="1" dirty="0" smtClean="0">
                <a:latin typeface="Consolas"/>
                <a:cs typeface="Consolas"/>
              </a:rPr>
              <a:t>:</a:t>
            </a:r>
            <a:r>
              <a:rPr lang="en-US" sz="1600" dirty="0" smtClean="0">
                <a:latin typeface="Consolas"/>
                <a:cs typeface="Consolas"/>
              </a:rPr>
              <a:t>E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Lhs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Lhs </a:t>
            </a:r>
            <a:r>
              <a:rPr lang="en-US" sz="1600" b="1" dirty="0" smtClean="0">
                <a:latin typeface="Consolas"/>
                <a:cs typeface="Consolas"/>
              </a:rPr>
              <a:t>=</a:t>
            </a:r>
            <a:r>
              <a:rPr lang="en-US" sz="1600" dirty="0" smtClean="0">
                <a:latin typeface="Consolas"/>
                <a:cs typeface="Consolas"/>
              </a:rPr>
              <a:t> E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E</a:t>
            </a:r>
            <a:r>
              <a:rPr lang="en-US" sz="1600" b="1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latin typeface="Consolas"/>
                <a:cs typeface="Consolas"/>
              </a:rPr>
              <a:t>E*</a:t>
            </a:r>
            <a:r>
              <a:rPr lang="en-US" sz="16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</a:t>
            </a:r>
            <a:r>
              <a:rPr lang="en-US" sz="1600" b="1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latin typeface="Consolas"/>
                <a:cs typeface="Consolas"/>
              </a:rPr>
              <a:t>E</a:t>
            </a:r>
            <a:r>
              <a:rPr lang="en-US" sz="16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| </a:t>
            </a:r>
            <a:r>
              <a:rPr lang="en-US" sz="1600" b="1" dirty="0" err="1" smtClean="0">
                <a:latin typeface="Consolas"/>
                <a:cs typeface="Consolas"/>
              </a:rPr>
              <a:t>DynCase</a:t>
            </a:r>
            <a:r>
              <a:rPr lang="en-US" sz="1600" b="1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latin typeface="Consolas"/>
                <a:cs typeface="Consolas"/>
              </a:rPr>
              <a:t>E</a:t>
            </a:r>
            <a:r>
              <a:rPr lang="en-US" sz="1600" b="1" dirty="0" smtClean="0">
                <a:latin typeface="Consolas"/>
                <a:cs typeface="Consolas"/>
              </a:rPr>
              <a:t>,</a:t>
            </a:r>
            <a:r>
              <a:rPr lang="en-US" sz="1600" dirty="0" smtClean="0">
                <a:latin typeface="Consolas"/>
                <a:cs typeface="Consolas"/>
              </a:rPr>
              <a:t>E</a:t>
            </a:r>
            <a:r>
              <a:rPr lang="en-US" sz="1600" b="1" dirty="0" smtClean="0">
                <a:latin typeface="Consolas"/>
                <a:cs typeface="Consolas"/>
              </a:rPr>
              <a:t>)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Lhs ::= X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E</a:t>
            </a:r>
            <a:r>
              <a:rPr lang="en-US" sz="1600" b="1" dirty="0" smtClean="0">
                <a:latin typeface="Consolas"/>
                <a:cs typeface="Consolas"/>
              </a:rPr>
              <a:t>[</a:t>
            </a:r>
            <a:r>
              <a:rPr lang="en-US" sz="1600" dirty="0" smtClean="0">
                <a:latin typeface="Consolas"/>
                <a:cs typeface="Consolas"/>
              </a:rPr>
              <a:t>E</a:t>
            </a:r>
            <a:r>
              <a:rPr lang="en-US" sz="1600" b="1" dirty="0" smtClean="0">
                <a:latin typeface="Consolas"/>
                <a:cs typeface="Consolas"/>
              </a:rPr>
              <a:t>]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E</a:t>
            </a:r>
            <a:r>
              <a:rPr lang="en-US" sz="1600" b="1" dirty="0" smtClean="0">
                <a:latin typeface="Consolas"/>
                <a:cs typeface="Consolas"/>
              </a:rPr>
              <a:t>.</a:t>
            </a:r>
            <a:r>
              <a:rPr lang="en-US" sz="1600" dirty="0" smtClean="0">
                <a:latin typeface="Consolas"/>
                <a:cs typeface="Consolas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5442447" y="1785650"/>
            <a:ext cx="339456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V ::= String</a:t>
            </a:r>
          </a:p>
          <a:p>
            <a:r>
              <a:rPr lang="en-US" sz="1600" dirty="0" smtClean="0">
                <a:latin typeface="Consolas"/>
                <a:cs typeface="Consolas"/>
              </a:rPr>
              <a:t>	| </a:t>
            </a:r>
            <a:r>
              <a:rPr lang="en-US" sz="1600" dirty="0" err="1" smtClean="0">
                <a:latin typeface="Consolas"/>
                <a:cs typeface="Consolas"/>
              </a:rPr>
              <a:t>Int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| Float</a:t>
            </a:r>
          </a:p>
          <a:p>
            <a:r>
              <a:rPr lang="en-US" sz="1600" dirty="0" smtClean="0">
                <a:latin typeface="Consolas"/>
                <a:cs typeface="Consolas"/>
              </a:rPr>
              <a:t>	| Fun</a:t>
            </a:r>
          </a:p>
          <a:p>
            <a:r>
              <a:rPr lang="en-US" sz="1600" dirty="0" smtClean="0">
                <a:latin typeface="Consolas"/>
                <a:cs typeface="Consolas"/>
              </a:rPr>
              <a:t>	| Lambda</a:t>
            </a:r>
          </a:p>
          <a:p>
            <a:r>
              <a:rPr lang="en-US" sz="1600" dirty="0" smtClean="0">
                <a:latin typeface="Consolas"/>
                <a:cs typeface="Consolas"/>
              </a:rPr>
              <a:t>	| </a:t>
            </a:r>
            <a:r>
              <a:rPr lang="en-US" sz="1600" b="1" dirty="0" smtClean="0">
                <a:latin typeface="Consolas"/>
                <a:cs typeface="Consolas"/>
              </a:rPr>
              <a:t>{</a:t>
            </a:r>
            <a:r>
              <a:rPr lang="en-US" sz="1600" dirty="0" smtClean="0">
                <a:latin typeface="Consolas"/>
                <a:cs typeface="Consolas"/>
              </a:rPr>
              <a:t>X</a:t>
            </a:r>
            <a:r>
              <a:rPr lang="en-US" sz="1600" b="1" dirty="0" smtClean="0">
                <a:latin typeface="Consolas"/>
                <a:cs typeface="Consolas"/>
              </a:rPr>
              <a:t>:</a:t>
            </a:r>
            <a:r>
              <a:rPr lang="en-US" sz="1600" dirty="0" smtClean="0">
                <a:latin typeface="Consolas"/>
                <a:cs typeface="Consolas"/>
              </a:rPr>
              <a:t>E*</a:t>
            </a:r>
            <a:r>
              <a:rPr lang="en-US" sz="1600" b="1" dirty="0" smtClean="0">
                <a:latin typeface="Consolas"/>
                <a:cs typeface="Consolas"/>
              </a:rPr>
              <a:t>}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Fun ::= </a:t>
            </a:r>
            <a:r>
              <a:rPr lang="en-US" sz="1600" b="1" dirty="0" smtClean="0">
                <a:latin typeface="Consolas"/>
                <a:cs typeface="Consolas"/>
              </a:rPr>
              <a:t>function</a:t>
            </a:r>
            <a:r>
              <a:rPr lang="en-US" sz="1600" dirty="0" smtClean="0">
                <a:latin typeface="Consolas"/>
                <a:cs typeface="Consolas"/>
              </a:rPr>
              <a:t> X</a:t>
            </a:r>
            <a:r>
              <a:rPr lang="en-US" sz="1600" b="1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latin typeface="Consolas"/>
                <a:cs typeface="Consolas"/>
              </a:rPr>
              <a:t>X*</a:t>
            </a:r>
            <a:r>
              <a:rPr lang="en-US" sz="1600" b="1" dirty="0" smtClean="0">
                <a:latin typeface="Consolas"/>
                <a:cs typeface="Consolas"/>
              </a:rPr>
              <a:t>){</a:t>
            </a:r>
            <a:r>
              <a:rPr lang="en-US" sz="1600" dirty="0" smtClean="0">
                <a:latin typeface="Consolas"/>
                <a:cs typeface="Consolas"/>
              </a:rPr>
              <a:t> S* </a:t>
            </a:r>
            <a:r>
              <a:rPr lang="en-US" sz="1600" b="1" dirty="0" smtClean="0">
                <a:latin typeface="Consolas"/>
                <a:cs typeface="Consolas"/>
              </a:rPr>
              <a:t>}</a:t>
            </a:r>
          </a:p>
          <a:p>
            <a:r>
              <a:rPr lang="en-US" sz="1600" dirty="0" smtClean="0">
                <a:latin typeface="Consolas"/>
                <a:cs typeface="Consolas"/>
              </a:rPr>
              <a:t>Lambda ::= </a:t>
            </a:r>
            <a:r>
              <a:rPr lang="en-US" sz="1600" b="1" dirty="0" smtClean="0">
                <a:latin typeface="Consolas"/>
                <a:cs typeface="Consolas"/>
              </a:rPr>
              <a:t>function(</a:t>
            </a:r>
            <a:r>
              <a:rPr lang="en-US" sz="1600" dirty="0" smtClean="0">
                <a:latin typeface="Consolas"/>
                <a:cs typeface="Consolas"/>
              </a:rPr>
              <a:t>X*</a:t>
            </a:r>
            <a:r>
              <a:rPr lang="en-US" sz="1600" b="1" dirty="0" smtClean="0">
                <a:latin typeface="Consolas"/>
                <a:cs typeface="Consolas"/>
              </a:rPr>
              <a:t>){</a:t>
            </a:r>
            <a:r>
              <a:rPr lang="en-US" sz="1600" dirty="0" smtClean="0">
                <a:latin typeface="Consolas"/>
                <a:cs typeface="Consolas"/>
              </a:rPr>
              <a:t> S*</a:t>
            </a:r>
            <a:r>
              <a:rPr lang="en-US" sz="1600" b="1" dirty="0" smtClean="0">
                <a:latin typeface="Consolas"/>
                <a:cs typeface="Consolas"/>
              </a:rPr>
              <a:t>}</a:t>
            </a:r>
          </a:p>
          <a:p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Ty ::= </a:t>
            </a:r>
            <a:r>
              <a:rPr lang="en-US" sz="1600" b="1" dirty="0" err="1" smtClean="0">
                <a:latin typeface="Consolas"/>
                <a:cs typeface="Consolas"/>
              </a:rPr>
              <a:t>assumeSameType</a:t>
            </a:r>
            <a:r>
              <a:rPr lang="en-US" sz="1600" b="1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latin typeface="Consolas"/>
                <a:cs typeface="Consolas"/>
              </a:rPr>
              <a:t>E</a:t>
            </a:r>
            <a:r>
              <a:rPr lang="en-US" sz="1600" b="1" dirty="0" smtClean="0">
                <a:latin typeface="Consolas"/>
                <a:cs typeface="Consolas"/>
              </a:rPr>
              <a:t>,</a:t>
            </a:r>
            <a:r>
              <a:rPr lang="en-US" sz="1600" dirty="0" smtClean="0">
                <a:latin typeface="Consolas"/>
                <a:cs typeface="Consolas"/>
              </a:rPr>
              <a:t> E</a:t>
            </a:r>
            <a:r>
              <a:rPr lang="en-US" sz="1600" b="1" dirty="0" smtClean="0">
                <a:latin typeface="Consolas"/>
                <a:cs typeface="Consolas"/>
              </a:rPr>
              <a:t>);</a:t>
            </a:r>
          </a:p>
          <a:p>
            <a:r>
              <a:rPr lang="en-US" sz="1600" dirty="0" smtClean="0">
                <a:latin typeface="Consolas"/>
                <a:cs typeface="Consolas"/>
              </a:rPr>
              <a:t>	| </a:t>
            </a:r>
            <a:r>
              <a:rPr lang="en-US" sz="1600" b="1" dirty="0" err="1" smtClean="0">
                <a:latin typeface="Consolas"/>
                <a:cs typeface="Consolas"/>
              </a:rPr>
              <a:t>assumeSubType</a:t>
            </a:r>
            <a:r>
              <a:rPr lang="en-US" sz="1600" b="1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latin typeface="Consolas"/>
                <a:cs typeface="Consolas"/>
              </a:rPr>
              <a:t>E</a:t>
            </a:r>
            <a:r>
              <a:rPr lang="en-US" sz="1600" b="1" dirty="0" smtClean="0">
                <a:latin typeface="Consolas"/>
                <a:cs typeface="Consolas"/>
              </a:rPr>
              <a:t>,</a:t>
            </a:r>
            <a:r>
              <a:rPr lang="en-US" sz="1600" dirty="0" smtClean="0">
                <a:latin typeface="Consolas"/>
                <a:cs typeface="Consolas"/>
              </a:rPr>
              <a:t> E</a:t>
            </a:r>
            <a:r>
              <a:rPr lang="en-US" sz="1600" b="1" dirty="0" smtClean="0">
                <a:latin typeface="Consolas"/>
                <a:cs typeface="Consolas"/>
              </a:rPr>
              <a:t>);</a:t>
            </a:r>
          </a:p>
          <a:p>
            <a:endParaRPr lang="en-US" sz="16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5900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7569" y="1549709"/>
            <a:ext cx="3875687" cy="50855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51673" y="1549709"/>
            <a:ext cx="4072163" cy="37126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of Array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26" y="1752877"/>
            <a:ext cx="2744642" cy="14431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9926" y="3552005"/>
            <a:ext cx="251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ulti-dimensional array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7570" y="4062058"/>
            <a:ext cx="396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Treat them as </a:t>
            </a:r>
            <a:r>
              <a:rPr lang="en-US" b="1" i="1" dirty="0" smtClean="0">
                <a:latin typeface="Comic Sans MS"/>
                <a:cs typeface="Comic Sans MS"/>
              </a:rPr>
              <a:t>Java </a:t>
            </a:r>
            <a:r>
              <a:rPr lang="en-US" dirty="0" smtClean="0">
                <a:latin typeface="Comic Sans MS"/>
                <a:cs typeface="Comic Sans MS"/>
              </a:rPr>
              <a:t> does. This will be the default interpretation of array, since C consider array as an array (not a list or </a:t>
            </a:r>
            <a:r>
              <a:rPr lang="en-US" dirty="0" err="1" smtClean="0">
                <a:latin typeface="Comic Sans MS"/>
                <a:cs typeface="Comic Sans MS"/>
              </a:rPr>
              <a:t>hashtable</a:t>
            </a:r>
            <a:r>
              <a:rPr lang="en-US" dirty="0" smtClean="0">
                <a:latin typeface="Comic Sans MS"/>
                <a:cs typeface="Comic Sans MS"/>
              </a:rPr>
              <a:t>)</a:t>
            </a:r>
            <a:endParaRPr lang="en-US" dirty="0">
              <a:latin typeface="Comic Sans MS"/>
              <a:cs typeface="Comic Sans M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24" y="1818038"/>
            <a:ext cx="1293164" cy="1293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755" y="1909930"/>
            <a:ext cx="1799045" cy="11173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7427" y="3552005"/>
            <a:ext cx="298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List  and </a:t>
            </a:r>
            <a:r>
              <a:rPr lang="en-US" b="1" dirty="0" err="1" smtClean="0"/>
              <a:t>Hashtable</a:t>
            </a:r>
            <a:r>
              <a:rPr lang="en-US" b="1" dirty="0" smtClean="0"/>
              <a:t> like usage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7569" y="5434903"/>
            <a:ext cx="3961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We can use Padded-array trick to implement it. Also, we can add one level of indirection to implement expandable array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1673" y="4062058"/>
            <a:ext cx="4072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Treat it as an optional operations, which could be implemented in a very inefficient way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231" y="5424301"/>
            <a:ext cx="4381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Finding efficient representation is a compiler optimization. It is not a part of Type System. Let’s start from naïve and general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36073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97737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un-spider : </a:t>
            </a:r>
            <a:r>
              <a:rPr lang="en-US" sz="2400" dirty="0" smtClean="0"/>
              <a:t>good for understanding JS. Not good for exploring design space.</a:t>
            </a:r>
          </a:p>
          <a:p>
            <a:endParaRPr lang="en-US" dirty="0"/>
          </a:p>
          <a:p>
            <a:r>
              <a:rPr lang="en-US" dirty="0" smtClean="0"/>
              <a:t>C programs : </a:t>
            </a:r>
            <a:r>
              <a:rPr lang="en-US" sz="2400" dirty="0" smtClean="0"/>
              <a:t>It will be a good idea to translate C programs in to JS and try to add type annotation.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8107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Translating C program into SJS</a:t>
            </a:r>
          </a:p>
          <a:p>
            <a:r>
              <a:rPr lang="en-US" dirty="0" smtClean="0"/>
              <a:t>Building benchmark and initial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49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: a/b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79598"/>
          </a:xfrm>
        </p:spPr>
        <p:txBody>
          <a:bodyPr>
            <a:normAutofit/>
          </a:bodyPr>
          <a:lstStyle/>
          <a:p>
            <a:r>
              <a:rPr lang="en-US" dirty="0" smtClean="0"/>
              <a:t>In JS, everything number is a floating number.</a:t>
            </a:r>
          </a:p>
          <a:p>
            <a:pPr lvl="1"/>
            <a:r>
              <a:rPr lang="en-US" dirty="0" smtClean="0"/>
              <a:t>In JS : 3/2 = 1.5</a:t>
            </a:r>
          </a:p>
          <a:p>
            <a:pPr lvl="1"/>
            <a:r>
              <a:rPr lang="en-US" dirty="0" smtClean="0"/>
              <a:t>In C :  3/2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2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of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should be updated continuously</a:t>
            </a:r>
          </a:p>
          <a:p>
            <a:endParaRPr lang="en-US" dirty="0" smtClean="0"/>
          </a:p>
          <a:p>
            <a:r>
              <a:rPr lang="en-US" dirty="0" smtClean="0"/>
              <a:t>No screen-shot. Code should be included as a  text.</a:t>
            </a:r>
          </a:p>
          <a:p>
            <a:endParaRPr lang="en-US" dirty="0"/>
          </a:p>
          <a:p>
            <a:r>
              <a:rPr lang="en-US" dirty="0" smtClean="0"/>
              <a:t>Fonts: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Comic-sans : Comments from meetings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Gil-sans : </a:t>
            </a:r>
            <a:r>
              <a:rPr lang="en-US" dirty="0" err="1" smtClean="0">
                <a:latin typeface="Times"/>
                <a:cs typeface="Times"/>
              </a:rPr>
              <a:t>Wontae’s</a:t>
            </a:r>
            <a:r>
              <a:rPr lang="en-US" dirty="0" smtClean="0">
                <a:latin typeface="Times"/>
                <a:cs typeface="Times"/>
              </a:rPr>
              <a:t> comments</a:t>
            </a:r>
            <a:endParaRPr lang="en-US" dirty="0">
              <a:latin typeface="Times"/>
              <a:cs typeface="Times"/>
            </a:endParaRPr>
          </a:p>
          <a:p>
            <a:pPr lvl="1"/>
            <a:r>
              <a:rPr lang="en-US" dirty="0" smtClean="0">
                <a:latin typeface="Consolas"/>
                <a:cs typeface="Consolas"/>
              </a:rPr>
              <a:t>Consolas : code</a:t>
            </a:r>
          </a:p>
          <a:p>
            <a:pPr lvl="1"/>
            <a:r>
              <a:rPr lang="en-US" dirty="0" err="1" smtClean="0"/>
              <a:t>Calbri</a:t>
            </a:r>
            <a:r>
              <a:rPr lang="en-US" dirty="0" smtClean="0"/>
              <a:t> : anything else</a:t>
            </a:r>
          </a:p>
        </p:txBody>
      </p:sp>
    </p:spTree>
    <p:extLst>
      <p:ext uri="{BB962C8B-B14F-4D97-AF65-F5344CB8AC3E}">
        <p14:creationId xmlns:p14="http://schemas.microsoft.com/office/powerpoint/2010/main" val="188266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4646" y="2171112"/>
            <a:ext cx="69906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/>
                <a:cs typeface="Comic Sans MS"/>
              </a:rPr>
              <a:t>SJS is a C like subset of JS with good part of JS.</a:t>
            </a:r>
          </a:p>
          <a:p>
            <a:endParaRPr lang="en-US" sz="2000" b="1" dirty="0" smtClean="0">
              <a:latin typeface="Comic Sans MS"/>
              <a:cs typeface="Comic Sans MS"/>
            </a:endParaRPr>
          </a:p>
          <a:p>
            <a:r>
              <a:rPr lang="en-US" sz="2000" b="1" dirty="0" smtClean="0">
                <a:latin typeface="Comic Sans MS"/>
                <a:cs typeface="Comic Sans MS"/>
              </a:rPr>
              <a:t>SJS should be clean.</a:t>
            </a:r>
          </a:p>
          <a:p>
            <a:r>
              <a:rPr lang="en-US" sz="2000" b="1" dirty="0" smtClean="0">
                <a:latin typeface="Comic Sans MS"/>
                <a:cs typeface="Comic Sans MS"/>
              </a:rPr>
              <a:t>C programs should be easily ported to SJS.</a:t>
            </a:r>
          </a:p>
          <a:p>
            <a:r>
              <a:rPr lang="en-US" sz="2000" b="1" dirty="0" smtClean="0">
                <a:latin typeface="Comic Sans MS"/>
                <a:cs typeface="Comic Sans MS"/>
              </a:rPr>
              <a:t>Semantics of SJS should be consistent with C.</a:t>
            </a:r>
            <a:endParaRPr lang="en-US" sz="2000" b="1" dirty="0">
              <a:latin typeface="Comic Sans MS"/>
              <a:cs typeface="Comic Sans MS"/>
            </a:endParaRPr>
          </a:p>
          <a:p>
            <a:endParaRPr lang="en-US" sz="2000" b="1" dirty="0" smtClean="0">
              <a:latin typeface="Comic Sans MS"/>
              <a:cs typeface="Comic Sans MS"/>
            </a:endParaRPr>
          </a:p>
          <a:p>
            <a:r>
              <a:rPr lang="en-US" sz="2000" b="1" dirty="0" smtClean="0">
                <a:latin typeface="Comic Sans MS"/>
                <a:cs typeface="Comic Sans MS"/>
              </a:rPr>
              <a:t>SJS programs should be type checked and executed reasonably fast on my machine.</a:t>
            </a:r>
          </a:p>
          <a:p>
            <a:r>
              <a:rPr lang="en-US" sz="2000" b="1" dirty="0" smtClean="0">
                <a:latin typeface="Comic Sans MS"/>
                <a:cs typeface="Comic Sans MS"/>
              </a:rPr>
              <a:t>C like JS should run on every machine.</a:t>
            </a:r>
          </a:p>
          <a:p>
            <a:endParaRPr lang="en-US" sz="2000" b="1" dirty="0" smtClean="0">
              <a:latin typeface="Comic Sans MS"/>
              <a:cs typeface="Comic Sans MS"/>
            </a:endParaRPr>
          </a:p>
          <a:p>
            <a:r>
              <a:rPr lang="en-US" sz="2000" b="1" dirty="0" smtClean="0">
                <a:latin typeface="Comic Sans MS"/>
                <a:cs typeface="Comic Sans MS"/>
              </a:rPr>
              <a:t>Amount of necessary type hint should be minimal</a:t>
            </a:r>
          </a:p>
        </p:txBody>
      </p:sp>
    </p:spTree>
    <p:extLst>
      <p:ext uri="{BB962C8B-B14F-4D97-AF65-F5344CB8AC3E}">
        <p14:creationId xmlns:p14="http://schemas.microsoft.com/office/powerpoint/2010/main" val="293521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(1/3)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23619" y="1800908"/>
            <a:ext cx="6309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mic Sans MS"/>
                <a:cs typeface="Comic Sans MS"/>
              </a:rPr>
              <a:t>“Semantics of SJS should be consistent with C.”</a:t>
            </a:r>
            <a:endParaRPr lang="en-US" sz="2000" b="1" dirty="0">
              <a:latin typeface="Comic Sans MS"/>
              <a:cs typeface="Comic Sans M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126401"/>
            <a:ext cx="8229600" cy="18780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Something should be static</a:t>
            </a:r>
          </a:p>
          <a:p>
            <a:pPr lvl="1"/>
            <a:r>
              <a:rPr lang="en-US" sz="2000" dirty="0" smtClean="0"/>
              <a:t>Object structure cannot be changed dynamically</a:t>
            </a:r>
          </a:p>
          <a:p>
            <a:pPr lvl="1"/>
            <a:r>
              <a:rPr lang="en-US" sz="2000" dirty="0" smtClean="0"/>
              <a:t>Variable type is fixed</a:t>
            </a:r>
          </a:p>
          <a:p>
            <a:pPr lvl="1"/>
            <a:r>
              <a:rPr lang="en-US" sz="2000" dirty="0" smtClean="0"/>
              <a:t>No implicit type casting</a:t>
            </a:r>
          </a:p>
          <a:p>
            <a:pPr lvl="1"/>
            <a:r>
              <a:rPr lang="en-US" sz="2000" dirty="0" smtClean="0"/>
              <a:t>Array is just array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33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(2/3)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2083" y="1587203"/>
            <a:ext cx="70340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mic Sans MS"/>
                <a:cs typeface="Comic Sans MS"/>
              </a:rPr>
              <a:t>“SJS is a C like subset of JS with good part of JS.”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126401"/>
            <a:ext cx="8229600" cy="18780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Good part of JS should be allowed</a:t>
            </a:r>
            <a:endParaRPr lang="en-US" sz="2000" dirty="0"/>
          </a:p>
          <a:p>
            <a:pPr lvl="1"/>
            <a:r>
              <a:rPr lang="en-US" sz="2000" dirty="0" smtClean="0"/>
              <a:t>High-order function</a:t>
            </a:r>
          </a:p>
          <a:p>
            <a:pPr lvl="1"/>
            <a:r>
              <a:rPr lang="en-US" sz="2000" dirty="0" err="1" smtClean="0"/>
              <a:t>Prorotype</a:t>
            </a:r>
            <a:r>
              <a:rPr lang="en-US" sz="2000" dirty="0" smtClean="0"/>
              <a:t>-based Inheritance</a:t>
            </a:r>
          </a:p>
          <a:p>
            <a:pPr lvl="1"/>
            <a:r>
              <a:rPr lang="en-US" sz="2000" dirty="0" err="1" smtClean="0"/>
              <a:t>Hashtable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2294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(3/3)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0298" y="1640335"/>
            <a:ext cx="6871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mic Sans MS"/>
                <a:cs typeface="Comic Sans MS"/>
              </a:rPr>
              <a:t>“Amount of necessary type hint should be minimal”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126401"/>
            <a:ext cx="8229600" cy="187801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Expression level type hint</a:t>
            </a:r>
            <a:endParaRPr lang="en-US" sz="2000" dirty="0"/>
          </a:p>
          <a:p>
            <a:pPr lvl="1"/>
            <a:r>
              <a:rPr lang="en-US" sz="2000" dirty="0" err="1" smtClean="0">
                <a:latin typeface="Consolas"/>
                <a:cs typeface="Consolas"/>
              </a:rPr>
              <a:t>assumeSameType</a:t>
            </a:r>
            <a:r>
              <a:rPr lang="en-US" sz="2000" dirty="0" smtClean="0">
                <a:latin typeface="Consolas"/>
                <a:cs typeface="Consolas"/>
              </a:rPr>
              <a:t>(E,E)</a:t>
            </a:r>
          </a:p>
          <a:p>
            <a:pPr lvl="1"/>
            <a:r>
              <a:rPr lang="en-US" sz="2000" dirty="0" err="1" smtClean="0">
                <a:latin typeface="Consolas"/>
                <a:cs typeface="Consolas"/>
              </a:rPr>
              <a:t>assumeSubType</a:t>
            </a:r>
            <a:r>
              <a:rPr lang="en-US" sz="2000" dirty="0" smtClean="0">
                <a:latin typeface="Consolas"/>
                <a:cs typeface="Consolas"/>
              </a:rPr>
              <a:t>(E,E)</a:t>
            </a:r>
          </a:p>
          <a:p>
            <a:pPr lvl="1"/>
            <a:r>
              <a:rPr lang="en-US" sz="2000" dirty="0" err="1" smtClean="0">
                <a:latin typeface="Consolas"/>
                <a:cs typeface="Consolas"/>
              </a:rPr>
              <a:t>dynCast</a:t>
            </a:r>
            <a:r>
              <a:rPr lang="en-US" sz="2000" dirty="0" smtClean="0">
                <a:latin typeface="Consolas"/>
                <a:cs typeface="Consolas"/>
              </a:rPr>
              <a:t>(E,E)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Type should be inferred for trivial cases</a:t>
            </a:r>
          </a:p>
        </p:txBody>
      </p:sp>
    </p:spTree>
    <p:extLst>
      <p:ext uri="{BB962C8B-B14F-4D97-AF65-F5344CB8AC3E}">
        <p14:creationId xmlns:p14="http://schemas.microsoft.com/office/powerpoint/2010/main" val="350767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Artifacts:</a:t>
            </a:r>
          </a:p>
          <a:p>
            <a:pPr lvl="1"/>
            <a:r>
              <a:rPr lang="en-US" dirty="0" smtClean="0"/>
              <a:t>Type System </a:t>
            </a:r>
          </a:p>
          <a:p>
            <a:pPr lvl="1"/>
            <a:r>
              <a:rPr lang="en-US" dirty="0" smtClean="0"/>
              <a:t>Type Inference Algorithm</a:t>
            </a:r>
          </a:p>
          <a:p>
            <a:pPr lvl="1"/>
            <a:r>
              <a:rPr lang="en-US" dirty="0" smtClean="0"/>
              <a:t>Type Based Compilation</a:t>
            </a:r>
          </a:p>
          <a:p>
            <a:pPr lvl="1"/>
            <a:endParaRPr lang="en-US" dirty="0"/>
          </a:p>
          <a:p>
            <a:r>
              <a:rPr lang="en-US" dirty="0" smtClean="0"/>
              <a:t>Users should be allowed to use our language to develop performance critical software with minimal distraction (e.g., type annotation)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4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Example #1</a:t>
            </a:r>
            <a:endParaRPr lang="en-US" dirty="0"/>
          </a:p>
        </p:txBody>
      </p:sp>
      <p:sp>
        <p:nvSpPr>
          <p:cNvPr id="4" name="Text Box 1"/>
          <p:cNvSpPr txBox="1"/>
          <p:nvPr/>
        </p:nvSpPr>
        <p:spPr>
          <a:xfrm>
            <a:off x="2238115" y="1417638"/>
            <a:ext cx="4686300" cy="43381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function </a:t>
            </a:r>
            <a:r>
              <a:rPr lang="en-US" sz="1200" dirty="0" smtClean="0">
                <a:effectLst/>
                <a:latin typeface="Consolas"/>
                <a:ea typeface="ＭＳ 明朝"/>
                <a:cs typeface="Times New Roman"/>
              </a:rPr>
              <a:t>C(){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r>
              <a:rPr lang="en-US" sz="1200" dirty="0" smtClean="0"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err="1" smtClean="0">
                <a:effectLst/>
                <a:latin typeface="Consolas"/>
                <a:ea typeface="ＭＳ 明朝"/>
                <a:cs typeface="Times New Roman"/>
              </a:rPr>
              <a:t>assumeSameType</a:t>
            </a:r>
            <a:r>
              <a:rPr lang="en-US" sz="1200" dirty="0" smtClean="0">
                <a:latin typeface="Consolas"/>
                <a:ea typeface="ＭＳ 明朝"/>
                <a:cs typeface="Times New Roman"/>
              </a:rPr>
              <a:t>(this, </a:t>
            </a:r>
            <a:r>
              <a:rPr lang="en-US" sz="1200" dirty="0" err="1" smtClean="0">
                <a:latin typeface="Consolas"/>
                <a:ea typeface="ＭＳ 明朝"/>
                <a:cs typeface="Times New Roman"/>
              </a:rPr>
              <a:t>C.instance</a:t>
            </a:r>
            <a:r>
              <a:rPr lang="en-US" sz="1200" dirty="0" smtClean="0">
                <a:latin typeface="Consolas"/>
                <a:ea typeface="ＭＳ 明朝"/>
                <a:cs typeface="Times New Roman"/>
              </a:rPr>
              <a:t>);</a:t>
            </a:r>
            <a:endParaRPr lang="en-US" sz="1200" dirty="0" smtClean="0">
              <a:effectLst/>
              <a:latin typeface="Consolas"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effectLst/>
              <a:latin typeface="Consolas"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err="1">
                <a:effectLst/>
                <a:latin typeface="Consolas"/>
                <a:ea typeface="ＭＳ 明朝"/>
                <a:cs typeface="Times New Roman"/>
              </a:rPr>
              <a:t>this.x</a:t>
            </a: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 = 0</a:t>
            </a:r>
            <a:r>
              <a:rPr lang="en-US" sz="1200" dirty="0" smtClean="0">
                <a:effectLst/>
                <a:latin typeface="Consolas"/>
                <a:ea typeface="ＭＳ 明朝"/>
                <a:cs typeface="Times New Roman"/>
              </a:rPr>
              <a:t>;    </a:t>
            </a:r>
            <a:endParaRPr lang="en-US" sz="1200" dirty="0" smtClean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err="1" smtClean="0">
                <a:effectLst/>
                <a:latin typeface="Consolas"/>
                <a:ea typeface="ＭＳ 明朝"/>
                <a:cs typeface="Times New Roman"/>
              </a:rPr>
              <a:t>this.y</a:t>
            </a:r>
            <a:r>
              <a:rPr lang="en-US" sz="1200" dirty="0" smtClean="0">
                <a:effectLst/>
                <a:latin typeface="Consolas"/>
                <a:ea typeface="ＭＳ 明朝"/>
                <a:cs typeface="Times New Roman"/>
              </a:rPr>
              <a:t> = 1;    </a:t>
            </a:r>
            <a:endParaRPr lang="en-US" sz="1200" dirty="0" smtClean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err="1">
                <a:effectLst/>
                <a:latin typeface="Consolas"/>
                <a:ea typeface="ＭＳ 明朝"/>
                <a:cs typeface="Times New Roman"/>
              </a:rPr>
              <a:t>this.next</a:t>
            </a: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 = </a:t>
            </a:r>
            <a:r>
              <a:rPr lang="en-US" sz="1200" dirty="0" err="1">
                <a:effectLst/>
                <a:latin typeface="Consolas"/>
                <a:ea typeface="ＭＳ 明朝"/>
                <a:cs typeface="Times New Roman"/>
              </a:rPr>
              <a:t>C.instance</a:t>
            </a:r>
            <a:r>
              <a:rPr lang="en-US" sz="1200" dirty="0" smtClean="0">
                <a:effectLst/>
                <a:latin typeface="Consolas"/>
                <a:ea typeface="ＭＳ 明朝"/>
                <a:cs typeface="Times New Roman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latin typeface="Consolas"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smtClean="0">
                <a:latin typeface="Consolas"/>
                <a:ea typeface="ＭＳ 明朝"/>
                <a:cs typeface="Times New Roman"/>
              </a:rPr>
              <a:t>//types for this simple case should be inferred</a:t>
            </a:r>
            <a:endParaRPr lang="en-US" sz="1200" dirty="0" smtClean="0">
              <a:effectLst/>
              <a:latin typeface="Consolas"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ffectLst/>
                <a:latin typeface="Consolas"/>
                <a:ea typeface="ＭＳ 明朝"/>
                <a:cs typeface="Times New Roman"/>
              </a:rPr>
              <a:t>}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 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/*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C.instance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) == 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{ 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x :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int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, y :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int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, 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next :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C.instance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) 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}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 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</a:t>
            </a:r>
            <a:r>
              <a:rPr lang="en-US" sz="1200" dirty="0" err="1" smtClean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C.signature</a:t>
            </a:r>
            <a:r>
              <a:rPr lang="en-US" sz="1200" dirty="0" smtClean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)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== 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{ this: </a:t>
            </a:r>
            <a:r>
              <a:rPr lang="en-US" sz="1200" dirty="0" err="1" smtClean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 smtClean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</a:t>
            </a:r>
            <a:r>
              <a:rPr lang="en-US" sz="1200" dirty="0" err="1" smtClean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C.instance</a:t>
            </a:r>
            <a:r>
              <a:rPr lang="en-US" sz="1200" dirty="0" smtClean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) }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 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C.instance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) &lt;: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C.prototyp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)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*/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8441" y="5957443"/>
            <a:ext cx="7105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Constraining type of this is enough to restrict the usage of a function (method/constructor </a:t>
            </a:r>
            <a:r>
              <a:rPr lang="en-US" dirty="0" err="1" smtClean="0">
                <a:latin typeface="Comic Sans MS"/>
                <a:cs typeface="Comic Sans MS"/>
              </a:rPr>
              <a:t>vs</a:t>
            </a:r>
            <a:r>
              <a:rPr lang="en-US" dirty="0" smtClean="0">
                <a:latin typeface="Comic Sans MS"/>
                <a:cs typeface="Comic Sans MS"/>
              </a:rPr>
              <a:t> function)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1746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Conceptual Example #2</a:t>
            </a:r>
            <a:endParaRPr lang="en-US" dirty="0"/>
          </a:p>
        </p:txBody>
      </p:sp>
      <p:sp>
        <p:nvSpPr>
          <p:cNvPr id="6" name="Text Box 3"/>
          <p:cNvSpPr txBox="1"/>
          <p:nvPr/>
        </p:nvSpPr>
        <p:spPr>
          <a:xfrm>
            <a:off x="1657350" y="1943100"/>
            <a:ext cx="5829300" cy="29718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function f(a){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err="1">
                <a:effectLst/>
                <a:latin typeface="Consolas"/>
                <a:ea typeface="ＭＳ 明朝"/>
                <a:cs typeface="Times New Roman"/>
              </a:rPr>
              <a:t>var</a:t>
            </a: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 l;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b="1" dirty="0" err="1">
                <a:effectLst/>
                <a:latin typeface="Consolas"/>
                <a:ea typeface="ＭＳ 明朝"/>
                <a:cs typeface="Times New Roman"/>
              </a:rPr>
              <a:t>assumeSameType</a:t>
            </a:r>
            <a:r>
              <a:rPr lang="en-US" sz="1200" b="1" dirty="0">
                <a:effectLst/>
                <a:latin typeface="Consolas"/>
                <a:ea typeface="ＭＳ 明朝"/>
                <a:cs typeface="Times New Roman"/>
              </a:rPr>
              <a:t>(a, </a:t>
            </a:r>
            <a:r>
              <a:rPr lang="en-US" sz="1200" b="1" dirty="0" err="1">
                <a:effectLst/>
                <a:latin typeface="Consolas"/>
                <a:ea typeface="ＭＳ 明朝"/>
                <a:cs typeface="Times New Roman"/>
              </a:rPr>
              <a:t>C.instance</a:t>
            </a:r>
            <a:r>
              <a:rPr lang="en-US" sz="1200" b="1" dirty="0">
                <a:effectLst/>
                <a:latin typeface="Consolas"/>
                <a:ea typeface="ＭＳ 明朝"/>
                <a:cs typeface="Times New Roman"/>
              </a:rPr>
              <a:t>)</a:t>
            </a:r>
            <a:r>
              <a:rPr lang="en-US" sz="1200" b="1" dirty="0" smtClean="0">
                <a:effectLst/>
                <a:latin typeface="Consolas"/>
                <a:ea typeface="ＭＳ 明朝"/>
                <a:cs typeface="Times New Roman"/>
              </a:rPr>
              <a:t>;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b="1" dirty="0" err="1">
                <a:effectLst/>
                <a:latin typeface="Consolas"/>
                <a:ea typeface="ＭＳ 明朝"/>
                <a:cs typeface="Times New Roman"/>
              </a:rPr>
              <a:t>assumeSameType</a:t>
            </a:r>
            <a:r>
              <a:rPr lang="en-US" sz="1200" b="1" dirty="0">
                <a:effectLst/>
                <a:latin typeface="Consolas"/>
                <a:ea typeface="ＭＳ 明朝"/>
                <a:cs typeface="Times New Roman"/>
              </a:rPr>
              <a:t>(l, a);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b="1" dirty="0" err="1">
                <a:effectLst/>
                <a:latin typeface="Consolas"/>
                <a:ea typeface="ＭＳ 明朝"/>
                <a:cs typeface="Times New Roman"/>
              </a:rPr>
              <a:t>var</a:t>
            </a:r>
            <a:r>
              <a:rPr lang="en-US" sz="1200" b="1" dirty="0">
                <a:effectLst/>
                <a:latin typeface="Consolas"/>
                <a:ea typeface="ＭＳ 明朝"/>
                <a:cs typeface="Times New Roman"/>
              </a:rPr>
              <a:t> k = </a:t>
            </a:r>
            <a:r>
              <a:rPr lang="en-US" sz="1200" b="1" dirty="0" err="1">
                <a:effectLst/>
                <a:latin typeface="Consolas"/>
                <a:ea typeface="ＭＳ 明朝"/>
                <a:cs typeface="Times New Roman"/>
              </a:rPr>
              <a:t>dynamicCast</a:t>
            </a:r>
            <a:r>
              <a:rPr lang="en-US" sz="1200" b="1" dirty="0">
                <a:effectLst/>
                <a:latin typeface="Consolas"/>
                <a:ea typeface="ＭＳ 明朝"/>
                <a:cs typeface="Times New Roman"/>
              </a:rPr>
              <a:t>(l, {x : 1});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 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err="1">
                <a:effectLst/>
                <a:latin typeface="Consolas"/>
                <a:ea typeface="ＭＳ 明朝"/>
                <a:cs typeface="Times New Roman"/>
              </a:rPr>
              <a:t>k.x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err="1">
                <a:effectLst/>
                <a:latin typeface="Consolas"/>
                <a:ea typeface="ＭＳ 明朝"/>
                <a:cs typeface="Times New Roman"/>
              </a:rPr>
              <a:t>k.y</a:t>
            </a: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   </a:t>
            </a:r>
            <a:r>
              <a:rPr lang="en-US" sz="1200" b="1" dirty="0">
                <a:solidFill>
                  <a:srgbClr val="FF0000"/>
                </a:solidFill>
                <a:effectLst/>
                <a:latin typeface="Consolas"/>
                <a:ea typeface="ＭＳ 明朝"/>
                <a:cs typeface="Times New Roman"/>
              </a:rPr>
              <a:t>//TYPE ERROR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}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 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/*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(a) ==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C.instance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)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(l) ==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(a) ==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C.instance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)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(k) ==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 {x : 1} ) == { x :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Int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 } &gt;: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(a)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(f) == { invoke : function, arg1 :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C.instance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)}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*/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0634" y="5317170"/>
            <a:ext cx="5268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/>
                <a:cs typeface="Comic Sans MS"/>
              </a:rPr>
              <a:t>A</a:t>
            </a:r>
            <a:r>
              <a:rPr lang="en-US" dirty="0" smtClean="0">
                <a:latin typeface="Comic Sans MS"/>
                <a:cs typeface="Comic Sans MS"/>
              </a:rPr>
              <a:t>rguments of </a:t>
            </a:r>
            <a:r>
              <a:rPr lang="en-US" dirty="0" err="1" smtClean="0">
                <a:latin typeface="Consolas"/>
                <a:cs typeface="Consolas"/>
              </a:rPr>
              <a:t>assumeSameType</a:t>
            </a:r>
            <a:r>
              <a:rPr lang="en-US" dirty="0" smtClean="0">
                <a:latin typeface="Comic Sans MS"/>
                <a:cs typeface="Comic Sans MS"/>
              </a:rPr>
              <a:t> is commutative. This will keep annotation flexible and intuitive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2744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573</Words>
  <Application>Microsoft Macintosh PowerPoint</Application>
  <PresentationFormat>On-screen Show (4:3)</PresentationFormat>
  <Paragraphs>154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Note on statically typed and compilable subset of Javascript</vt:lpstr>
      <vt:lpstr>Logistics of Note</vt:lpstr>
      <vt:lpstr>Philosophy</vt:lpstr>
      <vt:lpstr>Assumptions (1/3)</vt:lpstr>
      <vt:lpstr>Assumptions (2/3)</vt:lpstr>
      <vt:lpstr>Assumptions (3/3)</vt:lpstr>
      <vt:lpstr>Goal</vt:lpstr>
      <vt:lpstr>Conceptual Example #1</vt:lpstr>
      <vt:lpstr>Conceptual Example #2</vt:lpstr>
      <vt:lpstr>Reflection</vt:lpstr>
      <vt:lpstr>Model Language</vt:lpstr>
      <vt:lpstr>Treatment of Array</vt:lpstr>
      <vt:lpstr>Benchmark</vt:lpstr>
      <vt:lpstr>Current Plan</vt:lpstr>
      <vt:lpstr>Problem : a/b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on statically typed and compilable subset of Javascript</dc:title>
  <dc:creator>Philip W.Choi</dc:creator>
  <cp:lastModifiedBy>Philip W.Choi</cp:lastModifiedBy>
  <cp:revision>10</cp:revision>
  <dcterms:created xsi:type="dcterms:W3CDTF">2013-06-07T18:15:09Z</dcterms:created>
  <dcterms:modified xsi:type="dcterms:W3CDTF">2013-06-07T21:17:50Z</dcterms:modified>
</cp:coreProperties>
</file>