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Hammersmith One"/>
      <p:regular r:id="rId36"/>
    </p:embeddedFont>
    <p:embeddedFont>
      <p:font typeface="Libre Franklin"/>
      <p:regular r:id="rId37"/>
      <p:bold r:id="rId38"/>
      <p:italic r:id="rId39"/>
      <p:boldItalic r:id="rId40"/>
    </p:embeddedFont>
    <p:embeddedFont>
      <p:font typeface="Karl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B9B1C2-C6FA-4123-8519-78B829A99514}">
  <a:tblStyle styleId="{B6B9B1C2-C6FA-4123-8519-78B829A99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Italic.fntdata"/><Relationship Id="rId20" Type="http://schemas.openxmlformats.org/officeDocument/2006/relationships/slide" Target="slides/slide15.xml"/><Relationship Id="rId42" Type="http://schemas.openxmlformats.org/officeDocument/2006/relationships/font" Target="fonts/Karla-bold.fntdata"/><Relationship Id="rId41" Type="http://schemas.openxmlformats.org/officeDocument/2006/relationships/font" Target="fonts/Karla-regular.fntdata"/><Relationship Id="rId22" Type="http://schemas.openxmlformats.org/officeDocument/2006/relationships/slide" Target="slides/slide17.xml"/><Relationship Id="rId44" Type="http://schemas.openxmlformats.org/officeDocument/2006/relationships/font" Target="fonts/Karla-boldItalic.fntdata"/><Relationship Id="rId21" Type="http://schemas.openxmlformats.org/officeDocument/2006/relationships/slide" Target="slides/slide16.xml"/><Relationship Id="rId43" Type="http://schemas.openxmlformats.org/officeDocument/2006/relationships/font" Target="fonts/Karl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36" Type="http://schemas.openxmlformats.org/officeDocument/2006/relationships/font" Target="fonts/HammersmithOne-regular.fntdata"/><Relationship Id="rId17" Type="http://schemas.openxmlformats.org/officeDocument/2006/relationships/slide" Target="slides/slide12.xml"/><Relationship Id="rId39" Type="http://schemas.openxmlformats.org/officeDocument/2006/relationships/font" Target="fonts/LibreFranklin-italic.fntdata"/><Relationship Id="rId16" Type="http://schemas.openxmlformats.org/officeDocument/2006/relationships/slide" Target="slides/slide11.xml"/><Relationship Id="rId38" Type="http://schemas.openxmlformats.org/officeDocument/2006/relationships/font" Target="fonts/LibreFranklin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916d95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916d95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5eacaa5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5eacaa5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5eacaa5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5eacaa5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5eacaa5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5eacaa5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5eacaa5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5eacaa5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234e562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2234e562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234e5624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234e5624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234e5624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234e5624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5aed573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5aed573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5aed573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5aed573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5aed573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5aed573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234e562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234e562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234e562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234e562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5f5351bcb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25f5351bcb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5f5351bcb_1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5f5351bcb_1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70b67b892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70b67b892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7d0818b6b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7d0818b6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234e562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234e562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60f4ca6c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60f4ca6c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60f4ca6ce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60f4ca6ce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60f4ca6ce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260f4ca6ce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60f4ca6ce_5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260f4ca6ce_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234e562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234e562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b3c1d9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b3c1d9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599ad52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599ad52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89d4b6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89d4b6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599ad5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599ad5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234e56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234e56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5eacaa5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5eacaa5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5eacaa5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5eacaa5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8875" y="928713"/>
            <a:ext cx="4032900" cy="25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b="1" sz="37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8875" y="3487275"/>
            <a:ext cx="33927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466894" y="2609782"/>
            <a:ext cx="4851304" cy="4262155"/>
          </a:xfrm>
          <a:custGeom>
            <a:rect b="b" l="l" r="r" t="t"/>
            <a:pathLst>
              <a:path extrusionOk="0" h="134857" w="153498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595684" y="4214783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4982710" y="-2402350"/>
            <a:ext cx="6288921" cy="420713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6957053">
            <a:off x="262289" y="5013642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355216">
            <a:off x="5974390" y="3798691"/>
            <a:ext cx="3832795" cy="264762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099303">
            <a:off x="7136274" y="-1199185"/>
            <a:ext cx="3512541" cy="267681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7721202">
            <a:off x="-1766568" y="-1110498"/>
            <a:ext cx="3888760" cy="221348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17163" y="1295700"/>
            <a:ext cx="77097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717138" y="3030600"/>
            <a:ext cx="77097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 rot="-7336926">
            <a:off x="-19790" y="-1500903"/>
            <a:ext cx="2730094" cy="4077522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rot="-10529111">
            <a:off x="-811655" y="-1084881"/>
            <a:ext cx="3866869" cy="337051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 rot="9614350">
            <a:off x="6095464" y="2397081"/>
            <a:ext cx="6288636" cy="420694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385725" y="3823743"/>
            <a:ext cx="1102849" cy="1005302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-228600" y="1633900"/>
            <a:ext cx="9943814" cy="3370950"/>
          </a:xfrm>
          <a:custGeom>
            <a:rect b="b" l="l" r="r" t="t"/>
            <a:pathLst>
              <a:path extrusionOk="0" h="134838" w="33909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2" type="title"/>
          </p:nvPr>
        </p:nvSpPr>
        <p:spPr>
          <a:xfrm>
            <a:off x="717125" y="1308750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3" type="title"/>
          </p:nvPr>
        </p:nvSpPr>
        <p:spPr>
          <a:xfrm>
            <a:off x="713175" y="1792600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713200" y="2196875"/>
            <a:ext cx="2630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4" type="title"/>
          </p:nvPr>
        </p:nvSpPr>
        <p:spPr>
          <a:xfrm>
            <a:off x="3256575" y="1308750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5" type="title"/>
          </p:nvPr>
        </p:nvSpPr>
        <p:spPr>
          <a:xfrm>
            <a:off x="3256568" y="1792600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>
            <a:off x="3256568" y="2191725"/>
            <a:ext cx="2630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7" type="title"/>
          </p:nvPr>
        </p:nvSpPr>
        <p:spPr>
          <a:xfrm>
            <a:off x="5799950" y="1308750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8" type="title"/>
          </p:nvPr>
        </p:nvSpPr>
        <p:spPr>
          <a:xfrm>
            <a:off x="5799961" y="1792600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3"/>
          <p:cNvSpPr txBox="1"/>
          <p:nvPr>
            <p:ph idx="9" type="subTitle"/>
          </p:nvPr>
        </p:nvSpPr>
        <p:spPr>
          <a:xfrm>
            <a:off x="5799961" y="2191725"/>
            <a:ext cx="2630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3" type="title"/>
          </p:nvPr>
        </p:nvSpPr>
        <p:spPr>
          <a:xfrm>
            <a:off x="1818875" y="3077975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4" type="title"/>
          </p:nvPr>
        </p:nvSpPr>
        <p:spPr>
          <a:xfrm>
            <a:off x="1818700" y="3561825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3"/>
          <p:cNvSpPr txBox="1"/>
          <p:nvPr>
            <p:ph idx="15" type="subTitle"/>
          </p:nvPr>
        </p:nvSpPr>
        <p:spPr>
          <a:xfrm>
            <a:off x="1818875" y="3968000"/>
            <a:ext cx="2630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16" type="title"/>
          </p:nvPr>
        </p:nvSpPr>
        <p:spPr>
          <a:xfrm>
            <a:off x="4694376" y="3077975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7" type="title"/>
          </p:nvPr>
        </p:nvSpPr>
        <p:spPr>
          <a:xfrm>
            <a:off x="4694376" y="3561823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idx="18" type="subTitle"/>
          </p:nvPr>
        </p:nvSpPr>
        <p:spPr>
          <a:xfrm>
            <a:off x="4694350" y="3968002"/>
            <a:ext cx="2630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 rot="2385671">
            <a:off x="8222114" y="-409792"/>
            <a:ext cx="1562399" cy="1473805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-1752073">
            <a:off x="-1175238" y="3350884"/>
            <a:ext cx="2496289" cy="2313265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-1752073">
            <a:off x="305663" y="3997717"/>
            <a:ext cx="619769" cy="578352"/>
          </a:xfrm>
          <a:custGeom>
            <a:rect b="b" l="l" r="r" t="t"/>
            <a:pathLst>
              <a:path extrusionOk="0" h="16296" w="17463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3362079">
            <a:off x="-1389903" y="3953731"/>
            <a:ext cx="3888787" cy="2213495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7016040" y="-823770"/>
            <a:ext cx="2514918" cy="1790389"/>
          </a:xfrm>
          <a:custGeom>
            <a:rect b="b" l="l" r="r" t="t"/>
            <a:pathLst>
              <a:path extrusionOk="0" h="17027" w="23918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3150" y="1351400"/>
            <a:ext cx="2133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4"/>
          <p:cNvSpPr txBox="1"/>
          <p:nvPr>
            <p:ph idx="2" type="title"/>
          </p:nvPr>
        </p:nvSpPr>
        <p:spPr>
          <a:xfrm>
            <a:off x="723150" y="2257300"/>
            <a:ext cx="77037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717125" y="3098200"/>
            <a:ext cx="61839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/>
          <p:nvPr/>
        </p:nvSpPr>
        <p:spPr>
          <a:xfrm flipH="1" rot="-1270665">
            <a:off x="6047203" y="3923579"/>
            <a:ext cx="3888704" cy="2213448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7878139">
            <a:off x="-699311" y="-394117"/>
            <a:ext cx="2073067" cy="1601401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7878139">
            <a:off x="-1780314" y="-1199552"/>
            <a:ext cx="3888715" cy="221345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flipH="1" rot="2845798">
            <a:off x="7911395" y="3455023"/>
            <a:ext cx="982830" cy="1253615"/>
          </a:xfrm>
          <a:custGeom>
            <a:rect b="b" l="l" r="r" t="t"/>
            <a:pathLst>
              <a:path extrusionOk="0" h="39666" w="31098">
                <a:moveTo>
                  <a:pt x="3433" y="29947"/>
                </a:moveTo>
                <a:cubicBezTo>
                  <a:pt x="5406" y="35654"/>
                  <a:pt x="12097" y="39665"/>
                  <a:pt x="17747" y="37602"/>
                </a:cubicBezTo>
                <a:cubicBezTo>
                  <a:pt x="19952" y="36792"/>
                  <a:pt x="21797" y="35217"/>
                  <a:pt x="23346" y="33463"/>
                </a:cubicBezTo>
                <a:cubicBezTo>
                  <a:pt x="26354" y="30056"/>
                  <a:pt x="28417" y="25929"/>
                  <a:pt x="29349" y="21482"/>
                </a:cubicBezTo>
                <a:cubicBezTo>
                  <a:pt x="31097" y="13017"/>
                  <a:pt x="25383" y="1"/>
                  <a:pt x="15491" y="6608"/>
                </a:cubicBezTo>
                <a:cubicBezTo>
                  <a:pt x="7932" y="11660"/>
                  <a:pt x="1" y="20003"/>
                  <a:pt x="3433" y="299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flipH="1" rot="10800000">
            <a:off x="4982710" y="-2402350"/>
            <a:ext cx="6288921" cy="420713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rot="-1099303">
            <a:off x="7136274" y="-1199185"/>
            <a:ext cx="3512541" cy="267681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-595684" y="4214783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rot="-6957053">
            <a:off x="262289" y="5013642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15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1518415" y="3046300"/>
            <a:ext cx="61287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/>
          <p:nvPr/>
        </p:nvSpPr>
        <p:spPr>
          <a:xfrm rot="10800000">
            <a:off x="-847339" y="-2402338"/>
            <a:ext cx="4851304" cy="4262155"/>
          </a:xfrm>
          <a:custGeom>
            <a:rect b="b" l="l" r="r" t="t"/>
            <a:pathLst>
              <a:path extrusionOk="0" h="134857" w="153498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6921577" y="-948409"/>
            <a:ext cx="3473694" cy="3025506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-1854872" y="4060168"/>
            <a:ext cx="6288921" cy="420713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3842947">
            <a:off x="7163270" y="749423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10278083">
            <a:off x="-542841" y="-1160172"/>
            <a:ext cx="3832865" cy="2647670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rot="9700697">
            <a:off x="-1232057" y="3701514"/>
            <a:ext cx="3512541" cy="267681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rot="-3078798">
            <a:off x="7294567" y="4076167"/>
            <a:ext cx="3888760" cy="221348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6"/>
          <p:cNvSpPr/>
          <p:nvPr/>
        </p:nvSpPr>
        <p:spPr>
          <a:xfrm flipH="1" rot="4605974">
            <a:off x="-4274725" y="1861508"/>
            <a:ext cx="6288777" cy="4207035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rot="-7293457">
            <a:off x="-1967976" y="1624367"/>
            <a:ext cx="3512440" cy="2676742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flipH="1" rot="-4803113">
            <a:off x="7680408" y="135847"/>
            <a:ext cx="2073111" cy="160143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flipH="1" rot="2153843">
            <a:off x="7830802" y="1528927"/>
            <a:ext cx="2990376" cy="170212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rot="2204090">
            <a:off x="-878681" y="3783345"/>
            <a:ext cx="3888600" cy="2213389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717125" y="1334498"/>
            <a:ext cx="3855000" cy="8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717125" y="2129113"/>
            <a:ext cx="38550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17"/>
          <p:cNvSpPr/>
          <p:nvPr/>
        </p:nvSpPr>
        <p:spPr>
          <a:xfrm>
            <a:off x="4603335" y="2894268"/>
            <a:ext cx="6288921" cy="420713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rot="1826970">
            <a:off x="-1001470" y="-1833636"/>
            <a:ext cx="3437193" cy="3185183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-8320889">
            <a:off x="5509008" y="-1564858"/>
            <a:ext cx="3832826" cy="2647643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-3376409">
            <a:off x="-470363" y="-800537"/>
            <a:ext cx="3512474" cy="2676768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-3376384">
            <a:off x="3018087" y="-233476"/>
            <a:ext cx="727874" cy="666128"/>
          </a:xfrm>
          <a:custGeom>
            <a:rect b="b" l="l" r="r" t="t"/>
            <a:pathLst>
              <a:path extrusionOk="0" h="7025" w="7676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rot="614813">
            <a:off x="-252531" y="4282829"/>
            <a:ext cx="2073204" cy="1601507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 flipH="1" rot="-4706737">
            <a:off x="5555221" y="3549629"/>
            <a:ext cx="2729893" cy="4077221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flipH="1" rot="-2054363">
            <a:off x="4984679" y="3714933"/>
            <a:ext cx="3832714" cy="264756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flipH="1" rot="-8273152">
            <a:off x="7656869" y="-634756"/>
            <a:ext cx="2341067" cy="1504679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flipH="1" rot="-5046336">
            <a:off x="438013" y="-1559559"/>
            <a:ext cx="1800834" cy="2586404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1752103">
            <a:off x="5512138" y="-1591948"/>
            <a:ext cx="2990417" cy="170214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3078798">
            <a:off x="-1766568" y="3620249"/>
            <a:ext cx="3888760" cy="221348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>
            <a:off x="5398330" y="-1548325"/>
            <a:ext cx="4749816" cy="2476617"/>
          </a:xfrm>
          <a:custGeom>
            <a:rect b="b" l="l" r="r" t="t"/>
            <a:pathLst>
              <a:path extrusionOk="0" h="51739" w="66135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-4100466">
            <a:off x="-2328992" y="2377323"/>
            <a:ext cx="3925343" cy="3637543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-7583914">
            <a:off x="6410668" y="-1128506"/>
            <a:ext cx="3832868" cy="264767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rot="4115667">
            <a:off x="-2319369" y="2911353"/>
            <a:ext cx="4514231" cy="2569498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flipH="1" rot="9047897">
            <a:off x="5512138" y="4613036"/>
            <a:ext cx="2990417" cy="170214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2486633">
            <a:off x="6764576" y="3489935"/>
            <a:ext cx="2273589" cy="3385299"/>
          </a:xfrm>
          <a:custGeom>
            <a:rect b="b" l="l" r="r" t="t"/>
            <a:pathLst>
              <a:path extrusionOk="0" h="34919" w="22516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/>
          <p:nvPr/>
        </p:nvSpPr>
        <p:spPr>
          <a:xfrm flipH="1" rot="10800000">
            <a:off x="6365469" y="-2147531"/>
            <a:ext cx="4851304" cy="4262155"/>
          </a:xfrm>
          <a:custGeom>
            <a:rect b="b" l="l" r="r" t="t"/>
            <a:pathLst>
              <a:path extrusionOk="0" h="134857" w="153498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flipH="1" rot="10800000">
            <a:off x="-773309" y="-710802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flipH="1" rot="-3842947">
            <a:off x="84664" y="-1610320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flipH="1" rot="7444784">
            <a:off x="5872965" y="-1721907"/>
            <a:ext cx="3832795" cy="264762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rot="-8314534">
            <a:off x="2025494" y="3802550"/>
            <a:ext cx="3437216" cy="3185204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1289503">
            <a:off x="2959747" y="3522209"/>
            <a:ext cx="3833062" cy="264780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9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18415" y="3046300"/>
            <a:ext cx="61287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rot="-3197129">
            <a:off x="-134801" y="2917480"/>
            <a:ext cx="2593686" cy="4545203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3362079">
            <a:off x="-1690503" y="3400743"/>
            <a:ext cx="3888787" cy="2213495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-9529335">
            <a:off x="6482578" y="-1155024"/>
            <a:ext cx="3888704" cy="2213448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7954202">
            <a:off x="8346770" y="273365"/>
            <a:ext cx="982830" cy="1253615"/>
          </a:xfrm>
          <a:custGeom>
            <a:rect b="b" l="l" r="r" t="t"/>
            <a:pathLst>
              <a:path extrusionOk="0" h="39666" w="31098">
                <a:moveTo>
                  <a:pt x="3433" y="29947"/>
                </a:moveTo>
                <a:cubicBezTo>
                  <a:pt x="5406" y="35654"/>
                  <a:pt x="12097" y="39665"/>
                  <a:pt x="17747" y="37602"/>
                </a:cubicBezTo>
                <a:cubicBezTo>
                  <a:pt x="19952" y="36792"/>
                  <a:pt x="21797" y="35217"/>
                  <a:pt x="23346" y="33463"/>
                </a:cubicBezTo>
                <a:cubicBezTo>
                  <a:pt x="26354" y="30056"/>
                  <a:pt x="28417" y="25929"/>
                  <a:pt x="29349" y="21482"/>
                </a:cubicBezTo>
                <a:cubicBezTo>
                  <a:pt x="31097" y="13017"/>
                  <a:pt x="25383" y="1"/>
                  <a:pt x="15491" y="6608"/>
                </a:cubicBezTo>
                <a:cubicBezTo>
                  <a:pt x="7932" y="11660"/>
                  <a:pt x="1" y="20003"/>
                  <a:pt x="3433" y="299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2122426">
            <a:off x="385383" y="4455173"/>
            <a:ext cx="663488" cy="700620"/>
          </a:xfrm>
          <a:custGeom>
            <a:rect b="b" l="l" r="r" t="t"/>
            <a:pathLst>
              <a:path extrusionOk="0" h="16296" w="17463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9447125">
            <a:off x="-2263932" y="-1664361"/>
            <a:ext cx="6651024" cy="342343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1466850" y="-1412875"/>
            <a:ext cx="8477250" cy="3370950"/>
          </a:xfrm>
          <a:custGeom>
            <a:rect b="b" l="l" r="r" t="t"/>
            <a:pathLst>
              <a:path extrusionOk="0" h="134838" w="33909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Google Shape;29;p3"/>
          <p:cNvSpPr/>
          <p:nvPr/>
        </p:nvSpPr>
        <p:spPr>
          <a:xfrm rot="-2921861">
            <a:off x="7528039" y="3914628"/>
            <a:ext cx="2073067" cy="1601401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-2921861">
            <a:off x="6424786" y="4063485"/>
            <a:ext cx="3888715" cy="221345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1"/>
          <p:cNvSpPr/>
          <p:nvPr/>
        </p:nvSpPr>
        <p:spPr>
          <a:xfrm>
            <a:off x="-625962" y="3945719"/>
            <a:ext cx="1874231" cy="1708396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rot="1823921">
            <a:off x="-2002584" y="3693195"/>
            <a:ext cx="3888758" cy="2213479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rot="2385560">
            <a:off x="7833436" y="-567968"/>
            <a:ext cx="1841281" cy="1736960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314965" y="786957"/>
            <a:ext cx="755928" cy="538138"/>
          </a:xfrm>
          <a:custGeom>
            <a:rect b="b" l="l" r="r" t="t"/>
            <a:pathLst>
              <a:path extrusionOk="0" h="17027" w="23918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6297750" y="1351400"/>
            <a:ext cx="2133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22"/>
          <p:cNvSpPr txBox="1"/>
          <p:nvPr>
            <p:ph idx="2" type="title"/>
          </p:nvPr>
        </p:nvSpPr>
        <p:spPr>
          <a:xfrm>
            <a:off x="717125" y="2257300"/>
            <a:ext cx="77139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2247150" y="3086100"/>
            <a:ext cx="61839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/>
          <p:nvPr/>
        </p:nvSpPr>
        <p:spPr>
          <a:xfrm flipH="1" rot="9889252">
            <a:off x="-1523377" y="-3208282"/>
            <a:ext cx="7638622" cy="4262160"/>
          </a:xfrm>
          <a:custGeom>
            <a:rect b="b" l="l" r="r" t="t"/>
            <a:pathLst>
              <a:path extrusionOk="0" h="134857" w="153498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flipH="1">
            <a:off x="7619675" y="4337233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flipH="1" rot="6957053">
            <a:off x="5844488" y="5136092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flipH="1" rot="7852507">
            <a:off x="-313480" y="-1586019"/>
            <a:ext cx="3832701" cy="264755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-5400214">
            <a:off x="90710" y="2244161"/>
            <a:ext cx="2821920" cy="5730300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2504850">
            <a:off x="177362" y="3242578"/>
            <a:ext cx="4481269" cy="3485974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 flipH="1" rot="-122106">
            <a:off x="3299065" y="4249689"/>
            <a:ext cx="6851100" cy="3100300"/>
          </a:xfrm>
          <a:custGeom>
            <a:rect b="b" l="l" r="r" t="t"/>
            <a:pathLst>
              <a:path extrusionOk="0" h="134857" w="153498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6297750" y="1351400"/>
            <a:ext cx="2133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3"/>
          <p:cNvSpPr txBox="1"/>
          <p:nvPr>
            <p:ph idx="2" type="title"/>
          </p:nvPr>
        </p:nvSpPr>
        <p:spPr>
          <a:xfrm>
            <a:off x="717125" y="2257300"/>
            <a:ext cx="77139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2247150" y="3086100"/>
            <a:ext cx="61839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flipH="1" rot="2414517">
            <a:off x="-5316" y="4060190"/>
            <a:ext cx="2073113" cy="1601436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 flipH="1" rot="6957053">
            <a:off x="5844488" y="5136092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2485466">
            <a:off x="1018355" y="-2064698"/>
            <a:ext cx="3437216" cy="3185204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-191529">
            <a:off x="-503307" y="3996538"/>
            <a:ext cx="3832925" cy="264771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-9510497">
            <a:off x="-163394" y="-1259333"/>
            <a:ext cx="3833062" cy="264780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flipH="1" rot="-9958902">
            <a:off x="3620226" y="-857820"/>
            <a:ext cx="3047068" cy="148749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934125" y="2214325"/>
            <a:ext cx="21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19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3110528" y="2214325"/>
            <a:ext cx="21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19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3110513" y="2684100"/>
            <a:ext cx="21567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934125" y="2684100"/>
            <a:ext cx="21567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-682375" y="4054379"/>
            <a:ext cx="3705025" cy="2381338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-1645675" y="3509364"/>
            <a:ext cx="3888774" cy="2213488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5398330" y="-1548325"/>
            <a:ext cx="4749816" cy="2476617"/>
          </a:xfrm>
          <a:custGeom>
            <a:rect b="b" l="l" r="r" t="t"/>
            <a:pathLst>
              <a:path extrusionOk="0" h="51739" w="66135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5611905" y="-2108788"/>
            <a:ext cx="3512580" cy="267684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8251942" y="-98073"/>
            <a:ext cx="727877" cy="666128"/>
          </a:xfrm>
          <a:custGeom>
            <a:rect b="b" l="l" r="r" t="t"/>
            <a:pathLst>
              <a:path extrusionOk="0" h="7025" w="7676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 rot="6448395">
            <a:off x="-2334063" y="368053"/>
            <a:ext cx="3888883" cy="221355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-7043858">
            <a:off x="6287312" y="4102658"/>
            <a:ext cx="1800823" cy="2586416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909400" y="32805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909400" y="37559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3" type="title"/>
          </p:nvPr>
        </p:nvSpPr>
        <p:spPr>
          <a:xfrm>
            <a:off x="3487101" y="32805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4" type="subTitle"/>
          </p:nvPr>
        </p:nvSpPr>
        <p:spPr>
          <a:xfrm>
            <a:off x="3487100" y="37559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5" type="title"/>
          </p:nvPr>
        </p:nvSpPr>
        <p:spPr>
          <a:xfrm>
            <a:off x="6064802" y="32805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6" type="subTitle"/>
          </p:nvPr>
        </p:nvSpPr>
        <p:spPr>
          <a:xfrm>
            <a:off x="6064800" y="37559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/>
          <p:nvPr/>
        </p:nvSpPr>
        <p:spPr>
          <a:xfrm flipH="1" rot="3078798">
            <a:off x="-2034668" y="3817799"/>
            <a:ext cx="3888760" cy="221348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flipH="1" rot="-8273152">
            <a:off x="7656869" y="-253756"/>
            <a:ext cx="2341067" cy="1504679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 flipH="1" rot="-5046336">
            <a:off x="438013" y="-1559559"/>
            <a:ext cx="1800834" cy="2586404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 flipH="1" rot="10800000">
            <a:off x="-224038" y="-200312"/>
            <a:ext cx="757385" cy="666134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 rot="1752103">
            <a:off x="5512138" y="-1287148"/>
            <a:ext cx="2990417" cy="170214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flipH="1" rot="-7768558">
            <a:off x="7919121" y="2566969"/>
            <a:ext cx="2730001" cy="4077382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 flipH="1" rot="-5116327">
            <a:off x="7093039" y="2998086"/>
            <a:ext cx="3832743" cy="264758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2_2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061800" y="23661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26"/>
          <p:cNvSpPr txBox="1"/>
          <p:nvPr>
            <p:ph idx="1" type="subTitle"/>
          </p:nvPr>
        </p:nvSpPr>
        <p:spPr>
          <a:xfrm>
            <a:off x="1061800" y="2841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3" type="title"/>
          </p:nvPr>
        </p:nvSpPr>
        <p:spPr>
          <a:xfrm>
            <a:off x="3487101" y="23661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26"/>
          <p:cNvSpPr txBox="1"/>
          <p:nvPr>
            <p:ph idx="4" type="subTitle"/>
          </p:nvPr>
        </p:nvSpPr>
        <p:spPr>
          <a:xfrm>
            <a:off x="3487100" y="2841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5" type="title"/>
          </p:nvPr>
        </p:nvSpPr>
        <p:spPr>
          <a:xfrm>
            <a:off x="5912402" y="23661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26"/>
          <p:cNvSpPr txBox="1"/>
          <p:nvPr>
            <p:ph idx="6" type="subTitle"/>
          </p:nvPr>
        </p:nvSpPr>
        <p:spPr>
          <a:xfrm>
            <a:off x="5912400" y="2841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6"/>
          <p:cNvSpPr/>
          <p:nvPr/>
        </p:nvSpPr>
        <p:spPr>
          <a:xfrm rot="7721202">
            <a:off x="-1766568" y="-1110498"/>
            <a:ext cx="3888760" cy="221348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 rot="-2526848">
            <a:off x="7656869" y="3853309"/>
            <a:ext cx="2341067" cy="1504679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 rot="-5753664">
            <a:off x="438013" y="3696386"/>
            <a:ext cx="1800834" cy="2586404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-224038" y="4257410"/>
            <a:ext cx="757385" cy="666134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 flipH="1" rot="9047897">
            <a:off x="5512138" y="4613036"/>
            <a:ext cx="2990417" cy="170214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 rot="-3031442">
            <a:off x="7600221" y="-1299232"/>
            <a:ext cx="2730001" cy="4077382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rot="-5683673">
            <a:off x="6609514" y="-253565"/>
            <a:ext cx="3832743" cy="264758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1624450" y="1629138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7"/>
          <p:cNvSpPr txBox="1"/>
          <p:nvPr>
            <p:ph idx="1" type="subTitle"/>
          </p:nvPr>
        </p:nvSpPr>
        <p:spPr>
          <a:xfrm>
            <a:off x="1624450" y="2180650"/>
            <a:ext cx="2694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3" type="title"/>
          </p:nvPr>
        </p:nvSpPr>
        <p:spPr>
          <a:xfrm>
            <a:off x="4825390" y="1629138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27"/>
          <p:cNvSpPr txBox="1"/>
          <p:nvPr>
            <p:ph idx="4" type="subTitle"/>
          </p:nvPr>
        </p:nvSpPr>
        <p:spPr>
          <a:xfrm>
            <a:off x="4825400" y="2180650"/>
            <a:ext cx="26940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5" type="title"/>
          </p:nvPr>
        </p:nvSpPr>
        <p:spPr>
          <a:xfrm>
            <a:off x="1624450" y="3455363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27"/>
          <p:cNvSpPr txBox="1"/>
          <p:nvPr>
            <p:ph idx="6" type="subTitle"/>
          </p:nvPr>
        </p:nvSpPr>
        <p:spPr>
          <a:xfrm>
            <a:off x="1624450" y="4006896"/>
            <a:ext cx="26940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7"/>
          <p:cNvSpPr txBox="1"/>
          <p:nvPr>
            <p:ph idx="7" type="title"/>
          </p:nvPr>
        </p:nvSpPr>
        <p:spPr>
          <a:xfrm>
            <a:off x="4825390" y="3455363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7"/>
          <p:cNvSpPr txBox="1"/>
          <p:nvPr>
            <p:ph idx="8" type="subTitle"/>
          </p:nvPr>
        </p:nvSpPr>
        <p:spPr>
          <a:xfrm>
            <a:off x="4825400" y="4006896"/>
            <a:ext cx="26940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7"/>
          <p:cNvSpPr/>
          <p:nvPr/>
        </p:nvSpPr>
        <p:spPr>
          <a:xfrm>
            <a:off x="-625962" y="3945719"/>
            <a:ext cx="1874231" cy="1708396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rot="1823921">
            <a:off x="-2002584" y="3693195"/>
            <a:ext cx="3888758" cy="2213479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rot="-2526848">
            <a:off x="7656869" y="3853309"/>
            <a:ext cx="2341067" cy="1504679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rot="-3031442">
            <a:off x="7600221" y="-1299232"/>
            <a:ext cx="2730001" cy="4077382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rot="-5683673">
            <a:off x="6609514" y="-253565"/>
            <a:ext cx="3832743" cy="264758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956450" y="2688788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28"/>
          <p:cNvSpPr txBox="1"/>
          <p:nvPr>
            <p:ph idx="1" type="subTitle"/>
          </p:nvPr>
        </p:nvSpPr>
        <p:spPr>
          <a:xfrm>
            <a:off x="956475" y="3127162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3" type="title"/>
          </p:nvPr>
        </p:nvSpPr>
        <p:spPr>
          <a:xfrm>
            <a:off x="3487175" y="1774388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8"/>
          <p:cNvSpPr txBox="1"/>
          <p:nvPr>
            <p:ph idx="4" type="subTitle"/>
          </p:nvPr>
        </p:nvSpPr>
        <p:spPr>
          <a:xfrm>
            <a:off x="3487200" y="2212762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8"/>
          <p:cNvSpPr txBox="1"/>
          <p:nvPr>
            <p:ph idx="5" type="title"/>
          </p:nvPr>
        </p:nvSpPr>
        <p:spPr>
          <a:xfrm>
            <a:off x="6017901" y="2688788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28"/>
          <p:cNvSpPr txBox="1"/>
          <p:nvPr>
            <p:ph idx="6" type="subTitle"/>
          </p:nvPr>
        </p:nvSpPr>
        <p:spPr>
          <a:xfrm>
            <a:off x="6017925" y="3127162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8"/>
          <p:cNvSpPr txBox="1"/>
          <p:nvPr>
            <p:ph idx="7" type="title"/>
          </p:nvPr>
        </p:nvSpPr>
        <p:spPr>
          <a:xfrm>
            <a:off x="3487188" y="3534513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8"/>
          <p:cNvSpPr txBox="1"/>
          <p:nvPr>
            <p:ph idx="8" type="subTitle"/>
          </p:nvPr>
        </p:nvSpPr>
        <p:spPr>
          <a:xfrm>
            <a:off x="3487200" y="3972887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8"/>
          <p:cNvSpPr/>
          <p:nvPr/>
        </p:nvSpPr>
        <p:spPr>
          <a:xfrm>
            <a:off x="-625962" y="3945719"/>
            <a:ext cx="1874231" cy="1708396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 rot="1823921">
            <a:off x="-2002584" y="3693195"/>
            <a:ext cx="3888758" cy="2213479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 rot="-5683673">
            <a:off x="6609514" y="-253565"/>
            <a:ext cx="3832743" cy="264758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 rot="-3031442">
            <a:off x="7600221" y="-1299232"/>
            <a:ext cx="2730001" cy="4077382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29"/>
          <p:cNvSpPr txBox="1"/>
          <p:nvPr>
            <p:ph idx="1" type="subTitle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idx="3" type="title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29"/>
          <p:cNvSpPr txBox="1"/>
          <p:nvPr>
            <p:ph idx="4" type="subTitle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5" type="title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29"/>
          <p:cNvSpPr txBox="1"/>
          <p:nvPr>
            <p:ph idx="6" type="subTitle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7" type="title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29"/>
          <p:cNvSpPr txBox="1"/>
          <p:nvPr>
            <p:ph idx="8" type="subTitle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9" type="title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29"/>
          <p:cNvSpPr txBox="1"/>
          <p:nvPr>
            <p:ph idx="13" type="subTitle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9"/>
          <p:cNvSpPr txBox="1"/>
          <p:nvPr>
            <p:ph idx="14" type="title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29"/>
          <p:cNvSpPr txBox="1"/>
          <p:nvPr>
            <p:ph idx="15" type="subTitle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9"/>
          <p:cNvSpPr/>
          <p:nvPr/>
        </p:nvSpPr>
        <p:spPr>
          <a:xfrm rot="-3031442">
            <a:off x="7600221" y="-1299232"/>
            <a:ext cx="2730001" cy="4077382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 rot="-5683673">
            <a:off x="6609514" y="-253565"/>
            <a:ext cx="3832743" cy="264758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-625962" y="3945719"/>
            <a:ext cx="1874231" cy="1708396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 rot="1823921">
            <a:off x="-2002584" y="3693195"/>
            <a:ext cx="3888758" cy="2213479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subTitle"/>
          </p:nvPr>
        </p:nvSpPr>
        <p:spPr>
          <a:xfrm>
            <a:off x="717125" y="2373325"/>
            <a:ext cx="3858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713250" y="1800625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30"/>
          <p:cNvSpPr/>
          <p:nvPr/>
        </p:nvSpPr>
        <p:spPr>
          <a:xfrm rot="-4100466">
            <a:off x="-2328992" y="2377323"/>
            <a:ext cx="3925343" cy="3637543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 rot="2486633">
            <a:off x="6764576" y="3489935"/>
            <a:ext cx="2273589" cy="3385299"/>
          </a:xfrm>
          <a:custGeom>
            <a:rect b="b" l="l" r="r" t="t"/>
            <a:pathLst>
              <a:path extrusionOk="0" h="34919" w="22516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 rot="-7583914">
            <a:off x="6410668" y="-1128506"/>
            <a:ext cx="3832868" cy="264767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 rot="4115667">
            <a:off x="-2319369" y="2911353"/>
            <a:ext cx="4514231" cy="2569498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 flipH="1" rot="9047897">
            <a:off x="491888" y="-1114739"/>
            <a:ext cx="2990417" cy="170214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 flipH="1" rot="9047897">
            <a:off x="5512138" y="4613036"/>
            <a:ext cx="2990417" cy="170214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17125" y="537850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17125" y="1069499"/>
            <a:ext cx="77097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rot="-9882236">
            <a:off x="7613323" y="-501477"/>
            <a:ext cx="2073070" cy="1601404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-595684" y="4214783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943997">
            <a:off x="-1243826" y="4588328"/>
            <a:ext cx="2990317" cy="1702087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-8292774">
            <a:off x="7120926" y="-938297"/>
            <a:ext cx="3888690" cy="221344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subTitle"/>
          </p:nvPr>
        </p:nvSpPr>
        <p:spPr>
          <a:xfrm>
            <a:off x="713225" y="1807350"/>
            <a:ext cx="3855000" cy="1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1" name="Google Shape;311;p31"/>
          <p:cNvSpPr/>
          <p:nvPr/>
        </p:nvSpPr>
        <p:spPr>
          <a:xfrm flipH="1" rot="10800000">
            <a:off x="5855410" y="2563237"/>
            <a:ext cx="6288921" cy="420713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 rot="-5753664">
            <a:off x="438013" y="3696386"/>
            <a:ext cx="1800834" cy="2586404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 rot="4310156">
            <a:off x="-2185700" y="2547099"/>
            <a:ext cx="3888767" cy="22134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 rot="-1099303">
            <a:off x="6764374" y="-437297"/>
            <a:ext cx="3512541" cy="267681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5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hasCustomPrompt="1" type="title"/>
          </p:nvPr>
        </p:nvSpPr>
        <p:spPr>
          <a:xfrm>
            <a:off x="3769200" y="1396513"/>
            <a:ext cx="16806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/>
          <p:nvPr>
            <p:ph idx="1" type="subTitle"/>
          </p:nvPr>
        </p:nvSpPr>
        <p:spPr>
          <a:xfrm>
            <a:off x="3769200" y="1958113"/>
            <a:ext cx="168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2"/>
          <p:cNvSpPr txBox="1"/>
          <p:nvPr>
            <p:ph hasCustomPrompt="1" idx="2" type="title"/>
          </p:nvPr>
        </p:nvSpPr>
        <p:spPr>
          <a:xfrm>
            <a:off x="2644550" y="3203525"/>
            <a:ext cx="16806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9" name="Google Shape;319;p32"/>
          <p:cNvSpPr txBox="1"/>
          <p:nvPr>
            <p:ph idx="3" type="subTitle"/>
          </p:nvPr>
        </p:nvSpPr>
        <p:spPr>
          <a:xfrm>
            <a:off x="2644550" y="3765125"/>
            <a:ext cx="168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2"/>
          <p:cNvSpPr txBox="1"/>
          <p:nvPr>
            <p:ph hasCustomPrompt="1" idx="4" type="title"/>
          </p:nvPr>
        </p:nvSpPr>
        <p:spPr>
          <a:xfrm>
            <a:off x="4818825" y="3203525"/>
            <a:ext cx="16806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21" name="Google Shape;321;p32"/>
          <p:cNvSpPr txBox="1"/>
          <p:nvPr>
            <p:ph idx="5" type="subTitle"/>
          </p:nvPr>
        </p:nvSpPr>
        <p:spPr>
          <a:xfrm>
            <a:off x="4818838" y="3765125"/>
            <a:ext cx="168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2"/>
          <p:cNvSpPr txBox="1"/>
          <p:nvPr>
            <p:ph idx="6" type="title"/>
          </p:nvPr>
        </p:nvSpPr>
        <p:spPr>
          <a:xfrm>
            <a:off x="713250" y="5378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-625962" y="3945719"/>
            <a:ext cx="1874231" cy="1708396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 rot="1823921">
            <a:off x="-1697784" y="3921795"/>
            <a:ext cx="3888758" cy="2213479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 flipH="1">
            <a:off x="-320322" y="1414663"/>
            <a:ext cx="945053" cy="1724716"/>
          </a:xfrm>
          <a:custGeom>
            <a:rect b="b" l="l" r="r" t="t"/>
            <a:pathLst>
              <a:path extrusionOk="0" h="54571" w="29902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 flipH="1">
            <a:off x="57577" y="2252357"/>
            <a:ext cx="755928" cy="538138"/>
          </a:xfrm>
          <a:custGeom>
            <a:rect b="b" l="l" r="r" t="t"/>
            <a:pathLst>
              <a:path extrusionOk="0" h="17027" w="23918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 rot="-4059995">
            <a:off x="5531407" y="3434596"/>
            <a:ext cx="6607160" cy="3760792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 rot="-5649413">
            <a:off x="6629232" y="3363050"/>
            <a:ext cx="3522317" cy="2720916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-130875" y="490900"/>
            <a:ext cx="8477250" cy="3370950"/>
          </a:xfrm>
          <a:custGeom>
            <a:rect b="b" l="l" r="r" t="t"/>
            <a:pathLst>
              <a:path extrusionOk="0" h="134838" w="33909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Google Shape;330;p32"/>
          <p:cNvSpPr/>
          <p:nvPr/>
        </p:nvSpPr>
        <p:spPr>
          <a:xfrm rot="2385560">
            <a:off x="7806111" y="-567968"/>
            <a:ext cx="1841281" cy="1736960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BIG_NUMBER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hasCustomPrompt="1" type="title"/>
          </p:nvPr>
        </p:nvSpPr>
        <p:spPr>
          <a:xfrm>
            <a:off x="717125" y="1971000"/>
            <a:ext cx="3854700" cy="15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4571975" y="2354250"/>
            <a:ext cx="38547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33"/>
          <p:cNvSpPr/>
          <p:nvPr/>
        </p:nvSpPr>
        <p:spPr>
          <a:xfrm rot="-3969236">
            <a:off x="6297157" y="-1696415"/>
            <a:ext cx="2730115" cy="4077553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 rot="-6975581">
            <a:off x="5505388" y="-1280467"/>
            <a:ext cx="3866774" cy="3370548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 flipH="1" rot="9614350">
            <a:off x="-1815361" y="3902956"/>
            <a:ext cx="6288636" cy="420694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-385725" y="3823743"/>
            <a:ext cx="1102849" cy="1005302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>
            <p:ph idx="2" type="title"/>
          </p:nvPr>
        </p:nvSpPr>
        <p:spPr>
          <a:xfrm>
            <a:off x="717125" y="537850"/>
            <a:ext cx="73377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717125" y="2988175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717125" y="1797650"/>
            <a:ext cx="7709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4"/>
          <p:cNvSpPr/>
          <p:nvPr/>
        </p:nvSpPr>
        <p:spPr>
          <a:xfrm rot="-2987990">
            <a:off x="8244264" y="-726685"/>
            <a:ext cx="945064" cy="1724737"/>
          </a:xfrm>
          <a:custGeom>
            <a:rect b="b" l="l" r="r" t="t"/>
            <a:pathLst>
              <a:path extrusionOk="0" h="54571" w="29902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 rot="2700000">
            <a:off x="-995866" y="4040287"/>
            <a:ext cx="3833063" cy="2647806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solidFill>
            <a:schemeClr val="accent2"/>
          </a:solidFill>
          <a:ln cap="flat" cmpd="sng" w="12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717125" y="537850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717125" y="1069500"/>
            <a:ext cx="38550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7" name="Google Shape;347;p35"/>
          <p:cNvSpPr/>
          <p:nvPr/>
        </p:nvSpPr>
        <p:spPr>
          <a:xfrm rot="-9882236">
            <a:off x="7613323" y="-501477"/>
            <a:ext cx="2073070" cy="1601404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-595684" y="4214783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 rot="943997">
            <a:off x="-1243826" y="4588328"/>
            <a:ext cx="2990317" cy="1702087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 rot="-8292774">
            <a:off x="7120926" y="-938297"/>
            <a:ext cx="3888690" cy="221344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 txBox="1"/>
          <p:nvPr>
            <p:ph idx="2" type="body"/>
          </p:nvPr>
        </p:nvSpPr>
        <p:spPr>
          <a:xfrm>
            <a:off x="4571825" y="1069500"/>
            <a:ext cx="38550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2733000" y="749825"/>
            <a:ext cx="3677700" cy="10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36"/>
          <p:cNvSpPr txBox="1"/>
          <p:nvPr>
            <p:ph idx="1" type="subTitle"/>
          </p:nvPr>
        </p:nvSpPr>
        <p:spPr>
          <a:xfrm>
            <a:off x="2733375" y="1836150"/>
            <a:ext cx="3677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36"/>
          <p:cNvSpPr txBox="1"/>
          <p:nvPr/>
        </p:nvSpPr>
        <p:spPr>
          <a:xfrm>
            <a:off x="2733175" y="3468850"/>
            <a:ext cx="36777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5398330" y="-1548325"/>
            <a:ext cx="4749816" cy="2476617"/>
          </a:xfrm>
          <a:custGeom>
            <a:rect b="b" l="l" r="r" t="t"/>
            <a:pathLst>
              <a:path extrusionOk="0" h="51739" w="66135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8095659" y="93698"/>
            <a:ext cx="367431" cy="336269"/>
          </a:xfrm>
          <a:custGeom>
            <a:rect b="b" l="l" r="r" t="t"/>
            <a:pathLst>
              <a:path extrusionOk="0" h="7025" w="7676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 rot="1826925">
            <a:off x="-31344" y="-1530533"/>
            <a:ext cx="3925480" cy="3637670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531346" y="-85124"/>
            <a:ext cx="1205037" cy="1098452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-682375" y="3444779"/>
            <a:ext cx="3705025" cy="2381338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1468613" y="4405415"/>
            <a:ext cx="420339" cy="369695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 rot="2181687">
            <a:off x="4761626" y="4590838"/>
            <a:ext cx="433369" cy="397914"/>
          </a:xfrm>
          <a:custGeom>
            <a:rect b="b" l="l" r="r" t="t"/>
            <a:pathLst>
              <a:path extrusionOk="0" h="7048" w="7676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 rot="2181687">
            <a:off x="5381837" y="3705019"/>
            <a:ext cx="3011568" cy="2793246"/>
          </a:xfrm>
          <a:custGeom>
            <a:rect b="b" l="l" r="r" t="t"/>
            <a:pathLst>
              <a:path extrusionOk="0" h="49475" w="53342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 rot="2181687">
            <a:off x="7527192" y="4011581"/>
            <a:ext cx="1271202" cy="1971447"/>
          </a:xfrm>
          <a:custGeom>
            <a:rect b="b" l="l" r="r" t="t"/>
            <a:pathLst>
              <a:path extrusionOk="0" h="34919" w="22516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 rot="-2186794">
            <a:off x="-1132620" y="-1448823"/>
            <a:ext cx="3512453" cy="2676752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 rot="-716835">
            <a:off x="5858656" y="3780138"/>
            <a:ext cx="3832690" cy="2647549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 rot="4837893">
            <a:off x="-1104764" y="3092203"/>
            <a:ext cx="3832929" cy="2647714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8505790" y="537838"/>
            <a:ext cx="945053" cy="1724716"/>
          </a:xfrm>
          <a:custGeom>
            <a:rect b="b" l="l" r="r" t="t"/>
            <a:pathLst>
              <a:path extrusionOk="0" h="54571" w="29902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>
            <a:off x="5398330" y="-1548325"/>
            <a:ext cx="4749816" cy="2476617"/>
          </a:xfrm>
          <a:custGeom>
            <a:rect b="b" l="l" r="r" t="t"/>
            <a:pathLst>
              <a:path extrusionOk="0" h="51739" w="66135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 rot="-673885">
            <a:off x="-1329624" y="-331160"/>
            <a:ext cx="3925425" cy="3637619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4531346" y="-85124"/>
            <a:ext cx="1205037" cy="1098452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-682375" y="3444779"/>
            <a:ext cx="3705025" cy="2381338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8426863" y="3284215"/>
            <a:ext cx="420339" cy="369695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 rot="2181687">
            <a:off x="2276426" y="1018038"/>
            <a:ext cx="433369" cy="397914"/>
          </a:xfrm>
          <a:custGeom>
            <a:rect b="b" l="l" r="r" t="t"/>
            <a:pathLst>
              <a:path extrusionOk="0" h="7048" w="7676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 rot="2181687">
            <a:off x="5381837" y="3705019"/>
            <a:ext cx="3011568" cy="2793246"/>
          </a:xfrm>
          <a:custGeom>
            <a:rect b="b" l="l" r="r" t="t"/>
            <a:pathLst>
              <a:path extrusionOk="0" h="49475" w="53342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 rot="-2700000">
            <a:off x="8193728" y="951990"/>
            <a:ext cx="1271230" cy="1971490"/>
          </a:xfrm>
          <a:custGeom>
            <a:rect b="b" l="l" r="r" t="t"/>
            <a:pathLst>
              <a:path extrusionOk="0" h="34919" w="22516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293859" y="2801448"/>
            <a:ext cx="367431" cy="336269"/>
          </a:xfrm>
          <a:custGeom>
            <a:rect b="b" l="l" r="r" t="t"/>
            <a:pathLst>
              <a:path extrusionOk="0" h="7025" w="7676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948725" y="2232200"/>
            <a:ext cx="24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19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728375" y="2232200"/>
            <a:ext cx="24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19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717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body"/>
          </p:nvPr>
        </p:nvSpPr>
        <p:spPr>
          <a:xfrm>
            <a:off x="717125" y="2701975"/>
            <a:ext cx="24780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body"/>
          </p:nvPr>
        </p:nvSpPr>
        <p:spPr>
          <a:xfrm>
            <a:off x="5948725" y="2701975"/>
            <a:ext cx="24780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-1444375" y="4435379"/>
            <a:ext cx="3705025" cy="2381338"/>
          </a:xfrm>
          <a:custGeom>
            <a:rect b="b" l="l" r="r" t="t"/>
            <a:pathLst>
              <a:path extrusionOk="0" h="60188" w="93644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7043858">
            <a:off x="6287312" y="4102658"/>
            <a:ext cx="1800823" cy="2586416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5398330" y="-1548325"/>
            <a:ext cx="4749816" cy="2476617"/>
          </a:xfrm>
          <a:custGeom>
            <a:rect b="b" l="l" r="r" t="t"/>
            <a:pathLst>
              <a:path extrusionOk="0" h="51739" w="66135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5611905" y="-2108788"/>
            <a:ext cx="3512580" cy="267684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251942" y="-98073"/>
            <a:ext cx="727877" cy="666128"/>
          </a:xfrm>
          <a:custGeom>
            <a:rect b="b" l="l" r="r" t="t"/>
            <a:pathLst>
              <a:path extrusionOk="0" h="7025" w="7676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rot="6448395">
            <a:off x="-2334063" y="368053"/>
            <a:ext cx="3888883" cy="221355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-2407675" y="3890364"/>
            <a:ext cx="3888774" cy="2213488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17150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 rot="4778972">
            <a:off x="6430179" y="-1166483"/>
            <a:ext cx="3437209" cy="3185198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7583914">
            <a:off x="6410668" y="-1128506"/>
            <a:ext cx="3832868" cy="264767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-515768" y="4350283"/>
            <a:ext cx="2073098" cy="1601425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-6957053">
            <a:off x="342205" y="5149142"/>
            <a:ext cx="2990312" cy="1702084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10435915">
            <a:off x="6553992" y="3069266"/>
            <a:ext cx="4775737" cy="3616567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17125" y="1458450"/>
            <a:ext cx="38550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 rot="-4399140">
            <a:off x="-1608356" y="3244939"/>
            <a:ext cx="3437300" cy="3185283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4837893">
            <a:off x="-2069964" y="3638303"/>
            <a:ext cx="3832929" cy="2647714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-10256044">
            <a:off x="6048854" y="-1032522"/>
            <a:ext cx="3888752" cy="2213475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296900" y="1072800"/>
            <a:ext cx="6550200" cy="29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rot="-9032846">
            <a:off x="-740448" y="-1499893"/>
            <a:ext cx="2730025" cy="4077418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083165">
            <a:off x="-895678" y="-553195"/>
            <a:ext cx="3832690" cy="2647549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7690225" y="-125957"/>
            <a:ext cx="1102849" cy="1005302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9499793">
            <a:off x="4799074" y="3742858"/>
            <a:ext cx="6288637" cy="420694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rot="8613206">
            <a:off x="6187234" y="3960763"/>
            <a:ext cx="3512453" cy="2676752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2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603325" y="1334488"/>
            <a:ext cx="38550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4603325" y="2357713"/>
            <a:ext cx="38550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9"/>
          <p:cNvSpPr/>
          <p:nvPr/>
        </p:nvSpPr>
        <p:spPr>
          <a:xfrm>
            <a:off x="-2577390" y="2796493"/>
            <a:ext cx="6288921" cy="4207131"/>
          </a:xfrm>
          <a:custGeom>
            <a:rect b="b" l="l" r="r" t="t"/>
            <a:pathLst>
              <a:path extrusionOk="0" h="133116" w="198985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826970">
            <a:off x="-239033" y="-1686961"/>
            <a:ext cx="3437193" cy="3185183"/>
          </a:xfrm>
          <a:custGeom>
            <a:rect b="b" l="l" r="r" t="t"/>
            <a:pathLst>
              <a:path extrusionOk="0" h="65180" w="70337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rot="-10535973">
            <a:off x="-495030" y="-1703917"/>
            <a:ext cx="3832819" cy="2647638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5611905" y="-2108788"/>
            <a:ext cx="3512580" cy="267684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2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51942" y="-98073"/>
            <a:ext cx="727877" cy="666128"/>
          </a:xfrm>
          <a:custGeom>
            <a:rect b="b" l="l" r="r" t="t"/>
            <a:pathLst>
              <a:path extrusionOk="0" h="7025" w="7676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5378246">
            <a:off x="7937419" y="4267876"/>
            <a:ext cx="2073140" cy="1601457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3788950">
            <a:off x="7263013" y="4329487"/>
            <a:ext cx="3888771" cy="2213486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 rot="-9700697">
            <a:off x="-423826" y="3123639"/>
            <a:ext cx="3512541" cy="2676819"/>
          </a:xfrm>
          <a:custGeom>
            <a:rect b="b" l="l" r="r" t="t"/>
            <a:pathLst>
              <a:path extrusionOk="0" h="84697" w="11114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5578825" y="2500475"/>
            <a:ext cx="2847900" cy="17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/>
        </p:txBody>
      </p:sp>
      <p:sp>
        <p:nvSpPr>
          <p:cNvPr id="84" name="Google Shape;84;p10"/>
          <p:cNvSpPr/>
          <p:nvPr/>
        </p:nvSpPr>
        <p:spPr>
          <a:xfrm rot="7721202">
            <a:off x="-1766568" y="-1110498"/>
            <a:ext cx="3888760" cy="221348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rot="7878139">
            <a:off x="-1022186" y="-804467"/>
            <a:ext cx="2073067" cy="1601401"/>
          </a:xfrm>
          <a:custGeom>
            <a:rect b="b" l="l" r="r" t="t"/>
            <a:pathLst>
              <a:path extrusionOk="0" h="50670" w="65594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rot="910967">
            <a:off x="5858648" y="3856348"/>
            <a:ext cx="3832822" cy="2647640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2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-1619563">
            <a:off x="6096211" y="4168513"/>
            <a:ext cx="3888831" cy="2213520"/>
          </a:xfrm>
          <a:custGeom>
            <a:rect b="b" l="l" r="r" t="t"/>
            <a:pathLst>
              <a:path extrusionOk="0" h="70036" w="123043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125" y="521225"/>
            <a:ext cx="77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mmersmith One"/>
              <a:buNone/>
              <a:defRPr sz="300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7125" y="1228675"/>
            <a:ext cx="77097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ctrTitle"/>
          </p:nvPr>
        </p:nvSpPr>
        <p:spPr>
          <a:xfrm>
            <a:off x="332950" y="928725"/>
            <a:ext cx="4608900" cy="25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PREDICTING</a:t>
            </a:r>
            <a:r>
              <a:rPr lang="en" sz="4800">
                <a:solidFill>
                  <a:schemeClr val="dk2"/>
                </a:solidFill>
              </a:rPr>
              <a:t> </a:t>
            </a:r>
            <a:r>
              <a:rPr lang="en" sz="4800"/>
              <a:t>NURSING HOME COVID CASES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385" name="Google Shape;385;p39"/>
          <p:cNvSpPr txBox="1"/>
          <p:nvPr>
            <p:ph idx="1" type="subTitle"/>
          </p:nvPr>
        </p:nvSpPr>
        <p:spPr>
          <a:xfrm>
            <a:off x="436275" y="3487275"/>
            <a:ext cx="44508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Jackson Hassell, Yash Warty, Raymond Li, Emma Sun, Yashaswini Kalva</a:t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 rot="1767148">
            <a:off x="7855529" y="1751384"/>
            <a:ext cx="839740" cy="1196421"/>
          </a:xfrm>
          <a:custGeom>
            <a:rect b="b" l="l" r="r" t="t"/>
            <a:pathLst>
              <a:path extrusionOk="0" h="129014" w="86381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 rot="3355216">
            <a:off x="5974390" y="3798691"/>
            <a:ext cx="3832795" cy="2647622"/>
          </a:xfrm>
          <a:custGeom>
            <a:rect b="b" l="l" r="r" t="t"/>
            <a:pathLst>
              <a:path extrusionOk="0" h="83771" w="12127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25" y="1892113"/>
            <a:ext cx="2064900" cy="9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345975" y="565875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Exploration</a:t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1687186" y="1473325"/>
            <a:ext cx="18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ammersmith One"/>
                <a:ea typeface="Hammersmith One"/>
                <a:cs typeface="Hammersmith One"/>
                <a:sym typeface="Hammersmith One"/>
              </a:rPr>
              <a:t>County’s from 6 states</a:t>
            </a:r>
            <a:endParaRPr sz="12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04" name="Google Shape;504;p48"/>
          <p:cNvSpPr txBox="1"/>
          <p:nvPr/>
        </p:nvSpPr>
        <p:spPr>
          <a:xfrm>
            <a:off x="5269909" y="1473325"/>
            <a:ext cx="24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ammersmith One"/>
                <a:ea typeface="Hammersmith One"/>
                <a:cs typeface="Hammersmith One"/>
                <a:sym typeface="Hammersmith One"/>
              </a:rPr>
              <a:t>Texas State Vs Travis County</a:t>
            </a:r>
            <a:endParaRPr sz="12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505" name="Google Shape;5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66425"/>
            <a:ext cx="36480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75" y="1766425"/>
            <a:ext cx="41814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352725" y="550100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Exploration on Staff</a:t>
            </a:r>
            <a:endParaRPr/>
          </a:p>
        </p:txBody>
      </p:sp>
      <p:sp>
        <p:nvSpPr>
          <p:cNvPr id="512" name="Google Shape;512;p49"/>
          <p:cNvSpPr txBox="1"/>
          <p:nvPr/>
        </p:nvSpPr>
        <p:spPr>
          <a:xfrm>
            <a:off x="1798042" y="1152775"/>
            <a:ext cx="11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ammersmith One"/>
                <a:ea typeface="Hammersmith One"/>
                <a:cs typeface="Hammersmith One"/>
                <a:sym typeface="Hammersmith One"/>
              </a:rPr>
              <a:t>Travis County</a:t>
            </a:r>
            <a:endParaRPr sz="12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13" name="Google Shape;513;p49"/>
          <p:cNvSpPr txBox="1"/>
          <p:nvPr>
            <p:ph idx="4294967295" type="subTitle"/>
          </p:nvPr>
        </p:nvSpPr>
        <p:spPr>
          <a:xfrm>
            <a:off x="1521375" y="4101725"/>
            <a:ext cx="67194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Weak Correlation(0.15) between Residents and Staff affected  with COVID-19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Shortage of Nursing staff did not hinder COVID-19 testing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25" y="1422200"/>
            <a:ext cx="4371975" cy="228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00" y="1445875"/>
            <a:ext cx="3786475" cy="22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334600" y="495800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</a:t>
            </a:r>
            <a:r>
              <a:rPr lang="en"/>
              <a:t>xploration on Shortage</a:t>
            </a:r>
            <a:endParaRPr/>
          </a:p>
        </p:txBody>
      </p:sp>
      <p:sp>
        <p:nvSpPr>
          <p:cNvPr id="521" name="Google Shape;521;p50"/>
          <p:cNvSpPr txBox="1"/>
          <p:nvPr/>
        </p:nvSpPr>
        <p:spPr>
          <a:xfrm>
            <a:off x="3523483" y="1304988"/>
            <a:ext cx="36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ammersmith One"/>
                <a:ea typeface="Hammersmith One"/>
                <a:cs typeface="Hammersmith One"/>
                <a:sym typeface="Hammersmith One"/>
              </a:rPr>
              <a:t>Shortage of Nursing Staff and Aides</a:t>
            </a:r>
            <a:endParaRPr sz="12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22" name="Google Shape;522;p50"/>
          <p:cNvSpPr txBox="1"/>
          <p:nvPr>
            <p:ph idx="4294967295" type="subTitle"/>
          </p:nvPr>
        </p:nvSpPr>
        <p:spPr>
          <a:xfrm>
            <a:off x="7169725" y="2316900"/>
            <a:ext cx="19743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Red bar- Shortage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Green bar- No shortage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0"/>
          <p:cNvSpPr txBox="1"/>
          <p:nvPr>
            <p:ph idx="4294967295" type="subTitle"/>
          </p:nvPr>
        </p:nvSpPr>
        <p:spPr>
          <a:xfrm>
            <a:off x="1622675" y="4500250"/>
            <a:ext cx="69735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1 in 5 clinics have shortage of Nursing Staff and Aides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98102"/>
            <a:ext cx="6560125" cy="27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352725" y="495800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Exploration of Travis County </a:t>
            </a:r>
            <a:endParaRPr/>
          </a:p>
        </p:txBody>
      </p:sp>
      <p:sp>
        <p:nvSpPr>
          <p:cNvPr id="530" name="Google Shape;530;p51"/>
          <p:cNvSpPr txBox="1"/>
          <p:nvPr/>
        </p:nvSpPr>
        <p:spPr>
          <a:xfrm>
            <a:off x="3568286" y="4194075"/>
            <a:ext cx="18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ammersmith One"/>
                <a:ea typeface="Hammersmith One"/>
                <a:cs typeface="Hammersmith One"/>
                <a:sym typeface="Hammersmith One"/>
              </a:rPr>
              <a:t>Deaths in Travis County</a:t>
            </a:r>
            <a:endParaRPr sz="12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425" y="1597700"/>
            <a:ext cx="4176475" cy="24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537" name="Google Shape;537;p52"/>
          <p:cNvSpPr txBox="1"/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 txBox="1"/>
          <p:nvPr>
            <p:ph type="title"/>
          </p:nvPr>
        </p:nvSpPr>
        <p:spPr>
          <a:xfrm>
            <a:off x="717125" y="1971000"/>
            <a:ext cx="3854700" cy="15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r>
              <a:rPr lang="en"/>
              <a:t>%</a:t>
            </a:r>
            <a:endParaRPr/>
          </a:p>
        </p:txBody>
      </p:sp>
      <p:sp>
        <p:nvSpPr>
          <p:cNvPr id="543" name="Google Shape;543;p53"/>
          <p:cNvSpPr txBox="1"/>
          <p:nvPr>
            <p:ph idx="1" type="body"/>
          </p:nvPr>
        </p:nvSpPr>
        <p:spPr>
          <a:xfrm>
            <a:off x="4378100" y="2354250"/>
            <a:ext cx="46344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half of the values in our dataframe are missing.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single row has at least one missing value.</a:t>
            </a:r>
            <a:endParaRPr/>
          </a:p>
        </p:txBody>
      </p:sp>
      <p:sp>
        <p:nvSpPr>
          <p:cNvPr id="544" name="Google Shape;544;p53"/>
          <p:cNvSpPr txBox="1"/>
          <p:nvPr>
            <p:ph idx="2" type="title"/>
          </p:nvPr>
        </p:nvSpPr>
        <p:spPr>
          <a:xfrm>
            <a:off x="717125" y="537850"/>
            <a:ext cx="73377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First Issue: </a:t>
            </a:r>
            <a:r>
              <a:rPr lang="en"/>
              <a:t>Missing Values</a:t>
            </a:r>
            <a:endParaRPr/>
          </a:p>
        </p:txBody>
      </p:sp>
      <p:sp>
        <p:nvSpPr>
          <p:cNvPr id="545" name="Google Shape;545;p53"/>
          <p:cNvSpPr/>
          <p:nvPr/>
        </p:nvSpPr>
        <p:spPr>
          <a:xfrm>
            <a:off x="-440025" y="3584800"/>
            <a:ext cx="9943814" cy="1747500"/>
          </a:xfrm>
          <a:custGeom>
            <a:rect b="b" l="l" r="r" t="t"/>
            <a:pathLst>
              <a:path extrusionOk="0" h="134838" w="33909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"/>
          <p:cNvSpPr txBox="1"/>
          <p:nvPr>
            <p:ph idx="1" type="subTitle"/>
          </p:nvPr>
        </p:nvSpPr>
        <p:spPr>
          <a:xfrm>
            <a:off x="678875" y="1692100"/>
            <a:ext cx="3858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in missing values based on guesses.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4"/>
          <p:cNvSpPr txBox="1"/>
          <p:nvPr>
            <p:ph type="title"/>
          </p:nvPr>
        </p:nvSpPr>
        <p:spPr>
          <a:xfrm>
            <a:off x="0" y="1119400"/>
            <a:ext cx="45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Solution:</a:t>
            </a:r>
            <a:r>
              <a:rPr lang="en"/>
              <a:t> Interpolation</a:t>
            </a:r>
            <a:endParaRPr/>
          </a:p>
        </p:txBody>
      </p:sp>
      <p:sp>
        <p:nvSpPr>
          <p:cNvPr id="552" name="Google Shape;552;p54"/>
          <p:cNvSpPr txBox="1"/>
          <p:nvPr>
            <p:ph idx="1" type="subTitle"/>
          </p:nvPr>
        </p:nvSpPr>
        <p:spPr>
          <a:xfrm>
            <a:off x="4570300" y="2154475"/>
            <a:ext cx="3858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Interpolation doesn’t work as well when there are too many missing values.</a:t>
            </a:r>
            <a:endParaRPr/>
          </a:p>
        </p:txBody>
      </p:sp>
      <p:sp>
        <p:nvSpPr>
          <p:cNvPr id="553" name="Google Shape;553;p54"/>
          <p:cNvSpPr txBox="1"/>
          <p:nvPr>
            <p:ph idx="1" type="subTitle"/>
          </p:nvPr>
        </p:nvSpPr>
        <p:spPr>
          <a:xfrm>
            <a:off x="2564250" y="3210025"/>
            <a:ext cx="3858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Solution: drop all columns with more than 50% missing values.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717125" y="1971000"/>
            <a:ext cx="3854700" cy="15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</a:t>
            </a:r>
            <a:r>
              <a:rPr lang="en"/>
              <a:t>%</a:t>
            </a:r>
            <a:endParaRPr/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4452075" y="1630250"/>
            <a:ext cx="46344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weeks, most homes had no covid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asking our models to predict when the first covid case in weeks happens, which is nearly random.</a:t>
            </a:r>
            <a:endParaRPr/>
          </a:p>
        </p:txBody>
      </p:sp>
      <p:sp>
        <p:nvSpPr>
          <p:cNvPr id="560" name="Google Shape;560;p55"/>
          <p:cNvSpPr txBox="1"/>
          <p:nvPr>
            <p:ph idx="2" type="title"/>
          </p:nvPr>
        </p:nvSpPr>
        <p:spPr>
          <a:xfrm>
            <a:off x="717125" y="537850"/>
            <a:ext cx="73377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Second </a:t>
            </a:r>
            <a:r>
              <a:rPr lang="en">
                <a:solidFill>
                  <a:schemeClr val="accent2"/>
                </a:solidFill>
              </a:rPr>
              <a:t>Issue: </a:t>
            </a:r>
            <a:r>
              <a:rPr lang="en"/>
              <a:t>Zero Case Weeks</a:t>
            </a:r>
            <a:endParaRPr/>
          </a:p>
        </p:txBody>
      </p:sp>
      <p:sp>
        <p:nvSpPr>
          <p:cNvPr id="561" name="Google Shape;561;p55"/>
          <p:cNvSpPr/>
          <p:nvPr/>
        </p:nvSpPr>
        <p:spPr>
          <a:xfrm rot="1480129">
            <a:off x="-1036337" y="3836516"/>
            <a:ext cx="6668099" cy="1747443"/>
          </a:xfrm>
          <a:custGeom>
            <a:rect b="b" l="l" r="r" t="t"/>
            <a:pathLst>
              <a:path extrusionOk="0" h="134838" w="33909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562" name="Google Shape;5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437" y="2853175"/>
            <a:ext cx="3097675" cy="22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>
            <p:ph idx="1" type="subTitle"/>
          </p:nvPr>
        </p:nvSpPr>
        <p:spPr>
          <a:xfrm>
            <a:off x="713225" y="1807350"/>
            <a:ext cx="3855000" cy="1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all homes in each county.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number of covid cases per week goes from .7 to 6.2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easier for our models to predict!</a:t>
            </a:r>
            <a:endParaRPr/>
          </a:p>
        </p:txBody>
      </p:sp>
      <p:sp>
        <p:nvSpPr>
          <p:cNvPr id="568" name="Google Shape;568;p5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Solution:</a:t>
            </a:r>
            <a:r>
              <a:rPr lang="en"/>
              <a:t> Aggregation</a:t>
            </a:r>
            <a:endParaRPr/>
          </a:p>
        </p:txBody>
      </p:sp>
      <p:pic>
        <p:nvPicPr>
          <p:cNvPr id="569" name="Google Shape;5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00" y="12477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/>
          <p:nvPr/>
        </p:nvSpPr>
        <p:spPr>
          <a:xfrm>
            <a:off x="2207913" y="1176725"/>
            <a:ext cx="464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</a:t>
            </a:r>
            <a:r>
              <a:rPr lang="en" sz="360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Encoding</a:t>
            </a:r>
            <a:endParaRPr sz="360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75" name="Google Shape;575;p57"/>
          <p:cNvSpPr txBox="1"/>
          <p:nvPr>
            <p:ph idx="4294967295" type="body"/>
          </p:nvPr>
        </p:nvSpPr>
        <p:spPr>
          <a:xfrm>
            <a:off x="2301688" y="2063650"/>
            <a:ext cx="46344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still need to take advantage of the time series structure of our data.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lag versions of each predictor, showing the values for that predictor last few weeks in the same county.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future depends on the past!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idx="4" type="title"/>
          </p:nvPr>
        </p:nvSpPr>
        <p:spPr>
          <a:xfrm>
            <a:off x="3478500" y="1468175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4" name="Google Shape;394;p40"/>
          <p:cNvSpPr txBox="1"/>
          <p:nvPr>
            <p:ph idx="2" type="title"/>
          </p:nvPr>
        </p:nvSpPr>
        <p:spPr>
          <a:xfrm>
            <a:off x="717175" y="1442225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40"/>
          <p:cNvSpPr txBox="1"/>
          <p:nvPr>
            <p:ph idx="3" type="title"/>
          </p:nvPr>
        </p:nvSpPr>
        <p:spPr>
          <a:xfrm>
            <a:off x="713225" y="1926075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40"/>
          <p:cNvSpPr txBox="1"/>
          <p:nvPr>
            <p:ph idx="5" type="title"/>
          </p:nvPr>
        </p:nvSpPr>
        <p:spPr>
          <a:xfrm>
            <a:off x="3478493" y="1952025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97" name="Google Shape;397;p40"/>
          <p:cNvSpPr txBox="1"/>
          <p:nvPr>
            <p:ph idx="13" type="title"/>
          </p:nvPr>
        </p:nvSpPr>
        <p:spPr>
          <a:xfrm>
            <a:off x="1818875" y="3077975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8" name="Google Shape;398;p40"/>
          <p:cNvSpPr txBox="1"/>
          <p:nvPr>
            <p:ph idx="14" type="title"/>
          </p:nvPr>
        </p:nvSpPr>
        <p:spPr>
          <a:xfrm>
            <a:off x="1818700" y="3561825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399" name="Google Shape;399;p40"/>
          <p:cNvSpPr txBox="1"/>
          <p:nvPr>
            <p:ph idx="16" type="title"/>
          </p:nvPr>
        </p:nvSpPr>
        <p:spPr>
          <a:xfrm>
            <a:off x="5096201" y="3084263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0" name="Google Shape;400;p40"/>
          <p:cNvSpPr txBox="1"/>
          <p:nvPr>
            <p:ph idx="17" type="title"/>
          </p:nvPr>
        </p:nvSpPr>
        <p:spPr>
          <a:xfrm>
            <a:off x="5096201" y="3568111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1" name="Google Shape;401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402" name="Google Shape;402;p40"/>
          <p:cNvSpPr txBox="1"/>
          <p:nvPr>
            <p:ph idx="4" type="title"/>
          </p:nvPr>
        </p:nvSpPr>
        <p:spPr>
          <a:xfrm>
            <a:off x="6136875" y="1442225"/>
            <a:ext cx="26307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3" name="Google Shape;403;p40"/>
          <p:cNvSpPr txBox="1"/>
          <p:nvPr>
            <p:ph idx="5" type="title"/>
          </p:nvPr>
        </p:nvSpPr>
        <p:spPr>
          <a:xfrm>
            <a:off x="6319068" y="1945350"/>
            <a:ext cx="26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581" name="Google Shape;581;p58"/>
          <p:cNvSpPr txBox="1"/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Modelling Techniques</a:t>
            </a:r>
            <a:endParaRPr/>
          </a:p>
        </p:txBody>
      </p:sp>
      <p:sp>
        <p:nvSpPr>
          <p:cNvPr id="587" name="Google Shape;587;p59"/>
          <p:cNvSpPr txBox="1"/>
          <p:nvPr>
            <p:ph idx="1" type="body"/>
          </p:nvPr>
        </p:nvSpPr>
        <p:spPr>
          <a:xfrm>
            <a:off x="980000" y="1151775"/>
            <a:ext cx="38550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For a large dataset like ours, there are lots of options for predicting the number of cases.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SIR Model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Linear Regression (Ridge, Lasso)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Neural Networks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Ensemble Methods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 tried and evaluated all models with cross-validation using RMSE as our metric.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id="588" name="Google Shape;588;p59"/>
          <p:cNvPicPr preferRelativeResize="0"/>
          <p:nvPr/>
        </p:nvPicPr>
        <p:blipFill rotWithShape="1">
          <a:blip r:embed="rId3">
            <a:alphaModFix/>
          </a:blip>
          <a:srcRect b="0" l="159" r="159" t="0"/>
          <a:stretch/>
        </p:blipFill>
        <p:spPr>
          <a:xfrm flipH="1">
            <a:off x="6247625" y="1569925"/>
            <a:ext cx="2092200" cy="2099100"/>
          </a:xfrm>
          <a:prstGeom prst="ellipse">
            <a:avLst/>
          </a:prstGeom>
          <a:noFill/>
          <a:ln>
            <a:noFill/>
          </a:ln>
          <a:effectLst>
            <a:outerShdw rotWithShape="0" algn="bl" dir="7560000" dist="123825">
              <a:schemeClr val="accent2"/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SIR Model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4" name="Google Shape;594;p60"/>
          <p:cNvSpPr txBox="1"/>
          <p:nvPr>
            <p:ph idx="4294967295" type="title"/>
          </p:nvPr>
        </p:nvSpPr>
        <p:spPr>
          <a:xfrm>
            <a:off x="909400" y="23560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Susceptible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595" name="Google Shape;595;p60"/>
          <p:cNvSpPr txBox="1"/>
          <p:nvPr>
            <p:ph idx="4294967295" type="subTitle"/>
          </p:nvPr>
        </p:nvSpPr>
        <p:spPr>
          <a:xfrm>
            <a:off x="909400" y="275365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# of nursing home patients </a:t>
            </a:r>
            <a:endParaRPr/>
          </a:p>
        </p:txBody>
      </p:sp>
      <p:sp>
        <p:nvSpPr>
          <p:cNvPr id="596" name="Google Shape;596;p60"/>
          <p:cNvSpPr txBox="1"/>
          <p:nvPr>
            <p:ph idx="4294967295" type="title"/>
          </p:nvPr>
        </p:nvSpPr>
        <p:spPr>
          <a:xfrm>
            <a:off x="3487101" y="23560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Infectious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597" name="Google Shape;597;p60"/>
          <p:cNvSpPr txBox="1"/>
          <p:nvPr>
            <p:ph idx="4294967295" type="subTitle"/>
          </p:nvPr>
        </p:nvSpPr>
        <p:spPr>
          <a:xfrm>
            <a:off x="3487100" y="275365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of Active Covid-19 cases per week</a:t>
            </a:r>
            <a:endParaRPr/>
          </a:p>
        </p:txBody>
      </p:sp>
      <p:sp>
        <p:nvSpPr>
          <p:cNvPr id="598" name="Google Shape;598;p60"/>
          <p:cNvSpPr txBox="1"/>
          <p:nvPr>
            <p:ph idx="4294967295" type="title"/>
          </p:nvPr>
        </p:nvSpPr>
        <p:spPr>
          <a:xfrm>
            <a:off x="6031977" y="23560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Removed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599" name="Google Shape;599;p60"/>
          <p:cNvSpPr txBox="1"/>
          <p:nvPr>
            <p:ph idx="4294967295" type="subTitle"/>
          </p:nvPr>
        </p:nvSpPr>
        <p:spPr>
          <a:xfrm>
            <a:off x="6064800" y="275365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of recovered patients per week</a:t>
            </a:r>
            <a:endParaRPr/>
          </a:p>
        </p:txBody>
      </p:sp>
      <p:sp>
        <p:nvSpPr>
          <p:cNvPr id="600" name="Google Shape;600;p60"/>
          <p:cNvSpPr/>
          <p:nvPr/>
        </p:nvSpPr>
        <p:spPr>
          <a:xfrm rot="-1716733">
            <a:off x="6811302" y="1839697"/>
            <a:ext cx="453642" cy="434284"/>
          </a:xfrm>
          <a:custGeom>
            <a:rect b="b" l="l" r="r" t="t"/>
            <a:pathLst>
              <a:path extrusionOk="0" h="16296" w="17463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0"/>
          <p:cNvSpPr/>
          <p:nvPr/>
        </p:nvSpPr>
        <p:spPr>
          <a:xfrm>
            <a:off x="1766937" y="1871012"/>
            <a:ext cx="454541" cy="414277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60"/>
          <p:cNvCxnSpPr/>
          <p:nvPr/>
        </p:nvCxnSpPr>
        <p:spPr>
          <a:xfrm>
            <a:off x="2282300" y="2059625"/>
            <a:ext cx="18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60"/>
          <p:cNvCxnSpPr/>
          <p:nvPr/>
        </p:nvCxnSpPr>
        <p:spPr>
          <a:xfrm>
            <a:off x="4848988" y="2056175"/>
            <a:ext cx="18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60"/>
          <p:cNvSpPr/>
          <p:nvPr/>
        </p:nvSpPr>
        <p:spPr>
          <a:xfrm>
            <a:off x="3221463" y="2015075"/>
            <a:ext cx="89100" cy="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0"/>
          <p:cNvSpPr/>
          <p:nvPr/>
        </p:nvSpPr>
        <p:spPr>
          <a:xfrm>
            <a:off x="5819375" y="2015075"/>
            <a:ext cx="89100" cy="8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0"/>
          <p:cNvSpPr txBox="1"/>
          <p:nvPr/>
        </p:nvSpPr>
        <p:spPr>
          <a:xfrm>
            <a:off x="426525" y="1110550"/>
            <a:ext cx="67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Compartmental model for infectious disease spread like COVID-19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Uses a system of differential equations to predict future trends (based on time-series data)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7" name="Google Shape;607;p60"/>
          <p:cNvSpPr txBox="1"/>
          <p:nvPr/>
        </p:nvSpPr>
        <p:spPr>
          <a:xfrm>
            <a:off x="696125" y="3422800"/>
            <a:ext cx="776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ibre Franklin"/>
                <a:ea typeface="Libre Franklin"/>
                <a:cs typeface="Libre Franklin"/>
                <a:sym typeface="Libre Franklin"/>
              </a:rPr>
              <a:t>Performs very poorly with our data</a:t>
            </a: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 (9%  R-squared);  </a:t>
            </a:r>
            <a:r>
              <a:rPr b="1" lang="en" sz="1200">
                <a:latin typeface="Libre Franklin"/>
                <a:ea typeface="Libre Franklin"/>
                <a:cs typeface="Libre Franklin"/>
                <a:sym typeface="Libre Franklin"/>
              </a:rPr>
              <a:t>Due to </a:t>
            </a:r>
            <a:r>
              <a:rPr b="1" lang="en" sz="13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1" lang="en" sz="1300">
                <a:latin typeface="Libre Franklin"/>
                <a:ea typeface="Libre Franklin"/>
                <a:cs typeface="Libre Franklin"/>
                <a:sym typeface="Libre Franklin"/>
              </a:rPr>
              <a:t>eaks and troughs/gaps in data</a:t>
            </a:r>
            <a:endParaRPr b="1"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08" name="Google Shape;6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50" y="1840625"/>
            <a:ext cx="45455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301262" y="1879188"/>
            <a:ext cx="353975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0975" y="1849025"/>
            <a:ext cx="414300" cy="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"/>
          <p:cNvSpPr txBox="1"/>
          <p:nvPr>
            <p:ph type="title"/>
          </p:nvPr>
        </p:nvSpPr>
        <p:spPr>
          <a:xfrm>
            <a:off x="956475" y="2249213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616" name="Google Shape;616;p61"/>
          <p:cNvSpPr txBox="1"/>
          <p:nvPr>
            <p:ph idx="1" type="subTitle"/>
          </p:nvPr>
        </p:nvSpPr>
        <p:spPr>
          <a:xfrm>
            <a:off x="956500" y="2583887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Linear Models  perform better than complicated Models</a:t>
            </a:r>
            <a:endParaRPr sz="1200"/>
          </a:p>
        </p:txBody>
      </p:sp>
      <p:sp>
        <p:nvSpPr>
          <p:cNvPr id="617" name="Google Shape;617;p61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Key Takeaways</a:t>
            </a:r>
            <a:endParaRPr/>
          </a:p>
        </p:txBody>
      </p:sp>
      <p:sp>
        <p:nvSpPr>
          <p:cNvPr id="618" name="Google Shape;618;p61"/>
          <p:cNvSpPr txBox="1"/>
          <p:nvPr>
            <p:ph idx="3" type="title"/>
          </p:nvPr>
        </p:nvSpPr>
        <p:spPr>
          <a:xfrm>
            <a:off x="3487175" y="1774388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</a:t>
            </a:r>
            <a:endParaRPr/>
          </a:p>
        </p:txBody>
      </p:sp>
      <p:sp>
        <p:nvSpPr>
          <p:cNvPr id="619" name="Google Shape;619;p61"/>
          <p:cNvSpPr txBox="1"/>
          <p:nvPr>
            <p:ph idx="4" type="subTitle"/>
          </p:nvPr>
        </p:nvSpPr>
        <p:spPr>
          <a:xfrm>
            <a:off x="3487200" y="2187462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Linear</a:t>
            </a:r>
            <a:r>
              <a:rPr lang="en" sz="1200"/>
              <a:t> models more explainable than complex models</a:t>
            </a:r>
            <a:endParaRPr sz="1200"/>
          </a:p>
        </p:txBody>
      </p:sp>
      <p:sp>
        <p:nvSpPr>
          <p:cNvPr id="620" name="Google Shape;620;p61"/>
          <p:cNvSpPr txBox="1"/>
          <p:nvPr>
            <p:ph idx="5" type="title"/>
          </p:nvPr>
        </p:nvSpPr>
        <p:spPr>
          <a:xfrm>
            <a:off x="6017901" y="2219338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621" name="Google Shape;621;p61"/>
          <p:cNvSpPr txBox="1"/>
          <p:nvPr>
            <p:ph idx="6" type="subTitle"/>
          </p:nvPr>
        </p:nvSpPr>
        <p:spPr>
          <a:xfrm>
            <a:off x="6017900" y="2583887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Lasso:</a:t>
            </a:r>
            <a:r>
              <a:rPr lang="en" sz="1200"/>
              <a:t> Most explainable, built-in feature selection for </a:t>
            </a:r>
            <a:r>
              <a:rPr lang="en" sz="1200"/>
              <a:t>important parameters</a:t>
            </a:r>
            <a:endParaRPr sz="1200"/>
          </a:p>
        </p:txBody>
      </p:sp>
      <p:sp>
        <p:nvSpPr>
          <p:cNvPr id="622" name="Google Shape;622;p61"/>
          <p:cNvSpPr/>
          <p:nvPr/>
        </p:nvSpPr>
        <p:spPr>
          <a:xfrm>
            <a:off x="1814037" y="1823537"/>
            <a:ext cx="454541" cy="414277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1"/>
          <p:cNvSpPr/>
          <p:nvPr/>
        </p:nvSpPr>
        <p:spPr>
          <a:xfrm rot="3298152">
            <a:off x="4344717" y="1300769"/>
            <a:ext cx="454524" cy="414273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1"/>
          <p:cNvSpPr/>
          <p:nvPr/>
        </p:nvSpPr>
        <p:spPr>
          <a:xfrm rot="7319531">
            <a:off x="6875485" y="1792415"/>
            <a:ext cx="454526" cy="414273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1"/>
          <p:cNvSpPr/>
          <p:nvPr/>
        </p:nvSpPr>
        <p:spPr>
          <a:xfrm>
            <a:off x="4391810" y="1328483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6" name="Google Shape;626;p61"/>
          <p:cNvGraphicFramePr/>
          <p:nvPr/>
        </p:nvGraphicFramePr>
        <p:xfrm>
          <a:off x="1200763" y="33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{B6B9B1C2-C6FA-4123-8519-78B829A99514}</a:tableStyleId>
              </a:tblPr>
              <a:tblGrid>
                <a:gridCol w="830125"/>
                <a:gridCol w="675900"/>
                <a:gridCol w="726725"/>
                <a:gridCol w="941975"/>
                <a:gridCol w="1059325"/>
                <a:gridCol w="1082775"/>
                <a:gridCol w="1020175"/>
                <a:gridCol w="840225"/>
              </a:tblGrid>
              <a:tr h="8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Ridge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Bagging Regressor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Basic Neural 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Recurrent Neural 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LSTM Neural Net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7" name="Google Shape;6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25" y="1791475"/>
            <a:ext cx="45455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600" y="1792400"/>
            <a:ext cx="414300" cy="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2"/>
          <p:cNvSpPr txBox="1"/>
          <p:nvPr>
            <p:ph idx="2" type="subTitle"/>
          </p:nvPr>
        </p:nvSpPr>
        <p:spPr>
          <a:xfrm>
            <a:off x="1064700" y="2250288"/>
            <a:ext cx="24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 Split</a:t>
            </a:r>
            <a:endParaRPr/>
          </a:p>
        </p:txBody>
      </p:sp>
      <p:sp>
        <p:nvSpPr>
          <p:cNvPr id="634" name="Google Shape;634;p62"/>
          <p:cNvSpPr txBox="1"/>
          <p:nvPr>
            <p:ph idx="1" type="subTitle"/>
          </p:nvPr>
        </p:nvSpPr>
        <p:spPr>
          <a:xfrm>
            <a:off x="5647150" y="2240763"/>
            <a:ext cx="24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Labels</a:t>
            </a:r>
            <a:endParaRPr/>
          </a:p>
        </p:txBody>
      </p:sp>
      <p:sp>
        <p:nvSpPr>
          <p:cNvPr id="635" name="Google Shape;635;p62"/>
          <p:cNvSpPr txBox="1"/>
          <p:nvPr>
            <p:ph idx="3" type="body"/>
          </p:nvPr>
        </p:nvSpPr>
        <p:spPr>
          <a:xfrm>
            <a:off x="751775" y="2720063"/>
            <a:ext cx="27798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Creates 5 different cross-validation sets for train/test and ensures consistency </a:t>
            </a:r>
            <a:endParaRPr sz="1300"/>
          </a:p>
        </p:txBody>
      </p:sp>
      <p:sp>
        <p:nvSpPr>
          <p:cNvPr id="636" name="Google Shape;636;p62"/>
          <p:cNvSpPr txBox="1"/>
          <p:nvPr>
            <p:ph idx="4" type="body"/>
          </p:nvPr>
        </p:nvSpPr>
        <p:spPr>
          <a:xfrm>
            <a:off x="5647150" y="2710538"/>
            <a:ext cx="24780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Used a function to create cluster labels for each home to use in one-hot encoding</a:t>
            </a:r>
            <a:endParaRPr sz="1300"/>
          </a:p>
        </p:txBody>
      </p:sp>
      <p:sp>
        <p:nvSpPr>
          <p:cNvPr id="637" name="Google Shape;637;p62"/>
          <p:cNvSpPr/>
          <p:nvPr/>
        </p:nvSpPr>
        <p:spPr>
          <a:xfrm>
            <a:off x="2628130" y="1584338"/>
            <a:ext cx="727897" cy="663395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2"/>
          <p:cNvSpPr/>
          <p:nvPr/>
        </p:nvSpPr>
        <p:spPr>
          <a:xfrm rot="-4416384">
            <a:off x="5759799" y="1619728"/>
            <a:ext cx="629356" cy="573575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2"/>
          <p:cNvSpPr txBox="1"/>
          <p:nvPr>
            <p:ph type="title"/>
          </p:nvPr>
        </p:nvSpPr>
        <p:spPr>
          <a:xfrm>
            <a:off x="415450" y="521225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Improvements</a:t>
            </a:r>
            <a:endParaRPr/>
          </a:p>
        </p:txBody>
      </p:sp>
      <p:sp>
        <p:nvSpPr>
          <p:cNvPr id="640" name="Google Shape;640;p62"/>
          <p:cNvSpPr txBox="1"/>
          <p:nvPr/>
        </p:nvSpPr>
        <p:spPr>
          <a:xfrm>
            <a:off x="1046850" y="3598725"/>
            <a:ext cx="25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Improves training accuracy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1" name="Google Shape;641;p62"/>
          <p:cNvPicPr preferRelativeResize="0"/>
          <p:nvPr/>
        </p:nvPicPr>
        <p:blipFill rotWithShape="1">
          <a:blip r:embed="rId3">
            <a:alphaModFix/>
          </a:blip>
          <a:srcRect b="19518" l="22885" r="22662" t="19694"/>
          <a:stretch/>
        </p:blipFill>
        <p:spPr>
          <a:xfrm>
            <a:off x="2677013" y="1715938"/>
            <a:ext cx="6301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775" y="1676238"/>
            <a:ext cx="460550" cy="4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2"/>
          <p:cNvSpPr txBox="1"/>
          <p:nvPr/>
        </p:nvSpPr>
        <p:spPr>
          <a:xfrm>
            <a:off x="5629300" y="3598725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Improves model performance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49" name="Google Shape;649;p63"/>
          <p:cNvSpPr txBox="1"/>
          <p:nvPr>
            <p:ph type="title"/>
          </p:nvPr>
        </p:nvSpPr>
        <p:spPr>
          <a:xfrm>
            <a:off x="3738275" y="1287000"/>
            <a:ext cx="17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4"/>
          <p:cNvSpPr txBox="1"/>
          <p:nvPr>
            <p:ph type="title"/>
          </p:nvPr>
        </p:nvSpPr>
        <p:spPr>
          <a:xfrm>
            <a:off x="717150" y="239300"/>
            <a:ext cx="77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Important</a:t>
            </a:r>
            <a:r>
              <a:rPr lang="en"/>
              <a:t> Features</a:t>
            </a:r>
            <a:endParaRPr/>
          </a:p>
        </p:txBody>
      </p:sp>
      <p:graphicFrame>
        <p:nvGraphicFramePr>
          <p:cNvPr id="655" name="Google Shape;655;p64"/>
          <p:cNvGraphicFramePr/>
          <p:nvPr/>
        </p:nvGraphicFramePr>
        <p:xfrm>
          <a:off x="952200" y="8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{B6B9B1C2-C6FA-4123-8519-78B829A99514}</a:tableStyleId>
              </a:tblPr>
              <a:tblGrid>
                <a:gridCol w="1087725"/>
                <a:gridCol w="3172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Coefficient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Resident Cases 1 Week Ago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Staff Cases 1 Week Ago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Or More Total Cases 1 Week Ago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Resident Positive Covid Tests 1 Week Ago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Covid Cases 1 Week Ago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Resident Positive Covid Tests 1 Week Ago (PCR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Initial Covid Cases 2 Weeks Ago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Initial Covid Cases 3 Weeks Ago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" name="Google Shape;656;p64"/>
          <p:cNvSpPr txBox="1"/>
          <p:nvPr/>
        </p:nvSpPr>
        <p:spPr>
          <a:xfrm>
            <a:off x="5397025" y="1161675"/>
            <a:ext cx="3277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ibre Franklin"/>
              <a:buChar char="●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As expected, the number of cases this week is largely determined by the number of cases in the previous 3 weeks.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ibre Franklin"/>
              <a:buChar char="●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You can get within 10 cases per county per week with just these features!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ibre Franklin"/>
              <a:buChar char="●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Implies features TMF was worried about, like shortage of staff, ultimately aren’t very important in determining Covid cases.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65"/>
          <p:cNvPicPr preferRelativeResize="0"/>
          <p:nvPr/>
        </p:nvPicPr>
        <p:blipFill rotWithShape="1">
          <a:blip r:embed="rId3">
            <a:alphaModFix/>
          </a:blip>
          <a:srcRect b="13239" l="9652" r="15289" t="22052"/>
          <a:stretch/>
        </p:blipFill>
        <p:spPr>
          <a:xfrm>
            <a:off x="190275" y="1161825"/>
            <a:ext cx="4199677" cy="2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65"/>
          <p:cNvPicPr preferRelativeResize="0"/>
          <p:nvPr/>
        </p:nvPicPr>
        <p:blipFill rotWithShape="1">
          <a:blip r:embed="rId4">
            <a:alphaModFix/>
          </a:blip>
          <a:srcRect b="14171" l="9257" r="14295" t="21120"/>
          <a:stretch/>
        </p:blipFill>
        <p:spPr>
          <a:xfrm>
            <a:off x="4635325" y="1182925"/>
            <a:ext cx="4199677" cy="2279818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5"/>
          <p:cNvSpPr txBox="1"/>
          <p:nvPr>
            <p:ph idx="2" type="title"/>
          </p:nvPr>
        </p:nvSpPr>
        <p:spPr>
          <a:xfrm>
            <a:off x="713225" y="463300"/>
            <a:ext cx="40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Visualizing</a:t>
            </a:r>
            <a:r>
              <a:rPr lang="en"/>
              <a:t> Results</a:t>
            </a:r>
            <a:endParaRPr/>
          </a:p>
        </p:txBody>
      </p:sp>
      <p:sp>
        <p:nvSpPr>
          <p:cNvPr id="664" name="Google Shape;664;p65"/>
          <p:cNvSpPr txBox="1"/>
          <p:nvPr/>
        </p:nvSpPr>
        <p:spPr>
          <a:xfrm>
            <a:off x="5704300" y="3496175"/>
            <a:ext cx="50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5" name="Google Shape;665;p65"/>
          <p:cNvSpPr txBox="1"/>
          <p:nvPr/>
        </p:nvSpPr>
        <p:spPr>
          <a:xfrm>
            <a:off x="5166762" y="3496175"/>
            <a:ext cx="31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Predicted Cases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721724" y="3496175"/>
            <a:ext cx="31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Actual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Cases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7" name="Google Shape;667;p65"/>
          <p:cNvSpPr txBox="1"/>
          <p:nvPr/>
        </p:nvSpPr>
        <p:spPr>
          <a:xfrm>
            <a:off x="3391025" y="4287550"/>
            <a:ext cx="330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ibre Franklin"/>
                <a:ea typeface="Libre Franklin"/>
                <a:cs typeface="Libre Franklin"/>
                <a:sym typeface="Libre Franklin"/>
              </a:rPr>
              <a:t>Nearly identical!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68" name="Google Shape;668;p65"/>
          <p:cNvPicPr preferRelativeResize="0"/>
          <p:nvPr/>
        </p:nvPicPr>
        <p:blipFill rotWithShape="1">
          <a:blip r:embed="rId5">
            <a:alphaModFix/>
          </a:blip>
          <a:srcRect b="87080" l="88487" r="0" t="7545"/>
          <a:stretch/>
        </p:blipFill>
        <p:spPr>
          <a:xfrm>
            <a:off x="8039275" y="3224550"/>
            <a:ext cx="795724" cy="2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idx="2" type="title"/>
          </p:nvPr>
        </p:nvSpPr>
        <p:spPr>
          <a:xfrm>
            <a:off x="713225" y="463300"/>
            <a:ext cx="40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Visualizing</a:t>
            </a:r>
            <a:r>
              <a:rPr lang="en"/>
              <a:t> Results</a:t>
            </a:r>
            <a:endParaRPr/>
          </a:p>
        </p:txBody>
      </p:sp>
      <p:sp>
        <p:nvSpPr>
          <p:cNvPr id="674" name="Google Shape;674;p66"/>
          <p:cNvSpPr txBox="1"/>
          <p:nvPr/>
        </p:nvSpPr>
        <p:spPr>
          <a:xfrm>
            <a:off x="341725" y="2048400"/>
            <a:ext cx="404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Model doesn’t tend to overpredict or underpredict on average.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Most residuals are extremely small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5" name="Google Shape;6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50" y="1263675"/>
            <a:ext cx="4230075" cy="28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7"/>
          <p:cNvSpPr txBox="1"/>
          <p:nvPr>
            <p:ph idx="4294967295" type="subTitle"/>
          </p:nvPr>
        </p:nvSpPr>
        <p:spPr>
          <a:xfrm>
            <a:off x="858700" y="2373275"/>
            <a:ext cx="22674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Currently, our model does a good job at predicting county-level Covid cases.</a:t>
            </a:r>
            <a:endParaRPr sz="1500"/>
          </a:p>
        </p:txBody>
      </p:sp>
      <p:sp>
        <p:nvSpPr>
          <p:cNvPr id="681" name="Google Shape;681;p67"/>
          <p:cNvSpPr txBox="1"/>
          <p:nvPr>
            <p:ph idx="4294967295" type="title"/>
          </p:nvPr>
        </p:nvSpPr>
        <p:spPr>
          <a:xfrm>
            <a:off x="2435700" y="1124350"/>
            <a:ext cx="42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Further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Improvements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2" name="Google Shape;682;p67"/>
          <p:cNvSpPr txBox="1"/>
          <p:nvPr>
            <p:ph idx="4294967295" type="subTitle"/>
          </p:nvPr>
        </p:nvSpPr>
        <p:spPr>
          <a:xfrm>
            <a:off x="3368312" y="2373275"/>
            <a:ext cx="23862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However, in some cases it may be </a:t>
            </a:r>
            <a:r>
              <a:rPr lang="en" sz="1500"/>
              <a:t>necessary</a:t>
            </a:r>
            <a:r>
              <a:rPr lang="en" sz="1500"/>
              <a:t> to be more granular with our predictions.</a:t>
            </a:r>
            <a:endParaRPr sz="1500"/>
          </a:p>
        </p:txBody>
      </p:sp>
      <p:sp>
        <p:nvSpPr>
          <p:cNvPr id="683" name="Google Shape;683;p67"/>
          <p:cNvSpPr txBox="1"/>
          <p:nvPr>
            <p:ph idx="4294967295" type="subTitle"/>
          </p:nvPr>
        </p:nvSpPr>
        <p:spPr>
          <a:xfrm>
            <a:off x="5879525" y="2373275"/>
            <a:ext cx="25512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Perhaps home-level predictions can be achieved through greater feature engineering and bringing in more outside data sources.</a:t>
            </a:r>
            <a:endParaRPr sz="1500"/>
          </a:p>
        </p:txBody>
      </p:sp>
      <p:sp>
        <p:nvSpPr>
          <p:cNvPr id="684" name="Google Shape;684;p67"/>
          <p:cNvSpPr/>
          <p:nvPr/>
        </p:nvSpPr>
        <p:spPr>
          <a:xfrm>
            <a:off x="1725087" y="1804337"/>
            <a:ext cx="454541" cy="414277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7"/>
          <p:cNvSpPr/>
          <p:nvPr/>
        </p:nvSpPr>
        <p:spPr>
          <a:xfrm rot="3298152">
            <a:off x="4310354" y="1861144"/>
            <a:ext cx="454524" cy="414273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7"/>
          <p:cNvSpPr/>
          <p:nvPr/>
        </p:nvSpPr>
        <p:spPr>
          <a:xfrm rot="7319531">
            <a:off x="6875485" y="1792415"/>
            <a:ext cx="454526" cy="414273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7"/>
          <p:cNvSpPr/>
          <p:nvPr/>
        </p:nvSpPr>
        <p:spPr>
          <a:xfrm>
            <a:off x="4357447" y="1888858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8" name="Google Shape;6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75" y="1772275"/>
            <a:ext cx="45455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600" y="1792400"/>
            <a:ext cx="414300" cy="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9" name="Google Shape;409;p41"/>
          <p:cNvSpPr txBox="1"/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8"/>
          <p:cNvSpPr txBox="1"/>
          <p:nvPr>
            <p:ph type="title"/>
          </p:nvPr>
        </p:nvSpPr>
        <p:spPr>
          <a:xfrm>
            <a:off x="713250" y="1800625"/>
            <a:ext cx="39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Thanks for Listening!</a:t>
            </a:r>
            <a:r>
              <a:rPr b="1" lang="en"/>
              <a:t> </a:t>
            </a:r>
            <a:r>
              <a:rPr lang="en"/>
              <a:t>Any questions?</a:t>
            </a:r>
            <a:endParaRPr/>
          </a:p>
        </p:txBody>
      </p:sp>
      <p:sp>
        <p:nvSpPr>
          <p:cNvPr id="695" name="Google Shape;695;p68"/>
          <p:cNvSpPr/>
          <p:nvPr/>
        </p:nvSpPr>
        <p:spPr>
          <a:xfrm>
            <a:off x="4950474" y="1354574"/>
            <a:ext cx="3239009" cy="2586878"/>
          </a:xfrm>
          <a:custGeom>
            <a:rect b="b" l="l" r="r" t="t"/>
            <a:pathLst>
              <a:path extrusionOk="0" h="207365" w="259640">
                <a:moveTo>
                  <a:pt x="248323" y="9646"/>
                </a:moveTo>
                <a:lnTo>
                  <a:pt x="248323" y="143837"/>
                </a:lnTo>
                <a:lnTo>
                  <a:pt x="11253" y="143837"/>
                </a:lnTo>
                <a:lnTo>
                  <a:pt x="11253" y="9646"/>
                </a:lnTo>
                <a:close/>
                <a:moveTo>
                  <a:pt x="8231" y="1"/>
                </a:moveTo>
                <a:cubicBezTo>
                  <a:pt x="3987" y="1"/>
                  <a:pt x="1" y="3023"/>
                  <a:pt x="1" y="7267"/>
                </a:cubicBezTo>
                <a:lnTo>
                  <a:pt x="1" y="170007"/>
                </a:lnTo>
                <a:cubicBezTo>
                  <a:pt x="1" y="174315"/>
                  <a:pt x="3987" y="177594"/>
                  <a:pt x="8231" y="177594"/>
                </a:cubicBezTo>
                <a:lnTo>
                  <a:pt x="104229" y="177594"/>
                </a:lnTo>
                <a:cubicBezTo>
                  <a:pt x="104229" y="177594"/>
                  <a:pt x="103972" y="190004"/>
                  <a:pt x="98314" y="195791"/>
                </a:cubicBezTo>
                <a:cubicBezTo>
                  <a:pt x="94520" y="199649"/>
                  <a:pt x="89376" y="203121"/>
                  <a:pt x="90791" y="204986"/>
                </a:cubicBezTo>
                <a:lnTo>
                  <a:pt x="90791" y="205179"/>
                </a:lnTo>
                <a:cubicBezTo>
                  <a:pt x="90791" y="206657"/>
                  <a:pt x="93234" y="207365"/>
                  <a:pt x="99664" y="207365"/>
                </a:cubicBezTo>
                <a:lnTo>
                  <a:pt x="162741" y="207365"/>
                </a:lnTo>
                <a:cubicBezTo>
                  <a:pt x="169107" y="207365"/>
                  <a:pt x="171357" y="206529"/>
                  <a:pt x="171357" y="204921"/>
                </a:cubicBezTo>
                <a:lnTo>
                  <a:pt x="170779" y="204921"/>
                </a:lnTo>
                <a:cubicBezTo>
                  <a:pt x="172000" y="202992"/>
                  <a:pt x="166921" y="199585"/>
                  <a:pt x="163191" y="195791"/>
                </a:cubicBezTo>
                <a:cubicBezTo>
                  <a:pt x="157469" y="190004"/>
                  <a:pt x="157276" y="177594"/>
                  <a:pt x="157276" y="177594"/>
                </a:cubicBezTo>
                <a:lnTo>
                  <a:pt x="251988" y="177594"/>
                </a:lnTo>
                <a:cubicBezTo>
                  <a:pt x="252027" y="177595"/>
                  <a:pt x="252066" y="177595"/>
                  <a:pt x="252104" y="177595"/>
                </a:cubicBezTo>
                <a:cubicBezTo>
                  <a:pt x="256232" y="177595"/>
                  <a:pt x="259640" y="174211"/>
                  <a:pt x="259640" y="170007"/>
                </a:cubicBezTo>
                <a:lnTo>
                  <a:pt x="259640" y="7267"/>
                </a:lnTo>
                <a:cubicBezTo>
                  <a:pt x="259575" y="3023"/>
                  <a:pt x="256168" y="1"/>
                  <a:pt x="25192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miter lim="642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8"/>
          <p:cNvSpPr/>
          <p:nvPr/>
        </p:nvSpPr>
        <p:spPr>
          <a:xfrm>
            <a:off x="6518975" y="3424500"/>
            <a:ext cx="102000" cy="102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/>
          <p:nvPr/>
        </p:nvSpPr>
        <p:spPr>
          <a:xfrm rot="-1716733">
            <a:off x="5855052" y="3312397"/>
            <a:ext cx="453642" cy="434284"/>
          </a:xfrm>
          <a:custGeom>
            <a:rect b="b" l="l" r="r" t="t"/>
            <a:pathLst>
              <a:path extrusionOk="0" h="16296" w="17463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 rot="413918">
            <a:off x="2378783" y="3216922"/>
            <a:ext cx="472764" cy="445971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/>
          <p:nvPr/>
        </p:nvSpPr>
        <p:spPr>
          <a:xfrm>
            <a:off x="5854600" y="1417537"/>
            <a:ext cx="454541" cy="414277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 rot="2385589">
            <a:off x="2378781" y="1357524"/>
            <a:ext cx="472753" cy="445967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"/>
          <p:cNvSpPr txBox="1"/>
          <p:nvPr>
            <p:ph type="title"/>
          </p:nvPr>
        </p:nvSpPr>
        <p:spPr>
          <a:xfrm>
            <a:off x="1530350" y="17220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Cases</a:t>
            </a:r>
            <a:endParaRPr/>
          </a:p>
        </p:txBody>
      </p:sp>
      <p:sp>
        <p:nvSpPr>
          <p:cNvPr id="419" name="Google Shape;419;p42"/>
          <p:cNvSpPr txBox="1"/>
          <p:nvPr>
            <p:ph idx="1" type="subTitle"/>
          </p:nvPr>
        </p:nvSpPr>
        <p:spPr>
          <a:xfrm>
            <a:off x="1530350" y="21212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 Million cases and counting </a:t>
            </a:r>
            <a:endParaRPr/>
          </a:p>
        </p:txBody>
      </p:sp>
      <p:sp>
        <p:nvSpPr>
          <p:cNvPr id="420" name="Google Shape;420;p42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COVID-19 In the United States</a:t>
            </a:r>
            <a:endParaRPr/>
          </a:p>
        </p:txBody>
      </p:sp>
      <p:sp>
        <p:nvSpPr>
          <p:cNvPr id="421" name="Google Shape;421;p42"/>
          <p:cNvSpPr txBox="1"/>
          <p:nvPr>
            <p:ph idx="3" type="title"/>
          </p:nvPr>
        </p:nvSpPr>
        <p:spPr>
          <a:xfrm>
            <a:off x="4997075" y="1766250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</a:t>
            </a:r>
            <a:endParaRPr/>
          </a:p>
        </p:txBody>
      </p:sp>
      <p:sp>
        <p:nvSpPr>
          <p:cNvPr id="422" name="Google Shape;422;p42"/>
          <p:cNvSpPr txBox="1"/>
          <p:nvPr>
            <p:ph idx="4" type="subTitle"/>
          </p:nvPr>
        </p:nvSpPr>
        <p:spPr>
          <a:xfrm>
            <a:off x="4997075" y="2165375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Million deaths and counting</a:t>
            </a:r>
            <a:endParaRPr/>
          </a:p>
        </p:txBody>
      </p:sp>
      <p:sp>
        <p:nvSpPr>
          <p:cNvPr id="423" name="Google Shape;423;p42"/>
          <p:cNvSpPr txBox="1"/>
          <p:nvPr>
            <p:ph idx="7" type="title"/>
          </p:nvPr>
        </p:nvSpPr>
        <p:spPr>
          <a:xfrm>
            <a:off x="1530351" y="363062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4" name="Google Shape;424;p42"/>
          <p:cNvSpPr txBox="1"/>
          <p:nvPr>
            <p:ph idx="8" type="subTitle"/>
          </p:nvPr>
        </p:nvSpPr>
        <p:spPr>
          <a:xfrm>
            <a:off x="1530350" y="402975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case on Jan 20th, severe restrictions imposed March 2020</a:t>
            </a:r>
            <a:endParaRPr/>
          </a:p>
        </p:txBody>
      </p:sp>
      <p:sp>
        <p:nvSpPr>
          <p:cNvPr id="425" name="Google Shape;425;p42"/>
          <p:cNvSpPr txBox="1"/>
          <p:nvPr>
            <p:ph idx="14" type="title"/>
          </p:nvPr>
        </p:nvSpPr>
        <p:spPr>
          <a:xfrm>
            <a:off x="4997075" y="363062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 txBox="1"/>
          <p:nvPr>
            <p:ph idx="15" type="subTitle"/>
          </p:nvPr>
        </p:nvSpPr>
        <p:spPr>
          <a:xfrm>
            <a:off x="4997075" y="402975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66% of population fully vaccinated, 572M doses given</a:t>
            </a:r>
            <a:endParaRPr/>
          </a:p>
        </p:txBody>
      </p:sp>
      <p:grpSp>
        <p:nvGrpSpPr>
          <p:cNvPr id="427" name="Google Shape;427;p42"/>
          <p:cNvGrpSpPr/>
          <p:nvPr/>
        </p:nvGrpSpPr>
        <p:grpSpPr>
          <a:xfrm>
            <a:off x="2472535" y="1402714"/>
            <a:ext cx="285230" cy="355597"/>
            <a:chOff x="8007400" y="2902278"/>
            <a:chExt cx="285230" cy="355597"/>
          </a:xfrm>
        </p:grpSpPr>
        <p:sp>
          <p:nvSpPr>
            <p:cNvPr id="428" name="Google Shape;428;p42"/>
            <p:cNvSpPr/>
            <p:nvPr/>
          </p:nvSpPr>
          <p:spPr>
            <a:xfrm>
              <a:off x="8134820" y="3165305"/>
              <a:ext cx="39851" cy="39851"/>
            </a:xfrm>
            <a:custGeom>
              <a:rect b="b" l="l" r="r" t="t"/>
              <a:pathLst>
                <a:path extrusionOk="0" h="1251" w="1251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8007400" y="2902278"/>
              <a:ext cx="285230" cy="355597"/>
            </a:xfrm>
            <a:custGeom>
              <a:rect b="b" l="l" r="r" t="t"/>
              <a:pathLst>
                <a:path extrusionOk="0" h="11163" w="8954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42"/>
          <p:cNvSpPr/>
          <p:nvPr/>
        </p:nvSpPr>
        <p:spPr>
          <a:xfrm>
            <a:off x="5897720" y="1441203"/>
            <a:ext cx="368308" cy="366970"/>
          </a:xfrm>
          <a:custGeom>
            <a:rect b="b" l="l" r="r" t="t"/>
            <a:pathLst>
              <a:path extrusionOk="0" h="11520" w="11562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42"/>
          <p:cNvGrpSpPr/>
          <p:nvPr/>
        </p:nvGrpSpPr>
        <p:grpSpPr>
          <a:xfrm>
            <a:off x="2495659" y="3277855"/>
            <a:ext cx="238976" cy="352762"/>
            <a:chOff x="4942472" y="3809318"/>
            <a:chExt cx="238976" cy="352762"/>
          </a:xfrm>
        </p:grpSpPr>
        <p:sp>
          <p:nvSpPr>
            <p:cNvPr id="432" name="Google Shape;432;p42"/>
            <p:cNvSpPr/>
            <p:nvPr/>
          </p:nvSpPr>
          <p:spPr>
            <a:xfrm>
              <a:off x="4975473" y="3837159"/>
              <a:ext cx="77790" cy="77790"/>
            </a:xfrm>
            <a:custGeom>
              <a:rect b="b" l="l" r="r" t="t"/>
              <a:pathLst>
                <a:path extrusionOk="0" h="2442" w="2442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5056640" y="3837000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4962572" y="3943969"/>
              <a:ext cx="90691" cy="77662"/>
            </a:xfrm>
            <a:custGeom>
              <a:rect b="b" l="l" r="r" t="t"/>
              <a:pathLst>
                <a:path extrusionOk="0" h="2438" w="2847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5056640" y="3943969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4975473" y="4050492"/>
              <a:ext cx="77790" cy="78300"/>
            </a:xfrm>
            <a:custGeom>
              <a:rect b="b" l="l" r="r" t="t"/>
              <a:pathLst>
                <a:path extrusionOk="0" h="2458" w="2442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056640" y="4051288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4942472" y="3809318"/>
              <a:ext cx="238976" cy="352762"/>
            </a:xfrm>
            <a:custGeom>
              <a:rect b="b" l="l" r="r" t="t"/>
              <a:pathLst>
                <a:path extrusionOk="0" h="11074" w="7502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42"/>
          <p:cNvSpPr/>
          <p:nvPr/>
        </p:nvSpPr>
        <p:spPr>
          <a:xfrm>
            <a:off x="5890332" y="3378966"/>
            <a:ext cx="383088" cy="286472"/>
          </a:xfrm>
          <a:custGeom>
            <a:rect b="b" l="l" r="r" t="t"/>
            <a:pathLst>
              <a:path extrusionOk="0" h="8993" w="12026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type="title"/>
          </p:nvPr>
        </p:nvSpPr>
        <p:spPr>
          <a:xfrm>
            <a:off x="1624450" y="1629138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Regions Served</a:t>
            </a:r>
            <a:endParaRPr/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1624450" y="2180650"/>
            <a:ext cx="2694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TX, AR, NE, MS, PR, VI</a:t>
            </a:r>
            <a:endParaRPr/>
          </a:p>
        </p:txBody>
      </p:sp>
      <p:sp>
        <p:nvSpPr>
          <p:cNvPr id="446" name="Google Shape;446;p43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TMF Health Quality Institute</a:t>
            </a:r>
            <a:endParaRPr/>
          </a:p>
        </p:txBody>
      </p:sp>
      <p:sp>
        <p:nvSpPr>
          <p:cNvPr id="447" name="Google Shape;447;p43"/>
          <p:cNvSpPr txBox="1"/>
          <p:nvPr>
            <p:ph idx="3" type="title"/>
          </p:nvPr>
        </p:nvSpPr>
        <p:spPr>
          <a:xfrm>
            <a:off x="4825390" y="1629138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Covered</a:t>
            </a:r>
            <a:endParaRPr/>
          </a:p>
        </p:txBody>
      </p:sp>
      <p:sp>
        <p:nvSpPr>
          <p:cNvPr id="448" name="Google Shape;448;p43"/>
          <p:cNvSpPr txBox="1"/>
          <p:nvPr>
            <p:ph idx="4" type="subTitle"/>
          </p:nvPr>
        </p:nvSpPr>
        <p:spPr>
          <a:xfrm>
            <a:off x="4825400" y="2123225"/>
            <a:ext cx="31155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Opioids</a:t>
            </a:r>
            <a:r>
              <a:rPr lang="en"/>
              <a:t>, immunization, testing, training, infection control</a:t>
            </a:r>
            <a:endParaRPr/>
          </a:p>
        </p:txBody>
      </p:sp>
      <p:sp>
        <p:nvSpPr>
          <p:cNvPr id="449" name="Google Shape;449;p43"/>
          <p:cNvSpPr txBox="1"/>
          <p:nvPr>
            <p:ph idx="6" type="subTitle"/>
          </p:nvPr>
        </p:nvSpPr>
        <p:spPr>
          <a:xfrm>
            <a:off x="1074650" y="4006900"/>
            <a:ext cx="3243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 and Dissemination, Monitoring, Assistance and Training</a:t>
            </a:r>
            <a:endParaRPr/>
          </a:p>
        </p:txBody>
      </p:sp>
      <p:sp>
        <p:nvSpPr>
          <p:cNvPr id="450" name="Google Shape;450;p43"/>
          <p:cNvSpPr txBox="1"/>
          <p:nvPr>
            <p:ph idx="7" type="title"/>
          </p:nvPr>
        </p:nvSpPr>
        <p:spPr>
          <a:xfrm>
            <a:off x="4825390" y="3455363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451" name="Google Shape;451;p43"/>
          <p:cNvSpPr txBox="1"/>
          <p:nvPr>
            <p:ph idx="8" type="subTitle"/>
          </p:nvPr>
        </p:nvSpPr>
        <p:spPr>
          <a:xfrm>
            <a:off x="4825400" y="4006900"/>
            <a:ext cx="31155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Federal Agencies, Nursing Homes, Community Organizations</a:t>
            </a:r>
            <a:endParaRPr/>
          </a:p>
        </p:txBody>
      </p:sp>
      <p:sp>
        <p:nvSpPr>
          <p:cNvPr id="452" name="Google Shape;452;p43"/>
          <p:cNvSpPr txBox="1"/>
          <p:nvPr>
            <p:ph idx="5" type="title"/>
          </p:nvPr>
        </p:nvSpPr>
        <p:spPr>
          <a:xfrm>
            <a:off x="1624450" y="3455363"/>
            <a:ext cx="269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Offered</a:t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 rot="2385589">
            <a:off x="3757756" y="1208124"/>
            <a:ext cx="472753" cy="445967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4913050" y="1265637"/>
            <a:ext cx="454541" cy="414277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3766850" y="3066262"/>
            <a:ext cx="454541" cy="414277"/>
          </a:xfrm>
          <a:custGeom>
            <a:rect b="b" l="l" r="r" t="t"/>
            <a:pathLst>
              <a:path extrusionOk="0" h="24023" w="26354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 rot="413918">
            <a:off x="4938108" y="3064747"/>
            <a:ext cx="472764" cy="445971"/>
          </a:xfrm>
          <a:custGeom>
            <a:rect b="b" l="l" r="r" t="t"/>
            <a:pathLst>
              <a:path extrusionOk="0" h="9344" w="10624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43"/>
          <p:cNvGrpSpPr/>
          <p:nvPr/>
        </p:nvGrpSpPr>
        <p:grpSpPr>
          <a:xfrm>
            <a:off x="3810154" y="1254905"/>
            <a:ext cx="367925" cy="352380"/>
            <a:chOff x="7101317" y="2441655"/>
            <a:chExt cx="367925" cy="352380"/>
          </a:xfrm>
        </p:grpSpPr>
        <p:sp>
          <p:nvSpPr>
            <p:cNvPr id="458" name="Google Shape;458;p43"/>
            <p:cNvSpPr/>
            <p:nvPr/>
          </p:nvSpPr>
          <p:spPr>
            <a:xfrm>
              <a:off x="7101317" y="2441655"/>
              <a:ext cx="367925" cy="352380"/>
            </a:xfrm>
            <a:custGeom>
              <a:rect b="b" l="l" r="r" t="t"/>
              <a:pathLst>
                <a:path extrusionOk="0" h="11062" w="11550">
                  <a:moveTo>
                    <a:pt x="7061" y="334"/>
                  </a:moveTo>
                  <a:cubicBezTo>
                    <a:pt x="7799" y="334"/>
                    <a:pt x="8406" y="941"/>
                    <a:pt x="8406" y="1679"/>
                  </a:cubicBezTo>
                  <a:lnTo>
                    <a:pt x="8406" y="3108"/>
                  </a:lnTo>
                  <a:lnTo>
                    <a:pt x="7906" y="3108"/>
                  </a:lnTo>
                  <a:lnTo>
                    <a:pt x="7906" y="1679"/>
                  </a:lnTo>
                  <a:cubicBezTo>
                    <a:pt x="7906" y="1227"/>
                    <a:pt x="7537" y="834"/>
                    <a:pt x="7061" y="834"/>
                  </a:cubicBezTo>
                  <a:lnTo>
                    <a:pt x="4465" y="834"/>
                  </a:lnTo>
                  <a:cubicBezTo>
                    <a:pt x="4001" y="834"/>
                    <a:pt x="3620" y="1203"/>
                    <a:pt x="3620" y="1679"/>
                  </a:cubicBezTo>
                  <a:lnTo>
                    <a:pt x="3620" y="2429"/>
                  </a:lnTo>
                  <a:cubicBezTo>
                    <a:pt x="3620" y="2513"/>
                    <a:pt x="3691" y="2596"/>
                    <a:pt x="3786" y="2596"/>
                  </a:cubicBezTo>
                  <a:cubicBezTo>
                    <a:pt x="3870" y="2596"/>
                    <a:pt x="3941" y="2513"/>
                    <a:pt x="3941" y="2429"/>
                  </a:cubicBezTo>
                  <a:lnTo>
                    <a:pt x="3941" y="1679"/>
                  </a:lnTo>
                  <a:cubicBezTo>
                    <a:pt x="3941" y="1406"/>
                    <a:pt x="4167" y="1179"/>
                    <a:pt x="4453" y="1179"/>
                  </a:cubicBezTo>
                  <a:lnTo>
                    <a:pt x="7037" y="1179"/>
                  </a:lnTo>
                  <a:cubicBezTo>
                    <a:pt x="7323" y="1179"/>
                    <a:pt x="7549" y="1406"/>
                    <a:pt x="7549" y="1679"/>
                  </a:cubicBezTo>
                  <a:lnTo>
                    <a:pt x="7549" y="3108"/>
                  </a:lnTo>
                  <a:lnTo>
                    <a:pt x="3108" y="3108"/>
                  </a:lnTo>
                  <a:lnTo>
                    <a:pt x="3120" y="1679"/>
                  </a:lnTo>
                  <a:cubicBezTo>
                    <a:pt x="3120" y="941"/>
                    <a:pt x="3727" y="334"/>
                    <a:pt x="4465" y="334"/>
                  </a:cubicBezTo>
                  <a:close/>
                  <a:moveTo>
                    <a:pt x="8382" y="3453"/>
                  </a:moveTo>
                  <a:cubicBezTo>
                    <a:pt x="9930" y="3453"/>
                    <a:pt x="11180" y="4704"/>
                    <a:pt x="11180" y="6251"/>
                  </a:cubicBezTo>
                  <a:lnTo>
                    <a:pt x="11180" y="9252"/>
                  </a:lnTo>
                  <a:lnTo>
                    <a:pt x="2905" y="9252"/>
                  </a:lnTo>
                  <a:cubicBezTo>
                    <a:pt x="2822" y="9252"/>
                    <a:pt x="2739" y="9335"/>
                    <a:pt x="2739" y="9418"/>
                  </a:cubicBezTo>
                  <a:cubicBezTo>
                    <a:pt x="2739" y="9514"/>
                    <a:pt x="2822" y="9585"/>
                    <a:pt x="2905" y="9585"/>
                  </a:cubicBezTo>
                  <a:lnTo>
                    <a:pt x="11180" y="9585"/>
                  </a:lnTo>
                  <a:lnTo>
                    <a:pt x="11180" y="10288"/>
                  </a:lnTo>
                  <a:cubicBezTo>
                    <a:pt x="11168" y="10538"/>
                    <a:pt x="10942" y="10728"/>
                    <a:pt x="10716" y="10728"/>
                  </a:cubicBezTo>
                  <a:cubicBezTo>
                    <a:pt x="10716" y="10716"/>
                    <a:pt x="822" y="10716"/>
                    <a:pt x="774" y="10716"/>
                  </a:cubicBezTo>
                  <a:cubicBezTo>
                    <a:pt x="536" y="10704"/>
                    <a:pt x="334" y="10490"/>
                    <a:pt x="334" y="10240"/>
                  </a:cubicBezTo>
                  <a:lnTo>
                    <a:pt x="334" y="9585"/>
                  </a:lnTo>
                  <a:lnTo>
                    <a:pt x="2072" y="9585"/>
                  </a:lnTo>
                  <a:cubicBezTo>
                    <a:pt x="2167" y="9585"/>
                    <a:pt x="2239" y="9514"/>
                    <a:pt x="2239" y="9418"/>
                  </a:cubicBezTo>
                  <a:cubicBezTo>
                    <a:pt x="2239" y="9335"/>
                    <a:pt x="2167" y="9252"/>
                    <a:pt x="2072" y="9252"/>
                  </a:cubicBezTo>
                  <a:lnTo>
                    <a:pt x="334" y="9252"/>
                  </a:lnTo>
                  <a:lnTo>
                    <a:pt x="334" y="6251"/>
                  </a:lnTo>
                  <a:cubicBezTo>
                    <a:pt x="334" y="4704"/>
                    <a:pt x="1584" y="3453"/>
                    <a:pt x="3132" y="3453"/>
                  </a:cubicBezTo>
                  <a:close/>
                  <a:moveTo>
                    <a:pt x="4465" y="1"/>
                  </a:moveTo>
                  <a:cubicBezTo>
                    <a:pt x="3536" y="1"/>
                    <a:pt x="2786" y="763"/>
                    <a:pt x="2786" y="1679"/>
                  </a:cubicBezTo>
                  <a:lnTo>
                    <a:pt x="2786" y="3132"/>
                  </a:lnTo>
                  <a:cubicBezTo>
                    <a:pt x="1227" y="3311"/>
                    <a:pt x="0" y="4632"/>
                    <a:pt x="0" y="6239"/>
                  </a:cubicBezTo>
                  <a:lnTo>
                    <a:pt x="0" y="10240"/>
                  </a:lnTo>
                  <a:cubicBezTo>
                    <a:pt x="0" y="10692"/>
                    <a:pt x="357" y="11061"/>
                    <a:pt x="822" y="11061"/>
                  </a:cubicBezTo>
                  <a:lnTo>
                    <a:pt x="10740" y="11061"/>
                  </a:lnTo>
                  <a:cubicBezTo>
                    <a:pt x="11180" y="11061"/>
                    <a:pt x="11549" y="10704"/>
                    <a:pt x="11549" y="10240"/>
                  </a:cubicBezTo>
                  <a:lnTo>
                    <a:pt x="11549" y="6239"/>
                  </a:lnTo>
                  <a:cubicBezTo>
                    <a:pt x="11526" y="4632"/>
                    <a:pt x="10299" y="3287"/>
                    <a:pt x="8739" y="3132"/>
                  </a:cubicBezTo>
                  <a:lnTo>
                    <a:pt x="8739" y="1679"/>
                  </a:lnTo>
                  <a:cubicBezTo>
                    <a:pt x="8739" y="751"/>
                    <a:pt x="7977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7222302" y="2588443"/>
              <a:ext cx="124426" cy="124043"/>
            </a:xfrm>
            <a:custGeom>
              <a:rect b="b" l="l" r="r" t="t"/>
              <a:pathLst>
                <a:path extrusionOk="0" h="3894" w="3906">
                  <a:moveTo>
                    <a:pt x="2441" y="334"/>
                  </a:moveTo>
                  <a:lnTo>
                    <a:pt x="2441" y="1286"/>
                  </a:lnTo>
                  <a:cubicBezTo>
                    <a:pt x="2441" y="1381"/>
                    <a:pt x="2513" y="1453"/>
                    <a:pt x="2608" y="1453"/>
                  </a:cubicBezTo>
                  <a:lnTo>
                    <a:pt x="3560" y="1453"/>
                  </a:lnTo>
                  <a:lnTo>
                    <a:pt x="3560" y="2429"/>
                  </a:lnTo>
                  <a:lnTo>
                    <a:pt x="2608" y="2429"/>
                  </a:lnTo>
                  <a:cubicBezTo>
                    <a:pt x="2513" y="2429"/>
                    <a:pt x="2441" y="2513"/>
                    <a:pt x="2441" y="2596"/>
                  </a:cubicBezTo>
                  <a:lnTo>
                    <a:pt x="2441" y="3548"/>
                  </a:lnTo>
                  <a:lnTo>
                    <a:pt x="1465" y="3548"/>
                  </a:lnTo>
                  <a:lnTo>
                    <a:pt x="1465" y="2596"/>
                  </a:lnTo>
                  <a:cubicBezTo>
                    <a:pt x="1465" y="2513"/>
                    <a:pt x="1382" y="2429"/>
                    <a:pt x="1298" y="2429"/>
                  </a:cubicBezTo>
                  <a:lnTo>
                    <a:pt x="346" y="2429"/>
                  </a:lnTo>
                  <a:lnTo>
                    <a:pt x="346" y="1453"/>
                  </a:lnTo>
                  <a:lnTo>
                    <a:pt x="1298" y="1453"/>
                  </a:lnTo>
                  <a:cubicBezTo>
                    <a:pt x="1382" y="1453"/>
                    <a:pt x="1465" y="1381"/>
                    <a:pt x="1465" y="1286"/>
                  </a:cubicBezTo>
                  <a:lnTo>
                    <a:pt x="1465" y="334"/>
                  </a:lnTo>
                  <a:close/>
                  <a:moveTo>
                    <a:pt x="1298" y="0"/>
                  </a:moveTo>
                  <a:cubicBezTo>
                    <a:pt x="1203" y="0"/>
                    <a:pt x="1131" y="84"/>
                    <a:pt x="1131" y="167"/>
                  </a:cubicBezTo>
                  <a:lnTo>
                    <a:pt x="1131" y="1120"/>
                  </a:lnTo>
                  <a:lnTo>
                    <a:pt x="179" y="1120"/>
                  </a:lnTo>
                  <a:cubicBezTo>
                    <a:pt x="96" y="1120"/>
                    <a:pt x="12" y="1191"/>
                    <a:pt x="12" y="1286"/>
                  </a:cubicBezTo>
                  <a:lnTo>
                    <a:pt x="12" y="2608"/>
                  </a:lnTo>
                  <a:cubicBezTo>
                    <a:pt x="0" y="2703"/>
                    <a:pt x="96" y="2774"/>
                    <a:pt x="179" y="2774"/>
                  </a:cubicBezTo>
                  <a:lnTo>
                    <a:pt x="1131" y="2774"/>
                  </a:lnTo>
                  <a:lnTo>
                    <a:pt x="1131" y="3727"/>
                  </a:lnTo>
                  <a:cubicBezTo>
                    <a:pt x="1131" y="3822"/>
                    <a:pt x="1203" y="3894"/>
                    <a:pt x="1298" y="3894"/>
                  </a:cubicBezTo>
                  <a:lnTo>
                    <a:pt x="2620" y="3894"/>
                  </a:lnTo>
                  <a:cubicBezTo>
                    <a:pt x="2715" y="3894"/>
                    <a:pt x="2786" y="3822"/>
                    <a:pt x="2786" y="3727"/>
                  </a:cubicBezTo>
                  <a:lnTo>
                    <a:pt x="2786" y="2774"/>
                  </a:lnTo>
                  <a:lnTo>
                    <a:pt x="3739" y="2774"/>
                  </a:lnTo>
                  <a:cubicBezTo>
                    <a:pt x="3822" y="2774"/>
                    <a:pt x="3906" y="2703"/>
                    <a:pt x="3906" y="2608"/>
                  </a:cubicBezTo>
                  <a:lnTo>
                    <a:pt x="3906" y="1286"/>
                  </a:lnTo>
                  <a:cubicBezTo>
                    <a:pt x="3906" y="1191"/>
                    <a:pt x="3822" y="1120"/>
                    <a:pt x="3739" y="1120"/>
                  </a:cubicBezTo>
                  <a:lnTo>
                    <a:pt x="2786" y="1120"/>
                  </a:lnTo>
                  <a:lnTo>
                    <a:pt x="2786" y="167"/>
                  </a:lnTo>
                  <a:cubicBezTo>
                    <a:pt x="2786" y="84"/>
                    <a:pt x="2715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43"/>
          <p:cNvGrpSpPr/>
          <p:nvPr/>
        </p:nvGrpSpPr>
        <p:grpSpPr>
          <a:xfrm>
            <a:off x="4956742" y="1329005"/>
            <a:ext cx="367161" cy="287523"/>
            <a:chOff x="4878379" y="2473892"/>
            <a:chExt cx="367161" cy="287523"/>
          </a:xfrm>
        </p:grpSpPr>
        <p:sp>
          <p:nvSpPr>
            <p:cNvPr id="461" name="Google Shape;461;p43"/>
            <p:cNvSpPr/>
            <p:nvPr/>
          </p:nvSpPr>
          <p:spPr>
            <a:xfrm>
              <a:off x="5110889" y="2554676"/>
              <a:ext cx="75496" cy="71355"/>
            </a:xfrm>
            <a:custGeom>
              <a:rect b="b" l="l" r="r" t="t"/>
              <a:pathLst>
                <a:path extrusionOk="0" h="2240" w="2370">
                  <a:moveTo>
                    <a:pt x="1250" y="322"/>
                  </a:moveTo>
                  <a:lnTo>
                    <a:pt x="2048" y="1263"/>
                  </a:lnTo>
                  <a:lnTo>
                    <a:pt x="2048" y="1918"/>
                  </a:lnTo>
                  <a:lnTo>
                    <a:pt x="322" y="1918"/>
                  </a:lnTo>
                  <a:lnTo>
                    <a:pt x="322" y="322"/>
                  </a:lnTo>
                  <a:close/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2084"/>
                  </a:lnTo>
                  <a:cubicBezTo>
                    <a:pt x="0" y="2168"/>
                    <a:pt x="72" y="2239"/>
                    <a:pt x="155" y="2239"/>
                  </a:cubicBezTo>
                  <a:lnTo>
                    <a:pt x="2215" y="2239"/>
                  </a:lnTo>
                  <a:cubicBezTo>
                    <a:pt x="2298" y="2239"/>
                    <a:pt x="2370" y="2168"/>
                    <a:pt x="2370" y="2084"/>
                  </a:cubicBezTo>
                  <a:lnTo>
                    <a:pt x="2370" y="1191"/>
                  </a:lnTo>
                  <a:cubicBezTo>
                    <a:pt x="2370" y="1084"/>
                    <a:pt x="2358" y="1132"/>
                    <a:pt x="1441" y="36"/>
                  </a:cubicBezTo>
                  <a:cubicBezTo>
                    <a:pt x="1429" y="13"/>
                    <a:pt x="138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4958049" y="2691972"/>
              <a:ext cx="45521" cy="45553"/>
            </a:xfrm>
            <a:custGeom>
              <a:rect b="b" l="l" r="r" t="t"/>
              <a:pathLst>
                <a:path extrusionOk="0" h="1430" w="1429">
                  <a:moveTo>
                    <a:pt x="714" y="358"/>
                  </a:moveTo>
                  <a:cubicBezTo>
                    <a:pt x="929" y="358"/>
                    <a:pt x="1084" y="525"/>
                    <a:pt x="1084" y="727"/>
                  </a:cubicBezTo>
                  <a:cubicBezTo>
                    <a:pt x="1084" y="941"/>
                    <a:pt x="929" y="1108"/>
                    <a:pt x="714" y="1108"/>
                  </a:cubicBezTo>
                  <a:cubicBezTo>
                    <a:pt x="512" y="1108"/>
                    <a:pt x="345" y="941"/>
                    <a:pt x="345" y="727"/>
                  </a:cubicBezTo>
                  <a:cubicBezTo>
                    <a:pt x="345" y="525"/>
                    <a:pt x="512" y="358"/>
                    <a:pt x="714" y="358"/>
                  </a:cubicBezTo>
                  <a:close/>
                  <a:moveTo>
                    <a:pt x="714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108"/>
                    <a:pt x="333" y="1429"/>
                    <a:pt x="714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34"/>
                    <a:pt x="111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130225" y="2691972"/>
              <a:ext cx="45553" cy="45553"/>
            </a:xfrm>
            <a:custGeom>
              <a:rect b="b" l="l" r="r" t="t"/>
              <a:pathLst>
                <a:path extrusionOk="0" h="1430" w="1430">
                  <a:moveTo>
                    <a:pt x="715" y="358"/>
                  </a:moveTo>
                  <a:cubicBezTo>
                    <a:pt x="917" y="358"/>
                    <a:pt x="1084" y="525"/>
                    <a:pt x="1084" y="727"/>
                  </a:cubicBezTo>
                  <a:cubicBezTo>
                    <a:pt x="1084" y="929"/>
                    <a:pt x="917" y="1108"/>
                    <a:pt x="715" y="1108"/>
                  </a:cubicBezTo>
                  <a:cubicBezTo>
                    <a:pt x="501" y="1108"/>
                    <a:pt x="346" y="941"/>
                    <a:pt x="346" y="727"/>
                  </a:cubicBezTo>
                  <a:cubicBezTo>
                    <a:pt x="346" y="525"/>
                    <a:pt x="501" y="358"/>
                    <a:pt x="715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08"/>
                    <a:pt x="322" y="1429"/>
                    <a:pt x="715" y="1429"/>
                  </a:cubicBezTo>
                  <a:cubicBezTo>
                    <a:pt x="1096" y="1429"/>
                    <a:pt x="1429" y="1108"/>
                    <a:pt x="1429" y="715"/>
                  </a:cubicBezTo>
                  <a:cubicBezTo>
                    <a:pt x="1429" y="334"/>
                    <a:pt x="1120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4930717" y="2523586"/>
              <a:ext cx="100917" cy="100534"/>
            </a:xfrm>
            <a:custGeom>
              <a:rect b="b" l="l" r="r" t="t"/>
              <a:pathLst>
                <a:path extrusionOk="0" h="3156" w="3168">
                  <a:moveTo>
                    <a:pt x="1763" y="346"/>
                  </a:moveTo>
                  <a:cubicBezTo>
                    <a:pt x="1811" y="346"/>
                    <a:pt x="1858" y="393"/>
                    <a:pt x="1858" y="441"/>
                  </a:cubicBezTo>
                  <a:lnTo>
                    <a:pt x="1858" y="1120"/>
                  </a:lnTo>
                  <a:cubicBezTo>
                    <a:pt x="1858" y="1215"/>
                    <a:pt x="1930" y="1286"/>
                    <a:pt x="2013" y="1286"/>
                  </a:cubicBezTo>
                  <a:lnTo>
                    <a:pt x="2704" y="1286"/>
                  </a:lnTo>
                  <a:cubicBezTo>
                    <a:pt x="2751" y="1286"/>
                    <a:pt x="2787" y="1334"/>
                    <a:pt x="2787" y="1370"/>
                  </a:cubicBezTo>
                  <a:lnTo>
                    <a:pt x="2787" y="1774"/>
                  </a:lnTo>
                  <a:cubicBezTo>
                    <a:pt x="2787" y="1822"/>
                    <a:pt x="2751" y="1870"/>
                    <a:pt x="2704" y="1870"/>
                  </a:cubicBezTo>
                  <a:lnTo>
                    <a:pt x="2013" y="1870"/>
                  </a:lnTo>
                  <a:cubicBezTo>
                    <a:pt x="1930" y="1870"/>
                    <a:pt x="1858" y="1941"/>
                    <a:pt x="1858" y="2024"/>
                  </a:cubicBezTo>
                  <a:lnTo>
                    <a:pt x="1858" y="2715"/>
                  </a:lnTo>
                  <a:cubicBezTo>
                    <a:pt x="1858" y="2763"/>
                    <a:pt x="1811" y="2798"/>
                    <a:pt x="1763" y="2798"/>
                  </a:cubicBezTo>
                  <a:lnTo>
                    <a:pt x="1358" y="2798"/>
                  </a:lnTo>
                  <a:cubicBezTo>
                    <a:pt x="1322" y="2798"/>
                    <a:pt x="1275" y="2763"/>
                    <a:pt x="1275" y="2715"/>
                  </a:cubicBezTo>
                  <a:lnTo>
                    <a:pt x="1275" y="2024"/>
                  </a:lnTo>
                  <a:cubicBezTo>
                    <a:pt x="1275" y="1941"/>
                    <a:pt x="1203" y="1870"/>
                    <a:pt x="1108" y="1870"/>
                  </a:cubicBezTo>
                  <a:lnTo>
                    <a:pt x="429" y="1870"/>
                  </a:lnTo>
                  <a:cubicBezTo>
                    <a:pt x="382" y="1870"/>
                    <a:pt x="334" y="1822"/>
                    <a:pt x="334" y="1774"/>
                  </a:cubicBezTo>
                  <a:lnTo>
                    <a:pt x="334" y="1370"/>
                  </a:lnTo>
                  <a:cubicBezTo>
                    <a:pt x="334" y="1334"/>
                    <a:pt x="382" y="1286"/>
                    <a:pt x="429" y="1286"/>
                  </a:cubicBezTo>
                  <a:lnTo>
                    <a:pt x="1108" y="1286"/>
                  </a:lnTo>
                  <a:cubicBezTo>
                    <a:pt x="1203" y="1286"/>
                    <a:pt x="1275" y="1215"/>
                    <a:pt x="1275" y="1120"/>
                  </a:cubicBezTo>
                  <a:lnTo>
                    <a:pt x="1275" y="441"/>
                  </a:lnTo>
                  <a:cubicBezTo>
                    <a:pt x="1275" y="393"/>
                    <a:pt x="1322" y="346"/>
                    <a:pt x="1358" y="346"/>
                  </a:cubicBezTo>
                  <a:close/>
                  <a:moveTo>
                    <a:pt x="1394" y="0"/>
                  </a:moveTo>
                  <a:cubicBezTo>
                    <a:pt x="1156" y="0"/>
                    <a:pt x="965" y="203"/>
                    <a:pt x="965" y="441"/>
                  </a:cubicBezTo>
                  <a:lnTo>
                    <a:pt x="965" y="953"/>
                  </a:lnTo>
                  <a:lnTo>
                    <a:pt x="441" y="953"/>
                  </a:lnTo>
                  <a:cubicBezTo>
                    <a:pt x="203" y="953"/>
                    <a:pt x="13" y="1155"/>
                    <a:pt x="13" y="1393"/>
                  </a:cubicBezTo>
                  <a:lnTo>
                    <a:pt x="13" y="1786"/>
                  </a:lnTo>
                  <a:cubicBezTo>
                    <a:pt x="1" y="2013"/>
                    <a:pt x="191" y="2203"/>
                    <a:pt x="429" y="2203"/>
                  </a:cubicBezTo>
                  <a:lnTo>
                    <a:pt x="953" y="2203"/>
                  </a:lnTo>
                  <a:lnTo>
                    <a:pt x="953" y="2727"/>
                  </a:lnTo>
                  <a:cubicBezTo>
                    <a:pt x="953" y="2965"/>
                    <a:pt x="1144" y="3156"/>
                    <a:pt x="1382" y="3156"/>
                  </a:cubicBezTo>
                  <a:lnTo>
                    <a:pt x="1787" y="3156"/>
                  </a:lnTo>
                  <a:cubicBezTo>
                    <a:pt x="2025" y="3156"/>
                    <a:pt x="2215" y="2965"/>
                    <a:pt x="2215" y="2727"/>
                  </a:cubicBezTo>
                  <a:lnTo>
                    <a:pt x="2215" y="2203"/>
                  </a:lnTo>
                  <a:lnTo>
                    <a:pt x="2739" y="2203"/>
                  </a:lnTo>
                  <a:cubicBezTo>
                    <a:pt x="2977" y="2203"/>
                    <a:pt x="3168" y="2013"/>
                    <a:pt x="3168" y="1774"/>
                  </a:cubicBezTo>
                  <a:lnTo>
                    <a:pt x="3168" y="1370"/>
                  </a:lnTo>
                  <a:cubicBezTo>
                    <a:pt x="3168" y="1131"/>
                    <a:pt x="2977" y="941"/>
                    <a:pt x="2739" y="941"/>
                  </a:cubicBezTo>
                  <a:lnTo>
                    <a:pt x="2227" y="941"/>
                  </a:lnTo>
                  <a:lnTo>
                    <a:pt x="2227" y="441"/>
                  </a:lnTo>
                  <a:cubicBezTo>
                    <a:pt x="2227" y="203"/>
                    <a:pt x="2037" y="0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4878379" y="2473892"/>
              <a:ext cx="367161" cy="287523"/>
            </a:xfrm>
            <a:custGeom>
              <a:rect b="b" l="l" r="r" t="t"/>
              <a:pathLst>
                <a:path extrusionOk="0" h="9026" w="11526">
                  <a:moveTo>
                    <a:pt x="7966" y="346"/>
                  </a:moveTo>
                  <a:cubicBezTo>
                    <a:pt x="8228" y="346"/>
                    <a:pt x="8454" y="572"/>
                    <a:pt x="8454" y="834"/>
                  </a:cubicBezTo>
                  <a:lnTo>
                    <a:pt x="8454" y="1203"/>
                  </a:lnTo>
                  <a:lnTo>
                    <a:pt x="7478" y="1203"/>
                  </a:lnTo>
                  <a:lnTo>
                    <a:pt x="7478" y="834"/>
                  </a:lnTo>
                  <a:cubicBezTo>
                    <a:pt x="7478" y="572"/>
                    <a:pt x="7692" y="346"/>
                    <a:pt x="7966" y="346"/>
                  </a:cubicBezTo>
                  <a:close/>
                  <a:moveTo>
                    <a:pt x="8645" y="1548"/>
                  </a:moveTo>
                  <a:lnTo>
                    <a:pt x="8645" y="1703"/>
                  </a:lnTo>
                  <a:lnTo>
                    <a:pt x="7275" y="1703"/>
                  </a:lnTo>
                  <a:lnTo>
                    <a:pt x="7275" y="1548"/>
                  </a:lnTo>
                  <a:close/>
                  <a:moveTo>
                    <a:pt x="6132" y="5894"/>
                  </a:moveTo>
                  <a:lnTo>
                    <a:pt x="6132" y="7192"/>
                  </a:lnTo>
                  <a:lnTo>
                    <a:pt x="4644" y="7192"/>
                  </a:lnTo>
                  <a:cubicBezTo>
                    <a:pt x="4644" y="7180"/>
                    <a:pt x="4632" y="7156"/>
                    <a:pt x="4632" y="7144"/>
                  </a:cubicBezTo>
                  <a:cubicBezTo>
                    <a:pt x="4420" y="6454"/>
                    <a:pt x="3830" y="6114"/>
                    <a:pt x="3240" y="6114"/>
                  </a:cubicBezTo>
                  <a:cubicBezTo>
                    <a:pt x="2639" y="6114"/>
                    <a:pt x="2038" y="6466"/>
                    <a:pt x="1834" y="7156"/>
                  </a:cubicBezTo>
                  <a:cubicBezTo>
                    <a:pt x="1834" y="7180"/>
                    <a:pt x="1822" y="7192"/>
                    <a:pt x="1822" y="7204"/>
                  </a:cubicBezTo>
                  <a:lnTo>
                    <a:pt x="691" y="7204"/>
                  </a:lnTo>
                  <a:cubicBezTo>
                    <a:pt x="489" y="7204"/>
                    <a:pt x="334" y="7061"/>
                    <a:pt x="334" y="6847"/>
                  </a:cubicBezTo>
                  <a:lnTo>
                    <a:pt x="334" y="5894"/>
                  </a:lnTo>
                  <a:close/>
                  <a:moveTo>
                    <a:pt x="11181" y="5906"/>
                  </a:moveTo>
                  <a:lnTo>
                    <a:pt x="11181" y="6847"/>
                  </a:lnTo>
                  <a:cubicBezTo>
                    <a:pt x="11181" y="7037"/>
                    <a:pt x="11026" y="7204"/>
                    <a:pt x="10824" y="7204"/>
                  </a:cubicBezTo>
                  <a:lnTo>
                    <a:pt x="10038" y="7204"/>
                  </a:lnTo>
                  <a:cubicBezTo>
                    <a:pt x="10038" y="7192"/>
                    <a:pt x="10014" y="7180"/>
                    <a:pt x="10014" y="7156"/>
                  </a:cubicBezTo>
                  <a:cubicBezTo>
                    <a:pt x="9823" y="6525"/>
                    <a:pt x="9228" y="6109"/>
                    <a:pt x="8621" y="6109"/>
                  </a:cubicBezTo>
                  <a:cubicBezTo>
                    <a:pt x="8026" y="6109"/>
                    <a:pt x="7430" y="6490"/>
                    <a:pt x="7216" y="7156"/>
                  </a:cubicBezTo>
                  <a:cubicBezTo>
                    <a:pt x="7216" y="7180"/>
                    <a:pt x="7204" y="7192"/>
                    <a:pt x="7204" y="7204"/>
                  </a:cubicBezTo>
                  <a:lnTo>
                    <a:pt x="6466" y="7204"/>
                  </a:lnTo>
                  <a:lnTo>
                    <a:pt x="6466" y="5906"/>
                  </a:lnTo>
                  <a:close/>
                  <a:moveTo>
                    <a:pt x="3215" y="6466"/>
                  </a:moveTo>
                  <a:cubicBezTo>
                    <a:pt x="3823" y="6466"/>
                    <a:pt x="4335" y="6978"/>
                    <a:pt x="4335" y="7573"/>
                  </a:cubicBezTo>
                  <a:cubicBezTo>
                    <a:pt x="4335" y="8192"/>
                    <a:pt x="3835" y="8692"/>
                    <a:pt x="3215" y="8692"/>
                  </a:cubicBezTo>
                  <a:cubicBezTo>
                    <a:pt x="2596" y="8692"/>
                    <a:pt x="2096" y="8192"/>
                    <a:pt x="2096" y="7573"/>
                  </a:cubicBezTo>
                  <a:cubicBezTo>
                    <a:pt x="2096" y="6978"/>
                    <a:pt x="2608" y="6466"/>
                    <a:pt x="3215" y="6466"/>
                  </a:cubicBezTo>
                  <a:close/>
                  <a:moveTo>
                    <a:pt x="8621" y="6466"/>
                  </a:moveTo>
                  <a:cubicBezTo>
                    <a:pt x="9240" y="6466"/>
                    <a:pt x="9740" y="6978"/>
                    <a:pt x="9740" y="7573"/>
                  </a:cubicBezTo>
                  <a:cubicBezTo>
                    <a:pt x="9740" y="8192"/>
                    <a:pt x="9240" y="8692"/>
                    <a:pt x="8621" y="8692"/>
                  </a:cubicBezTo>
                  <a:cubicBezTo>
                    <a:pt x="7990" y="8692"/>
                    <a:pt x="7502" y="8192"/>
                    <a:pt x="7502" y="7573"/>
                  </a:cubicBezTo>
                  <a:cubicBezTo>
                    <a:pt x="7502" y="6966"/>
                    <a:pt x="8014" y="6466"/>
                    <a:pt x="8621" y="6466"/>
                  </a:cubicBezTo>
                  <a:close/>
                  <a:moveTo>
                    <a:pt x="7966" y="1"/>
                  </a:moveTo>
                  <a:cubicBezTo>
                    <a:pt x="7502" y="1"/>
                    <a:pt x="7133" y="370"/>
                    <a:pt x="7133" y="834"/>
                  </a:cubicBezTo>
                  <a:lnTo>
                    <a:pt x="7133" y="1203"/>
                  </a:lnTo>
                  <a:lnTo>
                    <a:pt x="7097" y="1203"/>
                  </a:lnTo>
                  <a:cubicBezTo>
                    <a:pt x="7014" y="1203"/>
                    <a:pt x="6942" y="1275"/>
                    <a:pt x="6942" y="1370"/>
                  </a:cubicBezTo>
                  <a:lnTo>
                    <a:pt x="6942" y="1679"/>
                  </a:lnTo>
                  <a:lnTo>
                    <a:pt x="6466" y="1679"/>
                  </a:lnTo>
                  <a:lnTo>
                    <a:pt x="6466" y="1072"/>
                  </a:lnTo>
                  <a:cubicBezTo>
                    <a:pt x="6466" y="703"/>
                    <a:pt x="6144" y="382"/>
                    <a:pt x="5775" y="382"/>
                  </a:cubicBezTo>
                  <a:lnTo>
                    <a:pt x="2311" y="382"/>
                  </a:lnTo>
                  <a:cubicBezTo>
                    <a:pt x="2215" y="382"/>
                    <a:pt x="2144" y="465"/>
                    <a:pt x="2144" y="548"/>
                  </a:cubicBezTo>
                  <a:cubicBezTo>
                    <a:pt x="2144" y="644"/>
                    <a:pt x="2215" y="715"/>
                    <a:pt x="2311" y="715"/>
                  </a:cubicBezTo>
                  <a:lnTo>
                    <a:pt x="5775" y="715"/>
                  </a:lnTo>
                  <a:cubicBezTo>
                    <a:pt x="5966" y="715"/>
                    <a:pt x="6132" y="870"/>
                    <a:pt x="6132" y="1072"/>
                  </a:cubicBezTo>
                  <a:lnTo>
                    <a:pt x="6132" y="5573"/>
                  </a:lnTo>
                  <a:lnTo>
                    <a:pt x="334" y="5573"/>
                  </a:lnTo>
                  <a:lnTo>
                    <a:pt x="334" y="1072"/>
                  </a:lnTo>
                  <a:cubicBezTo>
                    <a:pt x="334" y="882"/>
                    <a:pt x="477" y="715"/>
                    <a:pt x="691" y="715"/>
                  </a:cubicBezTo>
                  <a:lnTo>
                    <a:pt x="1477" y="715"/>
                  </a:lnTo>
                  <a:cubicBezTo>
                    <a:pt x="1560" y="715"/>
                    <a:pt x="1644" y="644"/>
                    <a:pt x="1644" y="548"/>
                  </a:cubicBezTo>
                  <a:cubicBezTo>
                    <a:pt x="1644" y="465"/>
                    <a:pt x="1560" y="394"/>
                    <a:pt x="1477" y="394"/>
                  </a:cubicBezTo>
                  <a:lnTo>
                    <a:pt x="691" y="394"/>
                  </a:lnTo>
                  <a:cubicBezTo>
                    <a:pt x="310" y="394"/>
                    <a:pt x="1" y="703"/>
                    <a:pt x="1" y="1072"/>
                  </a:cubicBezTo>
                  <a:lnTo>
                    <a:pt x="1" y="6847"/>
                  </a:lnTo>
                  <a:cubicBezTo>
                    <a:pt x="1" y="7216"/>
                    <a:pt x="310" y="7537"/>
                    <a:pt x="691" y="7537"/>
                  </a:cubicBezTo>
                  <a:lnTo>
                    <a:pt x="1775" y="7537"/>
                  </a:lnTo>
                  <a:cubicBezTo>
                    <a:pt x="1763" y="8371"/>
                    <a:pt x="2442" y="9026"/>
                    <a:pt x="3227" y="9026"/>
                  </a:cubicBezTo>
                  <a:cubicBezTo>
                    <a:pt x="4025" y="9026"/>
                    <a:pt x="4704" y="8383"/>
                    <a:pt x="4692" y="7537"/>
                  </a:cubicBezTo>
                  <a:lnTo>
                    <a:pt x="7180" y="7537"/>
                  </a:lnTo>
                  <a:cubicBezTo>
                    <a:pt x="7156" y="8371"/>
                    <a:pt x="7847" y="9026"/>
                    <a:pt x="8633" y="9026"/>
                  </a:cubicBezTo>
                  <a:cubicBezTo>
                    <a:pt x="9419" y="9026"/>
                    <a:pt x="10109" y="8383"/>
                    <a:pt x="10097" y="7537"/>
                  </a:cubicBezTo>
                  <a:lnTo>
                    <a:pt x="10835" y="7537"/>
                  </a:lnTo>
                  <a:cubicBezTo>
                    <a:pt x="11205" y="7537"/>
                    <a:pt x="11526" y="7216"/>
                    <a:pt x="11526" y="6847"/>
                  </a:cubicBezTo>
                  <a:lnTo>
                    <a:pt x="11502" y="4299"/>
                  </a:lnTo>
                  <a:cubicBezTo>
                    <a:pt x="11502" y="4084"/>
                    <a:pt x="11431" y="3870"/>
                    <a:pt x="11276" y="3692"/>
                  </a:cubicBezTo>
                  <a:lnTo>
                    <a:pt x="10657" y="2989"/>
                  </a:lnTo>
                  <a:cubicBezTo>
                    <a:pt x="10626" y="2952"/>
                    <a:pt x="10582" y="2934"/>
                    <a:pt x="10536" y="2934"/>
                  </a:cubicBezTo>
                  <a:cubicBezTo>
                    <a:pt x="10495" y="2934"/>
                    <a:pt x="10453" y="2949"/>
                    <a:pt x="10419" y="2977"/>
                  </a:cubicBezTo>
                  <a:cubicBezTo>
                    <a:pt x="10347" y="3037"/>
                    <a:pt x="10347" y="3144"/>
                    <a:pt x="10407" y="3215"/>
                  </a:cubicBezTo>
                  <a:lnTo>
                    <a:pt x="11026" y="3918"/>
                  </a:lnTo>
                  <a:cubicBezTo>
                    <a:pt x="11121" y="4025"/>
                    <a:pt x="11181" y="4156"/>
                    <a:pt x="11181" y="4287"/>
                  </a:cubicBezTo>
                  <a:lnTo>
                    <a:pt x="11181" y="5549"/>
                  </a:lnTo>
                  <a:lnTo>
                    <a:pt x="6466" y="5549"/>
                  </a:lnTo>
                  <a:lnTo>
                    <a:pt x="6466" y="2013"/>
                  </a:lnTo>
                  <a:lnTo>
                    <a:pt x="9097" y="2013"/>
                  </a:lnTo>
                  <a:cubicBezTo>
                    <a:pt x="9264" y="2013"/>
                    <a:pt x="9407" y="2084"/>
                    <a:pt x="9514" y="2203"/>
                  </a:cubicBezTo>
                  <a:lnTo>
                    <a:pt x="9812" y="2549"/>
                  </a:lnTo>
                  <a:cubicBezTo>
                    <a:pt x="9843" y="2586"/>
                    <a:pt x="9887" y="2604"/>
                    <a:pt x="9932" y="2604"/>
                  </a:cubicBezTo>
                  <a:cubicBezTo>
                    <a:pt x="9973" y="2604"/>
                    <a:pt x="10016" y="2589"/>
                    <a:pt x="10050" y="2560"/>
                  </a:cubicBezTo>
                  <a:cubicBezTo>
                    <a:pt x="10121" y="2501"/>
                    <a:pt x="10121" y="2394"/>
                    <a:pt x="10062" y="2322"/>
                  </a:cubicBezTo>
                  <a:lnTo>
                    <a:pt x="9764" y="1977"/>
                  </a:lnTo>
                  <a:cubicBezTo>
                    <a:pt x="9532" y="1709"/>
                    <a:pt x="9226" y="1676"/>
                    <a:pt x="9077" y="1676"/>
                  </a:cubicBezTo>
                  <a:cubicBezTo>
                    <a:pt x="9028" y="1676"/>
                    <a:pt x="8996" y="1679"/>
                    <a:pt x="8990" y="1679"/>
                  </a:cubicBezTo>
                  <a:lnTo>
                    <a:pt x="8990" y="1370"/>
                  </a:lnTo>
                  <a:cubicBezTo>
                    <a:pt x="8990" y="1275"/>
                    <a:pt x="8919" y="1203"/>
                    <a:pt x="8823" y="1203"/>
                  </a:cubicBezTo>
                  <a:lnTo>
                    <a:pt x="8799" y="1203"/>
                  </a:lnTo>
                  <a:lnTo>
                    <a:pt x="8799" y="834"/>
                  </a:lnTo>
                  <a:cubicBezTo>
                    <a:pt x="8799" y="370"/>
                    <a:pt x="8418" y="1"/>
                    <a:pt x="7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43"/>
          <p:cNvSpPr/>
          <p:nvPr/>
        </p:nvSpPr>
        <p:spPr>
          <a:xfrm>
            <a:off x="3809777" y="3094409"/>
            <a:ext cx="368690" cy="334541"/>
          </a:xfrm>
          <a:custGeom>
            <a:rect b="b" l="l" r="r" t="t"/>
            <a:pathLst>
              <a:path extrusionOk="0" h="10502" w="11574">
                <a:moveTo>
                  <a:pt x="4370" y="1560"/>
                </a:moveTo>
                <a:lnTo>
                  <a:pt x="4287" y="2668"/>
                </a:lnTo>
                <a:cubicBezTo>
                  <a:pt x="4287" y="2692"/>
                  <a:pt x="4251" y="2703"/>
                  <a:pt x="4227" y="2703"/>
                </a:cubicBezTo>
                <a:lnTo>
                  <a:pt x="3525" y="2703"/>
                </a:lnTo>
                <a:cubicBezTo>
                  <a:pt x="3489" y="2703"/>
                  <a:pt x="3465" y="2680"/>
                  <a:pt x="3465" y="2668"/>
                </a:cubicBezTo>
                <a:lnTo>
                  <a:pt x="3358" y="1560"/>
                </a:lnTo>
                <a:close/>
                <a:moveTo>
                  <a:pt x="1084" y="3442"/>
                </a:moveTo>
                <a:cubicBezTo>
                  <a:pt x="2048" y="3525"/>
                  <a:pt x="2858" y="4335"/>
                  <a:pt x="2941" y="5311"/>
                </a:cubicBezTo>
                <a:lnTo>
                  <a:pt x="1084" y="5311"/>
                </a:lnTo>
                <a:lnTo>
                  <a:pt x="1084" y="3442"/>
                </a:lnTo>
                <a:close/>
                <a:moveTo>
                  <a:pt x="3989" y="5656"/>
                </a:moveTo>
                <a:lnTo>
                  <a:pt x="3989" y="8264"/>
                </a:lnTo>
                <a:lnTo>
                  <a:pt x="1072" y="8264"/>
                </a:lnTo>
                <a:lnTo>
                  <a:pt x="1072" y="5656"/>
                </a:lnTo>
                <a:close/>
                <a:moveTo>
                  <a:pt x="2370" y="8585"/>
                </a:moveTo>
                <a:lnTo>
                  <a:pt x="2370" y="10192"/>
                </a:lnTo>
                <a:lnTo>
                  <a:pt x="2191" y="10192"/>
                </a:lnTo>
                <a:lnTo>
                  <a:pt x="2191" y="8585"/>
                </a:lnTo>
                <a:close/>
                <a:moveTo>
                  <a:pt x="11026" y="4311"/>
                </a:moveTo>
                <a:cubicBezTo>
                  <a:pt x="11133" y="4311"/>
                  <a:pt x="11216" y="4406"/>
                  <a:pt x="11216" y="4513"/>
                </a:cubicBezTo>
                <a:lnTo>
                  <a:pt x="11240" y="10192"/>
                </a:lnTo>
                <a:lnTo>
                  <a:pt x="10835" y="10192"/>
                </a:lnTo>
                <a:lnTo>
                  <a:pt x="10835" y="4513"/>
                </a:lnTo>
                <a:cubicBezTo>
                  <a:pt x="10835" y="4406"/>
                  <a:pt x="10919" y="4311"/>
                  <a:pt x="11026" y="4311"/>
                </a:cubicBezTo>
                <a:close/>
                <a:moveTo>
                  <a:pt x="2334" y="1"/>
                </a:moveTo>
                <a:cubicBezTo>
                  <a:pt x="2072" y="1"/>
                  <a:pt x="1858" y="227"/>
                  <a:pt x="1858" y="477"/>
                </a:cubicBezTo>
                <a:lnTo>
                  <a:pt x="1858" y="3263"/>
                </a:lnTo>
                <a:cubicBezTo>
                  <a:pt x="1620" y="3156"/>
                  <a:pt x="1358" y="3096"/>
                  <a:pt x="1084" y="3084"/>
                </a:cubicBezTo>
                <a:lnTo>
                  <a:pt x="1084" y="1370"/>
                </a:lnTo>
                <a:cubicBezTo>
                  <a:pt x="1084" y="1072"/>
                  <a:pt x="846" y="834"/>
                  <a:pt x="548" y="834"/>
                </a:cubicBezTo>
                <a:cubicBezTo>
                  <a:pt x="251" y="834"/>
                  <a:pt x="12" y="1072"/>
                  <a:pt x="12" y="1370"/>
                </a:cubicBezTo>
                <a:lnTo>
                  <a:pt x="12" y="4954"/>
                </a:lnTo>
                <a:cubicBezTo>
                  <a:pt x="12" y="5049"/>
                  <a:pt x="84" y="5120"/>
                  <a:pt x="179" y="5120"/>
                </a:cubicBezTo>
                <a:cubicBezTo>
                  <a:pt x="262" y="5120"/>
                  <a:pt x="346" y="5049"/>
                  <a:pt x="346" y="4954"/>
                </a:cubicBezTo>
                <a:lnTo>
                  <a:pt x="346" y="1370"/>
                </a:lnTo>
                <a:cubicBezTo>
                  <a:pt x="346" y="1263"/>
                  <a:pt x="429" y="1179"/>
                  <a:pt x="536" y="1179"/>
                </a:cubicBezTo>
                <a:cubicBezTo>
                  <a:pt x="643" y="1179"/>
                  <a:pt x="727" y="1263"/>
                  <a:pt x="727" y="1370"/>
                </a:cubicBezTo>
                <a:lnTo>
                  <a:pt x="727" y="10133"/>
                </a:lnTo>
                <a:lnTo>
                  <a:pt x="322" y="10133"/>
                </a:lnTo>
                <a:lnTo>
                  <a:pt x="322" y="5775"/>
                </a:lnTo>
                <a:cubicBezTo>
                  <a:pt x="322" y="5680"/>
                  <a:pt x="251" y="5609"/>
                  <a:pt x="167" y="5609"/>
                </a:cubicBezTo>
                <a:cubicBezTo>
                  <a:pt x="72" y="5609"/>
                  <a:pt x="0" y="5680"/>
                  <a:pt x="0" y="5775"/>
                </a:cubicBezTo>
                <a:lnTo>
                  <a:pt x="0" y="10300"/>
                </a:lnTo>
                <a:cubicBezTo>
                  <a:pt x="0" y="10383"/>
                  <a:pt x="72" y="10466"/>
                  <a:pt x="167" y="10466"/>
                </a:cubicBezTo>
                <a:lnTo>
                  <a:pt x="893" y="10466"/>
                </a:lnTo>
                <a:cubicBezTo>
                  <a:pt x="977" y="10466"/>
                  <a:pt x="1060" y="10383"/>
                  <a:pt x="1060" y="10300"/>
                </a:cubicBezTo>
                <a:lnTo>
                  <a:pt x="1060" y="8537"/>
                </a:lnTo>
                <a:lnTo>
                  <a:pt x="1834" y="8537"/>
                </a:lnTo>
                <a:lnTo>
                  <a:pt x="1834" y="10300"/>
                </a:lnTo>
                <a:cubicBezTo>
                  <a:pt x="1834" y="10383"/>
                  <a:pt x="1905" y="10466"/>
                  <a:pt x="1989" y="10466"/>
                </a:cubicBezTo>
                <a:lnTo>
                  <a:pt x="2513" y="10466"/>
                </a:lnTo>
                <a:cubicBezTo>
                  <a:pt x="2596" y="10466"/>
                  <a:pt x="2679" y="10383"/>
                  <a:pt x="2679" y="10300"/>
                </a:cubicBezTo>
                <a:lnTo>
                  <a:pt x="2679" y="8537"/>
                </a:lnTo>
                <a:lnTo>
                  <a:pt x="3965" y="8537"/>
                </a:lnTo>
                <a:lnTo>
                  <a:pt x="3965" y="8954"/>
                </a:lnTo>
                <a:cubicBezTo>
                  <a:pt x="3965" y="9049"/>
                  <a:pt x="4049" y="9121"/>
                  <a:pt x="4132" y="9121"/>
                </a:cubicBezTo>
                <a:lnTo>
                  <a:pt x="7299" y="9121"/>
                </a:lnTo>
                <a:cubicBezTo>
                  <a:pt x="7394" y="9121"/>
                  <a:pt x="7466" y="9049"/>
                  <a:pt x="7466" y="8954"/>
                </a:cubicBezTo>
                <a:cubicBezTo>
                  <a:pt x="7466" y="8871"/>
                  <a:pt x="7394" y="8799"/>
                  <a:pt x="7299" y="8799"/>
                </a:cubicBezTo>
                <a:lnTo>
                  <a:pt x="4311" y="8799"/>
                </a:lnTo>
                <a:lnTo>
                  <a:pt x="4311" y="5168"/>
                </a:lnTo>
                <a:lnTo>
                  <a:pt x="10490" y="5168"/>
                </a:lnTo>
                <a:lnTo>
                  <a:pt x="10490" y="8835"/>
                </a:lnTo>
                <a:lnTo>
                  <a:pt x="8109" y="8835"/>
                </a:lnTo>
                <a:cubicBezTo>
                  <a:pt x="8025" y="8835"/>
                  <a:pt x="7942" y="8918"/>
                  <a:pt x="7942" y="9002"/>
                </a:cubicBezTo>
                <a:cubicBezTo>
                  <a:pt x="7942" y="9097"/>
                  <a:pt x="8025" y="9168"/>
                  <a:pt x="8109" y="9168"/>
                </a:cubicBezTo>
                <a:lnTo>
                  <a:pt x="10490" y="9168"/>
                </a:lnTo>
                <a:lnTo>
                  <a:pt x="10490" y="10347"/>
                </a:lnTo>
                <a:cubicBezTo>
                  <a:pt x="10490" y="10431"/>
                  <a:pt x="10561" y="10502"/>
                  <a:pt x="10657" y="10502"/>
                </a:cubicBezTo>
                <a:lnTo>
                  <a:pt x="11383" y="10502"/>
                </a:lnTo>
                <a:cubicBezTo>
                  <a:pt x="11466" y="10502"/>
                  <a:pt x="11550" y="10431"/>
                  <a:pt x="11550" y="10347"/>
                </a:cubicBezTo>
                <a:lnTo>
                  <a:pt x="11550" y="4477"/>
                </a:lnTo>
                <a:cubicBezTo>
                  <a:pt x="11573" y="4192"/>
                  <a:pt x="11323" y="3954"/>
                  <a:pt x="11026" y="3954"/>
                </a:cubicBezTo>
                <a:cubicBezTo>
                  <a:pt x="10728" y="3954"/>
                  <a:pt x="10490" y="4192"/>
                  <a:pt x="10490" y="4489"/>
                </a:cubicBezTo>
                <a:lnTo>
                  <a:pt x="10490" y="4823"/>
                </a:lnTo>
                <a:lnTo>
                  <a:pt x="4156" y="4823"/>
                </a:lnTo>
                <a:cubicBezTo>
                  <a:pt x="4061" y="4823"/>
                  <a:pt x="3989" y="4894"/>
                  <a:pt x="3989" y="4989"/>
                </a:cubicBezTo>
                <a:lnTo>
                  <a:pt x="3989" y="5311"/>
                </a:lnTo>
                <a:lnTo>
                  <a:pt x="3275" y="5311"/>
                </a:lnTo>
                <a:cubicBezTo>
                  <a:pt x="3227" y="4787"/>
                  <a:pt x="3025" y="4311"/>
                  <a:pt x="2703" y="3930"/>
                </a:cubicBezTo>
                <a:lnTo>
                  <a:pt x="2703" y="882"/>
                </a:lnTo>
                <a:lnTo>
                  <a:pt x="3715" y="882"/>
                </a:lnTo>
                <a:lnTo>
                  <a:pt x="3715" y="1203"/>
                </a:lnTo>
                <a:lnTo>
                  <a:pt x="3203" y="1203"/>
                </a:lnTo>
                <a:cubicBezTo>
                  <a:pt x="3096" y="1203"/>
                  <a:pt x="3025" y="1298"/>
                  <a:pt x="3037" y="1394"/>
                </a:cubicBezTo>
                <a:lnTo>
                  <a:pt x="3156" y="2680"/>
                </a:lnTo>
                <a:cubicBezTo>
                  <a:pt x="3168" y="2882"/>
                  <a:pt x="3346" y="3037"/>
                  <a:pt x="3537" y="3037"/>
                </a:cubicBezTo>
                <a:lnTo>
                  <a:pt x="3715" y="3037"/>
                </a:lnTo>
                <a:lnTo>
                  <a:pt x="3715" y="3989"/>
                </a:lnTo>
                <a:cubicBezTo>
                  <a:pt x="3715" y="4073"/>
                  <a:pt x="3799" y="4156"/>
                  <a:pt x="3882" y="4156"/>
                </a:cubicBezTo>
                <a:cubicBezTo>
                  <a:pt x="3977" y="4156"/>
                  <a:pt x="4049" y="4073"/>
                  <a:pt x="4049" y="3989"/>
                </a:cubicBezTo>
                <a:lnTo>
                  <a:pt x="4049" y="3037"/>
                </a:lnTo>
                <a:lnTo>
                  <a:pt x="4227" y="3037"/>
                </a:lnTo>
                <a:cubicBezTo>
                  <a:pt x="4430" y="3037"/>
                  <a:pt x="4596" y="2882"/>
                  <a:pt x="4608" y="2680"/>
                </a:cubicBezTo>
                <a:lnTo>
                  <a:pt x="4727" y="1394"/>
                </a:lnTo>
                <a:cubicBezTo>
                  <a:pt x="4727" y="1358"/>
                  <a:pt x="4715" y="1310"/>
                  <a:pt x="4692" y="1263"/>
                </a:cubicBezTo>
                <a:cubicBezTo>
                  <a:pt x="4656" y="1239"/>
                  <a:pt x="4608" y="1203"/>
                  <a:pt x="4572" y="1203"/>
                </a:cubicBezTo>
                <a:lnTo>
                  <a:pt x="4049" y="1203"/>
                </a:lnTo>
                <a:lnTo>
                  <a:pt x="4049" y="882"/>
                </a:lnTo>
                <a:lnTo>
                  <a:pt x="4394" y="882"/>
                </a:lnTo>
                <a:cubicBezTo>
                  <a:pt x="4632" y="882"/>
                  <a:pt x="4823" y="679"/>
                  <a:pt x="4823" y="441"/>
                </a:cubicBezTo>
                <a:cubicBezTo>
                  <a:pt x="4823" y="203"/>
                  <a:pt x="4632" y="13"/>
                  <a:pt x="4394" y="13"/>
                </a:cubicBezTo>
                <a:lnTo>
                  <a:pt x="3632" y="13"/>
                </a:lnTo>
                <a:cubicBezTo>
                  <a:pt x="3537" y="13"/>
                  <a:pt x="3465" y="84"/>
                  <a:pt x="3465" y="179"/>
                </a:cubicBezTo>
                <a:cubicBezTo>
                  <a:pt x="3465" y="263"/>
                  <a:pt x="3537" y="346"/>
                  <a:pt x="3632" y="346"/>
                </a:cubicBezTo>
                <a:lnTo>
                  <a:pt x="4394" y="346"/>
                </a:lnTo>
                <a:cubicBezTo>
                  <a:pt x="4430" y="346"/>
                  <a:pt x="4477" y="382"/>
                  <a:pt x="4477" y="429"/>
                </a:cubicBezTo>
                <a:cubicBezTo>
                  <a:pt x="4477" y="477"/>
                  <a:pt x="4430" y="525"/>
                  <a:pt x="4394" y="525"/>
                </a:cubicBezTo>
                <a:lnTo>
                  <a:pt x="2525" y="525"/>
                </a:lnTo>
                <a:cubicBezTo>
                  <a:pt x="2441" y="525"/>
                  <a:pt x="2370" y="596"/>
                  <a:pt x="2370" y="679"/>
                </a:cubicBezTo>
                <a:lnTo>
                  <a:pt x="2370" y="3573"/>
                </a:lnTo>
                <a:cubicBezTo>
                  <a:pt x="2334" y="3561"/>
                  <a:pt x="2191" y="3442"/>
                  <a:pt x="2191" y="3442"/>
                </a:cubicBezTo>
                <a:lnTo>
                  <a:pt x="2191" y="477"/>
                </a:lnTo>
                <a:cubicBezTo>
                  <a:pt x="2191" y="406"/>
                  <a:pt x="2251" y="322"/>
                  <a:pt x="2334" y="322"/>
                </a:cubicBezTo>
                <a:lnTo>
                  <a:pt x="2870" y="322"/>
                </a:lnTo>
                <a:cubicBezTo>
                  <a:pt x="2965" y="322"/>
                  <a:pt x="3037" y="251"/>
                  <a:pt x="3037" y="167"/>
                </a:cubicBezTo>
                <a:cubicBezTo>
                  <a:pt x="3037" y="72"/>
                  <a:pt x="2965" y="1"/>
                  <a:pt x="28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43"/>
          <p:cNvGrpSpPr/>
          <p:nvPr/>
        </p:nvGrpSpPr>
        <p:grpSpPr>
          <a:xfrm>
            <a:off x="4990348" y="3092307"/>
            <a:ext cx="368308" cy="338746"/>
            <a:chOff x="6195998" y="1983102"/>
            <a:chExt cx="368308" cy="338746"/>
          </a:xfrm>
        </p:grpSpPr>
        <p:sp>
          <p:nvSpPr>
            <p:cNvPr id="468" name="Google Shape;468;p43"/>
            <p:cNvSpPr/>
            <p:nvPr/>
          </p:nvSpPr>
          <p:spPr>
            <a:xfrm>
              <a:off x="6267289" y="2161012"/>
              <a:ext cx="67533" cy="67150"/>
            </a:xfrm>
            <a:custGeom>
              <a:rect b="b" l="l" r="r" t="t"/>
              <a:pathLst>
                <a:path extrusionOk="0" h="2108" w="212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6235052" y="2128393"/>
              <a:ext cx="132007" cy="131625"/>
            </a:xfrm>
            <a:custGeom>
              <a:rect b="b" l="l" r="r" t="t"/>
              <a:pathLst>
                <a:path extrusionOk="0" h="4132" w="4144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6195998" y="1983102"/>
              <a:ext cx="368308" cy="338746"/>
            </a:xfrm>
            <a:custGeom>
              <a:rect b="b" l="l" r="r" t="t"/>
              <a:pathLst>
                <a:path extrusionOk="0" h="10634" w="11562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1" type="subTitle"/>
          </p:nvPr>
        </p:nvSpPr>
        <p:spPr>
          <a:xfrm>
            <a:off x="938025" y="2496050"/>
            <a:ext cx="70569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Hammersmith One"/>
                <a:ea typeface="Hammersmith One"/>
                <a:cs typeface="Hammersmith One"/>
                <a:sym typeface="Hammersmith One"/>
              </a:rPr>
              <a:t>Identifying nursing home traits that predict a high likelihood of a Covid-19 outbreak</a:t>
            </a:r>
            <a:endParaRPr sz="1500">
              <a:solidFill>
                <a:schemeClr val="dk1"/>
              </a:solidFill>
              <a:highlight>
                <a:srgbClr val="F2F2F2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76" name="Google Shape;476;p44"/>
          <p:cNvSpPr txBox="1"/>
          <p:nvPr>
            <p:ph type="title"/>
          </p:nvPr>
        </p:nvSpPr>
        <p:spPr>
          <a:xfrm>
            <a:off x="2642700" y="1661700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2" type="title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82" name="Google Shape;482;p45"/>
          <p:cNvSpPr txBox="1"/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/>
          <p:nvPr>
            <p:ph type="title"/>
          </p:nvPr>
        </p:nvSpPr>
        <p:spPr>
          <a:xfrm>
            <a:off x="310625" y="628850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Summary </a:t>
            </a:r>
            <a:endParaRPr/>
          </a:p>
        </p:txBody>
      </p:sp>
      <p:sp>
        <p:nvSpPr>
          <p:cNvPr id="488" name="Google Shape;488;p46"/>
          <p:cNvSpPr txBox="1"/>
          <p:nvPr>
            <p:ph idx="1" type="subTitle"/>
          </p:nvPr>
        </p:nvSpPr>
        <p:spPr>
          <a:xfrm>
            <a:off x="658200" y="1962300"/>
            <a:ext cx="3858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Nursing Home Dataset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1,513,256 observations with 183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89" name="Google Shape;489;p46"/>
          <p:cNvSpPr txBox="1"/>
          <p:nvPr>
            <p:ph idx="1" type="subTitle"/>
          </p:nvPr>
        </p:nvSpPr>
        <p:spPr>
          <a:xfrm>
            <a:off x="4516800" y="3046625"/>
            <a:ext cx="41139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Provider</a:t>
            </a:r>
            <a:r>
              <a:rPr lang="en" sz="2400"/>
              <a:t> Dataset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15,216</a:t>
            </a:r>
            <a:r>
              <a:rPr lang="en"/>
              <a:t> observations with 96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352725" y="495800"/>
            <a:ext cx="77097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Analysis</a:t>
            </a:r>
            <a:endParaRPr/>
          </a:p>
        </p:txBody>
      </p:sp>
      <p:sp>
        <p:nvSpPr>
          <p:cNvPr id="495" name="Google Shape;495;p47"/>
          <p:cNvSpPr txBox="1"/>
          <p:nvPr>
            <p:ph idx="4294967295" type="subTitle"/>
          </p:nvPr>
        </p:nvSpPr>
        <p:spPr>
          <a:xfrm>
            <a:off x="352725" y="1623350"/>
            <a:ext cx="2814600" cy="1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32%</a:t>
            </a:r>
            <a:r>
              <a:rPr lang="en"/>
              <a:t> of features in the combined dataset have more than 50% of the values missing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7"/>
          <p:cNvSpPr txBox="1"/>
          <p:nvPr>
            <p:ph idx="4294967295" type="subTitle"/>
          </p:nvPr>
        </p:nvSpPr>
        <p:spPr>
          <a:xfrm>
            <a:off x="4106375" y="1539250"/>
            <a:ext cx="47994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Shortage</a:t>
            </a:r>
            <a:r>
              <a:rPr b="1" lang="en"/>
              <a:t> of Staff/Supplies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Shortage of Nursing Staff - 18%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Shortage of Aides  - 20.4%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Shortage of Clinical Staff -2.3%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"/>
          <p:cNvSpPr txBox="1"/>
          <p:nvPr>
            <p:ph idx="4294967295" type="subTitle"/>
          </p:nvPr>
        </p:nvSpPr>
        <p:spPr>
          <a:xfrm>
            <a:off x="4163025" y="3447675"/>
            <a:ext cx="4526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1.68% </a:t>
            </a:r>
            <a:r>
              <a:rPr lang="en"/>
              <a:t>missing data for these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munity Nursing Center by Slidesgo">
  <a:themeElements>
    <a:clrScheme name="Simple Light">
      <a:dk1>
        <a:srgbClr val="000000"/>
      </a:dk1>
      <a:lt1>
        <a:srgbClr val="FFFFFF"/>
      </a:lt1>
      <a:dk2>
        <a:srgbClr val="365458"/>
      </a:dk2>
      <a:lt2>
        <a:srgbClr val="517E72"/>
      </a:lt2>
      <a:accent1>
        <a:srgbClr val="DDFAF0"/>
      </a:accent1>
      <a:accent2>
        <a:srgbClr val="F29280"/>
      </a:accent2>
      <a:accent3>
        <a:srgbClr val="F7D9D1"/>
      </a:accent3>
      <a:accent4>
        <a:srgbClr val="E6B8AF"/>
      </a:accent4>
      <a:accent5>
        <a:srgbClr val="F7F1E4"/>
      </a:accent5>
      <a:accent6>
        <a:srgbClr val="FFFFFF"/>
      </a:accent6>
      <a:hlink>
        <a:srgbClr val="3654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