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5"/>
  </p:handoutMasterIdLst>
  <p:sldIdLst>
    <p:sldId id="256" r:id="rId3"/>
    <p:sldId id="751" r:id="rId5"/>
    <p:sldId id="752" r:id="rId6"/>
    <p:sldId id="669" r:id="rId7"/>
    <p:sldId id="670" r:id="rId8"/>
    <p:sldId id="671" r:id="rId9"/>
    <p:sldId id="673" r:id="rId10"/>
    <p:sldId id="753" r:id="rId11"/>
    <p:sldId id="676" r:id="rId12"/>
    <p:sldId id="686" r:id="rId13"/>
    <p:sldId id="687" r:id="rId14"/>
    <p:sldId id="688" r:id="rId15"/>
    <p:sldId id="689" r:id="rId16"/>
    <p:sldId id="690" r:id="rId17"/>
    <p:sldId id="794" r:id="rId18"/>
    <p:sldId id="677" r:id="rId19"/>
    <p:sldId id="691" r:id="rId20"/>
    <p:sldId id="706" r:id="rId21"/>
    <p:sldId id="696" r:id="rId22"/>
    <p:sldId id="697" r:id="rId23"/>
    <p:sldId id="678" r:id="rId24"/>
    <p:sldId id="707" r:id="rId25"/>
    <p:sldId id="708" r:id="rId26"/>
    <p:sldId id="709" r:id="rId27"/>
    <p:sldId id="715" r:id="rId28"/>
    <p:sldId id="721" r:id="rId29"/>
    <p:sldId id="754" r:id="rId30"/>
    <p:sldId id="726" r:id="rId31"/>
    <p:sldId id="755" r:id="rId32"/>
    <p:sldId id="826" r:id="rId33"/>
    <p:sldId id="827" r:id="rId34"/>
    <p:sldId id="828" r:id="rId35"/>
    <p:sldId id="829" r:id="rId36"/>
    <p:sldId id="830" r:id="rId37"/>
    <p:sldId id="756" r:id="rId38"/>
    <p:sldId id="750" r:id="rId39"/>
    <p:sldId id="757" r:id="rId40"/>
    <p:sldId id="758" r:id="rId41"/>
    <p:sldId id="759" r:id="rId42"/>
    <p:sldId id="762" r:id="rId43"/>
    <p:sldId id="763" r:id="rId44"/>
    <p:sldId id="764" r:id="rId45"/>
    <p:sldId id="767" r:id="rId46"/>
    <p:sldId id="768" r:id="rId47"/>
    <p:sldId id="765" r:id="rId48"/>
    <p:sldId id="766" r:id="rId49"/>
    <p:sldId id="846" r:id="rId50"/>
    <p:sldId id="847" r:id="rId51"/>
    <p:sldId id="761" r:id="rId52"/>
    <p:sldId id="760" r:id="rId53"/>
    <p:sldId id="824" r:id="rId54"/>
  </p:sldIdLst>
  <p:sldSz cx="9144000" cy="6858000" type="screen4x3"/>
  <p:notesSz cx="7099300" cy="10234295"/>
  <p:custDataLst>
    <p:tags r:id="rId59"/>
  </p:custDataLst>
  <p:kinsoku lang="zh-CN" invalStChars="!),.:;?]}、。—ˇ¨〃々～‖…’”〕〉》」』〗】∶！＂＇），．：；？］｀｜｝·" invalEndChars="([{‘“〔〈《「『〖【（［｛．·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58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00FF"/>
    <a:srgbClr val="2359FB"/>
    <a:srgbClr val="FF3300"/>
    <a:srgbClr val="000099"/>
    <a:srgbClr val="2359F4"/>
    <a:srgbClr val="00CB00"/>
    <a:srgbClr val="00CC00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50" autoAdjust="0"/>
    <p:restoredTop sz="95547" autoAdjust="0"/>
  </p:normalViewPr>
  <p:slideViewPr>
    <p:cSldViewPr showGuides="1">
      <p:cViewPr>
        <p:scale>
          <a:sx n="70" d="100"/>
          <a:sy n="70" d="100"/>
        </p:scale>
        <p:origin x="-1356" y="-24"/>
      </p:cViewPr>
      <p:guideLst>
        <p:guide orient="horz" pos="2058"/>
        <p:guide pos="2880"/>
      </p:guideLst>
    </p:cSldViewPr>
  </p:slideViewPr>
  <p:outlineViewPr>
    <p:cViewPr>
      <p:scale>
        <a:sx n="33" d="100"/>
        <a:sy n="33" d="100"/>
      </p:scale>
      <p:origin x="0" y="946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135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9" Type="http://schemas.openxmlformats.org/officeDocument/2006/relationships/tags" Target="tags/tag41.xml"/><Relationship Id="rId58" Type="http://schemas.openxmlformats.org/officeDocument/2006/relationships/tableStyles" Target="tableStyles.xml"/><Relationship Id="rId57" Type="http://schemas.openxmlformats.org/officeDocument/2006/relationships/viewProps" Target="viewProps.xml"/><Relationship Id="rId56" Type="http://schemas.openxmlformats.org/officeDocument/2006/relationships/presProps" Target="presProps.xml"/><Relationship Id="rId55" Type="http://schemas.openxmlformats.org/officeDocument/2006/relationships/handoutMaster" Target="handoutMasters/handoutMaster1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00125" y="774700"/>
            <a:ext cx="5099050" cy="3824288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</a:ln>
        </p:spPr>
      </p:sp>
      <p:sp>
        <p:nvSpPr>
          <p:cNvPr id="2051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12700">
            <a:noFill/>
            <a:miter lim="800000"/>
          </a:ln>
          <a:effectLst/>
        </p:spPr>
        <p:txBody>
          <a:bodyPr vert="horz" wrap="square" lIns="98017" tIns="48148" rIns="98017" bIns="48148" numCol="1" anchor="t" anchorCtr="0" compatLnSpc="1"/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lIns="98017" tIns="48148" rIns="98017" bIns="48148" anchor="b"/>
          <a:lstStyle/>
          <a:p>
            <a:pPr algn="r" defTabSz="990600"/>
            <a:r>
              <a:rPr kumimoji="1" lang="en-US" altLang="zh-CN" sz="1300" b="0" dirty="0"/>
              <a:t>1</a:t>
            </a:r>
            <a:endParaRPr kumimoji="1" lang="en-US" altLang="zh-CN" sz="1300" b="0" dirty="0"/>
          </a:p>
        </p:txBody>
      </p:sp>
      <p:sp>
        <p:nvSpPr>
          <p:cNvPr id="8397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83972" name="Rectangle 4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kumimoji="1" lang="zh-CN" altLang="en-US" i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kumimoji="1" lang="zh-CN" altLang="en-US" i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kumimoji="1" lang="zh-CN" altLang="en-US" i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kumimoji="1" lang="zh-CN" altLang="en-US" i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kumimoji="1" lang="zh-CN" altLang="en-US" i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kumimoji="1" lang="zh-CN" altLang="en-US" i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kumimoji="1" lang="zh-CN" altLang="en-US" i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kumimoji="1" lang="zh-CN" altLang="en-US" i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kumimoji="1" lang="zh-CN" altLang="en-US" i="1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6E440-F7AB-48E4-8E66-E645757E85FF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张志政——课程简介和概述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06F48-B873-4732-A4EF-1AC81A2566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0E3FE-DD24-48E9-ABFE-F5F9835AF865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张志政——课程简介和概述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06F48-B873-4732-A4EF-1AC81A2566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E6C0B-2E99-4A54-8B29-477FA49BDF9D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张志政——课程简介和概述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06F48-B873-4732-A4EF-1AC81A2566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40CD8-FEFB-4F36-8400-11ED6E52B648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张志政——课程简介和概述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06F48-B873-4732-A4EF-1AC81A2566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74D2E-5C93-4D33-A8CD-E17A46F19A56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张志政——课程简介和概述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06F48-B873-4732-A4EF-1AC81A2566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4C28A-E4E3-4AD9-BF6C-5C5BF0662C95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张志政——课程简介和概述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06F48-B873-4732-A4EF-1AC81A2566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65C73-7DDC-49B1-A207-BF77C674A42C}" type="datetime1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张志政——课程简介和概述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06F48-B873-4732-A4EF-1AC81A2566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AE34C-97E2-4D8F-A256-E5C4A617E6CD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张志政——课程简介和概述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06F48-B873-4732-A4EF-1AC81A2566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456A8-89DD-4F77-A580-70596D06F57C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张志政——课程简介和概述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06F48-B873-4732-A4EF-1AC81A256663}" type="slidenum">
              <a:rPr lang="zh-CN" altLang="en-US" smtClean="0"/>
            </a:fld>
            <a:endParaRPr lang="zh-CN" altLang="en-US"/>
          </a:p>
        </p:txBody>
      </p:sp>
      <p:pic>
        <p:nvPicPr>
          <p:cNvPr id="6" name="Picture 2" descr="http://www.godist.cn/History/Upload/encyclopedia/big/48e35e5e-a060-4abd-9194-3a94eea3eafb_big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88640"/>
            <a:ext cx="1584176" cy="450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 userDrawn="1"/>
        </p:nvSpPr>
        <p:spPr>
          <a:xfrm rot="19411286">
            <a:off x="335859" y="2740571"/>
            <a:ext cx="82403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 smtClean="0">
                <a:solidFill>
                  <a:schemeClr val="bg1">
                    <a:lumMod val="95000"/>
                  </a:schemeClr>
                </a:solidFill>
              </a:rPr>
              <a:t>Seu_zzz@seu.edu.cn</a:t>
            </a:r>
            <a:endParaRPr lang="zh-CN" altLang="en-US" sz="54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298DA-7C6B-4CD5-93A9-75826029EB8A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张志政——课程简介和概述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06F48-B873-4732-A4EF-1AC81A2566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36EB7-FD2B-4949-9234-65CD05206214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张志政——课程简介和概述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06F48-B873-4732-A4EF-1AC81A2566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B24616-847F-4273-83F2-EAED844DA396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 smtClean="0"/>
              <a:t>张志政——课程简介和概述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C06F48-B873-4732-A4EF-1AC81A25666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7.png"/><Relationship Id="rId1" Type="http://schemas.openxmlformats.org/officeDocument/2006/relationships/tags" Target="../tags/tag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6.pn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4.png"/><Relationship Id="rId1" Type="http://schemas.openxmlformats.org/officeDocument/2006/relationships/tags" Target="../tags/tag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4.png"/><Relationship Id="rId1" Type="http://schemas.openxmlformats.org/officeDocument/2006/relationships/tags" Target="../tags/tag7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tags" Target="../tags/tag14.xml"/><Relationship Id="rId6" Type="http://schemas.openxmlformats.org/officeDocument/2006/relationships/tags" Target="../tags/tag13.xml"/><Relationship Id="rId5" Type="http://schemas.openxmlformats.org/officeDocument/2006/relationships/tags" Target="../tags/tag12.xml"/><Relationship Id="rId4" Type="http://schemas.openxmlformats.org/officeDocument/2006/relationships/tags" Target="../tags/tag11.xml"/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0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4.xml"/><Relationship Id="rId1" Type="http://schemas.openxmlformats.org/officeDocument/2006/relationships/image" Target="../media/image15.png"/></Relationships>
</file>

<file path=ppt/slides/_rels/slide3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6.png"/><Relationship Id="rId2" Type="http://schemas.openxmlformats.org/officeDocument/2006/relationships/tags" Target="../tags/tag25.xml"/><Relationship Id="rId1" Type="http://schemas.openxmlformats.org/officeDocument/2006/relationships/image" Target="../media/image15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6.xml"/><Relationship Id="rId1" Type="http://schemas.openxmlformats.org/officeDocument/2006/relationships/image" Target="../media/image15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7.xml"/><Relationship Id="rId1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8.xml"/><Relationship Id="rId1" Type="http://schemas.openxmlformats.org/officeDocument/2006/relationships/image" Target="../media/image15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9.xml"/><Relationship Id="rId1" Type="http://schemas.openxmlformats.org/officeDocument/2006/relationships/image" Target="../media/image15.png"/></Relationships>
</file>

<file path=ppt/slides/_rels/slide4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image" Target="../media/image15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2.xml"/><Relationship Id="rId1" Type="http://schemas.openxmlformats.org/officeDocument/2006/relationships/image" Target="../media/image15.png"/></Relationships>
</file>

<file path=ppt/slides/_rels/slide4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34.xml"/><Relationship Id="rId2" Type="http://schemas.openxmlformats.org/officeDocument/2006/relationships/tags" Target="../tags/tag33.xml"/><Relationship Id="rId1" Type="http://schemas.openxmlformats.org/officeDocument/2006/relationships/image" Target="../media/image15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5.xml"/><Relationship Id="rId1" Type="http://schemas.openxmlformats.org/officeDocument/2006/relationships/image" Target="../media/image15.png"/></Relationships>
</file>

<file path=ppt/slides/_rels/slide4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37.xml"/><Relationship Id="rId2" Type="http://schemas.openxmlformats.org/officeDocument/2006/relationships/tags" Target="../tags/tag36.xml"/><Relationship Id="rId1" Type="http://schemas.openxmlformats.org/officeDocument/2006/relationships/image" Target="../media/image15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8.xml"/><Relationship Id="rId1" Type="http://schemas.openxmlformats.org/officeDocument/2006/relationships/image" Target="../media/image15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9.xml"/><Relationship Id="rId1" Type="http://schemas.openxmlformats.org/officeDocument/2006/relationships/image" Target="../media/image15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0.xml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4.jpeg"/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tags" Target="../tags/tag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subTitle" idx="4294967295"/>
          </p:nvPr>
        </p:nvSpPr>
        <p:spPr>
          <a:xfrm>
            <a:off x="1115616" y="3551238"/>
            <a:ext cx="7004050" cy="2490787"/>
          </a:xfrm>
        </p:spPr>
        <p:txBody>
          <a:bodyPr/>
          <a:lstStyle/>
          <a:p>
            <a:pPr marL="0" indent="0" algn="ctr">
              <a:buFont typeface="Wingdings" panose="05000000000000000000" pitchFamily="2" charset="2"/>
              <a:buNone/>
              <a:defRPr/>
            </a:pPr>
            <a:r>
              <a:rPr lang="zh-CN" altLang="en-US" sz="28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方正公文小标宋" panose="02000500000000000000" charset="-122"/>
                <a:ea typeface="方正公文小标宋" panose="02000500000000000000" charset="-122"/>
                <a:cs typeface="方正公文小标宋" panose="02000500000000000000" charset="-122"/>
              </a:rPr>
              <a:t>张 志 政</a:t>
            </a:r>
            <a:endParaRPr lang="zh-CN" altLang="en-US" sz="2800" dirty="0" smtClean="0">
              <a:effectLst>
                <a:outerShdw blurRad="38100" dist="38100" dir="2700000" algn="tl">
                  <a:srgbClr val="C0C0C0"/>
                </a:outerShdw>
              </a:effectLst>
              <a:latin typeface="方正公文小标宋" panose="02000500000000000000" charset="-122"/>
              <a:ea typeface="方正公文小标宋" panose="02000500000000000000" charset="-122"/>
              <a:cs typeface="方正公文小标宋" panose="02000500000000000000" charset="-122"/>
            </a:endParaRPr>
          </a:p>
          <a:p>
            <a:pPr marL="0" indent="0" algn="ctr">
              <a:buFont typeface="Wingdings" panose="05000000000000000000" pitchFamily="2" charset="2"/>
              <a:buNone/>
              <a:defRPr/>
            </a:pPr>
            <a:endParaRPr lang="en-US" altLang="zh-CN" sz="2800" dirty="0" smtClean="0">
              <a:effectLst>
                <a:outerShdw blurRad="38100" dist="38100" dir="2700000" algn="tl">
                  <a:srgbClr val="C0C0C0"/>
                </a:outerShdw>
              </a:effectLst>
              <a:latin typeface="方正公文小标宋" panose="02000500000000000000" charset="-122"/>
              <a:ea typeface="方正公文小标宋" panose="02000500000000000000" charset="-122"/>
              <a:cs typeface="方正公文小标宋" panose="02000500000000000000" charset="-122"/>
            </a:endParaRPr>
          </a:p>
          <a:p>
            <a:pPr marL="0" indent="0" algn="ctr">
              <a:buFont typeface="Wingdings" panose="05000000000000000000" pitchFamily="2" charset="2"/>
              <a:buNone/>
              <a:defRPr/>
            </a:pPr>
            <a:r>
              <a:rPr lang="zh-CN" altLang="en-US" b="0" dirty="0" smtClean="0">
                <a:latin typeface="方正公文小标宋" panose="02000500000000000000" charset="-122"/>
                <a:ea typeface="方正公文小标宋" panose="02000500000000000000" charset="-122"/>
                <a:cs typeface="方正公文小标宋" panose="02000500000000000000" charset="-122"/>
              </a:rPr>
              <a:t>东南大学</a:t>
            </a:r>
            <a:endParaRPr lang="en-US" altLang="zh-CN" b="0" dirty="0" smtClean="0">
              <a:latin typeface="方正公文小标宋" panose="02000500000000000000" charset="-122"/>
              <a:ea typeface="方正公文小标宋" panose="02000500000000000000" charset="-122"/>
              <a:cs typeface="方正公文小标宋" panose="02000500000000000000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06F48-B873-4732-A4EF-1AC81A256663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张志政</a:t>
            </a:r>
            <a:r>
              <a:rPr lang="en-US" altLang="zh-CN" smtClean="0"/>
              <a:t>——</a:t>
            </a:r>
            <a:r>
              <a:rPr lang="zh-CN" altLang="en-US" smtClean="0"/>
              <a:t>课程简介和概述</a:t>
            </a:r>
            <a:endParaRPr lang="zh-CN" altLang="en-US" dirty="0"/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BACB7-4C81-4989-B1A7-1CFDBCB72B83}" type="datetime1">
              <a:rPr lang="zh-CN" altLang="en-US" smtClean="0"/>
            </a:fld>
            <a:endParaRPr lang="zh-CN" altLang="en-US"/>
          </a:p>
        </p:txBody>
      </p:sp>
      <p:sp>
        <p:nvSpPr>
          <p:cNvPr id="9" name="Rectangle 4"/>
          <p:cNvSpPr txBox="1">
            <a:spLocks noChangeArrowheads="1"/>
          </p:cNvSpPr>
          <p:nvPr/>
        </p:nvSpPr>
        <p:spPr>
          <a:xfrm>
            <a:off x="1754505" y="1752600"/>
            <a:ext cx="5774055" cy="184785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800" b="1" dirty="0" smtClean="0">
                <a:latin typeface="方正公文小标宋" panose="02000500000000000000" charset="-122"/>
                <a:ea typeface="方正公文小标宋" panose="02000500000000000000" charset="-122"/>
                <a:cs typeface="方正公文小标宋" panose="02000500000000000000" charset="-122"/>
              </a:rPr>
              <a:t>自动规划（</a:t>
            </a:r>
            <a:r>
              <a:rPr lang="en-US" altLang="zh-CN" sz="4800" b="1" dirty="0" smtClean="0">
                <a:latin typeface="方正公文小标宋" panose="02000500000000000000" charset="-122"/>
                <a:ea typeface="方正公文小标宋" panose="02000500000000000000" charset="-122"/>
                <a:cs typeface="方正公文小标宋" panose="02000500000000000000" charset="-122"/>
              </a:rPr>
              <a:t>0</a:t>
            </a:r>
            <a:r>
              <a:rPr lang="zh-CN" altLang="en-US" sz="4800" b="1" dirty="0" smtClean="0">
                <a:latin typeface="方正公文小标宋" panose="02000500000000000000" charset="-122"/>
                <a:ea typeface="方正公文小标宋" panose="02000500000000000000" charset="-122"/>
                <a:cs typeface="方正公文小标宋" panose="02000500000000000000" charset="-122"/>
              </a:rPr>
              <a:t>）</a:t>
            </a:r>
            <a:endParaRPr lang="en-US" altLang="zh-CN" sz="4800" b="1" dirty="0" smtClean="0">
              <a:latin typeface="方正公文小标宋" panose="02000500000000000000" charset="-122"/>
              <a:ea typeface="方正公文小标宋" panose="02000500000000000000" charset="-122"/>
              <a:cs typeface="方正公文小标宋" panose="02000500000000000000" charset="-122"/>
            </a:endParaRPr>
          </a:p>
          <a:p>
            <a:pPr algn="r"/>
            <a:r>
              <a:rPr lang="en-US" altLang="zh-CN" sz="3600" b="1" dirty="0" smtClean="0">
                <a:latin typeface="方正公文小标宋" panose="02000500000000000000" charset="-122"/>
                <a:ea typeface="方正公文小标宋" panose="02000500000000000000" charset="-122"/>
                <a:cs typeface="方正公文小标宋" panose="02000500000000000000" charset="-122"/>
              </a:rPr>
              <a:t>——</a:t>
            </a:r>
            <a:r>
              <a:rPr lang="zh-CN" altLang="en-US" sz="3600" b="1" dirty="0" smtClean="0">
                <a:latin typeface="方正公文小标宋" panose="02000500000000000000" charset="-122"/>
                <a:ea typeface="方正公文小标宋" panose="02000500000000000000" charset="-122"/>
                <a:cs typeface="方正公文小标宋" panose="02000500000000000000" charset="-122"/>
              </a:rPr>
              <a:t>课程概况</a:t>
            </a:r>
            <a:endParaRPr lang="zh-CN" altLang="en-US" sz="3600" b="1" dirty="0" smtClean="0">
              <a:latin typeface="方正公文小标宋" panose="02000500000000000000" charset="-122"/>
              <a:ea typeface="方正公文小标宋" panose="02000500000000000000" charset="-122"/>
              <a:cs typeface="方正公文小标宋" panose="02000500000000000000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B6128-3183-4E91-BC59-8FEA9B146D31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张志政——课程简介和概述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06F48-B873-4732-A4EF-1AC81A256663}" type="slidenum">
              <a:rPr lang="zh-CN" altLang="en-US" smtClean="0"/>
            </a:fld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57860" y="939165"/>
            <a:ext cx="7827645" cy="6508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lnSpc>
                <a:spcPct val="130000"/>
              </a:lnSpc>
              <a:buClrTx/>
              <a:buSzTx/>
              <a:buFontTx/>
            </a:pPr>
            <a:r>
              <a:rPr lang="zh-CN" altLang="en-US" sz="28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例如</a:t>
            </a:r>
            <a:r>
              <a:rPr lang="en-US" altLang="zh-CN" sz="2800"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如何移动车辆</a:t>
            </a:r>
            <a:r>
              <a:rPr lang="zh-CN" altLang="en-US" sz="2400" b="0">
                <a:latin typeface="宋体" panose="02010600030101010101" pitchFamily="2" charset="-122"/>
                <a:cs typeface="宋体" panose="02010600030101010101" pitchFamily="2" charset="-122"/>
              </a:rPr>
              <a:t>？</a:t>
            </a:r>
            <a:endParaRPr lang="zh-CN" altLang="en-US" sz="2400" b="0">
              <a:solidFill>
                <a:srgbClr val="FF3300"/>
              </a:solidFill>
              <a:latin typeface="宋体" panose="02010600030101010101" pitchFamily="2" charset="-122"/>
              <a:ea typeface="黑体" panose="02010609060101010101" pitchFamily="49" charset="-122"/>
              <a:cs typeface="宋体" panose="02010600030101010101" pitchFamily="2" charset="-122"/>
              <a:sym typeface="+mn-ea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60195" y="2115820"/>
            <a:ext cx="2400300" cy="194945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9995" y="2153920"/>
            <a:ext cx="2387600" cy="191135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998345" y="4170045"/>
            <a:ext cx="14935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初始状态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5487035" y="4210050"/>
            <a:ext cx="14935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目标</a:t>
            </a:r>
            <a:r>
              <a:rPr lang="zh-CN" altLang="en-US"/>
              <a:t>状态</a:t>
            </a:r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B6128-3183-4E91-BC59-8FEA9B146D31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张志政——课程简介和概述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06F48-B873-4732-A4EF-1AC81A256663}" type="slidenum">
              <a:rPr lang="zh-CN" altLang="en-US" smtClean="0"/>
            </a:fld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57860" y="939165"/>
            <a:ext cx="7827645" cy="6508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lnSpc>
                <a:spcPct val="130000"/>
              </a:lnSpc>
              <a:buClrTx/>
              <a:buSzTx/>
              <a:buFontTx/>
            </a:pPr>
            <a:r>
              <a:rPr lang="zh-CN" altLang="en-US" sz="28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例如</a:t>
            </a:r>
            <a:r>
              <a:rPr lang="en-US" altLang="zh-CN" sz="2800"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如何着色</a:t>
            </a:r>
            <a:r>
              <a:rPr lang="zh-CN" altLang="en-US" sz="2400" b="0">
                <a:latin typeface="宋体" panose="02010600030101010101" pitchFamily="2" charset="-122"/>
                <a:cs typeface="宋体" panose="02010600030101010101" pitchFamily="2" charset="-122"/>
              </a:rPr>
              <a:t>？</a:t>
            </a:r>
            <a:endParaRPr lang="zh-CN" altLang="en-US" sz="2400" b="0">
              <a:solidFill>
                <a:srgbClr val="FF3300"/>
              </a:solidFill>
              <a:latin typeface="宋体" panose="02010600030101010101" pitchFamily="2" charset="-122"/>
              <a:ea typeface="黑体" panose="02010609060101010101" pitchFamily="49" charset="-122"/>
              <a:cs typeface="宋体" panose="02010600030101010101" pitchFamily="2" charset="-122"/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152015" y="1560195"/>
            <a:ext cx="4839335" cy="479615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B6128-3183-4E91-BC59-8FEA9B146D31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张志政——课程简介和概述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06F48-B873-4732-A4EF-1AC81A256663}" type="slidenum">
              <a:rPr lang="zh-CN" altLang="en-US" smtClean="0"/>
            </a:fld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57860" y="939165"/>
            <a:ext cx="7827645" cy="6508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lnSpc>
                <a:spcPct val="130000"/>
              </a:lnSpc>
              <a:buClrTx/>
              <a:buSzTx/>
              <a:buFontTx/>
            </a:pPr>
            <a:r>
              <a:rPr lang="zh-CN" altLang="en-US" sz="28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例如</a:t>
            </a:r>
            <a:r>
              <a:rPr lang="en-US" altLang="zh-CN" sz="2800"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如何过河</a:t>
            </a:r>
            <a:r>
              <a:rPr lang="zh-CN" altLang="en-US" sz="2400" b="0">
                <a:latin typeface="宋体" panose="02010600030101010101" pitchFamily="2" charset="-122"/>
                <a:cs typeface="宋体" panose="02010600030101010101" pitchFamily="2" charset="-122"/>
              </a:rPr>
              <a:t>？</a:t>
            </a:r>
            <a:endParaRPr lang="zh-CN" altLang="en-US" sz="2400" b="0">
              <a:solidFill>
                <a:srgbClr val="FF3300"/>
              </a:solidFill>
              <a:latin typeface="宋体" panose="02010600030101010101" pitchFamily="2" charset="-122"/>
              <a:ea typeface="黑体" panose="02010609060101010101" pitchFamily="49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23290" y="1826260"/>
            <a:ext cx="691959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/>
              <a:t>一个农夫带着一只狼，一只羊，一颗白菜过河，由于船太小，只能装下农夫和另一样东西，无人看管时，狼吃羊，羊吃菜，问，怎样才能平安过河？”</a:t>
            </a:r>
            <a:endParaRPr lang="zh-CN" altLang="en-US" sz="2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B6128-3183-4E91-BC59-8FEA9B146D31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张志政——课程简介和概述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06F48-B873-4732-A4EF-1AC81A256663}" type="slidenum">
              <a:rPr lang="zh-CN" altLang="en-US" smtClean="0"/>
            </a:fld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57860" y="939165"/>
            <a:ext cx="7827645" cy="6508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lnSpc>
                <a:spcPct val="130000"/>
              </a:lnSpc>
              <a:buClrTx/>
              <a:buSzTx/>
              <a:buFontTx/>
            </a:pPr>
            <a:r>
              <a:rPr lang="zh-CN" altLang="en-US" sz="28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例如</a:t>
            </a:r>
            <a:r>
              <a:rPr lang="en-US" altLang="zh-CN" sz="2800"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如何通关</a:t>
            </a:r>
            <a:r>
              <a:rPr lang="zh-CN" altLang="en-US" sz="2400" b="0">
                <a:latin typeface="宋体" panose="02010600030101010101" pitchFamily="2" charset="-122"/>
                <a:cs typeface="宋体" panose="02010600030101010101" pitchFamily="2" charset="-122"/>
              </a:rPr>
              <a:t>？</a:t>
            </a:r>
            <a:endParaRPr lang="zh-CN" altLang="en-US" sz="2400" b="0">
              <a:solidFill>
                <a:srgbClr val="FF3300"/>
              </a:solidFill>
              <a:latin typeface="宋体" panose="02010600030101010101" pitchFamily="2" charset="-122"/>
              <a:ea typeface="黑体" panose="02010609060101010101" pitchFamily="49" charset="-122"/>
              <a:cs typeface="宋体" panose="02010600030101010101" pitchFamily="2" charset="-122"/>
              <a:sym typeface="+mn-e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5290" y="1821045"/>
            <a:ext cx="2511165" cy="2472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39552" y="1587564"/>
            <a:ext cx="5472608" cy="42767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spcBef>
                <a:spcPts val="1200"/>
              </a:spcBef>
              <a:spcAft>
                <a:spcPts val="0"/>
              </a:spcAft>
            </a:pPr>
            <a:r>
              <a:rPr lang="zh-CN" altLang="en-US" dirty="0" smtClean="0"/>
              <a:t>功效测度：</a:t>
            </a:r>
            <a:r>
              <a:rPr lang="en-US" altLang="zh-CN" b="0" dirty="0">
                <a:latin typeface="仿宋" panose="02010609060101010101" pitchFamily="49" charset="-122"/>
                <a:ea typeface="仿宋" panose="02010609060101010101" pitchFamily="49" charset="-122"/>
              </a:rPr>
              <a:t>+1000</a:t>
            </a:r>
            <a:r>
              <a:rPr lang="zh-CN" altLang="en-US" b="0" dirty="0">
                <a:latin typeface="仿宋" panose="02010609060101010101" pitchFamily="49" charset="-122"/>
                <a:ea typeface="仿宋" panose="02010609060101010101" pitchFamily="49" charset="-122"/>
              </a:rPr>
              <a:t>如果</a:t>
            </a:r>
            <a:r>
              <a:rPr lang="en-US" altLang="zh-CN" b="0" dirty="0">
                <a:latin typeface="仿宋" panose="02010609060101010101" pitchFamily="49" charset="-122"/>
                <a:ea typeface="仿宋" panose="02010609060101010101" pitchFamily="49" charset="-122"/>
              </a:rPr>
              <a:t>agent(</a:t>
            </a:r>
            <a:r>
              <a:rPr lang="zh-CN" altLang="en-US" b="0" dirty="0">
                <a:latin typeface="仿宋" panose="02010609060101010101" pitchFamily="49" charset="-122"/>
                <a:ea typeface="仿宋" panose="02010609060101010101" pitchFamily="49" charset="-122"/>
              </a:rPr>
              <a:t>小人儿</a:t>
            </a:r>
            <a:r>
              <a:rPr lang="en-US" altLang="zh-CN" b="0" dirty="0">
                <a:latin typeface="仿宋" panose="02010609060101010101" pitchFamily="49" charset="-122"/>
                <a:ea typeface="仿宋" panose="02010609060101010101" pitchFamily="49" charset="-122"/>
              </a:rPr>
              <a:t>)</a:t>
            </a:r>
            <a:r>
              <a:rPr lang="zh-CN" altLang="en-US" b="0" dirty="0">
                <a:latin typeface="仿宋" panose="02010609060101010101" pitchFamily="49" charset="-122"/>
                <a:ea typeface="仿宋" panose="02010609060101010101" pitchFamily="49" charset="-122"/>
              </a:rPr>
              <a:t>能带着金子走出山洞</a:t>
            </a:r>
            <a:r>
              <a:rPr lang="zh-CN" altLang="en-US" b="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、</a:t>
            </a:r>
            <a:r>
              <a:rPr lang="en-US" altLang="zh-CN" b="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-1000</a:t>
            </a:r>
            <a:r>
              <a:rPr lang="zh-CN" altLang="en-US" b="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如果掉进陷阱或被</a:t>
            </a:r>
            <a:r>
              <a:rPr lang="en-US" altLang="zh-CN" b="0" dirty="0" err="1" smtClean="0">
                <a:latin typeface="仿宋" panose="02010609060101010101" pitchFamily="49" charset="-122"/>
                <a:ea typeface="仿宋" panose="02010609060101010101" pitchFamily="49" charset="-122"/>
              </a:rPr>
              <a:t>wumpus</a:t>
            </a:r>
            <a:r>
              <a:rPr lang="zh-CN" altLang="en-US" b="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吃掉、</a:t>
            </a:r>
            <a:r>
              <a:rPr lang="en-US" altLang="zh-CN" b="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-1</a:t>
            </a:r>
            <a:r>
              <a:rPr lang="zh-CN" altLang="en-US" b="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如果发出一个动作、</a:t>
            </a:r>
            <a:r>
              <a:rPr lang="en-US" altLang="zh-CN" b="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-10</a:t>
            </a:r>
            <a:r>
              <a:rPr lang="zh-CN" altLang="en-US" b="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如果用掉箭（只有一支</a:t>
            </a:r>
            <a:r>
              <a:rPr lang="zh-CN" altLang="en-US" b="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）。</a:t>
            </a:r>
            <a:endParaRPr lang="en-US" altLang="zh-CN" b="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spcBef>
                <a:spcPts val="1200"/>
              </a:spcBef>
              <a:spcAft>
                <a:spcPts val="0"/>
              </a:spcAft>
            </a:pPr>
            <a:r>
              <a:rPr lang="zh-CN" altLang="en-US" dirty="0" smtClean="0"/>
              <a:t>环境：</a:t>
            </a:r>
            <a:r>
              <a:rPr lang="en-US" altLang="zh-CN" b="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4</a:t>
            </a:r>
            <a:r>
              <a:rPr lang="zh-CN" altLang="en-US" b="0" dirty="0" smtClean="0">
                <a:latin typeface="仿宋" panose="02010609060101010101" pitchFamily="49" charset="-122"/>
                <a:ea typeface="仿宋" panose="02010609060101010101" pitchFamily="49" charset="-122"/>
                <a:sym typeface="Symbol" panose="05050102010706020507"/>
              </a:rPr>
              <a:t></a:t>
            </a:r>
            <a:r>
              <a:rPr lang="en-US" altLang="zh-CN" b="0" dirty="0" smtClean="0">
                <a:latin typeface="仿宋" panose="02010609060101010101" pitchFamily="49" charset="-122"/>
                <a:ea typeface="仿宋" panose="02010609060101010101" pitchFamily="49" charset="-122"/>
                <a:sym typeface="Symbol" panose="05050102010706020507"/>
              </a:rPr>
              <a:t>4</a:t>
            </a:r>
            <a:r>
              <a:rPr lang="zh-CN" altLang="en-US" b="0" dirty="0" smtClean="0">
                <a:latin typeface="仿宋" panose="02010609060101010101" pitchFamily="49" charset="-122"/>
                <a:ea typeface="仿宋" panose="02010609060101010101" pitchFamily="49" charset="-122"/>
                <a:sym typeface="Symbol" panose="05050102010706020507"/>
              </a:rPr>
              <a:t>的栅格空间，</a:t>
            </a:r>
            <a:r>
              <a:rPr lang="en-US" altLang="zh-CN" b="0" dirty="0" smtClean="0">
                <a:latin typeface="仿宋" panose="02010609060101010101" pitchFamily="49" charset="-122"/>
                <a:ea typeface="仿宋" panose="02010609060101010101" pitchFamily="49" charset="-122"/>
                <a:sym typeface="Symbol" panose="05050102010706020507"/>
              </a:rPr>
              <a:t>agent</a:t>
            </a:r>
            <a:r>
              <a:rPr lang="zh-CN" altLang="en-US" b="0" dirty="0" smtClean="0">
                <a:latin typeface="仿宋" panose="02010609060101010101" pitchFamily="49" charset="-122"/>
                <a:ea typeface="仿宋" panose="02010609060101010101" pitchFamily="49" charset="-122"/>
                <a:sym typeface="Symbol" panose="05050102010706020507"/>
              </a:rPr>
              <a:t>总在</a:t>
            </a:r>
            <a:r>
              <a:rPr lang="en-US" altLang="zh-CN" b="0" dirty="0" smtClean="0">
                <a:latin typeface="仿宋" panose="02010609060101010101" pitchFamily="49" charset="-122"/>
                <a:ea typeface="仿宋" panose="02010609060101010101" pitchFamily="49" charset="-122"/>
                <a:sym typeface="Symbol" panose="05050102010706020507"/>
              </a:rPr>
              <a:t>[1,1]</a:t>
            </a:r>
            <a:r>
              <a:rPr lang="zh-CN" altLang="en-US" b="0" dirty="0" smtClean="0">
                <a:latin typeface="仿宋" panose="02010609060101010101" pitchFamily="49" charset="-122"/>
                <a:ea typeface="仿宋" panose="02010609060101010101" pitchFamily="49" charset="-122"/>
                <a:sym typeface="Symbol" panose="05050102010706020507"/>
              </a:rPr>
              <a:t>处面朝右出发、每个栅格有陷阱的概率是</a:t>
            </a:r>
            <a:r>
              <a:rPr lang="en-US" altLang="zh-CN" b="0" dirty="0" smtClean="0">
                <a:latin typeface="仿宋" panose="02010609060101010101" pitchFamily="49" charset="-122"/>
                <a:ea typeface="仿宋" panose="02010609060101010101" pitchFamily="49" charset="-122"/>
                <a:sym typeface="Symbol" panose="05050102010706020507"/>
              </a:rPr>
              <a:t>0.2</a:t>
            </a:r>
            <a:r>
              <a:rPr lang="zh-CN" altLang="en-US" b="0" dirty="0" smtClean="0">
                <a:latin typeface="仿宋" panose="02010609060101010101" pitchFamily="49" charset="-122"/>
                <a:ea typeface="仿宋" panose="02010609060101010101" pitchFamily="49" charset="-122"/>
                <a:sym typeface="Symbol" panose="05050102010706020507"/>
              </a:rPr>
              <a:t>（</a:t>
            </a:r>
            <a:r>
              <a:rPr lang="en-US" altLang="zh-CN" b="0" dirty="0" smtClean="0">
                <a:latin typeface="仿宋" panose="02010609060101010101" pitchFamily="49" charset="-122"/>
                <a:ea typeface="仿宋" panose="02010609060101010101" pitchFamily="49" charset="-122"/>
                <a:sym typeface="Symbol" panose="05050102010706020507"/>
              </a:rPr>
              <a:t>[1,1]</a:t>
            </a:r>
            <a:r>
              <a:rPr lang="zh-CN" altLang="en-US" b="0" dirty="0" smtClean="0">
                <a:latin typeface="仿宋" panose="02010609060101010101" pitchFamily="49" charset="-122"/>
                <a:ea typeface="仿宋" panose="02010609060101010101" pitchFamily="49" charset="-122"/>
                <a:sym typeface="Symbol" panose="05050102010706020507"/>
              </a:rPr>
              <a:t>除外）</a:t>
            </a:r>
            <a:r>
              <a:rPr lang="zh-CN" altLang="en-US" b="0" dirty="0" smtClean="0">
                <a:latin typeface="仿宋" panose="02010609060101010101" pitchFamily="49" charset="-122"/>
                <a:ea typeface="仿宋" panose="02010609060101010101" pitchFamily="49" charset="-122"/>
                <a:sym typeface="Symbol" panose="05050102010706020507"/>
              </a:rPr>
              <a:t>、</a:t>
            </a:r>
            <a:r>
              <a:rPr lang="en-US" altLang="zh-CN" b="0" dirty="0" err="1" smtClean="0">
                <a:latin typeface="仿宋" panose="02010609060101010101" pitchFamily="49" charset="-122"/>
                <a:ea typeface="仿宋" panose="02010609060101010101" pitchFamily="49" charset="-122"/>
                <a:sym typeface="Symbol" panose="05050102010706020507"/>
              </a:rPr>
              <a:t>wumpus</a:t>
            </a:r>
            <a:r>
              <a:rPr lang="zh-CN" altLang="en-US" b="0" dirty="0" smtClean="0">
                <a:latin typeface="仿宋" panose="02010609060101010101" pitchFamily="49" charset="-122"/>
                <a:ea typeface="仿宋" panose="02010609060101010101" pitchFamily="49" charset="-122"/>
                <a:sym typeface="Symbol" panose="05050102010706020507"/>
              </a:rPr>
              <a:t>和金矿随机分布（</a:t>
            </a:r>
            <a:r>
              <a:rPr lang="en-US" altLang="zh-CN" b="0" dirty="0" smtClean="0">
                <a:latin typeface="仿宋" panose="02010609060101010101" pitchFamily="49" charset="-122"/>
                <a:ea typeface="仿宋" panose="02010609060101010101" pitchFamily="49" charset="-122"/>
                <a:sym typeface="Symbol" panose="05050102010706020507"/>
              </a:rPr>
              <a:t>[1,1]</a:t>
            </a:r>
            <a:r>
              <a:rPr lang="zh-CN" altLang="en-US" b="0" dirty="0" smtClean="0">
                <a:latin typeface="仿宋" panose="02010609060101010101" pitchFamily="49" charset="-122"/>
                <a:ea typeface="仿宋" panose="02010609060101010101" pitchFamily="49" charset="-122"/>
                <a:sym typeface="Symbol" panose="05050102010706020507"/>
              </a:rPr>
              <a:t>除外）。</a:t>
            </a:r>
            <a:endParaRPr lang="en-US" altLang="zh-CN" b="0" dirty="0" smtClean="0">
              <a:latin typeface="仿宋" panose="02010609060101010101" pitchFamily="49" charset="-122"/>
              <a:ea typeface="仿宋" panose="02010609060101010101" pitchFamily="49" charset="-122"/>
              <a:sym typeface="Symbol" panose="05050102010706020507"/>
            </a:endParaRPr>
          </a:p>
          <a:p>
            <a:pPr>
              <a:spcBef>
                <a:spcPts val="1200"/>
              </a:spcBef>
              <a:spcAft>
                <a:spcPts val="0"/>
              </a:spcAft>
            </a:pPr>
            <a:r>
              <a:rPr lang="zh-CN" altLang="en-US" dirty="0"/>
              <a:t>动作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n"/>
            </a:pPr>
            <a:r>
              <a:rPr lang="en-US" altLang="zh-CN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Forward</a:t>
            </a:r>
            <a:r>
              <a:rPr lang="zh-CN" altLang="en-US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en-US" b="0" dirty="0">
                <a:latin typeface="仿宋" panose="02010609060101010101" pitchFamily="49" charset="-122"/>
                <a:ea typeface="仿宋" panose="02010609060101010101" pitchFamily="49" charset="-122"/>
              </a:rPr>
              <a:t>前进一步到正对的栅格（如果没有墙）</a:t>
            </a:r>
            <a:endParaRPr lang="en-US" altLang="zh-CN" b="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n"/>
            </a:pPr>
            <a:r>
              <a:rPr lang="en-US" altLang="zh-CN" b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Turnleft</a:t>
            </a:r>
            <a:r>
              <a:rPr lang="zh-CN" altLang="en-US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en-US" b="0" dirty="0">
                <a:latin typeface="仿宋" panose="02010609060101010101" pitchFamily="49" charset="-122"/>
                <a:ea typeface="仿宋" panose="02010609060101010101" pitchFamily="49" charset="-122"/>
              </a:rPr>
              <a:t>左转</a:t>
            </a:r>
            <a:r>
              <a:rPr lang="en-US" altLang="zh-CN" b="0" dirty="0">
                <a:latin typeface="仿宋" panose="02010609060101010101" pitchFamily="49" charset="-122"/>
                <a:ea typeface="仿宋" panose="02010609060101010101" pitchFamily="49" charset="-122"/>
              </a:rPr>
              <a:t>90</a:t>
            </a:r>
            <a:r>
              <a:rPr lang="zh-CN" altLang="en-US" b="0" dirty="0">
                <a:latin typeface="仿宋" panose="02010609060101010101" pitchFamily="49" charset="-122"/>
                <a:ea typeface="仿宋" panose="02010609060101010101" pitchFamily="49" charset="-122"/>
              </a:rPr>
              <a:t>度</a:t>
            </a:r>
            <a:endParaRPr lang="en-US" altLang="zh-CN" b="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n"/>
            </a:pPr>
            <a:r>
              <a:rPr lang="en-US" altLang="zh-CN" b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Turnright</a:t>
            </a:r>
            <a:r>
              <a:rPr lang="zh-CN" altLang="en-US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en-US" b="0" dirty="0">
                <a:latin typeface="仿宋" panose="02010609060101010101" pitchFamily="49" charset="-122"/>
                <a:ea typeface="仿宋" panose="02010609060101010101" pitchFamily="49" charset="-122"/>
              </a:rPr>
              <a:t>右转</a:t>
            </a:r>
            <a:r>
              <a:rPr lang="en-US" altLang="zh-CN" b="0" dirty="0">
                <a:latin typeface="仿宋" panose="02010609060101010101" pitchFamily="49" charset="-122"/>
                <a:ea typeface="仿宋" panose="02010609060101010101" pitchFamily="49" charset="-122"/>
              </a:rPr>
              <a:t>90</a:t>
            </a:r>
            <a:r>
              <a:rPr lang="zh-CN" altLang="en-US" b="0" dirty="0">
                <a:latin typeface="仿宋" panose="02010609060101010101" pitchFamily="49" charset="-122"/>
                <a:ea typeface="仿宋" panose="02010609060101010101" pitchFamily="49" charset="-122"/>
              </a:rPr>
              <a:t>度</a:t>
            </a:r>
            <a:endParaRPr lang="en-US" altLang="zh-CN" b="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n"/>
            </a:pPr>
            <a:r>
              <a:rPr lang="en-US" altLang="zh-CN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Grab</a:t>
            </a:r>
            <a:r>
              <a:rPr lang="zh-CN" altLang="en-US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en-US" b="0" dirty="0">
                <a:latin typeface="仿宋" panose="02010609060101010101" pitchFamily="49" charset="-122"/>
                <a:ea typeface="仿宋" panose="02010609060101010101" pitchFamily="49" charset="-122"/>
              </a:rPr>
              <a:t>拾取所处栅格的金子</a:t>
            </a:r>
            <a:endParaRPr lang="en-US" altLang="zh-CN" b="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n"/>
            </a:pPr>
            <a:r>
              <a:rPr lang="en-US" altLang="zh-CN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Climb</a:t>
            </a:r>
            <a:r>
              <a:rPr lang="zh-CN" altLang="en-US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en-US" b="0" dirty="0">
                <a:latin typeface="仿宋" panose="02010609060101010101" pitchFamily="49" charset="-122"/>
                <a:ea typeface="仿宋" panose="02010609060101010101" pitchFamily="49" charset="-122"/>
              </a:rPr>
              <a:t>从</a:t>
            </a:r>
            <a:r>
              <a:rPr lang="en-US" altLang="zh-CN" b="0" dirty="0">
                <a:latin typeface="仿宋" panose="02010609060101010101" pitchFamily="49" charset="-122"/>
                <a:ea typeface="仿宋" panose="02010609060101010101" pitchFamily="49" charset="-122"/>
              </a:rPr>
              <a:t>[1,1]</a:t>
            </a:r>
            <a:r>
              <a:rPr lang="zh-CN" altLang="en-US" b="0" dirty="0">
                <a:latin typeface="仿宋" panose="02010609060101010101" pitchFamily="49" charset="-122"/>
                <a:ea typeface="仿宋" panose="02010609060101010101" pitchFamily="49" charset="-122"/>
              </a:rPr>
              <a:t>栅格出山洞</a:t>
            </a:r>
            <a:endParaRPr lang="en-US" altLang="zh-CN" b="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n"/>
            </a:pPr>
            <a:r>
              <a:rPr lang="en-US" altLang="zh-CN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Shoot</a:t>
            </a:r>
            <a:r>
              <a:rPr lang="zh-CN" altLang="en-US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en-US" b="0" dirty="0">
                <a:latin typeface="仿宋" panose="02010609060101010101" pitchFamily="49" charset="-122"/>
                <a:ea typeface="仿宋" panose="02010609060101010101" pitchFamily="49" charset="-122"/>
              </a:rPr>
              <a:t>射向正前方，直至射到</a:t>
            </a:r>
            <a:endParaRPr lang="en-US" altLang="zh-CN" b="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CN" b="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          </a:t>
            </a:r>
            <a:r>
              <a:rPr lang="en-US" altLang="zh-CN" b="0" dirty="0" err="1" smtClean="0">
                <a:latin typeface="仿宋" panose="02010609060101010101" pitchFamily="49" charset="-122"/>
                <a:ea typeface="仿宋" panose="02010609060101010101" pitchFamily="49" charset="-122"/>
              </a:rPr>
              <a:t>wumpus</a:t>
            </a:r>
            <a:r>
              <a:rPr lang="zh-CN" altLang="en-US" b="0" dirty="0">
                <a:latin typeface="仿宋" panose="02010609060101010101" pitchFamily="49" charset="-122"/>
                <a:ea typeface="仿宋" panose="02010609060101010101" pitchFamily="49" charset="-122"/>
              </a:rPr>
              <a:t>或墙。</a:t>
            </a:r>
            <a:endParaRPr lang="en-US" altLang="zh-CN" b="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135670" y="4444663"/>
            <a:ext cx="4756809" cy="203132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spcBef>
                <a:spcPts val="1200"/>
              </a:spcBef>
              <a:spcAft>
                <a:spcPts val="0"/>
              </a:spcAft>
            </a:pPr>
            <a:r>
              <a:rPr lang="zh-CN" altLang="en-US" dirty="0"/>
              <a:t>传感器：</a:t>
            </a:r>
            <a:r>
              <a:rPr lang="zh-CN" altLang="en-US" b="0" dirty="0">
                <a:latin typeface="仿宋" panose="02010609060101010101" pitchFamily="49" charset="-122"/>
                <a:ea typeface="仿宋" panose="02010609060101010101" pitchFamily="49" charset="-122"/>
              </a:rPr>
              <a:t>五个传感器，按照顺序分别感知：</a:t>
            </a:r>
            <a:endParaRPr lang="en-US" altLang="zh-CN" b="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n"/>
            </a:pPr>
            <a:r>
              <a:rPr lang="en-US" altLang="zh-CN" b="0" dirty="0">
                <a:latin typeface="仿宋" panose="02010609060101010101" pitchFamily="49" charset="-122"/>
                <a:ea typeface="仿宋" panose="02010609060101010101" pitchFamily="49" charset="-122"/>
              </a:rPr>
              <a:t> stench</a:t>
            </a:r>
            <a:r>
              <a:rPr lang="zh-CN" altLang="en-US" b="0" dirty="0">
                <a:latin typeface="仿宋" panose="02010609060101010101" pitchFamily="49" charset="-122"/>
                <a:ea typeface="仿宋" panose="02010609060101010101" pitchFamily="49" charset="-122"/>
              </a:rPr>
              <a:t>，当身处或紧挨有</a:t>
            </a:r>
            <a:r>
              <a:rPr lang="en-US" altLang="zh-CN" b="0" dirty="0" err="1">
                <a:latin typeface="仿宋" panose="02010609060101010101" pitchFamily="49" charset="-122"/>
                <a:ea typeface="仿宋" panose="02010609060101010101" pitchFamily="49" charset="-122"/>
              </a:rPr>
              <a:t>wumpus</a:t>
            </a:r>
            <a:r>
              <a:rPr lang="zh-CN" altLang="en-US" b="0" dirty="0">
                <a:latin typeface="仿宋" panose="02010609060101010101" pitchFamily="49" charset="-122"/>
                <a:ea typeface="仿宋" panose="02010609060101010101" pitchFamily="49" charset="-122"/>
              </a:rPr>
              <a:t>的栅格；</a:t>
            </a:r>
            <a:endParaRPr lang="en-US" altLang="zh-CN" b="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n"/>
            </a:pPr>
            <a:r>
              <a:rPr lang="en-US" altLang="zh-CN" b="0" dirty="0">
                <a:latin typeface="仿宋" panose="02010609060101010101" pitchFamily="49" charset="-122"/>
                <a:ea typeface="仿宋" panose="02010609060101010101" pitchFamily="49" charset="-122"/>
              </a:rPr>
              <a:t> Breeze</a:t>
            </a:r>
            <a:r>
              <a:rPr lang="zh-CN" altLang="en-US" b="0" dirty="0">
                <a:latin typeface="仿宋" panose="02010609060101010101" pitchFamily="49" charset="-122"/>
                <a:ea typeface="仿宋" panose="02010609060101010101" pitchFamily="49" charset="-122"/>
              </a:rPr>
              <a:t>，当紧挨有陷阱的栅格；</a:t>
            </a:r>
            <a:endParaRPr lang="en-US" altLang="zh-CN" b="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n"/>
            </a:pPr>
            <a:r>
              <a:rPr lang="en-US" altLang="zh-CN" b="0" dirty="0">
                <a:latin typeface="仿宋" panose="02010609060101010101" pitchFamily="49" charset="-122"/>
                <a:ea typeface="仿宋" panose="02010609060101010101" pitchFamily="49" charset="-122"/>
              </a:rPr>
              <a:t> Glitter</a:t>
            </a:r>
            <a:r>
              <a:rPr lang="zh-CN" altLang="en-US" b="0" dirty="0">
                <a:latin typeface="仿宋" panose="02010609060101010101" pitchFamily="49" charset="-122"/>
                <a:ea typeface="仿宋" panose="02010609060101010101" pitchFamily="49" charset="-122"/>
              </a:rPr>
              <a:t>，当身处有金子的栅格；</a:t>
            </a:r>
            <a:endParaRPr lang="en-US" altLang="zh-CN" b="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n"/>
            </a:pPr>
            <a:r>
              <a:rPr lang="en-US" altLang="zh-CN" b="0" dirty="0">
                <a:latin typeface="仿宋" panose="02010609060101010101" pitchFamily="49" charset="-122"/>
                <a:ea typeface="仿宋" panose="02010609060101010101" pitchFamily="49" charset="-122"/>
              </a:rPr>
              <a:t> Bump</a:t>
            </a:r>
            <a:r>
              <a:rPr lang="zh-CN" altLang="en-US" b="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，当撞墙</a:t>
            </a:r>
            <a:r>
              <a:rPr lang="zh-CN" altLang="en-US" b="0" dirty="0">
                <a:latin typeface="仿宋" panose="02010609060101010101" pitchFamily="49" charset="-122"/>
                <a:ea typeface="仿宋" panose="02010609060101010101" pitchFamily="49" charset="-122"/>
              </a:rPr>
              <a:t>；</a:t>
            </a:r>
            <a:endParaRPr lang="en-US" altLang="zh-CN" b="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n"/>
            </a:pPr>
            <a:r>
              <a:rPr lang="en-US" altLang="zh-CN" b="0" dirty="0">
                <a:latin typeface="仿宋" panose="02010609060101010101" pitchFamily="49" charset="-122"/>
                <a:ea typeface="仿宋" panose="02010609060101010101" pitchFamily="49" charset="-122"/>
              </a:rPr>
              <a:t> Scream</a:t>
            </a:r>
            <a:r>
              <a:rPr lang="zh-CN" altLang="en-US" b="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，当</a:t>
            </a:r>
            <a:r>
              <a:rPr lang="en-US" altLang="zh-CN" b="0" dirty="0" err="1" smtClean="0">
                <a:latin typeface="仿宋" panose="02010609060101010101" pitchFamily="49" charset="-122"/>
                <a:ea typeface="仿宋" panose="02010609060101010101" pitchFamily="49" charset="-122"/>
              </a:rPr>
              <a:t>wumpus</a:t>
            </a:r>
            <a:r>
              <a:rPr lang="zh-CN" altLang="en-US" b="0" dirty="0">
                <a:latin typeface="仿宋" panose="02010609060101010101" pitchFamily="49" charset="-122"/>
                <a:ea typeface="仿宋" panose="02010609060101010101" pitchFamily="49" charset="-122"/>
              </a:rPr>
              <a:t>被杀死</a:t>
            </a:r>
            <a:r>
              <a:rPr lang="zh-CN" altLang="en-US" b="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。</a:t>
            </a:r>
            <a:endParaRPr lang="en-US" altLang="zh-CN" b="0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zh-CN" altLang="en-US" b="0" dirty="0">
                <a:latin typeface="仿宋" panose="02010609060101010101" pitchFamily="49" charset="-122"/>
                <a:ea typeface="仿宋" panose="02010609060101010101" pitchFamily="49" charset="-122"/>
              </a:rPr>
              <a:t>按</a:t>
            </a:r>
            <a:r>
              <a:rPr lang="zh-CN" altLang="en-US" b="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顺序记为五元组。</a:t>
            </a:r>
            <a:endParaRPr lang="zh-CN" altLang="en-US" b="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B6128-3183-4E91-BC59-8FEA9B146D31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张志政——课程简介和概述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06F48-B873-4732-A4EF-1AC81A256663}" type="slidenum">
              <a:rPr lang="zh-CN" altLang="en-US" smtClean="0"/>
            </a:fld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57860" y="939165"/>
            <a:ext cx="7827645" cy="6508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lnSpc>
                <a:spcPct val="130000"/>
              </a:lnSpc>
              <a:buClrTx/>
              <a:buSzTx/>
              <a:buFontTx/>
            </a:pPr>
            <a:r>
              <a:rPr lang="zh-CN" altLang="en-US" sz="28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例如</a:t>
            </a:r>
            <a:r>
              <a:rPr lang="en-US" altLang="zh-CN" sz="2800"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如何赢？</a:t>
            </a:r>
            <a:endParaRPr lang="zh-CN" altLang="en-US" sz="2400" b="0">
              <a:solidFill>
                <a:srgbClr val="FF3300"/>
              </a:solidFill>
              <a:latin typeface="宋体" panose="02010600030101010101" pitchFamily="2" charset="-122"/>
              <a:ea typeface="黑体" panose="02010609060101010101" pitchFamily="49" charset="-122"/>
              <a:cs typeface="宋体" panose="02010600030101010101" pitchFamily="2" charset="-122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62250" y="2508250"/>
            <a:ext cx="3619500" cy="18415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B6128-3183-4E91-BC59-8FEA9B146D31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张志政——课程简介和概述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06F48-B873-4732-A4EF-1AC81A256663}" type="slidenum">
              <a:rPr lang="zh-CN" altLang="en-US" smtClean="0"/>
            </a:fld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57860" y="939165"/>
            <a:ext cx="7827645" cy="6508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lnSpc>
                <a:spcPct val="130000"/>
              </a:lnSpc>
              <a:buClrTx/>
              <a:buSzTx/>
              <a:buFontTx/>
            </a:pPr>
            <a:r>
              <a:rPr lang="zh-CN" sz="2800">
                <a:latin typeface="黑体" panose="02010609060101010101" pitchFamily="49" charset="-122"/>
                <a:ea typeface="黑体" panose="02010609060101010101" pitchFamily="49" charset="-122"/>
              </a:rPr>
              <a:t>工信部《</a:t>
            </a:r>
            <a:r>
              <a:rPr sz="2800">
                <a:latin typeface="黑体" panose="02010609060101010101" pitchFamily="49" charset="-122"/>
                <a:ea typeface="黑体" panose="02010609060101010101" pitchFamily="49" charset="-122"/>
              </a:rPr>
              <a:t>人形机器人创新发展指导意见</a:t>
            </a:r>
            <a:r>
              <a:rPr lang="zh-CN" sz="2800">
                <a:latin typeface="黑体" panose="02010609060101010101" pitchFamily="49" charset="-122"/>
                <a:ea typeface="黑体" panose="02010609060101010101" pitchFamily="49" charset="-122"/>
              </a:rPr>
              <a:t>》</a:t>
            </a:r>
            <a:endParaRPr lang="zh-CN" sz="28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B6128-3183-4E91-BC59-8FEA9B146D31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张志政——课程简介和概述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06F48-B873-4732-A4EF-1AC81A256663}" type="slidenum">
              <a:rPr lang="zh-CN" altLang="en-US" smtClean="0"/>
            </a:fld>
            <a:endParaRPr lang="zh-CN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585565"/>
            <a:ext cx="8892480" cy="611187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lIns="90488" tIns="44450" rIns="90488" bIns="44450" anchor="ctr"/>
          <a:lstStyle/>
          <a:p>
            <a:pPr algn="ctr"/>
            <a:r>
              <a:rPr kumimoji="1" lang="en-US" altLang="zh-CN" sz="4000" dirty="0">
                <a:solidFill>
                  <a:srgbClr val="C00000"/>
                </a:solidFill>
                <a:latin typeface="Verdana" panose="020B0604030504040204" pitchFamily="34" charset="0"/>
              </a:rPr>
              <a:t>2.2 </a:t>
            </a:r>
            <a:r>
              <a:rPr kumimoji="1" lang="zh-CN" altLang="en-US" sz="4000" dirty="0">
                <a:solidFill>
                  <a:srgbClr val="C00000"/>
                </a:solidFill>
                <a:latin typeface="Verdana" panose="020B0604030504040204" pitchFamily="34" charset="0"/>
              </a:rPr>
              <a:t>自动</a:t>
            </a:r>
            <a:r>
              <a:rPr kumimoji="1" lang="zh-CN" altLang="en-US" sz="4000" dirty="0">
                <a:solidFill>
                  <a:srgbClr val="C00000"/>
                </a:solidFill>
                <a:latin typeface="Verdana" panose="020B0604030504040204" pitchFamily="34" charset="0"/>
              </a:rPr>
              <a:t>规划</a:t>
            </a:r>
            <a:r>
              <a:rPr kumimoji="1" lang="en-US" altLang="zh-CN" sz="4000" dirty="0">
                <a:solidFill>
                  <a:srgbClr val="C00000"/>
                </a:solidFill>
                <a:latin typeface="Verdana" panose="020B0604030504040204" pitchFamily="34" charset="0"/>
              </a:rPr>
              <a:t>Agent</a:t>
            </a:r>
            <a:endParaRPr kumimoji="1" lang="en-US" altLang="zh-CN" sz="4000" dirty="0">
              <a:solidFill>
                <a:srgbClr val="C00000"/>
              </a:solidFill>
              <a:latin typeface="Verdana" panose="020B0604030504040204" pitchFamily="34" charset="0"/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971600" y="1963688"/>
            <a:ext cx="1944216" cy="64807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问题求解器和规划器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2" name="圆角矩形 41"/>
          <p:cNvSpPr/>
          <p:nvPr/>
        </p:nvSpPr>
        <p:spPr>
          <a:xfrm>
            <a:off x="3131840" y="1963688"/>
            <a:ext cx="1944216" cy="64807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感知处理器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3" name="流程图: 磁盘 42"/>
          <p:cNvSpPr/>
          <p:nvPr/>
        </p:nvSpPr>
        <p:spPr>
          <a:xfrm>
            <a:off x="1043608" y="3043808"/>
            <a:ext cx="1872208" cy="648072"/>
          </a:xfrm>
          <a:prstGeom prst="flowChartMagneticDisk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dirty="0" smtClean="0"/>
              <a:t>知识库</a:t>
            </a:r>
            <a:endParaRPr lang="zh-CN" altLang="en-US" dirty="0"/>
          </a:p>
        </p:txBody>
      </p:sp>
      <p:sp>
        <p:nvSpPr>
          <p:cNvPr id="44" name="圆角矩形 43"/>
          <p:cNvSpPr/>
          <p:nvPr/>
        </p:nvSpPr>
        <p:spPr>
          <a:xfrm>
            <a:off x="1019858" y="4195936"/>
            <a:ext cx="1944216" cy="64807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知识获取</a:t>
            </a:r>
            <a:r>
              <a:rPr lang="zh-CN" altLang="en-US" dirty="0" smtClean="0">
                <a:solidFill>
                  <a:schemeClr val="tx1"/>
                </a:solidFill>
              </a:rPr>
              <a:t>器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5" name="圆角矩形 44"/>
          <p:cNvSpPr/>
          <p:nvPr/>
        </p:nvSpPr>
        <p:spPr>
          <a:xfrm>
            <a:off x="3131840" y="4195936"/>
            <a:ext cx="1944216" cy="64807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动作处理器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6" name="椭圆 45"/>
          <p:cNvSpPr/>
          <p:nvPr/>
        </p:nvSpPr>
        <p:spPr>
          <a:xfrm>
            <a:off x="3203848" y="3115816"/>
            <a:ext cx="1800200" cy="57606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dirty="0" smtClean="0"/>
              <a:t>推理</a:t>
            </a:r>
            <a:endParaRPr lang="zh-CN" altLang="en-US" dirty="0"/>
          </a:p>
        </p:txBody>
      </p:sp>
      <p:sp>
        <p:nvSpPr>
          <p:cNvPr id="47" name="圆角矩形 46"/>
          <p:cNvSpPr/>
          <p:nvPr/>
        </p:nvSpPr>
        <p:spPr>
          <a:xfrm>
            <a:off x="755576" y="1387624"/>
            <a:ext cx="4608512" cy="367240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2339752" y="1387624"/>
            <a:ext cx="1296144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dirty="0" smtClean="0">
                <a:solidFill>
                  <a:srgbClr val="FF0000"/>
                </a:solidFill>
              </a:rPr>
              <a:t>智能</a:t>
            </a:r>
            <a:r>
              <a:rPr lang="en-US" altLang="zh-CN" dirty="0" smtClean="0">
                <a:solidFill>
                  <a:srgbClr val="FF0000"/>
                </a:solidFill>
              </a:rPr>
              <a:t>Agent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817022" y="1315616"/>
            <a:ext cx="923330" cy="37444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eaVert" wrap="square" rtlCol="0">
            <a:spAutoFit/>
          </a:bodyPr>
          <a:p>
            <a:pPr algn="ctr"/>
            <a:r>
              <a:rPr lang="zh-CN" altLang="en-US" sz="4800" dirty="0" smtClean="0"/>
              <a:t>环          境</a:t>
            </a:r>
            <a:endParaRPr lang="zh-CN" altLang="en-US" sz="4800" dirty="0"/>
          </a:p>
        </p:txBody>
      </p:sp>
      <p:cxnSp>
        <p:nvCxnSpPr>
          <p:cNvPr id="51" name="直接箭头连接符 50"/>
          <p:cNvCxnSpPr/>
          <p:nvPr/>
        </p:nvCxnSpPr>
        <p:spPr>
          <a:xfrm flipH="1">
            <a:off x="5364088" y="2251720"/>
            <a:ext cx="14401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5580112" y="1963688"/>
            <a:ext cx="1152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 dirty="0" smtClean="0"/>
              <a:t>传感器输入</a:t>
            </a:r>
            <a:endParaRPr lang="zh-CN" altLang="en-US" sz="1400" dirty="0"/>
          </a:p>
        </p:txBody>
      </p:sp>
      <p:cxnSp>
        <p:nvCxnSpPr>
          <p:cNvPr id="54" name="直接箭头连接符 53"/>
          <p:cNvCxnSpPr/>
          <p:nvPr/>
        </p:nvCxnSpPr>
        <p:spPr>
          <a:xfrm>
            <a:off x="5364088" y="4483968"/>
            <a:ext cx="14401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5508104" y="4123928"/>
            <a:ext cx="1152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400" dirty="0" smtClean="0"/>
              <a:t>动作输出</a:t>
            </a:r>
            <a:endParaRPr lang="zh-CN" altLang="en-US" sz="1400" dirty="0"/>
          </a:p>
        </p:txBody>
      </p:sp>
      <p:sp>
        <p:nvSpPr>
          <p:cNvPr id="57" name="TextBox 56"/>
          <p:cNvSpPr txBox="1"/>
          <p:nvPr/>
        </p:nvSpPr>
        <p:spPr>
          <a:xfrm>
            <a:off x="179512" y="5428456"/>
            <a:ext cx="89644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dirty="0" smtClean="0"/>
              <a:t>知识库和推理是核心，求解、规划、感知、学习、动作</a:t>
            </a:r>
            <a:r>
              <a:rPr lang="zh-CN" altLang="en-US" sz="2000" dirty="0" smtClean="0"/>
              <a:t>是常见智能行为类别。</a:t>
            </a:r>
            <a:endParaRPr lang="en-US" altLang="zh-CN" sz="2000" dirty="0" smtClean="0"/>
          </a:p>
          <a:p>
            <a:pPr algn="ctr"/>
            <a:r>
              <a:rPr lang="zh-CN" altLang="en-US" sz="2000" dirty="0" smtClean="0">
                <a:solidFill>
                  <a:srgbClr val="FF0000"/>
                </a:solidFill>
              </a:rPr>
              <a:t>各个部分的研究相互促进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B6128-3183-4E91-BC59-8FEA9B146D31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张志政——课程简介和概述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06F48-B873-4732-A4EF-1AC81A256663}" type="slidenum">
              <a:rPr lang="zh-CN" altLang="en-US" smtClean="0"/>
            </a:fld>
            <a:endParaRPr lang="zh-CN" altLang="en-US"/>
          </a:p>
        </p:txBody>
      </p:sp>
      <p:sp>
        <p:nvSpPr>
          <p:cNvPr id="38" name="圆角矩形 37"/>
          <p:cNvSpPr/>
          <p:nvPr/>
        </p:nvSpPr>
        <p:spPr>
          <a:xfrm>
            <a:off x="971600" y="1963688"/>
            <a:ext cx="1944216" cy="64807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规划</a:t>
            </a:r>
            <a:r>
              <a:rPr lang="zh-CN" altLang="en-US" dirty="0" smtClean="0">
                <a:solidFill>
                  <a:schemeClr val="tx1"/>
                </a:solidFill>
              </a:rPr>
              <a:t>问题求解器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2" name="圆角矩形 41"/>
          <p:cNvSpPr/>
          <p:nvPr/>
        </p:nvSpPr>
        <p:spPr>
          <a:xfrm>
            <a:off x="3131840" y="1963688"/>
            <a:ext cx="1944216" cy="64807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感知处理器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3" name="流程图: 磁盘 42"/>
          <p:cNvSpPr/>
          <p:nvPr/>
        </p:nvSpPr>
        <p:spPr>
          <a:xfrm>
            <a:off x="1043608" y="3043808"/>
            <a:ext cx="1872208" cy="648072"/>
          </a:xfrm>
          <a:prstGeom prst="flowChartMagneticDisk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dirty="0" smtClean="0"/>
              <a:t>行动知识</a:t>
            </a:r>
            <a:r>
              <a:rPr lang="en-US" altLang="zh-CN" dirty="0" smtClean="0"/>
              <a:t>/</a:t>
            </a:r>
            <a:r>
              <a:rPr lang="zh-CN" altLang="en-US" dirty="0" smtClean="0"/>
              <a:t>模型库</a:t>
            </a:r>
            <a:endParaRPr lang="zh-CN" altLang="en-US" dirty="0"/>
          </a:p>
        </p:txBody>
      </p:sp>
      <p:sp>
        <p:nvSpPr>
          <p:cNvPr id="44" name="圆角矩形 43"/>
          <p:cNvSpPr/>
          <p:nvPr/>
        </p:nvSpPr>
        <p:spPr>
          <a:xfrm>
            <a:off x="1019858" y="4195936"/>
            <a:ext cx="1944216" cy="64807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知识获取</a:t>
            </a:r>
            <a:r>
              <a:rPr lang="zh-CN" altLang="en-US" dirty="0" smtClean="0">
                <a:solidFill>
                  <a:schemeClr val="tx1"/>
                </a:solidFill>
              </a:rPr>
              <a:t>器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5" name="圆角矩形 44"/>
          <p:cNvSpPr/>
          <p:nvPr/>
        </p:nvSpPr>
        <p:spPr>
          <a:xfrm>
            <a:off x="3131840" y="4195936"/>
            <a:ext cx="1944216" cy="64807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动作处理器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6" name="椭圆 45"/>
          <p:cNvSpPr/>
          <p:nvPr/>
        </p:nvSpPr>
        <p:spPr>
          <a:xfrm>
            <a:off x="3203848" y="3115816"/>
            <a:ext cx="1800200" cy="57606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dirty="0" smtClean="0"/>
              <a:t>行动</a:t>
            </a:r>
            <a:r>
              <a:rPr lang="zh-CN" altLang="en-US" dirty="0" smtClean="0"/>
              <a:t>推理</a:t>
            </a:r>
            <a:endParaRPr lang="zh-CN" altLang="en-US" dirty="0"/>
          </a:p>
        </p:txBody>
      </p:sp>
      <p:sp>
        <p:nvSpPr>
          <p:cNvPr id="47" name="圆角矩形 46"/>
          <p:cNvSpPr/>
          <p:nvPr/>
        </p:nvSpPr>
        <p:spPr>
          <a:xfrm>
            <a:off x="755576" y="1387624"/>
            <a:ext cx="4608512" cy="367240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1932305" y="1387475"/>
            <a:ext cx="21513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dirty="0" smtClean="0">
                <a:solidFill>
                  <a:srgbClr val="FF0000"/>
                </a:solidFill>
              </a:rPr>
              <a:t>自动规划</a:t>
            </a:r>
            <a:r>
              <a:rPr lang="en-US" altLang="zh-CN" dirty="0" smtClean="0">
                <a:solidFill>
                  <a:srgbClr val="FF0000"/>
                </a:solidFill>
              </a:rPr>
              <a:t>Agent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880562" y="1315616"/>
            <a:ext cx="859790" cy="37444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eaVert" wrap="square" rtlCol="0">
            <a:spAutoFit/>
          </a:bodyPr>
          <a:p>
            <a:pPr algn="ctr"/>
            <a:r>
              <a:rPr lang="zh-CN" altLang="en-US" sz="4400" dirty="0" smtClean="0"/>
              <a:t>规划任务环境</a:t>
            </a:r>
            <a:endParaRPr lang="zh-CN" altLang="en-US" sz="4400" dirty="0"/>
          </a:p>
        </p:txBody>
      </p:sp>
      <p:cxnSp>
        <p:nvCxnSpPr>
          <p:cNvPr id="51" name="直接箭头连接符 50"/>
          <p:cNvCxnSpPr/>
          <p:nvPr/>
        </p:nvCxnSpPr>
        <p:spPr>
          <a:xfrm flipH="1">
            <a:off x="5364088" y="2251720"/>
            <a:ext cx="14401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5580112" y="1963688"/>
            <a:ext cx="1152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 dirty="0" smtClean="0"/>
              <a:t>传感器输入</a:t>
            </a:r>
            <a:endParaRPr lang="zh-CN" altLang="en-US" sz="1400" dirty="0"/>
          </a:p>
        </p:txBody>
      </p:sp>
      <p:cxnSp>
        <p:nvCxnSpPr>
          <p:cNvPr id="54" name="直接箭头连接符 53"/>
          <p:cNvCxnSpPr/>
          <p:nvPr/>
        </p:nvCxnSpPr>
        <p:spPr>
          <a:xfrm>
            <a:off x="5364088" y="4483968"/>
            <a:ext cx="14401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5508104" y="4123928"/>
            <a:ext cx="1152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400" dirty="0" smtClean="0"/>
              <a:t>动作输出</a:t>
            </a:r>
            <a:endParaRPr lang="zh-CN" altLang="en-US" sz="1400" dirty="0"/>
          </a:p>
        </p:txBody>
      </p:sp>
      <p:sp>
        <p:nvSpPr>
          <p:cNvPr id="57" name="TextBox 56"/>
          <p:cNvSpPr txBox="1"/>
          <p:nvPr/>
        </p:nvSpPr>
        <p:spPr>
          <a:xfrm>
            <a:off x="179512" y="5428456"/>
            <a:ext cx="8964488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dirty="0" smtClean="0"/>
              <a:t>行动知识库和行动</a:t>
            </a:r>
            <a:r>
              <a:rPr lang="zh-CN" altLang="en-US" sz="2000" dirty="0" smtClean="0"/>
              <a:t>推理是核心，求解、规划、感知、学习、动作</a:t>
            </a:r>
            <a:r>
              <a:rPr lang="zh-CN" altLang="en-US" sz="2000" dirty="0" smtClean="0"/>
              <a:t>是常见智能行为类别。</a:t>
            </a:r>
            <a:endParaRPr lang="en-US" altLang="zh-CN" sz="2000" dirty="0" smtClean="0"/>
          </a:p>
          <a:p>
            <a:pPr algn="ctr"/>
            <a:r>
              <a:rPr lang="zh-CN" altLang="en-US" sz="2000" dirty="0" smtClean="0">
                <a:solidFill>
                  <a:srgbClr val="FF0000"/>
                </a:solidFill>
              </a:rPr>
              <a:t>各个部分的研究相互促进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B6128-3183-4E91-BC59-8FEA9B146D31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张志政——课程简介和概述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06F48-B873-4732-A4EF-1AC81A256663}" type="slidenum">
              <a:rPr lang="zh-CN" altLang="en-US" smtClean="0"/>
            </a:fld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3980815" y="2225675"/>
            <a:ext cx="1022350" cy="65595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2800"/>
              <a:t>思考</a:t>
            </a:r>
            <a:endParaRPr lang="zh-CN" altLang="en-US" sz="2800"/>
          </a:p>
        </p:txBody>
      </p:sp>
      <p:sp>
        <p:nvSpPr>
          <p:cNvPr id="11" name="圆角矩形 10"/>
          <p:cNvSpPr/>
          <p:nvPr/>
        </p:nvSpPr>
        <p:spPr>
          <a:xfrm>
            <a:off x="2635885" y="3580765"/>
            <a:ext cx="1022350" cy="655955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2800"/>
              <a:t>观察</a:t>
            </a:r>
            <a:endParaRPr lang="zh-CN" altLang="en-US" sz="2800"/>
          </a:p>
        </p:txBody>
      </p:sp>
      <p:sp>
        <p:nvSpPr>
          <p:cNvPr id="12" name="圆角矩形 11"/>
          <p:cNvSpPr/>
          <p:nvPr/>
        </p:nvSpPr>
        <p:spPr>
          <a:xfrm>
            <a:off x="5385435" y="3580765"/>
            <a:ext cx="1022350" cy="655955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2800"/>
              <a:t>行动</a:t>
            </a:r>
            <a:endParaRPr lang="zh-CN" altLang="en-US" sz="2800"/>
          </a:p>
        </p:txBody>
      </p:sp>
      <p:sp>
        <p:nvSpPr>
          <p:cNvPr id="13" name="圆角右箭头 12"/>
          <p:cNvSpPr/>
          <p:nvPr/>
        </p:nvSpPr>
        <p:spPr>
          <a:xfrm>
            <a:off x="3183255" y="2560320"/>
            <a:ext cx="466090" cy="728345"/>
          </a:xfrm>
          <a:prstGeom prst="ben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2800">
              <a:solidFill>
                <a:schemeClr val="tx1"/>
              </a:solidFill>
            </a:endParaRPr>
          </a:p>
        </p:txBody>
      </p:sp>
      <p:sp>
        <p:nvSpPr>
          <p:cNvPr id="14" name="圆角右箭头 13"/>
          <p:cNvSpPr/>
          <p:nvPr/>
        </p:nvSpPr>
        <p:spPr>
          <a:xfrm rot="5400000">
            <a:off x="5355590" y="2684780"/>
            <a:ext cx="728345" cy="480695"/>
          </a:xfrm>
          <a:prstGeom prst="ben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2800">
              <a:solidFill>
                <a:schemeClr val="tx1"/>
              </a:solidFill>
            </a:endParaRPr>
          </a:p>
        </p:txBody>
      </p:sp>
      <p:sp>
        <p:nvSpPr>
          <p:cNvPr id="15" name="左箭头 14"/>
          <p:cNvSpPr/>
          <p:nvPr/>
        </p:nvSpPr>
        <p:spPr>
          <a:xfrm>
            <a:off x="4105910" y="3857625"/>
            <a:ext cx="869315" cy="256540"/>
          </a:xfrm>
          <a:prstGeom prst="lef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2800"/>
          </a:p>
        </p:txBody>
      </p:sp>
      <p:sp>
        <p:nvSpPr>
          <p:cNvPr id="5" name="椭圆形标注 4"/>
          <p:cNvSpPr/>
          <p:nvPr/>
        </p:nvSpPr>
        <p:spPr>
          <a:xfrm>
            <a:off x="4500245" y="612775"/>
            <a:ext cx="1663065" cy="1520190"/>
          </a:xfrm>
          <a:prstGeom prst="wedgeEllipseCallout">
            <a:avLst>
              <a:gd name="adj1" fmla="val -53016"/>
              <a:gd name="adj2" fmla="val 5267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当前状态下该采取什么行动？</a:t>
            </a:r>
            <a:endParaRPr lang="zh-CN" altLang="en-US"/>
          </a:p>
        </p:txBody>
      </p:sp>
      <p:sp>
        <p:nvSpPr>
          <p:cNvPr id="6" name="椭圆形标注 5"/>
          <p:cNvSpPr/>
          <p:nvPr/>
        </p:nvSpPr>
        <p:spPr>
          <a:xfrm>
            <a:off x="1995170" y="4504690"/>
            <a:ext cx="1663065" cy="1520190"/>
          </a:xfrm>
          <a:prstGeom prst="wedgeEllipseCallout">
            <a:avLst>
              <a:gd name="adj1" fmla="val 20599"/>
              <a:gd name="adj2" fmla="val -723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当前环境是什么状态？是目标吗？</a:t>
            </a:r>
            <a:endParaRPr lang="zh-CN" altLang="en-US"/>
          </a:p>
        </p:txBody>
      </p:sp>
      <p:sp>
        <p:nvSpPr>
          <p:cNvPr id="7" name="椭圆形标注 6"/>
          <p:cNvSpPr/>
          <p:nvPr/>
        </p:nvSpPr>
        <p:spPr>
          <a:xfrm>
            <a:off x="4890135" y="4574540"/>
            <a:ext cx="1663065" cy="1520190"/>
          </a:xfrm>
          <a:prstGeom prst="wedgeEllipseCallout">
            <a:avLst>
              <a:gd name="adj1" fmla="val 20599"/>
              <a:gd name="adj2" fmla="val -723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执行动作改变环境</a:t>
            </a:r>
            <a:r>
              <a:rPr lang="zh-CN" altLang="en-US"/>
              <a:t>？</a:t>
            </a:r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B6128-3183-4E91-BC59-8FEA9B146D31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张志政——课程简介和概述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06F48-B873-4732-A4EF-1AC81A256663}" type="slidenum">
              <a:rPr lang="zh-CN" altLang="en-US" smtClean="0"/>
            </a:fld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3980815" y="790575"/>
            <a:ext cx="1022350" cy="65595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2800"/>
              <a:t>思考</a:t>
            </a:r>
            <a:endParaRPr lang="zh-CN" altLang="en-US" sz="2800"/>
          </a:p>
        </p:txBody>
      </p:sp>
      <p:sp>
        <p:nvSpPr>
          <p:cNvPr id="11" name="圆角矩形 10"/>
          <p:cNvSpPr/>
          <p:nvPr/>
        </p:nvSpPr>
        <p:spPr>
          <a:xfrm>
            <a:off x="2635885" y="2145665"/>
            <a:ext cx="1022350" cy="655955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2800"/>
              <a:t>观察</a:t>
            </a:r>
            <a:endParaRPr lang="zh-CN" altLang="en-US" sz="2800"/>
          </a:p>
        </p:txBody>
      </p:sp>
      <p:sp>
        <p:nvSpPr>
          <p:cNvPr id="12" name="圆角矩形 11"/>
          <p:cNvSpPr/>
          <p:nvPr/>
        </p:nvSpPr>
        <p:spPr>
          <a:xfrm>
            <a:off x="5385435" y="2145665"/>
            <a:ext cx="1022350" cy="655955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2800"/>
              <a:t>行动</a:t>
            </a:r>
            <a:endParaRPr lang="zh-CN" altLang="en-US" sz="2800"/>
          </a:p>
        </p:txBody>
      </p:sp>
      <p:sp>
        <p:nvSpPr>
          <p:cNvPr id="13" name="圆角右箭头 12"/>
          <p:cNvSpPr/>
          <p:nvPr/>
        </p:nvSpPr>
        <p:spPr>
          <a:xfrm>
            <a:off x="3183255" y="1125220"/>
            <a:ext cx="466090" cy="728345"/>
          </a:xfrm>
          <a:prstGeom prst="ben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2800">
              <a:solidFill>
                <a:schemeClr val="tx1"/>
              </a:solidFill>
            </a:endParaRPr>
          </a:p>
        </p:txBody>
      </p:sp>
      <p:sp>
        <p:nvSpPr>
          <p:cNvPr id="14" name="圆角右箭头 13"/>
          <p:cNvSpPr/>
          <p:nvPr/>
        </p:nvSpPr>
        <p:spPr>
          <a:xfrm rot="5400000">
            <a:off x="5355590" y="1249680"/>
            <a:ext cx="728345" cy="480695"/>
          </a:xfrm>
          <a:prstGeom prst="ben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2800">
              <a:solidFill>
                <a:schemeClr val="tx1"/>
              </a:solidFill>
            </a:endParaRPr>
          </a:p>
        </p:txBody>
      </p:sp>
      <p:sp>
        <p:nvSpPr>
          <p:cNvPr id="15" name="左箭头 14"/>
          <p:cNvSpPr/>
          <p:nvPr/>
        </p:nvSpPr>
        <p:spPr>
          <a:xfrm>
            <a:off x="4105910" y="2422525"/>
            <a:ext cx="869315" cy="256540"/>
          </a:xfrm>
          <a:prstGeom prst="lef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2800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5670" y="3655060"/>
            <a:ext cx="2273300" cy="184785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1355" y="3648710"/>
            <a:ext cx="2315845" cy="1854200"/>
          </a:xfrm>
          <a:prstGeom prst="rect">
            <a:avLst/>
          </a:prstGeom>
        </p:spPr>
      </p:pic>
      <p:grpSp>
        <p:nvGrpSpPr>
          <p:cNvPr id="61" name="组合 60"/>
          <p:cNvGrpSpPr/>
          <p:nvPr/>
        </p:nvGrpSpPr>
        <p:grpSpPr>
          <a:xfrm>
            <a:off x="3475990" y="4274185"/>
            <a:ext cx="236855" cy="288925"/>
            <a:chOff x="5248" y="5628"/>
            <a:chExt cx="1216" cy="1160"/>
          </a:xfrm>
        </p:grpSpPr>
        <p:sp>
          <p:nvSpPr>
            <p:cNvPr id="58" name="圆角右箭头 57"/>
            <p:cNvSpPr/>
            <p:nvPr/>
          </p:nvSpPr>
          <p:spPr>
            <a:xfrm>
              <a:off x="5248" y="5628"/>
              <a:ext cx="549" cy="850"/>
            </a:xfrm>
            <a:prstGeom prst="bentArrow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2800">
                <a:solidFill>
                  <a:schemeClr val="tx1"/>
                </a:solidFill>
              </a:endParaRPr>
            </a:p>
          </p:txBody>
        </p:sp>
        <p:sp>
          <p:nvSpPr>
            <p:cNvPr id="59" name="圆角右箭头 58"/>
            <p:cNvSpPr/>
            <p:nvPr/>
          </p:nvSpPr>
          <p:spPr>
            <a:xfrm rot="5400000">
              <a:off x="5645" y="5838"/>
              <a:ext cx="1029" cy="611"/>
            </a:xfrm>
            <a:prstGeom prst="bentArrow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2800">
                <a:solidFill>
                  <a:schemeClr val="tx1"/>
                </a:solidFill>
              </a:endParaRPr>
            </a:p>
          </p:txBody>
        </p:sp>
        <p:sp>
          <p:nvSpPr>
            <p:cNvPr id="60" name="左箭头 59"/>
            <p:cNvSpPr/>
            <p:nvPr/>
          </p:nvSpPr>
          <p:spPr>
            <a:xfrm>
              <a:off x="5248" y="6478"/>
              <a:ext cx="916" cy="310"/>
            </a:xfrm>
            <a:prstGeom prst="leftArrow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2800"/>
            </a:p>
          </p:txBody>
        </p:sp>
      </p:grpSp>
      <p:grpSp>
        <p:nvGrpSpPr>
          <p:cNvPr id="62" name="组合 61"/>
          <p:cNvGrpSpPr/>
          <p:nvPr/>
        </p:nvGrpSpPr>
        <p:grpSpPr>
          <a:xfrm>
            <a:off x="3879215" y="4277360"/>
            <a:ext cx="236855" cy="288925"/>
            <a:chOff x="5248" y="5628"/>
            <a:chExt cx="1216" cy="1160"/>
          </a:xfrm>
        </p:grpSpPr>
        <p:sp>
          <p:nvSpPr>
            <p:cNvPr id="63" name="圆角右箭头 62"/>
            <p:cNvSpPr/>
            <p:nvPr/>
          </p:nvSpPr>
          <p:spPr>
            <a:xfrm>
              <a:off x="5248" y="5628"/>
              <a:ext cx="549" cy="850"/>
            </a:xfrm>
            <a:prstGeom prst="bentArrow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2800">
                <a:solidFill>
                  <a:schemeClr val="tx1"/>
                </a:solidFill>
              </a:endParaRPr>
            </a:p>
          </p:txBody>
        </p:sp>
        <p:sp>
          <p:nvSpPr>
            <p:cNvPr id="64" name="圆角右箭头 63"/>
            <p:cNvSpPr/>
            <p:nvPr/>
          </p:nvSpPr>
          <p:spPr>
            <a:xfrm rot="5400000">
              <a:off x="5645" y="5838"/>
              <a:ext cx="1029" cy="611"/>
            </a:xfrm>
            <a:prstGeom prst="bentArrow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2800">
                <a:solidFill>
                  <a:schemeClr val="tx1"/>
                </a:solidFill>
              </a:endParaRPr>
            </a:p>
          </p:txBody>
        </p:sp>
        <p:sp>
          <p:nvSpPr>
            <p:cNvPr id="65" name="左箭头 64"/>
            <p:cNvSpPr/>
            <p:nvPr/>
          </p:nvSpPr>
          <p:spPr>
            <a:xfrm>
              <a:off x="5248" y="6478"/>
              <a:ext cx="916" cy="310"/>
            </a:xfrm>
            <a:prstGeom prst="leftArrow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2800"/>
            </a:p>
          </p:txBody>
        </p:sp>
      </p:grpSp>
      <p:grpSp>
        <p:nvGrpSpPr>
          <p:cNvPr id="66" name="组合 65"/>
          <p:cNvGrpSpPr/>
          <p:nvPr/>
        </p:nvGrpSpPr>
        <p:grpSpPr>
          <a:xfrm>
            <a:off x="4249420" y="4277360"/>
            <a:ext cx="236855" cy="288925"/>
            <a:chOff x="5248" y="5628"/>
            <a:chExt cx="1216" cy="1160"/>
          </a:xfrm>
        </p:grpSpPr>
        <p:sp>
          <p:nvSpPr>
            <p:cNvPr id="67" name="圆角右箭头 66"/>
            <p:cNvSpPr/>
            <p:nvPr/>
          </p:nvSpPr>
          <p:spPr>
            <a:xfrm>
              <a:off x="5248" y="5628"/>
              <a:ext cx="549" cy="850"/>
            </a:xfrm>
            <a:prstGeom prst="bentArrow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2800">
                <a:solidFill>
                  <a:schemeClr val="tx1"/>
                </a:solidFill>
              </a:endParaRPr>
            </a:p>
          </p:txBody>
        </p:sp>
        <p:sp>
          <p:nvSpPr>
            <p:cNvPr id="68" name="圆角右箭头 67"/>
            <p:cNvSpPr/>
            <p:nvPr/>
          </p:nvSpPr>
          <p:spPr>
            <a:xfrm rot="5400000">
              <a:off x="5645" y="5838"/>
              <a:ext cx="1029" cy="611"/>
            </a:xfrm>
            <a:prstGeom prst="bentArrow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2800">
                <a:solidFill>
                  <a:schemeClr val="tx1"/>
                </a:solidFill>
              </a:endParaRPr>
            </a:p>
          </p:txBody>
        </p:sp>
        <p:sp>
          <p:nvSpPr>
            <p:cNvPr id="69" name="左箭头 68"/>
            <p:cNvSpPr/>
            <p:nvPr/>
          </p:nvSpPr>
          <p:spPr>
            <a:xfrm>
              <a:off x="5248" y="6478"/>
              <a:ext cx="916" cy="310"/>
            </a:xfrm>
            <a:prstGeom prst="leftArrow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2800"/>
            </a:p>
          </p:txBody>
        </p:sp>
      </p:grpSp>
      <p:grpSp>
        <p:nvGrpSpPr>
          <p:cNvPr id="70" name="组合 69"/>
          <p:cNvGrpSpPr/>
          <p:nvPr/>
        </p:nvGrpSpPr>
        <p:grpSpPr>
          <a:xfrm>
            <a:off x="5283835" y="4274185"/>
            <a:ext cx="236855" cy="288925"/>
            <a:chOff x="5248" y="5628"/>
            <a:chExt cx="1216" cy="1160"/>
          </a:xfrm>
        </p:grpSpPr>
        <p:sp>
          <p:nvSpPr>
            <p:cNvPr id="71" name="圆角右箭头 70"/>
            <p:cNvSpPr/>
            <p:nvPr/>
          </p:nvSpPr>
          <p:spPr>
            <a:xfrm>
              <a:off x="5248" y="5628"/>
              <a:ext cx="549" cy="850"/>
            </a:xfrm>
            <a:prstGeom prst="bentArrow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2800">
                <a:solidFill>
                  <a:schemeClr val="tx1"/>
                </a:solidFill>
              </a:endParaRPr>
            </a:p>
          </p:txBody>
        </p:sp>
        <p:sp>
          <p:nvSpPr>
            <p:cNvPr id="72" name="圆角右箭头 71"/>
            <p:cNvSpPr/>
            <p:nvPr/>
          </p:nvSpPr>
          <p:spPr>
            <a:xfrm rot="5400000">
              <a:off x="5645" y="5838"/>
              <a:ext cx="1029" cy="611"/>
            </a:xfrm>
            <a:prstGeom prst="bentArrow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2800">
                <a:solidFill>
                  <a:schemeClr val="tx1"/>
                </a:solidFill>
              </a:endParaRPr>
            </a:p>
          </p:txBody>
        </p:sp>
        <p:sp>
          <p:nvSpPr>
            <p:cNvPr id="73" name="左箭头 72"/>
            <p:cNvSpPr/>
            <p:nvPr/>
          </p:nvSpPr>
          <p:spPr>
            <a:xfrm>
              <a:off x="5248" y="6478"/>
              <a:ext cx="916" cy="310"/>
            </a:xfrm>
            <a:prstGeom prst="leftArrow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2800"/>
            </a:p>
          </p:txBody>
        </p:sp>
      </p:grpSp>
      <p:sp>
        <p:nvSpPr>
          <p:cNvPr id="74" name="燕尾形箭头 73"/>
          <p:cNvSpPr/>
          <p:nvPr/>
        </p:nvSpPr>
        <p:spPr>
          <a:xfrm>
            <a:off x="3241040" y="4051300"/>
            <a:ext cx="2448560" cy="746760"/>
          </a:xfrm>
          <a:prstGeom prst="notchedRightArrow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0" name="Rectangle 2"/>
          <p:cNvSpPr>
            <a:spLocks noChangeArrowheads="1"/>
          </p:cNvSpPr>
          <p:nvPr/>
        </p:nvSpPr>
        <p:spPr bwMode="auto">
          <a:xfrm>
            <a:off x="961390" y="2998470"/>
            <a:ext cx="6675120" cy="610870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lIns="90488" tIns="44450" rIns="90488" bIns="44450" anchor="ctr"/>
          <a:lstStyle/>
          <a:p>
            <a:pPr algn="l">
              <a:lnSpc>
                <a:spcPct val="200000"/>
              </a:lnSpc>
            </a:pPr>
            <a:r>
              <a:rPr kumimoji="1" lang="en-US" altLang="zh-CN" sz="2800" dirty="0" smtClean="0">
                <a:solidFill>
                  <a:schemeClr val="tx1"/>
                </a:solidFill>
                <a:latin typeface="汉仪中宋简" panose="02010600000101010101" charset="-128"/>
                <a:ea typeface="汉仪中宋简" panose="02010600000101010101" charset="-128"/>
                <a:cs typeface="汉仪中宋简" panose="02010600000101010101" charset="-128"/>
              </a:rPr>
              <a:t>1. </a:t>
            </a:r>
            <a:r>
              <a:rPr kumimoji="1" lang="zh-CN" altLang="en-US" sz="2800" dirty="0" smtClean="0">
                <a:solidFill>
                  <a:schemeClr val="tx1"/>
                </a:solidFill>
                <a:latin typeface="汉仪中宋简" panose="02010600000101010101" charset="-128"/>
                <a:ea typeface="汉仪中宋简" panose="02010600000101010101" charset="-128"/>
                <a:cs typeface="汉仪中宋简" panose="02010600000101010101" charset="-128"/>
              </a:rPr>
              <a:t>课程介绍</a:t>
            </a:r>
            <a:endParaRPr kumimoji="1" lang="zh-CN" altLang="en-US" sz="2800" dirty="0" smtClean="0">
              <a:solidFill>
                <a:schemeClr val="tx1"/>
              </a:solidFill>
              <a:latin typeface="汉仪中宋简" panose="02010600000101010101" charset="-128"/>
              <a:ea typeface="汉仪中宋简" panose="02010600000101010101" charset="-128"/>
              <a:cs typeface="汉仪中宋简" panose="02010600000101010101" charset="-128"/>
            </a:endParaRPr>
          </a:p>
          <a:p>
            <a:pPr algn="l">
              <a:lnSpc>
                <a:spcPct val="200000"/>
              </a:lnSpc>
              <a:buClrTx/>
              <a:buSzTx/>
              <a:buFontTx/>
            </a:pPr>
            <a:r>
              <a:rPr kumimoji="1" lang="en-US" altLang="zh-CN" sz="2800" dirty="0" smtClean="0">
                <a:solidFill>
                  <a:schemeClr val="tx1"/>
                </a:solidFill>
                <a:latin typeface="汉仪中宋简" panose="02010600000101010101" charset="-128"/>
                <a:ea typeface="汉仪中宋简" panose="02010600000101010101" charset="-128"/>
                <a:cs typeface="汉仪中宋简" panose="02010600000101010101" charset="-128"/>
              </a:rPr>
              <a:t>2.</a:t>
            </a:r>
            <a:r>
              <a:rPr kumimoji="1" lang="zh-CN" altLang="en-US" sz="2800" dirty="0" smtClean="0">
                <a:solidFill>
                  <a:schemeClr val="tx1"/>
                </a:solidFill>
                <a:latin typeface="汉仪中宋简" panose="02010600000101010101" charset="-128"/>
                <a:ea typeface="汉仪中宋简" panose="02010600000101010101" charset="-128"/>
                <a:cs typeface="汉仪中宋简" panose="02010600000101010101" charset="-128"/>
              </a:rPr>
              <a:t> </a:t>
            </a:r>
            <a:r>
              <a:rPr kumimoji="1" lang="zh-CN" altLang="en-US" sz="2800" dirty="0" smtClean="0">
                <a:latin typeface="汉仪中宋简" panose="02010600000101010101" charset="-128"/>
                <a:ea typeface="汉仪中宋简" panose="02010600000101010101" charset="-128"/>
                <a:cs typeface="汉仪中宋简" panose="02010600000101010101" charset="-128"/>
                <a:sym typeface="+mn-ea"/>
              </a:rPr>
              <a:t>概述</a:t>
            </a:r>
            <a:endParaRPr kumimoji="1" lang="zh-CN" altLang="en-US" sz="2800" dirty="0" smtClean="0">
              <a:latin typeface="汉仪中宋简" panose="02010600000101010101" charset="-128"/>
              <a:ea typeface="汉仪中宋简" panose="02010600000101010101" charset="-128"/>
              <a:cs typeface="汉仪中宋简" panose="02010600000101010101" charset="-128"/>
              <a:sym typeface="+mn-ea"/>
            </a:endParaRPr>
          </a:p>
          <a:p>
            <a:pPr algn="l">
              <a:lnSpc>
                <a:spcPct val="200000"/>
              </a:lnSpc>
              <a:buClrTx/>
              <a:buSzTx/>
              <a:buFontTx/>
            </a:pPr>
            <a:r>
              <a:rPr kumimoji="1" lang="en-US" altLang="zh-CN" sz="2800" dirty="0" smtClean="0">
                <a:solidFill>
                  <a:schemeClr val="tx1"/>
                </a:solidFill>
                <a:latin typeface="汉仪中宋简" panose="02010600000101010101" charset="-128"/>
                <a:ea typeface="汉仪中宋简" panose="02010600000101010101" charset="-128"/>
                <a:cs typeface="汉仪中宋简" panose="02010600000101010101" charset="-128"/>
              </a:rPr>
              <a:t>3. </a:t>
            </a:r>
            <a:r>
              <a:rPr kumimoji="1" lang="zh-CN" altLang="en-US" sz="2800" dirty="0" smtClean="0">
                <a:latin typeface="汉仪中宋简" panose="02010600000101010101" charset="-128"/>
                <a:ea typeface="汉仪中宋简" panose="02010600000101010101" charset="-128"/>
                <a:cs typeface="汉仪中宋简" panose="02010600000101010101" charset="-128"/>
                <a:sym typeface="+mn-ea"/>
              </a:rPr>
              <a:t>目的</a:t>
            </a:r>
            <a:endParaRPr kumimoji="1" lang="zh-CN" altLang="en-US" sz="2800" dirty="0" smtClean="0">
              <a:latin typeface="汉仪中宋简" panose="02010600000101010101" charset="-128"/>
              <a:ea typeface="汉仪中宋简" panose="02010600000101010101" charset="-128"/>
              <a:cs typeface="汉仪中宋简" panose="02010600000101010101" charset="-128"/>
              <a:sym typeface="+mn-ea"/>
            </a:endParaRPr>
          </a:p>
          <a:p>
            <a:pPr algn="l">
              <a:lnSpc>
                <a:spcPct val="200000"/>
              </a:lnSpc>
              <a:buClrTx/>
              <a:buSzTx/>
              <a:buFontTx/>
            </a:pPr>
            <a:r>
              <a:rPr kumimoji="1" lang="en-US" altLang="zh-CN" sz="2800" dirty="0" smtClean="0">
                <a:solidFill>
                  <a:schemeClr val="tx1"/>
                </a:solidFill>
                <a:latin typeface="汉仪中宋简" panose="02010600000101010101" charset="-128"/>
                <a:ea typeface="汉仪中宋简" panose="02010600000101010101" charset="-128"/>
                <a:cs typeface="汉仪中宋简" panose="02010600000101010101" charset="-128"/>
              </a:rPr>
              <a:t>4. </a:t>
            </a:r>
            <a:r>
              <a:rPr kumimoji="1" lang="zh-CN" altLang="en-US" sz="2800" dirty="0" smtClean="0">
                <a:solidFill>
                  <a:schemeClr val="tx1"/>
                </a:solidFill>
                <a:latin typeface="汉仪中宋简" panose="02010600000101010101" charset="-128"/>
                <a:ea typeface="汉仪中宋简" panose="02010600000101010101" charset="-128"/>
                <a:cs typeface="汉仪中宋简" panose="02010600000101010101" charset="-128"/>
              </a:rPr>
              <a:t>规划问题</a:t>
            </a:r>
            <a:r>
              <a:rPr kumimoji="1" lang="zh-CN" altLang="en-US" sz="2800" dirty="0" smtClean="0">
                <a:solidFill>
                  <a:schemeClr val="tx1"/>
                </a:solidFill>
                <a:latin typeface="汉仪中宋简" panose="02010600000101010101" charset="-128"/>
                <a:ea typeface="汉仪中宋简" panose="02010600000101010101" charset="-128"/>
                <a:cs typeface="汉仪中宋简" panose="02010600000101010101" charset="-128"/>
              </a:rPr>
              <a:t>详述</a:t>
            </a:r>
            <a:endParaRPr kumimoji="1" lang="zh-CN" altLang="en-US" sz="2800" dirty="0" smtClean="0">
              <a:solidFill>
                <a:schemeClr val="tx1"/>
              </a:solidFill>
              <a:latin typeface="汉仪中宋简" panose="02010600000101010101" charset="-128"/>
              <a:ea typeface="汉仪中宋简" panose="02010600000101010101" charset="-128"/>
              <a:cs typeface="汉仪中宋简" panose="02010600000101010101" charset="-128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06F48-B873-4732-A4EF-1AC81A256663}" type="slidenum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张志政——课程简介和概述</a:t>
            </a:r>
            <a:endParaRPr lang="zh-CN" altLang="en-US"/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0FF64-9C21-4C1D-85FF-CB0C5739CA54}" type="datetime1">
              <a:rPr lang="zh-CN" altLang="en-US" smtClean="0"/>
            </a:fld>
            <a:endParaRPr lang="zh-CN" altLang="en-US"/>
          </a:p>
        </p:txBody>
      </p:sp>
      <p:sp>
        <p:nvSpPr>
          <p:cNvPr id="2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5560" y="836772"/>
            <a:ext cx="8892480" cy="611187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lIns="90488" tIns="44450" rIns="90488" bIns="44450" anchor="ctr"/>
          <a:p>
            <a:pPr algn="ctr"/>
            <a:r>
              <a:rPr kumimoji="1" lang="zh-CN" altLang="en-US" sz="4000" dirty="0" smtClean="0">
                <a:solidFill>
                  <a:srgbClr val="C00000"/>
                </a:solidFill>
                <a:latin typeface="方正公文小标宋" panose="02000500000000000000" charset="-122"/>
                <a:ea typeface="方正公文小标宋" panose="02000500000000000000" charset="-122"/>
              </a:rPr>
              <a:t>内</a:t>
            </a:r>
            <a:r>
              <a:rPr kumimoji="1" lang="en-US" altLang="zh-CN" sz="4000" dirty="0" smtClean="0">
                <a:solidFill>
                  <a:srgbClr val="C00000"/>
                </a:solidFill>
                <a:latin typeface="方正公文小标宋" panose="02000500000000000000" charset="-122"/>
                <a:ea typeface="方正公文小标宋" panose="02000500000000000000" charset="-122"/>
              </a:rPr>
              <a:t>  </a:t>
            </a:r>
            <a:r>
              <a:rPr kumimoji="1" lang="zh-CN" altLang="en-US" sz="4000" dirty="0" smtClean="0">
                <a:solidFill>
                  <a:srgbClr val="C00000"/>
                </a:solidFill>
                <a:latin typeface="方正公文小标宋" panose="02000500000000000000" charset="-122"/>
                <a:ea typeface="方正公文小标宋" panose="02000500000000000000" charset="-122"/>
              </a:rPr>
              <a:t>容</a:t>
            </a:r>
            <a:endParaRPr kumimoji="1" lang="zh-CN" altLang="en-US" sz="4000" dirty="0" smtClean="0">
              <a:solidFill>
                <a:srgbClr val="C00000"/>
              </a:solidFill>
              <a:latin typeface="方正公文小标宋" panose="02000500000000000000" charset="-122"/>
              <a:ea typeface="方正公文小标宋" panose="02000500000000000000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B6128-3183-4E91-BC59-8FEA9B146D31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张志政——课程简介和概述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06F48-B873-4732-A4EF-1AC81A256663}" type="slidenum">
              <a:rPr lang="zh-CN" altLang="en-US" smtClean="0"/>
            </a:fld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3123565" y="714375"/>
            <a:ext cx="2344420" cy="1416685"/>
            <a:chOff x="1117" y="1885"/>
            <a:chExt cx="7764" cy="6310"/>
          </a:xfrm>
        </p:grpSpPr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117" y="1885"/>
              <a:ext cx="7765" cy="6310"/>
            </a:xfrm>
            <a:prstGeom prst="rect">
              <a:avLst/>
            </a:prstGeom>
          </p:spPr>
        </p:pic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03" y="6161"/>
              <a:ext cx="3073" cy="1643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76" y="2122"/>
              <a:ext cx="3507" cy="1765"/>
            </a:xfrm>
            <a:prstGeom prst="rect">
              <a:avLst/>
            </a:prstGeom>
          </p:spPr>
        </p:pic>
      </p:grp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3670" y="714375"/>
            <a:ext cx="2474595" cy="1704975"/>
          </a:xfrm>
          <a:prstGeom prst="rect">
            <a:avLst/>
          </a:prstGeom>
          <a:ln w="63500">
            <a:solidFill>
              <a:srgbClr val="00CB00"/>
            </a:solidFill>
          </a:ln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4750" y="4325620"/>
            <a:ext cx="2432685" cy="1948180"/>
          </a:xfrm>
          <a:prstGeom prst="rect">
            <a:avLst/>
          </a:prstGeom>
          <a:ln w="69850">
            <a:solidFill>
              <a:srgbClr val="FF0000"/>
            </a:solidFill>
          </a:ln>
        </p:spPr>
      </p:pic>
      <p:grpSp>
        <p:nvGrpSpPr>
          <p:cNvPr id="18" name="组合 17"/>
          <p:cNvGrpSpPr/>
          <p:nvPr/>
        </p:nvGrpSpPr>
        <p:grpSpPr>
          <a:xfrm>
            <a:off x="6254750" y="714375"/>
            <a:ext cx="2272665" cy="1416685"/>
            <a:chOff x="1117" y="1885"/>
            <a:chExt cx="7764" cy="6310"/>
          </a:xfrm>
        </p:grpSpPr>
        <p:grpSp>
          <p:nvGrpSpPr>
            <p:cNvPr id="19" name="组合 18"/>
            <p:cNvGrpSpPr/>
            <p:nvPr/>
          </p:nvGrpSpPr>
          <p:grpSpPr>
            <a:xfrm>
              <a:off x="1117" y="1885"/>
              <a:ext cx="7764" cy="6310"/>
              <a:chOff x="1117" y="1885"/>
              <a:chExt cx="7764" cy="6310"/>
            </a:xfrm>
          </p:grpSpPr>
          <p:pic>
            <p:nvPicPr>
              <p:cNvPr id="20" name="图片 19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1117" y="1885"/>
                <a:ext cx="7765" cy="6310"/>
              </a:xfrm>
              <a:prstGeom prst="rect">
                <a:avLst/>
              </a:prstGeom>
            </p:spPr>
          </p:pic>
          <p:pic>
            <p:nvPicPr>
              <p:cNvPr id="21" name="图片 20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503" y="6161"/>
                <a:ext cx="3073" cy="1643"/>
              </a:xfrm>
              <a:prstGeom prst="rect">
                <a:avLst/>
              </a:prstGeom>
            </p:spPr>
          </p:pic>
          <p:pic>
            <p:nvPicPr>
              <p:cNvPr id="22" name="图片 21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76" y="2122"/>
                <a:ext cx="3507" cy="1765"/>
              </a:xfrm>
              <a:prstGeom prst="rect">
                <a:avLst/>
              </a:prstGeom>
            </p:spPr>
          </p:pic>
        </p:grpSp>
        <p:pic>
          <p:nvPicPr>
            <p:cNvPr id="23" name="图片 2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920" y="6161"/>
              <a:ext cx="3163" cy="1619"/>
            </a:xfrm>
            <a:prstGeom prst="rect">
              <a:avLst/>
            </a:prstGeom>
          </p:spPr>
        </p:pic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20" y="4100"/>
              <a:ext cx="3164" cy="1704"/>
            </a:xfrm>
            <a:prstGeom prst="rect">
              <a:avLst/>
            </a:prstGeom>
          </p:spPr>
        </p:pic>
      </p:grpSp>
      <p:grpSp>
        <p:nvGrpSpPr>
          <p:cNvPr id="25" name="组合 24"/>
          <p:cNvGrpSpPr/>
          <p:nvPr/>
        </p:nvGrpSpPr>
        <p:grpSpPr>
          <a:xfrm>
            <a:off x="6972300" y="2762250"/>
            <a:ext cx="1950720" cy="1392555"/>
            <a:chOff x="1117" y="1901"/>
            <a:chExt cx="7764" cy="6310"/>
          </a:xfrm>
        </p:grpSpPr>
        <p:grpSp>
          <p:nvGrpSpPr>
            <p:cNvPr id="26" name="组合 25"/>
            <p:cNvGrpSpPr/>
            <p:nvPr/>
          </p:nvGrpSpPr>
          <p:grpSpPr>
            <a:xfrm>
              <a:off x="1117" y="1901"/>
              <a:ext cx="7764" cy="6310"/>
              <a:chOff x="1117" y="1885"/>
              <a:chExt cx="7764" cy="6310"/>
            </a:xfrm>
          </p:grpSpPr>
          <p:pic>
            <p:nvPicPr>
              <p:cNvPr id="27" name="图片 26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1117" y="1885"/>
                <a:ext cx="7765" cy="6310"/>
              </a:xfrm>
              <a:prstGeom prst="rect">
                <a:avLst/>
              </a:prstGeom>
            </p:spPr>
          </p:pic>
          <p:pic>
            <p:nvPicPr>
              <p:cNvPr id="28" name="图片 27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503" y="6161"/>
                <a:ext cx="3073" cy="1643"/>
              </a:xfrm>
              <a:prstGeom prst="rect">
                <a:avLst/>
              </a:prstGeom>
            </p:spPr>
          </p:pic>
          <p:pic>
            <p:nvPicPr>
              <p:cNvPr id="29" name="图片 28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76" y="2122"/>
                <a:ext cx="3507" cy="1765"/>
              </a:xfrm>
              <a:prstGeom prst="rect">
                <a:avLst/>
              </a:prstGeom>
            </p:spPr>
          </p:pic>
        </p:grpSp>
        <p:pic>
          <p:nvPicPr>
            <p:cNvPr id="30" name="图片 2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920" y="6161"/>
              <a:ext cx="3163" cy="1619"/>
            </a:xfrm>
            <a:prstGeom prst="rect">
              <a:avLst/>
            </a:prstGeom>
          </p:spPr>
        </p:pic>
        <p:pic>
          <p:nvPicPr>
            <p:cNvPr id="31" name="图片 3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20" y="4100"/>
              <a:ext cx="3164" cy="1704"/>
            </a:xfrm>
            <a:prstGeom prst="rect">
              <a:avLst/>
            </a:prstGeom>
          </p:spPr>
        </p:pic>
        <p:pic>
          <p:nvPicPr>
            <p:cNvPr id="32" name="图片 3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920" y="4100"/>
              <a:ext cx="3164" cy="1637"/>
            </a:xfrm>
            <a:prstGeom prst="rect">
              <a:avLst/>
            </a:prstGeom>
          </p:spPr>
        </p:pic>
        <p:pic>
          <p:nvPicPr>
            <p:cNvPr id="33" name="图片 3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08" y="2138"/>
              <a:ext cx="3322" cy="1765"/>
            </a:xfrm>
            <a:prstGeom prst="rect">
              <a:avLst/>
            </a:prstGeom>
          </p:spPr>
        </p:pic>
      </p:grpSp>
      <p:grpSp>
        <p:nvGrpSpPr>
          <p:cNvPr id="46" name="组合 45"/>
          <p:cNvGrpSpPr/>
          <p:nvPr/>
        </p:nvGrpSpPr>
        <p:grpSpPr>
          <a:xfrm>
            <a:off x="4658995" y="2768600"/>
            <a:ext cx="1820545" cy="1386205"/>
            <a:chOff x="1117" y="1901"/>
            <a:chExt cx="7764" cy="6310"/>
          </a:xfrm>
        </p:grpSpPr>
        <p:grpSp>
          <p:nvGrpSpPr>
            <p:cNvPr id="47" name="组合 46"/>
            <p:cNvGrpSpPr/>
            <p:nvPr/>
          </p:nvGrpSpPr>
          <p:grpSpPr>
            <a:xfrm>
              <a:off x="1117" y="1901"/>
              <a:ext cx="7764" cy="6310"/>
              <a:chOff x="1117" y="1885"/>
              <a:chExt cx="7764" cy="6310"/>
            </a:xfrm>
          </p:grpSpPr>
          <p:pic>
            <p:nvPicPr>
              <p:cNvPr id="48" name="图片 47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1117" y="1885"/>
                <a:ext cx="7765" cy="6310"/>
              </a:xfrm>
              <a:prstGeom prst="rect">
                <a:avLst/>
              </a:prstGeom>
            </p:spPr>
          </p:pic>
          <p:pic>
            <p:nvPicPr>
              <p:cNvPr id="49" name="图片 48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503" y="6161"/>
                <a:ext cx="3073" cy="1643"/>
              </a:xfrm>
              <a:prstGeom prst="rect">
                <a:avLst/>
              </a:prstGeom>
            </p:spPr>
          </p:pic>
          <p:pic>
            <p:nvPicPr>
              <p:cNvPr id="50" name="图片 49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76" y="2122"/>
                <a:ext cx="3507" cy="1765"/>
              </a:xfrm>
              <a:prstGeom prst="rect">
                <a:avLst/>
              </a:prstGeom>
            </p:spPr>
          </p:pic>
        </p:grpSp>
        <p:pic>
          <p:nvPicPr>
            <p:cNvPr id="51" name="图片 5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408" y="2211"/>
              <a:ext cx="3163" cy="1619"/>
            </a:xfrm>
            <a:prstGeom prst="rect">
              <a:avLst/>
            </a:prstGeom>
          </p:spPr>
        </p:pic>
        <p:pic>
          <p:nvPicPr>
            <p:cNvPr id="52" name="图片 5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20" y="4100"/>
              <a:ext cx="3164" cy="1704"/>
            </a:xfrm>
            <a:prstGeom prst="rect">
              <a:avLst/>
            </a:prstGeom>
          </p:spPr>
        </p:pic>
        <p:pic>
          <p:nvPicPr>
            <p:cNvPr id="53" name="图片 52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920" y="4100"/>
              <a:ext cx="3164" cy="1637"/>
            </a:xfrm>
            <a:prstGeom prst="rect">
              <a:avLst/>
            </a:prstGeom>
          </p:spPr>
        </p:pic>
      </p:grpSp>
      <p:grpSp>
        <p:nvGrpSpPr>
          <p:cNvPr id="54" name="组合 53"/>
          <p:cNvGrpSpPr/>
          <p:nvPr/>
        </p:nvGrpSpPr>
        <p:grpSpPr>
          <a:xfrm>
            <a:off x="2277110" y="2768600"/>
            <a:ext cx="1835150" cy="1386205"/>
            <a:chOff x="1117" y="1901"/>
            <a:chExt cx="7764" cy="6310"/>
          </a:xfrm>
        </p:grpSpPr>
        <p:grpSp>
          <p:nvGrpSpPr>
            <p:cNvPr id="55" name="组合 54"/>
            <p:cNvGrpSpPr/>
            <p:nvPr/>
          </p:nvGrpSpPr>
          <p:grpSpPr>
            <a:xfrm>
              <a:off x="1117" y="1901"/>
              <a:ext cx="7765" cy="6310"/>
              <a:chOff x="1117" y="1885"/>
              <a:chExt cx="7765" cy="6310"/>
            </a:xfrm>
          </p:grpSpPr>
          <p:pic>
            <p:nvPicPr>
              <p:cNvPr id="56" name="图片 55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1117" y="1885"/>
                <a:ext cx="7765" cy="6310"/>
              </a:xfrm>
              <a:prstGeom prst="rect">
                <a:avLst/>
              </a:prstGeom>
            </p:spPr>
          </p:pic>
          <p:pic>
            <p:nvPicPr>
              <p:cNvPr id="57" name="图片 56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920" y="2195"/>
                <a:ext cx="3073" cy="1643"/>
              </a:xfrm>
              <a:prstGeom prst="rect">
                <a:avLst/>
              </a:prstGeom>
            </p:spPr>
          </p:pic>
        </p:grpSp>
        <p:pic>
          <p:nvPicPr>
            <p:cNvPr id="58" name="图片 5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408" y="2211"/>
              <a:ext cx="3163" cy="1619"/>
            </a:xfrm>
            <a:prstGeom prst="rect">
              <a:avLst/>
            </a:prstGeom>
          </p:spPr>
        </p:pic>
        <p:pic>
          <p:nvPicPr>
            <p:cNvPr id="59" name="图片 5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20" y="4100"/>
              <a:ext cx="3164" cy="1704"/>
            </a:xfrm>
            <a:prstGeom prst="rect">
              <a:avLst/>
            </a:prstGeom>
          </p:spPr>
        </p:pic>
        <p:pic>
          <p:nvPicPr>
            <p:cNvPr id="60" name="图片 59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920" y="4100"/>
              <a:ext cx="3164" cy="1637"/>
            </a:xfrm>
            <a:prstGeom prst="rect">
              <a:avLst/>
            </a:prstGeom>
          </p:spPr>
        </p:pic>
      </p:grpSp>
      <p:grpSp>
        <p:nvGrpSpPr>
          <p:cNvPr id="61" name="组合 60"/>
          <p:cNvGrpSpPr/>
          <p:nvPr/>
        </p:nvGrpSpPr>
        <p:grpSpPr>
          <a:xfrm>
            <a:off x="153670" y="2771140"/>
            <a:ext cx="1946910" cy="1383665"/>
            <a:chOff x="1117" y="1901"/>
            <a:chExt cx="7764" cy="6310"/>
          </a:xfrm>
        </p:grpSpPr>
        <p:grpSp>
          <p:nvGrpSpPr>
            <p:cNvPr id="62" name="组合 61"/>
            <p:cNvGrpSpPr/>
            <p:nvPr/>
          </p:nvGrpSpPr>
          <p:grpSpPr>
            <a:xfrm>
              <a:off x="1117" y="1901"/>
              <a:ext cx="7765" cy="6310"/>
              <a:chOff x="1117" y="1885"/>
              <a:chExt cx="7765" cy="6310"/>
            </a:xfrm>
          </p:grpSpPr>
          <p:pic>
            <p:nvPicPr>
              <p:cNvPr id="63" name="图片 62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1117" y="1885"/>
                <a:ext cx="7765" cy="6310"/>
              </a:xfrm>
              <a:prstGeom prst="rect">
                <a:avLst/>
              </a:prstGeom>
            </p:spPr>
          </p:pic>
          <p:pic>
            <p:nvPicPr>
              <p:cNvPr id="64" name="图片 63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920" y="2195"/>
                <a:ext cx="3073" cy="1643"/>
              </a:xfrm>
              <a:prstGeom prst="rect">
                <a:avLst/>
              </a:prstGeom>
            </p:spPr>
          </p:pic>
        </p:grpSp>
        <p:pic>
          <p:nvPicPr>
            <p:cNvPr id="65" name="图片 6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408" y="2211"/>
              <a:ext cx="3163" cy="1619"/>
            </a:xfrm>
            <a:prstGeom prst="rect">
              <a:avLst/>
            </a:prstGeom>
          </p:spPr>
        </p:pic>
        <p:pic>
          <p:nvPicPr>
            <p:cNvPr id="66" name="图片 6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20" y="4100"/>
              <a:ext cx="3164" cy="1704"/>
            </a:xfrm>
            <a:prstGeom prst="rect">
              <a:avLst/>
            </a:prstGeom>
          </p:spPr>
        </p:pic>
        <p:pic>
          <p:nvPicPr>
            <p:cNvPr id="67" name="图片 66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408" y="6185"/>
              <a:ext cx="3164" cy="1637"/>
            </a:xfrm>
            <a:prstGeom prst="rect">
              <a:avLst/>
            </a:prstGeom>
          </p:spPr>
        </p:pic>
      </p:grpSp>
      <p:grpSp>
        <p:nvGrpSpPr>
          <p:cNvPr id="68" name="组合 67"/>
          <p:cNvGrpSpPr/>
          <p:nvPr/>
        </p:nvGrpSpPr>
        <p:grpSpPr>
          <a:xfrm>
            <a:off x="153670" y="4692650"/>
            <a:ext cx="2024380" cy="1475105"/>
            <a:chOff x="1117" y="1901"/>
            <a:chExt cx="7764" cy="6310"/>
          </a:xfrm>
        </p:grpSpPr>
        <p:grpSp>
          <p:nvGrpSpPr>
            <p:cNvPr id="69" name="组合 68"/>
            <p:cNvGrpSpPr/>
            <p:nvPr/>
          </p:nvGrpSpPr>
          <p:grpSpPr>
            <a:xfrm>
              <a:off x="1117" y="1901"/>
              <a:ext cx="7765" cy="6310"/>
              <a:chOff x="1117" y="1885"/>
              <a:chExt cx="7765" cy="6310"/>
            </a:xfrm>
          </p:grpSpPr>
          <p:pic>
            <p:nvPicPr>
              <p:cNvPr id="70" name="图片 69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1117" y="1885"/>
                <a:ext cx="7765" cy="6310"/>
              </a:xfrm>
              <a:prstGeom prst="rect">
                <a:avLst/>
              </a:prstGeom>
            </p:spPr>
          </p:pic>
          <p:pic>
            <p:nvPicPr>
              <p:cNvPr id="71" name="图片 70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966" y="6163"/>
                <a:ext cx="3073" cy="1643"/>
              </a:xfrm>
              <a:prstGeom prst="rect">
                <a:avLst/>
              </a:prstGeom>
            </p:spPr>
          </p:pic>
        </p:grpSp>
        <p:pic>
          <p:nvPicPr>
            <p:cNvPr id="72" name="图片 7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408" y="2211"/>
              <a:ext cx="3163" cy="1619"/>
            </a:xfrm>
            <a:prstGeom prst="rect">
              <a:avLst/>
            </a:prstGeom>
          </p:spPr>
        </p:pic>
        <p:pic>
          <p:nvPicPr>
            <p:cNvPr id="73" name="图片 7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20" y="4100"/>
              <a:ext cx="3164" cy="1704"/>
            </a:xfrm>
            <a:prstGeom prst="rect">
              <a:avLst/>
            </a:prstGeom>
          </p:spPr>
        </p:pic>
        <p:pic>
          <p:nvPicPr>
            <p:cNvPr id="74" name="图片 73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408" y="6185"/>
              <a:ext cx="3164" cy="1637"/>
            </a:xfrm>
            <a:prstGeom prst="rect">
              <a:avLst/>
            </a:prstGeom>
          </p:spPr>
        </p:pic>
        <p:pic>
          <p:nvPicPr>
            <p:cNvPr id="75" name="图片 7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64" y="2210"/>
              <a:ext cx="3275" cy="1705"/>
            </a:xfrm>
            <a:prstGeom prst="rect">
              <a:avLst/>
            </a:prstGeom>
          </p:spPr>
        </p:pic>
      </p:grpSp>
      <p:grpSp>
        <p:nvGrpSpPr>
          <p:cNvPr id="76" name="组合 75"/>
          <p:cNvGrpSpPr/>
          <p:nvPr/>
        </p:nvGrpSpPr>
        <p:grpSpPr>
          <a:xfrm>
            <a:off x="3199130" y="4759325"/>
            <a:ext cx="2193925" cy="1436370"/>
            <a:chOff x="1117" y="1901"/>
            <a:chExt cx="7764" cy="6310"/>
          </a:xfrm>
        </p:grpSpPr>
        <p:grpSp>
          <p:nvGrpSpPr>
            <p:cNvPr id="77" name="组合 76"/>
            <p:cNvGrpSpPr/>
            <p:nvPr/>
          </p:nvGrpSpPr>
          <p:grpSpPr>
            <a:xfrm>
              <a:off x="1117" y="1901"/>
              <a:ext cx="7765" cy="6310"/>
              <a:chOff x="1117" y="1885"/>
              <a:chExt cx="7765" cy="6310"/>
            </a:xfrm>
          </p:grpSpPr>
          <p:pic>
            <p:nvPicPr>
              <p:cNvPr id="78" name="图片 77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1117" y="1885"/>
                <a:ext cx="7765" cy="6310"/>
              </a:xfrm>
              <a:prstGeom prst="rect">
                <a:avLst/>
              </a:prstGeom>
            </p:spPr>
          </p:pic>
          <p:pic>
            <p:nvPicPr>
              <p:cNvPr id="79" name="图片 78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966" y="6163"/>
                <a:ext cx="3073" cy="1643"/>
              </a:xfrm>
              <a:prstGeom prst="rect">
                <a:avLst/>
              </a:prstGeom>
            </p:spPr>
          </p:pic>
        </p:grpSp>
        <p:pic>
          <p:nvPicPr>
            <p:cNvPr id="80" name="图片 7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921" y="4142"/>
              <a:ext cx="3163" cy="1619"/>
            </a:xfrm>
            <a:prstGeom prst="rect">
              <a:avLst/>
            </a:prstGeom>
          </p:spPr>
        </p:pic>
        <p:pic>
          <p:nvPicPr>
            <p:cNvPr id="81" name="图片 8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17" y="2210"/>
              <a:ext cx="3164" cy="1704"/>
            </a:xfrm>
            <a:prstGeom prst="rect">
              <a:avLst/>
            </a:prstGeom>
          </p:spPr>
        </p:pic>
        <p:pic>
          <p:nvPicPr>
            <p:cNvPr id="82" name="图片 8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408" y="6185"/>
              <a:ext cx="3164" cy="1637"/>
            </a:xfrm>
            <a:prstGeom prst="rect">
              <a:avLst/>
            </a:prstGeom>
          </p:spPr>
        </p:pic>
        <p:pic>
          <p:nvPicPr>
            <p:cNvPr id="83" name="图片 8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64" y="2210"/>
              <a:ext cx="3275" cy="1705"/>
            </a:xfrm>
            <a:prstGeom prst="rect">
              <a:avLst/>
            </a:prstGeom>
          </p:spPr>
        </p:pic>
      </p:grpSp>
      <p:sp>
        <p:nvSpPr>
          <p:cNvPr id="84" name="右箭头 83"/>
          <p:cNvSpPr/>
          <p:nvPr/>
        </p:nvSpPr>
        <p:spPr>
          <a:xfrm>
            <a:off x="2699385" y="1412875"/>
            <a:ext cx="432435" cy="287655"/>
          </a:xfrm>
          <a:prstGeom prst="rightArrow">
            <a:avLst/>
          </a:prstGeom>
          <a:solidFill>
            <a:srgbClr val="FFC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5" name="右箭头 84"/>
          <p:cNvSpPr/>
          <p:nvPr/>
        </p:nvSpPr>
        <p:spPr>
          <a:xfrm>
            <a:off x="5705475" y="1386840"/>
            <a:ext cx="432435" cy="287655"/>
          </a:xfrm>
          <a:prstGeom prst="rightArrow">
            <a:avLst/>
          </a:prstGeom>
          <a:solidFill>
            <a:srgbClr val="FFC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6" name="右箭头 85"/>
          <p:cNvSpPr/>
          <p:nvPr/>
        </p:nvSpPr>
        <p:spPr>
          <a:xfrm rot="5400000">
            <a:off x="7614920" y="2272665"/>
            <a:ext cx="432435" cy="287655"/>
          </a:xfrm>
          <a:prstGeom prst="rightArrow">
            <a:avLst/>
          </a:prstGeom>
          <a:solidFill>
            <a:srgbClr val="FFC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7" name="右箭头 86"/>
          <p:cNvSpPr/>
          <p:nvPr/>
        </p:nvSpPr>
        <p:spPr>
          <a:xfrm rot="10800000">
            <a:off x="6480810" y="3350260"/>
            <a:ext cx="432435" cy="287655"/>
          </a:xfrm>
          <a:prstGeom prst="rightArrow">
            <a:avLst/>
          </a:prstGeom>
          <a:solidFill>
            <a:srgbClr val="FFC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8" name="右箭头 87"/>
          <p:cNvSpPr/>
          <p:nvPr/>
        </p:nvSpPr>
        <p:spPr>
          <a:xfrm rot="10800000">
            <a:off x="4112260" y="3338830"/>
            <a:ext cx="432435" cy="287655"/>
          </a:xfrm>
          <a:prstGeom prst="rightArrow">
            <a:avLst/>
          </a:prstGeom>
          <a:solidFill>
            <a:srgbClr val="FFC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9" name="右箭头 88"/>
          <p:cNvSpPr/>
          <p:nvPr/>
        </p:nvSpPr>
        <p:spPr>
          <a:xfrm rot="10800000">
            <a:off x="1844675" y="3314700"/>
            <a:ext cx="432435" cy="287655"/>
          </a:xfrm>
          <a:prstGeom prst="rightArrow">
            <a:avLst/>
          </a:prstGeom>
          <a:solidFill>
            <a:srgbClr val="FFC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0" name="右箭头 89"/>
          <p:cNvSpPr/>
          <p:nvPr/>
        </p:nvSpPr>
        <p:spPr>
          <a:xfrm rot="5400000">
            <a:off x="910590" y="4240530"/>
            <a:ext cx="432435" cy="287655"/>
          </a:xfrm>
          <a:prstGeom prst="rightArrow">
            <a:avLst/>
          </a:prstGeom>
          <a:solidFill>
            <a:srgbClr val="FFC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1" name="右箭头 90"/>
          <p:cNvSpPr/>
          <p:nvPr/>
        </p:nvSpPr>
        <p:spPr>
          <a:xfrm>
            <a:off x="2484755" y="5349875"/>
            <a:ext cx="432435" cy="287655"/>
          </a:xfrm>
          <a:prstGeom prst="rightArrow">
            <a:avLst/>
          </a:prstGeom>
          <a:solidFill>
            <a:srgbClr val="FFC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2" name="右箭头 91"/>
          <p:cNvSpPr/>
          <p:nvPr/>
        </p:nvSpPr>
        <p:spPr>
          <a:xfrm>
            <a:off x="5550535" y="5405120"/>
            <a:ext cx="432435" cy="287655"/>
          </a:xfrm>
          <a:prstGeom prst="rightArrow">
            <a:avLst/>
          </a:prstGeom>
          <a:solidFill>
            <a:srgbClr val="FFC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B6128-3183-4E91-BC59-8FEA9B146D31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张志政——课程简介和概述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06F48-B873-4732-A4EF-1AC81A256663}" type="slidenum">
              <a:rPr lang="zh-CN" altLang="en-US" smtClean="0"/>
            </a:fld>
            <a:endParaRPr lang="zh-CN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585565"/>
            <a:ext cx="8892480" cy="611187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lIns="90488" tIns="44450" rIns="90488" bIns="44450" anchor="ctr"/>
          <a:lstStyle/>
          <a:p>
            <a:pPr algn="ctr"/>
            <a:r>
              <a:rPr kumimoji="1" lang="en-US" altLang="zh-CN" sz="4000" dirty="0">
                <a:solidFill>
                  <a:srgbClr val="C00000"/>
                </a:solidFill>
                <a:latin typeface="Verdana" panose="020B0604030504040204" pitchFamily="34" charset="0"/>
              </a:rPr>
              <a:t>2.3 </a:t>
            </a:r>
            <a:r>
              <a:rPr kumimoji="1" lang="zh-CN" altLang="en-US" sz="4000" dirty="0">
                <a:solidFill>
                  <a:srgbClr val="C00000"/>
                </a:solidFill>
                <a:latin typeface="Verdana" panose="020B0604030504040204" pitchFamily="34" charset="0"/>
              </a:rPr>
              <a:t>初步认识</a:t>
            </a:r>
            <a:r>
              <a:rPr kumimoji="1" lang="zh-CN" altLang="en-US" sz="4000" dirty="0">
                <a:solidFill>
                  <a:srgbClr val="C00000"/>
                </a:solidFill>
                <a:latin typeface="Verdana" panose="020B0604030504040204" pitchFamily="34" charset="0"/>
              </a:rPr>
              <a:t>自动规划任务</a:t>
            </a:r>
            <a:endParaRPr kumimoji="1" lang="zh-CN" altLang="en-US" sz="4000" dirty="0">
              <a:solidFill>
                <a:srgbClr val="C00000"/>
              </a:solidFill>
              <a:latin typeface="Verdana" panose="020B060403050404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8350" y="1557020"/>
            <a:ext cx="7473950" cy="357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lnSpc>
                <a:spcPct val="140000"/>
              </a:lnSpc>
              <a:spcBef>
                <a:spcPts val="600"/>
              </a:spcBef>
              <a:buFont typeface="+mj-lt"/>
              <a:buNone/>
            </a:pPr>
            <a:r>
              <a:rPr lang="zh-CN" altLang="en-US" sz="24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自动规划任务组成：</a:t>
            </a:r>
            <a:endParaRPr lang="en-US" altLang="zh-CN" sz="1800" b="0" dirty="0" smtClean="0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  <a:p>
            <a:pPr marL="342900" indent="-342900">
              <a:lnSpc>
                <a:spcPct val="14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400" b="0" dirty="0" smtClean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环境感知；</a:t>
            </a:r>
            <a:endParaRPr lang="zh-CN" altLang="en-US" sz="2400" b="0" dirty="0" smtClean="0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  <a:p>
            <a:pPr marL="342900" indent="-342900">
              <a:lnSpc>
                <a:spcPct val="14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400" b="0" dirty="0" smtClean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改变</a:t>
            </a:r>
            <a:r>
              <a:rPr lang="zh-CN" altLang="en-US" sz="2400" b="0" dirty="0" smtClean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环境的动作集；</a:t>
            </a:r>
            <a:endParaRPr lang="zh-CN" altLang="en-US" sz="2400" b="0" dirty="0" smtClean="0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  <a:sym typeface="+mn-ea"/>
            </a:endParaRPr>
          </a:p>
          <a:p>
            <a:pPr marL="342900" indent="-342900">
              <a:lnSpc>
                <a:spcPct val="14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400" b="0" dirty="0" smtClean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规划生成机制；</a:t>
            </a:r>
            <a:endParaRPr lang="zh-CN" altLang="en-US" sz="2400" b="0" dirty="0" smtClean="0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  <a:sym typeface="+mn-ea"/>
            </a:endParaRPr>
          </a:p>
          <a:p>
            <a:pPr marL="342900" indent="-342900">
              <a:lnSpc>
                <a:spcPct val="14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400" b="0" dirty="0" smtClean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初始环境</a:t>
            </a:r>
            <a:r>
              <a:rPr lang="zh-CN" altLang="en-US" sz="2400" b="0" dirty="0" smtClean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；</a:t>
            </a:r>
            <a:endParaRPr lang="zh-CN" altLang="en-US" sz="2400" b="0" dirty="0" smtClean="0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  <a:sym typeface="+mn-ea"/>
            </a:endParaRPr>
          </a:p>
          <a:p>
            <a:pPr marL="342900" indent="-342900">
              <a:lnSpc>
                <a:spcPct val="14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400" b="0" dirty="0" smtClean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目标状态。</a:t>
            </a:r>
            <a:endParaRPr lang="zh-CN" altLang="en-US" sz="2400" b="0" dirty="0" smtClean="0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  <a:sym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187450" y="5546725"/>
            <a:ext cx="6985000" cy="690245"/>
          </a:xfrm>
          <a:prstGeom prst="rect">
            <a:avLst/>
          </a:prstGeom>
          <a:noFill/>
          <a:ln>
            <a:solidFill>
              <a:srgbClr val="00CB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800">
                <a:solidFill>
                  <a:schemeClr val="tx1"/>
                </a:solidFill>
              </a:rPr>
              <a:t>讨论说明汽车搬运规划任务的组成。</a:t>
            </a:r>
            <a:endParaRPr lang="zh-CN" altLang="en-US" sz="2800">
              <a:solidFill>
                <a:schemeClr val="tx1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469130" y="2348865"/>
            <a:ext cx="3289300" cy="176593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B6128-3183-4E91-BC59-8FEA9B146D31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张志政——课程简介和概述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06F48-B873-4732-A4EF-1AC81A256663}" type="slidenum">
              <a:rPr lang="zh-CN" altLang="en-US" smtClean="0"/>
            </a:fld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57835" y="1270000"/>
            <a:ext cx="3176270" cy="41706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lnSpc>
                <a:spcPct val="140000"/>
              </a:lnSpc>
              <a:spcBef>
                <a:spcPts val="600"/>
              </a:spcBef>
              <a:buFont typeface="+mj-lt"/>
              <a:buNone/>
            </a:pPr>
            <a:r>
              <a:rPr lang="zh-CN" altLang="en-US" sz="24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自动规划</a:t>
            </a:r>
            <a:r>
              <a:rPr lang="en-US" altLang="zh-CN" sz="24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Agent</a:t>
            </a:r>
            <a:r>
              <a:rPr lang="zh-CN" altLang="en-US" sz="24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设计</a:t>
            </a:r>
            <a:endParaRPr lang="en-US" altLang="zh-CN" sz="1800" b="0" dirty="0" smtClean="0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  <a:p>
            <a:pPr marL="342900" indent="-342900">
              <a:lnSpc>
                <a:spcPct val="14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400" b="0" dirty="0" smtClean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传感器</a:t>
            </a:r>
            <a:r>
              <a:rPr lang="zh-CN" altLang="en-US" sz="2400" b="0" dirty="0" smtClean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；</a:t>
            </a:r>
            <a:endParaRPr lang="zh-CN" altLang="en-US" sz="2400" b="0" dirty="0" smtClean="0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  <a:p>
            <a:pPr marL="342900" indent="-342900">
              <a:lnSpc>
                <a:spcPct val="14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400" b="0" dirty="0" smtClean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动作器</a:t>
            </a:r>
            <a:r>
              <a:rPr lang="zh-CN" altLang="en-US" sz="2400" b="0" dirty="0" smtClean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；</a:t>
            </a:r>
            <a:endParaRPr lang="zh-CN" altLang="en-US" sz="2400" b="0" dirty="0" smtClean="0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  <a:sym typeface="+mn-ea"/>
            </a:endParaRPr>
          </a:p>
          <a:p>
            <a:pPr marL="342900" indent="-342900">
              <a:lnSpc>
                <a:spcPct val="14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400" b="0" dirty="0" smtClean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规划问题求解器</a:t>
            </a:r>
            <a:r>
              <a:rPr lang="zh-CN" altLang="en-US" sz="2400" b="0" dirty="0" smtClean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；</a:t>
            </a:r>
            <a:endParaRPr lang="zh-CN" altLang="en-US" sz="2400" b="0" dirty="0" smtClean="0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  <a:sym typeface="+mn-ea"/>
            </a:endParaRPr>
          </a:p>
          <a:p>
            <a:pPr marL="342900" indent="-342900">
              <a:lnSpc>
                <a:spcPct val="14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400" b="0" dirty="0" smtClean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知识</a:t>
            </a:r>
            <a:r>
              <a:rPr lang="en-US" altLang="zh-CN" sz="2400" b="0" dirty="0" smtClean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/</a:t>
            </a:r>
            <a:r>
              <a:rPr lang="zh-CN" altLang="en-US" sz="2400" b="0" dirty="0" smtClean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模型库</a:t>
            </a:r>
            <a:r>
              <a:rPr lang="zh-CN" altLang="en-US" sz="2400" b="0" dirty="0" smtClean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；</a:t>
            </a:r>
            <a:endParaRPr lang="zh-CN" altLang="en-US" sz="2400" b="0" dirty="0" smtClean="0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  <a:sym typeface="+mn-ea"/>
            </a:endParaRPr>
          </a:p>
          <a:p>
            <a:pPr marL="342900" indent="-342900">
              <a:lnSpc>
                <a:spcPct val="14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400" b="0" dirty="0" smtClean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推理机；</a:t>
            </a:r>
            <a:endParaRPr lang="zh-CN" altLang="en-US" sz="2400" b="0" dirty="0" smtClean="0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  <a:sym typeface="+mn-ea"/>
            </a:endParaRPr>
          </a:p>
          <a:p>
            <a:pPr marL="342900" indent="-342900">
              <a:lnSpc>
                <a:spcPct val="14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400" b="0" dirty="0" smtClean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知识</a:t>
            </a:r>
            <a:r>
              <a:rPr lang="en-US" altLang="zh-CN" sz="2400" b="0" dirty="0" smtClean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/</a:t>
            </a:r>
            <a:r>
              <a:rPr lang="zh-CN" altLang="en-US" sz="2400" b="0" dirty="0" smtClean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模型获取器</a:t>
            </a:r>
            <a:r>
              <a:rPr lang="zh-CN" altLang="en-US" sz="2400" b="0" dirty="0" smtClean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。</a:t>
            </a:r>
            <a:endParaRPr lang="zh-CN" altLang="en-US" sz="2400" b="0" dirty="0" smtClean="0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  <a:sym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187450" y="5546725"/>
            <a:ext cx="6985000" cy="690245"/>
          </a:xfrm>
          <a:prstGeom prst="rect">
            <a:avLst/>
          </a:prstGeom>
          <a:noFill/>
          <a:ln>
            <a:solidFill>
              <a:srgbClr val="00CB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800">
                <a:solidFill>
                  <a:schemeClr val="tx1"/>
                </a:solidFill>
              </a:rPr>
              <a:t>讨论说明汽车搬运</a:t>
            </a:r>
            <a:r>
              <a:rPr lang="en-US" altLang="zh-CN" sz="2800">
                <a:solidFill>
                  <a:schemeClr val="tx1"/>
                </a:solidFill>
              </a:rPr>
              <a:t>Agent</a:t>
            </a:r>
            <a:r>
              <a:rPr lang="zh-CN" altLang="en-US" sz="2800">
                <a:solidFill>
                  <a:schemeClr val="tx1"/>
                </a:solidFill>
              </a:rPr>
              <a:t>的设计</a:t>
            </a:r>
            <a:r>
              <a:rPr lang="zh-CN" altLang="en-US" sz="2800">
                <a:solidFill>
                  <a:schemeClr val="tx1"/>
                </a:solidFill>
              </a:rPr>
              <a:t>。</a:t>
            </a:r>
            <a:endParaRPr lang="zh-CN" altLang="en-US" sz="2800">
              <a:solidFill>
                <a:schemeClr val="tx1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469130" y="2348865"/>
            <a:ext cx="3289300" cy="176593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B6128-3183-4E91-BC59-8FEA9B146D31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张志政——课程简介和概述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06F48-B873-4732-A4EF-1AC81A256663}" type="slidenum">
              <a:rPr lang="zh-CN" altLang="en-US" smtClean="0"/>
            </a:fld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57835" y="1341755"/>
            <a:ext cx="3886200" cy="3655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lnSpc>
                <a:spcPct val="140000"/>
              </a:lnSpc>
              <a:spcBef>
                <a:spcPts val="600"/>
              </a:spcBef>
              <a:buFont typeface="+mj-lt"/>
              <a:buNone/>
            </a:pPr>
            <a:r>
              <a:rPr lang="zh-CN" altLang="en-US" sz="24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自动规划程序</a:t>
            </a:r>
            <a:r>
              <a:rPr lang="zh-CN" altLang="en-US" sz="24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设计</a:t>
            </a:r>
            <a:endParaRPr lang="en-US" altLang="zh-CN" sz="1800" b="0" dirty="0" smtClean="0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  <a:p>
            <a:pPr marL="342900" indent="-342900">
              <a:lnSpc>
                <a:spcPct val="14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000" b="0" dirty="0" smtClean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传感器信号识别模块</a:t>
            </a:r>
            <a:endParaRPr lang="zh-CN" altLang="en-US" sz="2000" b="0" dirty="0" smtClean="0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  <a:p>
            <a:pPr marL="342900" indent="-342900">
              <a:lnSpc>
                <a:spcPct val="14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000" b="0" dirty="0" smtClean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动作控制模块</a:t>
            </a:r>
            <a:endParaRPr lang="zh-CN" altLang="en-US" sz="2000" b="0" dirty="0" smtClean="0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  <a:sym typeface="+mn-ea"/>
            </a:endParaRPr>
          </a:p>
          <a:p>
            <a:pPr marL="342900" indent="-342900">
              <a:lnSpc>
                <a:spcPct val="14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000" b="0" dirty="0" smtClean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环境理解</a:t>
            </a:r>
            <a:r>
              <a:rPr lang="zh-CN" altLang="en-US" sz="2000" b="0" dirty="0" smtClean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和规划问题求解模块</a:t>
            </a:r>
            <a:endParaRPr lang="zh-CN" altLang="en-US" sz="2000" b="0" dirty="0" smtClean="0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  <a:sym typeface="+mn-ea"/>
            </a:endParaRPr>
          </a:p>
          <a:p>
            <a:pPr marL="342900" indent="-342900">
              <a:lnSpc>
                <a:spcPct val="14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000" b="0" dirty="0" smtClean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知识</a:t>
            </a:r>
            <a:r>
              <a:rPr lang="en-US" altLang="zh-CN" sz="2000" b="0" dirty="0" smtClean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/</a:t>
            </a:r>
            <a:r>
              <a:rPr lang="zh-CN" altLang="en-US" sz="2000" b="0" dirty="0" smtClean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模型库</a:t>
            </a:r>
            <a:endParaRPr lang="zh-CN" altLang="en-US" sz="2000" b="0" dirty="0" smtClean="0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  <a:sym typeface="+mn-ea"/>
            </a:endParaRPr>
          </a:p>
          <a:p>
            <a:pPr marL="342900" indent="-342900">
              <a:lnSpc>
                <a:spcPct val="14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000" b="0" dirty="0" smtClean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推理机</a:t>
            </a:r>
            <a:endParaRPr lang="zh-CN" altLang="en-US" sz="2000" b="0" dirty="0" smtClean="0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  <a:sym typeface="+mn-ea"/>
            </a:endParaRPr>
          </a:p>
          <a:p>
            <a:pPr marL="342900" indent="-342900">
              <a:lnSpc>
                <a:spcPct val="14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000" b="0" dirty="0" smtClean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行动知识</a:t>
            </a:r>
            <a:r>
              <a:rPr lang="en-US" altLang="zh-CN" sz="2000" b="0" dirty="0" smtClean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/</a:t>
            </a:r>
            <a:r>
              <a:rPr lang="zh-CN" altLang="en-US" sz="2000" b="0" dirty="0" smtClean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模型获取程序</a:t>
            </a:r>
            <a:endParaRPr lang="zh-CN" altLang="en-US" sz="2000" b="0" dirty="0" smtClean="0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  <a:sym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68985" y="5546725"/>
            <a:ext cx="7727315" cy="690245"/>
          </a:xfrm>
          <a:prstGeom prst="rect">
            <a:avLst/>
          </a:prstGeom>
          <a:noFill/>
          <a:ln>
            <a:solidFill>
              <a:srgbClr val="00CB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800">
                <a:solidFill>
                  <a:schemeClr val="tx1"/>
                </a:solidFill>
                <a:highlight>
                  <a:srgbClr val="FFFF00"/>
                </a:highlight>
              </a:rPr>
              <a:t>思考：推理环境所处状态及一个动作将会对环境产生什么影响，求解采用什么动作和怎样组合</a:t>
            </a:r>
            <a:r>
              <a:rPr lang="zh-CN" altLang="en-US" sz="1800">
                <a:solidFill>
                  <a:schemeClr val="tx1"/>
                </a:solidFill>
                <a:highlight>
                  <a:srgbClr val="FFFF00"/>
                </a:highlight>
              </a:rPr>
              <a:t>动作才能达到预期结果。</a:t>
            </a:r>
            <a:endParaRPr lang="zh-CN" altLang="en-US" sz="180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43" name="流程图: 磁盘 42"/>
          <p:cNvSpPr/>
          <p:nvPr>
            <p:custDataLst>
              <p:tags r:id="rId1"/>
            </p:custDataLst>
          </p:nvPr>
        </p:nvSpPr>
        <p:spPr>
          <a:xfrm>
            <a:off x="5668948" y="2422778"/>
            <a:ext cx="1872208" cy="648072"/>
          </a:xfrm>
          <a:prstGeom prst="flowChartMagneticDisk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 dirty="0" smtClean="0"/>
              <a:t>行动知识</a:t>
            </a:r>
            <a:r>
              <a:rPr lang="en-US" altLang="zh-CN" sz="1600" dirty="0" smtClean="0"/>
              <a:t>/</a:t>
            </a:r>
            <a:r>
              <a:rPr lang="zh-CN" altLang="en-US" sz="1600" dirty="0" smtClean="0"/>
              <a:t>模型库</a:t>
            </a:r>
            <a:endParaRPr lang="zh-CN" altLang="en-US" sz="1600" dirty="0"/>
          </a:p>
        </p:txBody>
      </p:sp>
      <p:sp>
        <p:nvSpPr>
          <p:cNvPr id="10" name="圆角矩形 9"/>
          <p:cNvSpPr/>
          <p:nvPr>
            <p:custDataLst>
              <p:tags r:id="rId2"/>
            </p:custDataLst>
          </p:nvPr>
        </p:nvSpPr>
        <p:spPr>
          <a:xfrm>
            <a:off x="6102985" y="1270000"/>
            <a:ext cx="1022350" cy="65595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2800"/>
              <a:t>思考</a:t>
            </a:r>
            <a:endParaRPr lang="zh-CN" altLang="en-US" sz="2800"/>
          </a:p>
        </p:txBody>
      </p:sp>
      <p:sp>
        <p:nvSpPr>
          <p:cNvPr id="11" name="圆角矩形 10"/>
          <p:cNvSpPr/>
          <p:nvPr>
            <p:custDataLst>
              <p:tags r:id="rId3"/>
            </p:custDataLst>
          </p:nvPr>
        </p:nvSpPr>
        <p:spPr>
          <a:xfrm>
            <a:off x="4168775" y="3573145"/>
            <a:ext cx="1022350" cy="655955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2800"/>
              <a:t>观察</a:t>
            </a:r>
            <a:endParaRPr lang="zh-CN" altLang="en-US" sz="2800"/>
          </a:p>
        </p:txBody>
      </p:sp>
      <p:sp>
        <p:nvSpPr>
          <p:cNvPr id="12" name="圆角矩形 11"/>
          <p:cNvSpPr/>
          <p:nvPr>
            <p:custDataLst>
              <p:tags r:id="rId4"/>
            </p:custDataLst>
          </p:nvPr>
        </p:nvSpPr>
        <p:spPr>
          <a:xfrm>
            <a:off x="7884795" y="3573145"/>
            <a:ext cx="1022350" cy="655955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2800"/>
              <a:t>行动</a:t>
            </a:r>
            <a:endParaRPr lang="zh-CN" altLang="en-US" sz="2800"/>
          </a:p>
        </p:txBody>
      </p:sp>
      <p:sp>
        <p:nvSpPr>
          <p:cNvPr id="13" name="圆角右箭头 12"/>
          <p:cNvSpPr/>
          <p:nvPr>
            <p:custDataLst>
              <p:tags r:id="rId5"/>
            </p:custDataLst>
          </p:nvPr>
        </p:nvSpPr>
        <p:spPr>
          <a:xfrm>
            <a:off x="4580890" y="1479550"/>
            <a:ext cx="721360" cy="1776730"/>
          </a:xfrm>
          <a:prstGeom prst="bentArrow">
            <a:avLst/>
          </a:prstGeom>
        </p:spPr>
        <p:style>
          <a:lnRef idx="0">
            <a:srgbClr val="FFFFFF"/>
          </a:lnRef>
          <a:fillRef idx="1">
            <a:schemeClr val="accent5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2800">
              <a:solidFill>
                <a:schemeClr val="tx1"/>
              </a:solidFill>
            </a:endParaRPr>
          </a:p>
        </p:txBody>
      </p:sp>
      <p:sp>
        <p:nvSpPr>
          <p:cNvPr id="14" name="圆角右箭头 13"/>
          <p:cNvSpPr/>
          <p:nvPr>
            <p:custDataLst>
              <p:tags r:id="rId6"/>
            </p:custDataLst>
          </p:nvPr>
        </p:nvSpPr>
        <p:spPr>
          <a:xfrm rot="5400000">
            <a:off x="7347585" y="2002790"/>
            <a:ext cx="1778000" cy="731520"/>
          </a:xfrm>
          <a:prstGeom prst="bentArrow">
            <a:avLst/>
          </a:prstGeom>
        </p:spPr>
        <p:style>
          <a:lnRef idx="0">
            <a:srgbClr val="FFFFFF"/>
          </a:lnRef>
          <a:fillRef idx="1">
            <a:schemeClr val="accent5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2800">
              <a:solidFill>
                <a:schemeClr val="tx1"/>
              </a:solidFill>
            </a:endParaRPr>
          </a:p>
        </p:txBody>
      </p:sp>
      <p:sp>
        <p:nvSpPr>
          <p:cNvPr id="15" name="左箭头 14"/>
          <p:cNvSpPr/>
          <p:nvPr>
            <p:custDataLst>
              <p:tags r:id="rId7"/>
            </p:custDataLst>
          </p:nvPr>
        </p:nvSpPr>
        <p:spPr>
          <a:xfrm>
            <a:off x="5806440" y="3655695"/>
            <a:ext cx="1498600" cy="469900"/>
          </a:xfrm>
          <a:prstGeom prst="leftArrow">
            <a:avLst/>
          </a:prstGeom>
        </p:spPr>
        <p:style>
          <a:lnRef idx="0">
            <a:srgbClr val="FFFFFF"/>
          </a:lnRef>
          <a:fillRef idx="1">
            <a:schemeClr val="accent5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2800"/>
          </a:p>
        </p:txBody>
      </p:sp>
      <p:cxnSp>
        <p:nvCxnSpPr>
          <p:cNvPr id="16" name="直接箭头连接符 15"/>
          <p:cNvCxnSpPr>
            <a:stCxn id="43" idx="2"/>
            <a:endCxn id="11" idx="0"/>
          </p:cNvCxnSpPr>
          <p:nvPr/>
        </p:nvCxnSpPr>
        <p:spPr>
          <a:xfrm flipH="1">
            <a:off x="4679950" y="2747010"/>
            <a:ext cx="988695" cy="82613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 rot="19320000">
            <a:off x="4324350" y="2980690"/>
            <a:ext cx="145796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400">
                <a:latin typeface="方正仿宋_GB2312" panose="02000000000000000000" charset="-122"/>
                <a:ea typeface="方正仿宋_GB2312" panose="02000000000000000000" charset="-122"/>
              </a:rPr>
              <a:t>识别</a:t>
            </a:r>
            <a:endParaRPr lang="zh-CN" altLang="en-US" sz="1400">
              <a:latin typeface="方正仿宋_GB2312" panose="02000000000000000000" charset="-122"/>
              <a:ea typeface="方正仿宋_GB2312" panose="02000000000000000000" charset="-122"/>
            </a:endParaRPr>
          </a:p>
        </p:txBody>
      </p:sp>
      <p:cxnSp>
        <p:nvCxnSpPr>
          <p:cNvPr id="18" name="直接箭头连接符 17"/>
          <p:cNvCxnSpPr>
            <a:stCxn id="11" idx="3"/>
          </p:cNvCxnSpPr>
          <p:nvPr/>
        </p:nvCxnSpPr>
        <p:spPr>
          <a:xfrm flipV="1">
            <a:off x="5191125" y="3068955"/>
            <a:ext cx="965200" cy="83248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 rot="19320000">
            <a:off x="4829810" y="3348355"/>
            <a:ext cx="145796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400">
                <a:latin typeface="方正仿宋_GB2312" panose="02000000000000000000" charset="-122"/>
                <a:ea typeface="方正仿宋_GB2312" panose="02000000000000000000" charset="-122"/>
              </a:rPr>
              <a:t>获取</a:t>
            </a:r>
            <a:endParaRPr lang="zh-CN" altLang="en-US" sz="1400">
              <a:latin typeface="方正仿宋_GB2312" panose="02000000000000000000" charset="-122"/>
              <a:ea typeface="方正仿宋_GB2312" panose="02000000000000000000" charset="-122"/>
            </a:endParaRPr>
          </a:p>
        </p:txBody>
      </p:sp>
      <p:cxnSp>
        <p:nvCxnSpPr>
          <p:cNvPr id="20" name="直接箭头连接符 19"/>
          <p:cNvCxnSpPr>
            <a:endCxn id="12" idx="1"/>
          </p:cNvCxnSpPr>
          <p:nvPr/>
        </p:nvCxnSpPr>
        <p:spPr>
          <a:xfrm>
            <a:off x="7134225" y="3067050"/>
            <a:ext cx="750570" cy="83439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 rot="3060000">
            <a:off x="7020560" y="3222625"/>
            <a:ext cx="102171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400">
                <a:latin typeface="方正仿宋_GB2312" panose="02000000000000000000" charset="-122"/>
                <a:ea typeface="方正仿宋_GB2312" panose="02000000000000000000" charset="-122"/>
              </a:rPr>
              <a:t>动作</a:t>
            </a:r>
            <a:r>
              <a:rPr lang="zh-CN" altLang="en-US" sz="1400">
                <a:latin typeface="方正仿宋_GB2312" panose="02000000000000000000" charset="-122"/>
                <a:ea typeface="方正仿宋_GB2312" panose="02000000000000000000" charset="-122"/>
              </a:rPr>
              <a:t>控制</a:t>
            </a:r>
            <a:endParaRPr lang="zh-CN" altLang="en-US" sz="1400">
              <a:latin typeface="方正仿宋_GB2312" panose="02000000000000000000" charset="-122"/>
              <a:ea typeface="方正仿宋_GB2312" panose="02000000000000000000" charset="-122"/>
            </a:endParaRPr>
          </a:p>
        </p:txBody>
      </p:sp>
      <p:cxnSp>
        <p:nvCxnSpPr>
          <p:cNvPr id="22" name="直接箭头连接符 21"/>
          <p:cNvCxnSpPr>
            <a:stCxn id="43" idx="1"/>
            <a:endCxn id="10" idx="2"/>
          </p:cNvCxnSpPr>
          <p:nvPr/>
        </p:nvCxnSpPr>
        <p:spPr>
          <a:xfrm flipV="1">
            <a:off x="6604635" y="1925955"/>
            <a:ext cx="9525" cy="496570"/>
          </a:xfrm>
          <a:prstGeom prst="straightConnector1">
            <a:avLst/>
          </a:prstGeom>
          <a:ln>
            <a:solidFill>
              <a:srgbClr val="FFC00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6033135" y="2043430"/>
            <a:ext cx="109347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400">
                <a:latin typeface="方正仿宋_GB2312" panose="02000000000000000000" charset="-122"/>
                <a:ea typeface="方正仿宋_GB2312" panose="02000000000000000000" charset="-122"/>
              </a:rPr>
              <a:t>推理</a:t>
            </a:r>
            <a:r>
              <a:rPr lang="en-US" altLang="zh-CN" sz="1400">
                <a:latin typeface="方正仿宋_GB2312" panose="02000000000000000000" charset="-122"/>
                <a:ea typeface="方正仿宋_GB2312" panose="02000000000000000000" charset="-122"/>
              </a:rPr>
              <a:t> </a:t>
            </a:r>
            <a:r>
              <a:rPr lang="zh-CN" altLang="en-US" sz="1400">
                <a:latin typeface="方正仿宋_GB2312" panose="02000000000000000000" charset="-122"/>
                <a:ea typeface="方正仿宋_GB2312" panose="02000000000000000000" charset="-122"/>
              </a:rPr>
              <a:t>求解</a:t>
            </a:r>
            <a:endParaRPr lang="zh-CN" altLang="en-US" sz="1400">
              <a:latin typeface="方正仿宋_GB2312" panose="02000000000000000000" charset="-122"/>
              <a:ea typeface="方正仿宋_GB2312" panose="02000000000000000000" charset="-122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B6128-3183-4E91-BC59-8FEA9B146D31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张志政——课程简介和概述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06F48-B873-4732-A4EF-1AC81A256663}" type="slidenum">
              <a:rPr lang="zh-CN" altLang="en-US" smtClean="0"/>
            </a:fld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57835" y="1341755"/>
            <a:ext cx="5165725" cy="41706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lnSpc>
                <a:spcPct val="140000"/>
              </a:lnSpc>
              <a:spcBef>
                <a:spcPts val="600"/>
              </a:spcBef>
              <a:buFont typeface="+mj-lt"/>
              <a:buNone/>
            </a:pPr>
            <a:r>
              <a:rPr lang="zh-CN" altLang="en-US" sz="24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自动规划关键技术</a:t>
            </a:r>
            <a:endParaRPr lang="en-US" altLang="zh-CN" sz="1800" b="0" dirty="0" smtClean="0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  <a:p>
            <a:pPr marL="342900" indent="-342900">
              <a:lnSpc>
                <a:spcPct val="14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400" b="0" dirty="0" smtClean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传感器信号识别；</a:t>
            </a:r>
            <a:endParaRPr lang="zh-CN" altLang="en-US" sz="2400" b="0" dirty="0" smtClean="0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  <a:p>
            <a:pPr marL="342900" indent="-342900">
              <a:lnSpc>
                <a:spcPct val="14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400" b="0" dirty="0" smtClean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环境理解技术</a:t>
            </a:r>
            <a:r>
              <a:rPr lang="zh-CN" altLang="en-US" sz="2400" b="0" dirty="0" smtClean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；</a:t>
            </a:r>
            <a:endParaRPr lang="zh-CN" altLang="en-US" sz="2400" b="0" dirty="0" smtClean="0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  <a:p>
            <a:pPr marL="342900" indent="-342900">
              <a:lnSpc>
                <a:spcPct val="14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400" b="0" dirty="0" smtClean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动作控制模块</a:t>
            </a:r>
            <a:r>
              <a:rPr lang="zh-CN" altLang="en-US" sz="2400" b="0" dirty="0" smtClean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；</a:t>
            </a:r>
            <a:endParaRPr lang="zh-CN" altLang="en-US" sz="2400" b="0" dirty="0" smtClean="0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  <a:sym typeface="+mn-ea"/>
            </a:endParaRPr>
          </a:p>
          <a:p>
            <a:pPr marL="342900" indent="-342900">
              <a:lnSpc>
                <a:spcPct val="14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400" b="0" dirty="0" smtClean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规划问题建模和</a:t>
            </a:r>
            <a:r>
              <a:rPr lang="zh-CN" altLang="en-US" sz="2400" b="0" dirty="0" smtClean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求解技术</a:t>
            </a:r>
            <a:r>
              <a:rPr lang="zh-CN" altLang="en-US" sz="2400" b="0" dirty="0" smtClean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；</a:t>
            </a:r>
            <a:endParaRPr lang="zh-CN" altLang="en-US" sz="2400" b="0" dirty="0" smtClean="0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  <a:sym typeface="+mn-ea"/>
            </a:endParaRPr>
          </a:p>
          <a:p>
            <a:pPr marL="342900" indent="-342900">
              <a:lnSpc>
                <a:spcPct val="14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400" b="0" dirty="0" smtClean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知识表示和推理技术；</a:t>
            </a:r>
            <a:endParaRPr lang="zh-CN" altLang="en-US" sz="2400" b="0" dirty="0" smtClean="0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  <a:sym typeface="+mn-ea"/>
            </a:endParaRPr>
          </a:p>
          <a:p>
            <a:pPr marL="342900" indent="-342900">
              <a:lnSpc>
                <a:spcPct val="14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400" b="0" dirty="0" smtClean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知识库</a:t>
            </a:r>
            <a:r>
              <a:rPr lang="en-US" altLang="zh-CN" sz="2400" b="0" dirty="0" smtClean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/</a:t>
            </a:r>
            <a:r>
              <a:rPr lang="zh-CN" altLang="en-US" sz="2400" b="0" dirty="0" smtClean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模型获取技术</a:t>
            </a:r>
            <a:r>
              <a:rPr lang="zh-CN" altLang="en-US" sz="2400" b="0" dirty="0" smtClean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。</a:t>
            </a:r>
            <a:endParaRPr lang="zh-CN" altLang="en-US" sz="2400" b="0" dirty="0" smtClean="0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  <a:sym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187450" y="5546725"/>
            <a:ext cx="6985000" cy="690245"/>
          </a:xfrm>
          <a:prstGeom prst="rect">
            <a:avLst/>
          </a:prstGeom>
          <a:noFill/>
          <a:ln>
            <a:solidFill>
              <a:srgbClr val="00CB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800">
                <a:solidFill>
                  <a:schemeClr val="tx1"/>
                </a:solidFill>
              </a:rPr>
              <a:t>讨论说明汽车搬运规划任务的关键技术</a:t>
            </a:r>
            <a:r>
              <a:rPr lang="zh-CN" altLang="en-US" sz="2800">
                <a:solidFill>
                  <a:schemeClr val="tx1"/>
                </a:solidFill>
              </a:rPr>
              <a:t>。</a:t>
            </a:r>
            <a:endParaRPr lang="zh-CN" altLang="en-US" sz="28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B6128-3183-4E91-BC59-8FEA9B146D31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张志政——课程简介和概述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06F48-B873-4732-A4EF-1AC81A256663}" type="slidenum">
              <a:rPr lang="zh-CN" altLang="en-US" smtClean="0"/>
            </a:fld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57835" y="1341755"/>
            <a:ext cx="8228965" cy="357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lnSpc>
                <a:spcPct val="140000"/>
              </a:lnSpc>
              <a:spcBef>
                <a:spcPts val="600"/>
              </a:spcBef>
              <a:buFont typeface="+mj-lt"/>
              <a:buNone/>
            </a:pPr>
            <a:r>
              <a:rPr lang="zh-CN" altLang="en-US" sz="24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自动规划任务的难易影响因素</a:t>
            </a:r>
            <a:endParaRPr lang="en-US" altLang="zh-CN" sz="1800" b="0" dirty="0" smtClean="0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  <a:p>
            <a:pPr marL="342900" indent="-342900">
              <a:lnSpc>
                <a:spcPct val="14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400" b="0" dirty="0" smtClean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环境感知：传感器类型、环境变化方式、传感器品质</a:t>
            </a:r>
            <a:r>
              <a:rPr lang="en-US" altLang="zh-CN" sz="2400" b="0" dirty="0" smtClean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......</a:t>
            </a:r>
            <a:endParaRPr lang="zh-CN" altLang="en-US" sz="2400" b="0" dirty="0" smtClean="0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  <a:p>
            <a:pPr marL="342900" indent="-342900">
              <a:lnSpc>
                <a:spcPct val="14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400" b="0" dirty="0" smtClean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改变环境的动作集：动作数量、类型，动作影响</a:t>
            </a:r>
            <a:r>
              <a:rPr lang="en-US" altLang="zh-CN" sz="2400" b="0" dirty="0" smtClean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......</a:t>
            </a:r>
            <a:endParaRPr lang="zh-CN" altLang="en-US" sz="2400" b="0" dirty="0" smtClean="0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  <a:sym typeface="+mn-ea"/>
            </a:endParaRPr>
          </a:p>
          <a:p>
            <a:pPr marL="342900" indent="-342900">
              <a:lnSpc>
                <a:spcPct val="14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400" b="0" dirty="0" smtClean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规划生成机制：模型驱动、表驱动、</a:t>
            </a:r>
            <a:r>
              <a:rPr lang="en-US" altLang="zh-CN" sz="2400" b="0" dirty="0" smtClean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......</a:t>
            </a:r>
            <a:endParaRPr lang="zh-CN" altLang="en-US" sz="2400" b="0" dirty="0" smtClean="0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  <a:sym typeface="+mn-ea"/>
            </a:endParaRPr>
          </a:p>
          <a:p>
            <a:pPr marL="342900" indent="-342900">
              <a:lnSpc>
                <a:spcPct val="14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400" b="0" dirty="0" smtClean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初始环境：完全性、确定性</a:t>
            </a:r>
            <a:r>
              <a:rPr lang="en-US" altLang="zh-CN" sz="2400" b="0" dirty="0" smtClean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......</a:t>
            </a:r>
            <a:endParaRPr lang="zh-CN" altLang="en-US" sz="2400" b="0" dirty="0" smtClean="0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  <a:sym typeface="+mn-ea"/>
            </a:endParaRPr>
          </a:p>
          <a:p>
            <a:pPr marL="342900" indent="-342900">
              <a:lnSpc>
                <a:spcPct val="14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400" b="0" dirty="0" smtClean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目标状态：评估函数</a:t>
            </a:r>
            <a:r>
              <a:rPr lang="en-US" altLang="zh-CN" sz="2400" b="0" dirty="0" smtClean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......</a:t>
            </a:r>
            <a:endParaRPr lang="en-US" altLang="zh-CN" sz="2400" b="0" dirty="0" smtClean="0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  <a:sym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187450" y="5546725"/>
            <a:ext cx="6985000" cy="690245"/>
          </a:xfrm>
          <a:prstGeom prst="rect">
            <a:avLst/>
          </a:prstGeom>
          <a:noFill/>
          <a:ln>
            <a:solidFill>
              <a:srgbClr val="00CB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800">
                <a:solidFill>
                  <a:schemeClr val="tx1"/>
                </a:solidFill>
              </a:rPr>
              <a:t>讨论说明汽车搬运规划任务的难易</a:t>
            </a:r>
            <a:r>
              <a:rPr lang="zh-CN" altLang="en-US" sz="2800">
                <a:solidFill>
                  <a:schemeClr val="tx1"/>
                </a:solidFill>
              </a:rPr>
              <a:t>。</a:t>
            </a:r>
            <a:endParaRPr lang="zh-CN" altLang="en-US" sz="28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B6128-3183-4E91-BC59-8FEA9B146D31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张志政——课程简介和概述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06F48-B873-4732-A4EF-1AC81A256663}" type="slidenum">
              <a:rPr lang="zh-CN" altLang="en-US" smtClean="0"/>
            </a:fld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57835" y="1341755"/>
            <a:ext cx="8228965" cy="2675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lnSpc>
                <a:spcPct val="140000"/>
              </a:lnSpc>
              <a:spcBef>
                <a:spcPts val="600"/>
              </a:spcBef>
              <a:buFont typeface="+mj-lt"/>
              <a:buNone/>
            </a:pPr>
            <a:r>
              <a:rPr lang="zh-CN" altLang="en-US" sz="24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自动规划是一类需要将</a:t>
            </a:r>
            <a:r>
              <a:rPr lang="zh-CN" altLang="en-US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知识表示和推理</a:t>
            </a:r>
            <a:r>
              <a:rPr lang="zh-CN" altLang="en-US" sz="24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zh-CN" altLang="en-US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搜索</a:t>
            </a:r>
            <a:r>
              <a:rPr lang="zh-CN" altLang="en-US" sz="24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zh-CN" altLang="en-US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机器学习</a:t>
            </a:r>
            <a:r>
              <a:rPr lang="zh-CN" altLang="en-US" sz="24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zh-CN" altLang="en-US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模式识别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zh-CN" altLang="en-US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机器人</a:t>
            </a:r>
            <a:r>
              <a:rPr lang="zh-CN" altLang="en-US" sz="24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等人工智能关键技术方法综合应用解决实际问题的任务。反之，自动规划也是认识、建模人工智能理论和技术方法的一种途径，也就是，</a:t>
            </a:r>
            <a:r>
              <a:rPr lang="zh-CN" altLang="en-US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很多智能行为可以看作是自动规划任务模型</a:t>
            </a:r>
            <a:r>
              <a:rPr lang="zh-CN" altLang="en-US" sz="24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zh-CN" altLang="en-US" sz="2400" b="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0" name="Rectangle 2"/>
          <p:cNvSpPr>
            <a:spLocks noChangeArrowheads="1"/>
          </p:cNvSpPr>
          <p:nvPr/>
        </p:nvSpPr>
        <p:spPr bwMode="auto">
          <a:xfrm>
            <a:off x="961390" y="2998470"/>
            <a:ext cx="6675120" cy="610870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lIns="90488" tIns="44450" rIns="90488" bIns="44450" anchor="ctr"/>
          <a:lstStyle/>
          <a:p>
            <a:pPr algn="l">
              <a:lnSpc>
                <a:spcPct val="200000"/>
              </a:lnSpc>
            </a:pPr>
            <a:r>
              <a:rPr kumimoji="1" lang="en-US" altLang="zh-CN" sz="2800" dirty="0" smtClean="0">
                <a:solidFill>
                  <a:schemeClr val="tx1"/>
                </a:solidFill>
                <a:latin typeface="汉仪中宋简" panose="02010600000101010101" charset="-128"/>
                <a:ea typeface="汉仪中宋简" panose="02010600000101010101" charset="-128"/>
                <a:cs typeface="汉仪中宋简" panose="02010600000101010101" charset="-128"/>
              </a:rPr>
              <a:t>1. </a:t>
            </a:r>
            <a:r>
              <a:rPr kumimoji="1" lang="zh-CN" altLang="en-US" sz="2800" dirty="0" smtClean="0">
                <a:solidFill>
                  <a:schemeClr val="tx1"/>
                </a:solidFill>
                <a:latin typeface="汉仪中宋简" panose="02010600000101010101" charset="-128"/>
                <a:ea typeface="汉仪中宋简" panose="02010600000101010101" charset="-128"/>
                <a:cs typeface="汉仪中宋简" panose="02010600000101010101" charset="-128"/>
              </a:rPr>
              <a:t>课程介绍</a:t>
            </a:r>
            <a:endParaRPr kumimoji="1" lang="zh-CN" altLang="en-US" sz="2800" dirty="0" smtClean="0">
              <a:solidFill>
                <a:schemeClr val="tx1"/>
              </a:solidFill>
              <a:latin typeface="汉仪中宋简" panose="02010600000101010101" charset="-128"/>
              <a:ea typeface="汉仪中宋简" panose="02010600000101010101" charset="-128"/>
              <a:cs typeface="汉仪中宋简" panose="02010600000101010101" charset="-128"/>
            </a:endParaRPr>
          </a:p>
          <a:p>
            <a:pPr algn="l">
              <a:lnSpc>
                <a:spcPct val="200000"/>
              </a:lnSpc>
              <a:buClrTx/>
              <a:buSzTx/>
              <a:buFontTx/>
            </a:pPr>
            <a:r>
              <a:rPr kumimoji="1" lang="en-US" altLang="zh-CN" sz="2800" dirty="0" smtClean="0">
                <a:solidFill>
                  <a:schemeClr val="tx1"/>
                </a:solidFill>
                <a:latin typeface="汉仪中宋简" panose="02010600000101010101" charset="-128"/>
                <a:ea typeface="汉仪中宋简" panose="02010600000101010101" charset="-128"/>
                <a:cs typeface="汉仪中宋简" panose="02010600000101010101" charset="-128"/>
              </a:rPr>
              <a:t>2.</a:t>
            </a:r>
            <a:r>
              <a:rPr kumimoji="1" lang="zh-CN" altLang="en-US" sz="2800" dirty="0" smtClean="0">
                <a:solidFill>
                  <a:schemeClr val="tx1"/>
                </a:solidFill>
                <a:latin typeface="汉仪中宋简" panose="02010600000101010101" charset="-128"/>
                <a:ea typeface="汉仪中宋简" panose="02010600000101010101" charset="-128"/>
                <a:cs typeface="汉仪中宋简" panose="02010600000101010101" charset="-128"/>
              </a:rPr>
              <a:t> </a:t>
            </a:r>
            <a:r>
              <a:rPr kumimoji="1" lang="zh-CN" altLang="en-US" sz="2800" dirty="0" smtClean="0">
                <a:latin typeface="汉仪中宋简" panose="02010600000101010101" charset="-128"/>
                <a:ea typeface="汉仪中宋简" panose="02010600000101010101" charset="-128"/>
                <a:cs typeface="汉仪中宋简" panose="02010600000101010101" charset="-128"/>
                <a:sym typeface="+mn-ea"/>
              </a:rPr>
              <a:t>概述</a:t>
            </a:r>
            <a:endParaRPr kumimoji="1" lang="zh-CN" altLang="en-US" sz="2800" dirty="0" smtClean="0">
              <a:latin typeface="汉仪中宋简" panose="02010600000101010101" charset="-128"/>
              <a:ea typeface="汉仪中宋简" panose="02010600000101010101" charset="-128"/>
              <a:cs typeface="汉仪中宋简" panose="02010600000101010101" charset="-128"/>
              <a:sym typeface="+mn-ea"/>
            </a:endParaRPr>
          </a:p>
          <a:p>
            <a:pPr algn="l">
              <a:lnSpc>
                <a:spcPct val="200000"/>
              </a:lnSpc>
              <a:buClrTx/>
              <a:buSzTx/>
              <a:buFontTx/>
            </a:pPr>
            <a:r>
              <a:rPr kumimoji="1" lang="en-US" altLang="zh-CN" sz="2800" dirty="0" smtClean="0">
                <a:solidFill>
                  <a:srgbClr val="C00000"/>
                </a:solidFill>
                <a:latin typeface="汉仪中宋简" panose="02010600000101010101" charset="-128"/>
                <a:ea typeface="汉仪中宋简" panose="02010600000101010101" charset="-128"/>
                <a:cs typeface="汉仪中宋简" panose="02010600000101010101" charset="-128"/>
              </a:rPr>
              <a:t>3. </a:t>
            </a:r>
            <a:r>
              <a:rPr kumimoji="1" lang="zh-CN" altLang="en-US" sz="2800" dirty="0" smtClean="0">
                <a:solidFill>
                  <a:srgbClr val="C00000"/>
                </a:solidFill>
                <a:latin typeface="汉仪中宋简" panose="02010600000101010101" charset="-128"/>
                <a:ea typeface="汉仪中宋简" panose="02010600000101010101" charset="-128"/>
                <a:cs typeface="汉仪中宋简" panose="02010600000101010101" charset="-128"/>
                <a:sym typeface="+mn-ea"/>
              </a:rPr>
              <a:t>目的</a:t>
            </a:r>
            <a:endParaRPr kumimoji="1" lang="zh-CN" altLang="en-US" sz="2800" dirty="0" smtClean="0">
              <a:solidFill>
                <a:srgbClr val="C00000"/>
              </a:solidFill>
              <a:latin typeface="汉仪中宋简" panose="02010600000101010101" charset="-128"/>
              <a:ea typeface="汉仪中宋简" panose="02010600000101010101" charset="-128"/>
              <a:cs typeface="汉仪中宋简" panose="02010600000101010101" charset="-128"/>
              <a:sym typeface="+mn-ea"/>
            </a:endParaRPr>
          </a:p>
          <a:p>
            <a:pPr algn="l">
              <a:lnSpc>
                <a:spcPct val="200000"/>
              </a:lnSpc>
              <a:buClrTx/>
              <a:buSzTx/>
              <a:buFontTx/>
            </a:pPr>
            <a:r>
              <a:rPr kumimoji="1" lang="en-US" altLang="zh-CN" sz="2800" dirty="0" smtClean="0">
                <a:solidFill>
                  <a:schemeClr val="tx1"/>
                </a:solidFill>
                <a:latin typeface="汉仪中宋简" panose="02010600000101010101" charset="-128"/>
                <a:ea typeface="汉仪中宋简" panose="02010600000101010101" charset="-128"/>
                <a:cs typeface="汉仪中宋简" panose="02010600000101010101" charset="-128"/>
              </a:rPr>
              <a:t>4. </a:t>
            </a:r>
            <a:r>
              <a:rPr kumimoji="1" lang="zh-CN" altLang="en-US" sz="2800" dirty="0" smtClean="0">
                <a:solidFill>
                  <a:schemeClr val="tx1"/>
                </a:solidFill>
                <a:latin typeface="汉仪中宋简" panose="02010600000101010101" charset="-128"/>
                <a:ea typeface="汉仪中宋简" panose="02010600000101010101" charset="-128"/>
                <a:cs typeface="汉仪中宋简" panose="02010600000101010101" charset="-128"/>
              </a:rPr>
              <a:t>规划问题</a:t>
            </a:r>
            <a:r>
              <a:rPr kumimoji="1" lang="zh-CN" altLang="en-US" sz="2800" dirty="0" smtClean="0">
                <a:latin typeface="汉仪中宋简" panose="02010600000101010101" charset="-128"/>
                <a:ea typeface="汉仪中宋简" panose="02010600000101010101" charset="-128"/>
                <a:cs typeface="汉仪中宋简" panose="02010600000101010101" charset="-128"/>
                <a:sym typeface="+mn-ea"/>
              </a:rPr>
              <a:t>详述</a:t>
            </a:r>
            <a:endParaRPr kumimoji="1" lang="zh-CN" altLang="en-US" sz="2800" dirty="0" smtClean="0">
              <a:solidFill>
                <a:schemeClr val="tx1"/>
              </a:solidFill>
              <a:latin typeface="汉仪中宋简" panose="02010600000101010101" charset="-128"/>
              <a:ea typeface="汉仪中宋简" panose="02010600000101010101" charset="-128"/>
              <a:cs typeface="汉仪中宋简" panose="02010600000101010101" charset="-128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06F48-B873-4732-A4EF-1AC81A256663}" type="slidenum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张志政——课程简介和概述</a:t>
            </a:r>
            <a:endParaRPr lang="zh-CN" altLang="en-US"/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0FF64-9C21-4C1D-85FF-CB0C5739CA54}" type="datetime1">
              <a:rPr lang="zh-CN" altLang="en-US" smtClean="0"/>
            </a:fld>
            <a:endParaRPr lang="zh-CN" altLang="en-US"/>
          </a:p>
        </p:txBody>
      </p:sp>
      <p:sp>
        <p:nvSpPr>
          <p:cNvPr id="2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5560" y="836772"/>
            <a:ext cx="8892480" cy="611187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lIns="90488" tIns="44450" rIns="90488" bIns="44450" anchor="ctr"/>
          <a:p>
            <a:pPr algn="ctr"/>
            <a:r>
              <a:rPr kumimoji="1" lang="zh-CN" altLang="en-US" sz="4000" dirty="0" smtClean="0">
                <a:solidFill>
                  <a:srgbClr val="C00000"/>
                </a:solidFill>
                <a:latin typeface="方正公文小标宋" panose="02000500000000000000" charset="-122"/>
                <a:ea typeface="方正公文小标宋" panose="02000500000000000000" charset="-122"/>
              </a:rPr>
              <a:t>内</a:t>
            </a:r>
            <a:r>
              <a:rPr kumimoji="1" lang="en-US" altLang="zh-CN" sz="4000" dirty="0" smtClean="0">
                <a:solidFill>
                  <a:srgbClr val="C00000"/>
                </a:solidFill>
                <a:latin typeface="方正公文小标宋" panose="02000500000000000000" charset="-122"/>
                <a:ea typeface="方正公文小标宋" panose="02000500000000000000" charset="-122"/>
              </a:rPr>
              <a:t>  </a:t>
            </a:r>
            <a:r>
              <a:rPr kumimoji="1" lang="zh-CN" altLang="en-US" sz="4000" dirty="0" smtClean="0">
                <a:solidFill>
                  <a:srgbClr val="C00000"/>
                </a:solidFill>
                <a:latin typeface="方正公文小标宋" panose="02000500000000000000" charset="-122"/>
                <a:ea typeface="方正公文小标宋" panose="02000500000000000000" charset="-122"/>
              </a:rPr>
              <a:t>容</a:t>
            </a:r>
            <a:endParaRPr kumimoji="1" lang="zh-CN" altLang="en-US" sz="4000" dirty="0" smtClean="0">
              <a:solidFill>
                <a:srgbClr val="C00000"/>
              </a:solidFill>
              <a:latin typeface="方正公文小标宋" panose="02000500000000000000" charset="-122"/>
              <a:ea typeface="方正公文小标宋" panose="02000500000000000000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B6128-3183-4E91-BC59-8FEA9B146D31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张志政——课程简介和概述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06F48-B873-4732-A4EF-1AC81A256663}" type="slidenum">
              <a:rPr lang="zh-CN" altLang="en-US" smtClean="0"/>
            </a:fld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70205" y="1198245"/>
            <a:ext cx="8558530" cy="4015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lnSpc>
                <a:spcPct val="250000"/>
              </a:lnSpc>
              <a:spcBef>
                <a:spcPts val="600"/>
              </a:spcBef>
              <a:buFont typeface="+mj-lt"/>
              <a:buNone/>
            </a:pPr>
            <a:r>
              <a:rPr lang="en-US" altLang="zh-CN" sz="24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1.</a:t>
            </a:r>
            <a:r>
              <a:rPr lang="zh-CN" altLang="en-US" sz="24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深入理解自动规划：规划思维的模式、制作规划程序的</a:t>
            </a:r>
            <a:r>
              <a:rPr lang="zh-CN" altLang="en-US" sz="24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技术</a:t>
            </a:r>
            <a:endParaRPr lang="zh-CN" altLang="en-US" sz="2400" b="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algn="l">
              <a:lnSpc>
                <a:spcPct val="250000"/>
              </a:lnSpc>
              <a:spcBef>
                <a:spcPts val="600"/>
              </a:spcBef>
              <a:buClrTx/>
              <a:buSzTx/>
              <a:buFont typeface="+mj-lt"/>
              <a:buNone/>
            </a:pPr>
            <a:r>
              <a:rPr lang="zh-CN" altLang="en-US" sz="2400" b="0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2.提高综合应用人工智能技术的能力</a:t>
            </a:r>
            <a:endParaRPr lang="zh-CN" altLang="en-US" sz="2400" b="0" dirty="0" smtClean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marL="0" algn="l">
              <a:lnSpc>
                <a:spcPct val="250000"/>
              </a:lnSpc>
              <a:spcBef>
                <a:spcPts val="600"/>
              </a:spcBef>
              <a:buClrTx/>
              <a:buSzTx/>
              <a:buFont typeface="+mj-lt"/>
              <a:buNone/>
            </a:pPr>
            <a:r>
              <a:rPr lang="en-US" altLang="zh-CN" sz="2400" b="0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3.</a:t>
            </a:r>
            <a:r>
              <a:rPr lang="zh-CN" altLang="en-US" sz="2400" b="0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提高表达能力和合作能力</a:t>
            </a:r>
            <a:endParaRPr lang="zh-CN" altLang="en-US" sz="2400" b="0" dirty="0" smtClean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marL="0" algn="l">
              <a:lnSpc>
                <a:spcPct val="250000"/>
              </a:lnSpc>
              <a:spcBef>
                <a:spcPts val="600"/>
              </a:spcBef>
              <a:buClrTx/>
              <a:buSzTx/>
              <a:buFont typeface="+mj-lt"/>
              <a:buNone/>
            </a:pPr>
            <a:r>
              <a:rPr lang="en-US" altLang="zh-CN" sz="2400" b="0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4.</a:t>
            </a:r>
            <a:r>
              <a:rPr lang="zh-CN" altLang="en-US" sz="2400" b="0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提高自主探索和解决问题能力</a:t>
            </a:r>
            <a:endParaRPr lang="zh-CN" altLang="en-US" sz="2400" b="0" dirty="0" smtClean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5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5560" y="836772"/>
            <a:ext cx="8892480" cy="611187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lIns="90488" tIns="44450" rIns="90488" bIns="44450" anchor="ctr"/>
          <a:p>
            <a:pPr algn="ctr"/>
            <a:r>
              <a:rPr kumimoji="1" lang="zh-CN" altLang="en-US" sz="4000" dirty="0" smtClean="0">
                <a:solidFill>
                  <a:srgbClr val="C00000"/>
                </a:solidFill>
                <a:latin typeface="方正公文小标宋" panose="02000500000000000000" charset="-122"/>
                <a:ea typeface="方正公文小标宋" panose="02000500000000000000" charset="-122"/>
              </a:rPr>
              <a:t>目</a:t>
            </a:r>
            <a:r>
              <a:rPr kumimoji="1" lang="en-US" altLang="zh-CN" sz="4000" dirty="0" smtClean="0">
                <a:solidFill>
                  <a:srgbClr val="C00000"/>
                </a:solidFill>
                <a:latin typeface="方正公文小标宋" panose="02000500000000000000" charset="-122"/>
                <a:ea typeface="方正公文小标宋" panose="02000500000000000000" charset="-122"/>
              </a:rPr>
              <a:t> </a:t>
            </a:r>
            <a:r>
              <a:rPr kumimoji="1" lang="zh-CN" altLang="en-US" sz="4000" dirty="0" smtClean="0">
                <a:solidFill>
                  <a:srgbClr val="C00000"/>
                </a:solidFill>
                <a:latin typeface="方正公文小标宋" panose="02000500000000000000" charset="-122"/>
                <a:ea typeface="方正公文小标宋" panose="02000500000000000000" charset="-122"/>
              </a:rPr>
              <a:t>的</a:t>
            </a:r>
            <a:endParaRPr kumimoji="1" lang="zh-CN" altLang="en-US" sz="4000" dirty="0" smtClean="0">
              <a:solidFill>
                <a:srgbClr val="C00000"/>
              </a:solidFill>
              <a:latin typeface="方正公文小标宋" panose="02000500000000000000" charset="-122"/>
              <a:ea typeface="方正公文小标宋" panose="02000500000000000000" charset="-122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0" name="Rectangle 2"/>
          <p:cNvSpPr>
            <a:spLocks noChangeArrowheads="1"/>
          </p:cNvSpPr>
          <p:nvPr/>
        </p:nvSpPr>
        <p:spPr bwMode="auto">
          <a:xfrm>
            <a:off x="961390" y="2998470"/>
            <a:ext cx="6675120" cy="610870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lIns="90488" tIns="44450" rIns="90488" bIns="44450" anchor="ctr"/>
          <a:lstStyle/>
          <a:p>
            <a:pPr algn="l">
              <a:lnSpc>
                <a:spcPct val="200000"/>
              </a:lnSpc>
            </a:pPr>
            <a:r>
              <a:rPr kumimoji="1" lang="en-US" altLang="zh-CN" sz="2800" dirty="0" smtClean="0">
                <a:solidFill>
                  <a:schemeClr val="tx1"/>
                </a:solidFill>
                <a:latin typeface="汉仪中宋简" panose="02010600000101010101" charset="-128"/>
                <a:ea typeface="汉仪中宋简" panose="02010600000101010101" charset="-128"/>
                <a:cs typeface="汉仪中宋简" panose="02010600000101010101" charset="-128"/>
              </a:rPr>
              <a:t>1. </a:t>
            </a:r>
            <a:r>
              <a:rPr kumimoji="1" lang="zh-CN" altLang="en-US" sz="2800" dirty="0" smtClean="0">
                <a:solidFill>
                  <a:schemeClr val="tx1"/>
                </a:solidFill>
                <a:latin typeface="汉仪中宋简" panose="02010600000101010101" charset="-128"/>
                <a:ea typeface="汉仪中宋简" panose="02010600000101010101" charset="-128"/>
                <a:cs typeface="汉仪中宋简" panose="02010600000101010101" charset="-128"/>
              </a:rPr>
              <a:t>课程介绍</a:t>
            </a:r>
            <a:endParaRPr kumimoji="1" lang="zh-CN" altLang="en-US" sz="2800" dirty="0" smtClean="0">
              <a:solidFill>
                <a:schemeClr val="tx1"/>
              </a:solidFill>
              <a:latin typeface="汉仪中宋简" panose="02010600000101010101" charset="-128"/>
              <a:ea typeface="汉仪中宋简" panose="02010600000101010101" charset="-128"/>
              <a:cs typeface="汉仪中宋简" panose="02010600000101010101" charset="-128"/>
            </a:endParaRPr>
          </a:p>
          <a:p>
            <a:pPr algn="l">
              <a:lnSpc>
                <a:spcPct val="200000"/>
              </a:lnSpc>
              <a:buClrTx/>
              <a:buSzTx/>
              <a:buFontTx/>
            </a:pPr>
            <a:r>
              <a:rPr kumimoji="1" lang="en-US" altLang="zh-CN" sz="2800" dirty="0" smtClean="0">
                <a:solidFill>
                  <a:schemeClr val="tx1"/>
                </a:solidFill>
                <a:latin typeface="汉仪中宋简" panose="02010600000101010101" charset="-128"/>
                <a:ea typeface="汉仪中宋简" panose="02010600000101010101" charset="-128"/>
                <a:cs typeface="汉仪中宋简" panose="02010600000101010101" charset="-128"/>
              </a:rPr>
              <a:t>2.</a:t>
            </a:r>
            <a:r>
              <a:rPr kumimoji="1" lang="zh-CN" altLang="en-US" sz="2800" dirty="0" smtClean="0">
                <a:solidFill>
                  <a:schemeClr val="tx1"/>
                </a:solidFill>
                <a:latin typeface="汉仪中宋简" panose="02010600000101010101" charset="-128"/>
                <a:ea typeface="汉仪中宋简" panose="02010600000101010101" charset="-128"/>
                <a:cs typeface="汉仪中宋简" panose="02010600000101010101" charset="-128"/>
              </a:rPr>
              <a:t> </a:t>
            </a:r>
            <a:r>
              <a:rPr kumimoji="1" lang="zh-CN" altLang="en-US" sz="2800" dirty="0" smtClean="0">
                <a:latin typeface="汉仪中宋简" panose="02010600000101010101" charset="-128"/>
                <a:ea typeface="汉仪中宋简" panose="02010600000101010101" charset="-128"/>
                <a:cs typeface="汉仪中宋简" panose="02010600000101010101" charset="-128"/>
                <a:sym typeface="+mn-ea"/>
              </a:rPr>
              <a:t>概述</a:t>
            </a:r>
            <a:endParaRPr kumimoji="1" lang="zh-CN" altLang="en-US" sz="2800" dirty="0" smtClean="0">
              <a:latin typeface="汉仪中宋简" panose="02010600000101010101" charset="-128"/>
              <a:ea typeface="汉仪中宋简" panose="02010600000101010101" charset="-128"/>
              <a:cs typeface="汉仪中宋简" panose="02010600000101010101" charset="-128"/>
              <a:sym typeface="+mn-ea"/>
            </a:endParaRPr>
          </a:p>
          <a:p>
            <a:pPr algn="l">
              <a:lnSpc>
                <a:spcPct val="200000"/>
              </a:lnSpc>
              <a:buClrTx/>
              <a:buSzTx/>
              <a:buFontTx/>
            </a:pPr>
            <a:r>
              <a:rPr kumimoji="1" lang="en-US" altLang="zh-CN" sz="2800" dirty="0" smtClean="0">
                <a:solidFill>
                  <a:schemeClr val="tx1"/>
                </a:solidFill>
                <a:latin typeface="汉仪中宋简" panose="02010600000101010101" charset="-128"/>
                <a:ea typeface="汉仪中宋简" panose="02010600000101010101" charset="-128"/>
                <a:cs typeface="汉仪中宋简" panose="02010600000101010101" charset="-128"/>
              </a:rPr>
              <a:t>3. </a:t>
            </a:r>
            <a:r>
              <a:rPr kumimoji="1" lang="zh-CN" altLang="en-US" sz="2800" dirty="0" smtClean="0">
                <a:latin typeface="汉仪中宋简" panose="02010600000101010101" charset="-128"/>
                <a:ea typeface="汉仪中宋简" panose="02010600000101010101" charset="-128"/>
                <a:cs typeface="汉仪中宋简" panose="02010600000101010101" charset="-128"/>
                <a:sym typeface="+mn-ea"/>
              </a:rPr>
              <a:t>目的</a:t>
            </a:r>
            <a:endParaRPr kumimoji="1" lang="zh-CN" altLang="en-US" sz="2800" dirty="0" smtClean="0">
              <a:latin typeface="汉仪中宋简" panose="02010600000101010101" charset="-128"/>
              <a:ea typeface="汉仪中宋简" panose="02010600000101010101" charset="-128"/>
              <a:cs typeface="汉仪中宋简" panose="02010600000101010101" charset="-128"/>
              <a:sym typeface="+mn-ea"/>
            </a:endParaRPr>
          </a:p>
          <a:p>
            <a:pPr algn="l">
              <a:lnSpc>
                <a:spcPct val="200000"/>
              </a:lnSpc>
              <a:buClrTx/>
              <a:buSzTx/>
              <a:buFontTx/>
            </a:pPr>
            <a:r>
              <a:rPr kumimoji="1" lang="en-US" altLang="zh-CN" sz="2800" dirty="0" smtClean="0">
                <a:solidFill>
                  <a:srgbClr val="C00000"/>
                </a:solidFill>
                <a:latin typeface="汉仪中宋简" panose="02010600000101010101" charset="-128"/>
                <a:ea typeface="汉仪中宋简" panose="02010600000101010101" charset="-128"/>
                <a:cs typeface="汉仪中宋简" panose="02010600000101010101" charset="-128"/>
              </a:rPr>
              <a:t>4. </a:t>
            </a:r>
            <a:r>
              <a:rPr kumimoji="1" lang="zh-CN" altLang="en-US" sz="2800" dirty="0" smtClean="0">
                <a:solidFill>
                  <a:srgbClr val="C00000"/>
                </a:solidFill>
                <a:latin typeface="汉仪中宋简" panose="02010600000101010101" charset="-128"/>
                <a:ea typeface="汉仪中宋简" panose="02010600000101010101" charset="-128"/>
                <a:cs typeface="汉仪中宋简" panose="02010600000101010101" charset="-128"/>
              </a:rPr>
              <a:t>规划问题</a:t>
            </a:r>
            <a:r>
              <a:rPr kumimoji="1" lang="zh-CN" altLang="en-US" sz="2800" dirty="0" smtClean="0">
                <a:solidFill>
                  <a:srgbClr val="C00000"/>
                </a:solidFill>
                <a:latin typeface="汉仪中宋简" panose="02010600000101010101" charset="-128"/>
                <a:ea typeface="汉仪中宋简" panose="02010600000101010101" charset="-128"/>
                <a:cs typeface="汉仪中宋简" panose="02010600000101010101" charset="-128"/>
                <a:sym typeface="+mn-ea"/>
              </a:rPr>
              <a:t>详述</a:t>
            </a:r>
            <a:endParaRPr kumimoji="1" lang="zh-CN" altLang="en-US" sz="2800" dirty="0" smtClean="0">
              <a:solidFill>
                <a:srgbClr val="C00000"/>
              </a:solidFill>
              <a:latin typeface="汉仪中宋简" panose="02010600000101010101" charset="-128"/>
              <a:ea typeface="汉仪中宋简" panose="02010600000101010101" charset="-128"/>
              <a:cs typeface="汉仪中宋简" panose="02010600000101010101" charset="-128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06F48-B873-4732-A4EF-1AC81A256663}" type="slidenum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张志政——课程简介和概述</a:t>
            </a:r>
            <a:endParaRPr lang="zh-CN" altLang="en-US"/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0FF64-9C21-4C1D-85FF-CB0C5739CA54}" type="datetime1">
              <a:rPr lang="zh-CN" altLang="en-US" smtClean="0"/>
            </a:fld>
            <a:endParaRPr lang="zh-CN" altLang="en-US"/>
          </a:p>
        </p:txBody>
      </p:sp>
      <p:sp>
        <p:nvSpPr>
          <p:cNvPr id="2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5560" y="836772"/>
            <a:ext cx="8892480" cy="611187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lIns="90488" tIns="44450" rIns="90488" bIns="44450" anchor="ctr"/>
          <a:p>
            <a:pPr algn="ctr"/>
            <a:r>
              <a:rPr kumimoji="1" lang="zh-CN" altLang="en-US" sz="4000" dirty="0" smtClean="0">
                <a:solidFill>
                  <a:srgbClr val="C00000"/>
                </a:solidFill>
                <a:latin typeface="方正公文小标宋" panose="02000500000000000000" charset="-122"/>
                <a:ea typeface="方正公文小标宋" panose="02000500000000000000" charset="-122"/>
              </a:rPr>
              <a:t>内</a:t>
            </a:r>
            <a:r>
              <a:rPr kumimoji="1" lang="en-US" altLang="zh-CN" sz="4000" dirty="0" smtClean="0">
                <a:solidFill>
                  <a:srgbClr val="C00000"/>
                </a:solidFill>
                <a:latin typeface="方正公文小标宋" panose="02000500000000000000" charset="-122"/>
                <a:ea typeface="方正公文小标宋" panose="02000500000000000000" charset="-122"/>
              </a:rPr>
              <a:t>  </a:t>
            </a:r>
            <a:r>
              <a:rPr kumimoji="1" lang="zh-CN" altLang="en-US" sz="4000" dirty="0" smtClean="0">
                <a:solidFill>
                  <a:srgbClr val="C00000"/>
                </a:solidFill>
                <a:latin typeface="方正公文小标宋" panose="02000500000000000000" charset="-122"/>
                <a:ea typeface="方正公文小标宋" panose="02000500000000000000" charset="-122"/>
              </a:rPr>
              <a:t>容</a:t>
            </a:r>
            <a:endParaRPr kumimoji="1" lang="zh-CN" altLang="en-US" sz="4000" dirty="0" smtClean="0">
              <a:solidFill>
                <a:srgbClr val="C00000"/>
              </a:solidFill>
              <a:latin typeface="方正公文小标宋" panose="02000500000000000000" charset="-122"/>
              <a:ea typeface="方正公文小标宋" panose="02000500000000000000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0" name="Rectangle 2"/>
          <p:cNvSpPr>
            <a:spLocks noChangeArrowheads="1"/>
          </p:cNvSpPr>
          <p:nvPr/>
        </p:nvSpPr>
        <p:spPr bwMode="auto">
          <a:xfrm>
            <a:off x="961390" y="2998470"/>
            <a:ext cx="6675120" cy="610870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lIns="90488" tIns="44450" rIns="90488" bIns="44450" anchor="ctr"/>
          <a:lstStyle/>
          <a:p>
            <a:pPr algn="l">
              <a:lnSpc>
                <a:spcPct val="200000"/>
              </a:lnSpc>
            </a:pPr>
            <a:r>
              <a:rPr kumimoji="1" lang="en-US" altLang="zh-CN" sz="2800" dirty="0" smtClean="0">
                <a:solidFill>
                  <a:srgbClr val="C00000"/>
                </a:solidFill>
                <a:latin typeface="汉仪中宋简" panose="02010600000101010101" charset="-128"/>
                <a:ea typeface="汉仪中宋简" panose="02010600000101010101" charset="-128"/>
                <a:cs typeface="汉仪中宋简" panose="02010600000101010101" charset="-128"/>
              </a:rPr>
              <a:t>1. </a:t>
            </a:r>
            <a:r>
              <a:rPr kumimoji="1" lang="zh-CN" altLang="en-US" sz="2800" dirty="0" smtClean="0">
                <a:solidFill>
                  <a:srgbClr val="C00000"/>
                </a:solidFill>
                <a:latin typeface="汉仪中宋简" panose="02010600000101010101" charset="-128"/>
                <a:ea typeface="汉仪中宋简" panose="02010600000101010101" charset="-128"/>
                <a:cs typeface="汉仪中宋简" panose="02010600000101010101" charset="-128"/>
              </a:rPr>
              <a:t>课程介绍</a:t>
            </a:r>
            <a:endParaRPr kumimoji="1" lang="zh-CN" altLang="en-US" sz="2800" dirty="0" smtClean="0">
              <a:solidFill>
                <a:srgbClr val="C00000"/>
              </a:solidFill>
              <a:latin typeface="汉仪中宋简" panose="02010600000101010101" charset="-128"/>
              <a:ea typeface="汉仪中宋简" panose="02010600000101010101" charset="-128"/>
              <a:cs typeface="汉仪中宋简" panose="02010600000101010101" charset="-128"/>
            </a:endParaRPr>
          </a:p>
          <a:p>
            <a:pPr algn="l">
              <a:lnSpc>
                <a:spcPct val="200000"/>
              </a:lnSpc>
              <a:buClrTx/>
              <a:buSzTx/>
              <a:buFontTx/>
            </a:pPr>
            <a:r>
              <a:rPr kumimoji="1" lang="en-US" altLang="zh-CN" sz="2800" dirty="0" smtClean="0">
                <a:solidFill>
                  <a:schemeClr val="tx1"/>
                </a:solidFill>
                <a:latin typeface="汉仪中宋简" panose="02010600000101010101" charset="-128"/>
                <a:ea typeface="汉仪中宋简" panose="02010600000101010101" charset="-128"/>
                <a:cs typeface="汉仪中宋简" panose="02010600000101010101" charset="-128"/>
              </a:rPr>
              <a:t>2.</a:t>
            </a:r>
            <a:r>
              <a:rPr kumimoji="1" lang="zh-CN" altLang="en-US" sz="2800" dirty="0" smtClean="0">
                <a:solidFill>
                  <a:schemeClr val="tx1"/>
                </a:solidFill>
                <a:latin typeface="汉仪中宋简" panose="02010600000101010101" charset="-128"/>
                <a:ea typeface="汉仪中宋简" panose="02010600000101010101" charset="-128"/>
                <a:cs typeface="汉仪中宋简" panose="02010600000101010101" charset="-128"/>
              </a:rPr>
              <a:t> </a:t>
            </a:r>
            <a:r>
              <a:rPr kumimoji="1" lang="zh-CN" altLang="en-US" sz="2800" dirty="0" smtClean="0">
                <a:latin typeface="汉仪中宋简" panose="02010600000101010101" charset="-128"/>
                <a:ea typeface="汉仪中宋简" panose="02010600000101010101" charset="-128"/>
                <a:cs typeface="汉仪中宋简" panose="02010600000101010101" charset="-128"/>
                <a:sym typeface="+mn-ea"/>
              </a:rPr>
              <a:t>概述</a:t>
            </a:r>
            <a:endParaRPr kumimoji="1" lang="zh-CN" altLang="en-US" sz="2800" dirty="0" smtClean="0">
              <a:latin typeface="汉仪中宋简" panose="02010600000101010101" charset="-128"/>
              <a:ea typeface="汉仪中宋简" panose="02010600000101010101" charset="-128"/>
              <a:cs typeface="汉仪中宋简" panose="02010600000101010101" charset="-128"/>
              <a:sym typeface="+mn-ea"/>
            </a:endParaRPr>
          </a:p>
          <a:p>
            <a:pPr algn="l">
              <a:lnSpc>
                <a:spcPct val="200000"/>
              </a:lnSpc>
              <a:buClrTx/>
              <a:buSzTx/>
              <a:buFontTx/>
            </a:pPr>
            <a:r>
              <a:rPr kumimoji="1" lang="en-US" altLang="zh-CN" sz="2800" dirty="0" smtClean="0">
                <a:solidFill>
                  <a:schemeClr val="tx1"/>
                </a:solidFill>
                <a:latin typeface="汉仪中宋简" panose="02010600000101010101" charset="-128"/>
                <a:ea typeface="汉仪中宋简" panose="02010600000101010101" charset="-128"/>
                <a:cs typeface="汉仪中宋简" panose="02010600000101010101" charset="-128"/>
              </a:rPr>
              <a:t>3. </a:t>
            </a:r>
            <a:r>
              <a:rPr kumimoji="1" lang="zh-CN" altLang="en-US" sz="2800" dirty="0" smtClean="0">
                <a:latin typeface="汉仪中宋简" panose="02010600000101010101" charset="-128"/>
                <a:ea typeface="汉仪中宋简" panose="02010600000101010101" charset="-128"/>
                <a:cs typeface="汉仪中宋简" panose="02010600000101010101" charset="-128"/>
                <a:sym typeface="+mn-ea"/>
              </a:rPr>
              <a:t>目的</a:t>
            </a:r>
            <a:endParaRPr kumimoji="1" lang="zh-CN" altLang="en-US" sz="2800" dirty="0" smtClean="0">
              <a:latin typeface="汉仪中宋简" panose="02010600000101010101" charset="-128"/>
              <a:ea typeface="汉仪中宋简" panose="02010600000101010101" charset="-128"/>
              <a:cs typeface="汉仪中宋简" panose="02010600000101010101" charset="-128"/>
              <a:sym typeface="+mn-ea"/>
            </a:endParaRPr>
          </a:p>
          <a:p>
            <a:pPr algn="l">
              <a:lnSpc>
                <a:spcPct val="200000"/>
              </a:lnSpc>
              <a:buClrTx/>
              <a:buSzTx/>
              <a:buFontTx/>
            </a:pPr>
            <a:r>
              <a:rPr kumimoji="1" lang="en-US" altLang="zh-CN" sz="2800" dirty="0" smtClean="0">
                <a:solidFill>
                  <a:schemeClr val="tx1"/>
                </a:solidFill>
                <a:latin typeface="汉仪中宋简" panose="02010600000101010101" charset="-128"/>
                <a:ea typeface="汉仪中宋简" panose="02010600000101010101" charset="-128"/>
                <a:cs typeface="汉仪中宋简" panose="02010600000101010101" charset="-128"/>
              </a:rPr>
              <a:t>4. </a:t>
            </a:r>
            <a:r>
              <a:rPr kumimoji="1" lang="zh-CN" altLang="en-US" sz="2800" dirty="0" smtClean="0">
                <a:solidFill>
                  <a:schemeClr val="tx1"/>
                </a:solidFill>
                <a:latin typeface="汉仪中宋简" panose="02010600000101010101" charset="-128"/>
                <a:ea typeface="汉仪中宋简" panose="02010600000101010101" charset="-128"/>
                <a:cs typeface="汉仪中宋简" panose="02010600000101010101" charset="-128"/>
              </a:rPr>
              <a:t>规划问题</a:t>
            </a:r>
            <a:r>
              <a:rPr kumimoji="1" lang="zh-CN" altLang="en-US" sz="2800" dirty="0" smtClean="0">
                <a:latin typeface="汉仪中宋简" panose="02010600000101010101" charset="-128"/>
                <a:ea typeface="汉仪中宋简" panose="02010600000101010101" charset="-128"/>
                <a:cs typeface="汉仪中宋简" panose="02010600000101010101" charset="-128"/>
                <a:sym typeface="+mn-ea"/>
              </a:rPr>
              <a:t>详述</a:t>
            </a:r>
            <a:endParaRPr kumimoji="1" lang="zh-CN" altLang="en-US" sz="2800" dirty="0" smtClean="0">
              <a:solidFill>
                <a:schemeClr val="tx1"/>
              </a:solidFill>
              <a:latin typeface="汉仪中宋简" panose="02010600000101010101" charset="-128"/>
              <a:ea typeface="汉仪中宋简" panose="02010600000101010101" charset="-128"/>
              <a:cs typeface="汉仪中宋简" panose="02010600000101010101" charset="-128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06F48-B873-4732-A4EF-1AC81A256663}" type="slidenum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张志政——课程简介和概述</a:t>
            </a:r>
            <a:endParaRPr lang="zh-CN" altLang="en-US"/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0FF64-9C21-4C1D-85FF-CB0C5739CA54}" type="datetime1">
              <a:rPr lang="zh-CN" altLang="en-US" smtClean="0"/>
            </a:fld>
            <a:endParaRPr lang="zh-CN" altLang="en-US"/>
          </a:p>
        </p:txBody>
      </p:sp>
      <p:sp>
        <p:nvSpPr>
          <p:cNvPr id="2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5560" y="836772"/>
            <a:ext cx="8892480" cy="611187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lIns="90488" tIns="44450" rIns="90488" bIns="44450" anchor="ctr"/>
          <a:p>
            <a:pPr algn="ctr"/>
            <a:r>
              <a:rPr kumimoji="1" lang="zh-CN" altLang="en-US" sz="4000" dirty="0" smtClean="0">
                <a:solidFill>
                  <a:srgbClr val="C00000"/>
                </a:solidFill>
                <a:latin typeface="方正公文小标宋" panose="02000500000000000000" charset="-122"/>
                <a:ea typeface="方正公文小标宋" panose="02000500000000000000" charset="-122"/>
              </a:rPr>
              <a:t>内</a:t>
            </a:r>
            <a:r>
              <a:rPr kumimoji="1" lang="en-US" altLang="zh-CN" sz="4000" dirty="0" smtClean="0">
                <a:solidFill>
                  <a:srgbClr val="C00000"/>
                </a:solidFill>
                <a:latin typeface="方正公文小标宋" panose="02000500000000000000" charset="-122"/>
                <a:ea typeface="方正公文小标宋" panose="02000500000000000000" charset="-122"/>
              </a:rPr>
              <a:t>  </a:t>
            </a:r>
            <a:r>
              <a:rPr kumimoji="1" lang="zh-CN" altLang="en-US" sz="4000" dirty="0" smtClean="0">
                <a:solidFill>
                  <a:srgbClr val="C00000"/>
                </a:solidFill>
                <a:latin typeface="方正公文小标宋" panose="02000500000000000000" charset="-122"/>
                <a:ea typeface="方正公文小标宋" panose="02000500000000000000" charset="-122"/>
              </a:rPr>
              <a:t>容</a:t>
            </a:r>
            <a:endParaRPr kumimoji="1" lang="zh-CN" altLang="en-US" sz="4000" dirty="0" smtClean="0">
              <a:solidFill>
                <a:srgbClr val="C00000"/>
              </a:solidFill>
              <a:latin typeface="方正公文小标宋" panose="02000500000000000000" charset="-122"/>
              <a:ea typeface="方正公文小标宋" panose="02000500000000000000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B6128-3183-4E91-BC59-8FEA9B146D31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张志政——课程简介和概述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06F48-B873-4732-A4EF-1AC81A256663}" type="slidenum">
              <a:rPr lang="zh-CN" altLang="en-US" smtClean="0"/>
            </a:fld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57835" y="1628775"/>
            <a:ext cx="8228965" cy="1795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lnSpc>
                <a:spcPct val="140000"/>
              </a:lnSpc>
              <a:spcBef>
                <a:spcPts val="600"/>
              </a:spcBef>
              <a:buFont typeface="+mj-lt"/>
              <a:buNone/>
            </a:pPr>
            <a:r>
              <a:rPr lang="zh-CN" altLang="en-US" sz="2400" b="0" dirty="0" smtClean="0">
                <a:latin typeface="方正公文小标宋" panose="02000500000000000000" charset="-122"/>
                <a:ea typeface="方正公文小标宋" panose="02000500000000000000" charset="-122"/>
              </a:rPr>
              <a:t>为什么划分不同类型？</a:t>
            </a:r>
            <a:endParaRPr lang="en-US" altLang="zh-CN" sz="1800" b="0" dirty="0" smtClean="0">
              <a:latin typeface="方正公文小标宋" panose="02000500000000000000" charset="-122"/>
              <a:ea typeface="方正公文小标宋" panose="02000500000000000000" charset="-122"/>
              <a:cs typeface="华文仿宋" panose="02010600040101010101" charset="-122"/>
            </a:endParaRPr>
          </a:p>
          <a:p>
            <a:pPr marL="0" indent="0">
              <a:lnSpc>
                <a:spcPct val="14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zh-CN" altLang="en-US" sz="2400" dirty="0" smtClean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规划任务五个方面的不同带来难度和技术方法的区别</a:t>
            </a:r>
            <a:r>
              <a:rPr lang="zh-CN" altLang="en-US" sz="2400" b="0" dirty="0" smtClean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。</a:t>
            </a:r>
            <a:endParaRPr lang="zh-CN" altLang="en-US" sz="2400" b="0" dirty="0" smtClean="0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  <a:sym typeface="+mn-ea"/>
            </a:endParaRPr>
          </a:p>
          <a:p>
            <a:pPr marL="0" indent="0">
              <a:lnSpc>
                <a:spcPct val="14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altLang="zh-CN" sz="2400" b="0" dirty="0" smtClean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1</a:t>
            </a:r>
            <a:r>
              <a:rPr lang="zh-CN" altLang="en-US" sz="2400" b="0" dirty="0" smtClean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、抽象动作到具体动作指令之间</a:t>
            </a:r>
            <a:r>
              <a:rPr lang="zh-CN" altLang="en-US" sz="2400" b="0" dirty="0" smtClean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通常有层次</a:t>
            </a:r>
            <a:r>
              <a:rPr lang="zh-CN" altLang="en-US" sz="2400" b="0" dirty="0" smtClean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性</a:t>
            </a:r>
            <a:endParaRPr lang="zh-CN" altLang="en-US" sz="2400" b="0" dirty="0" smtClean="0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  <a:sym typeface="+mn-ea"/>
            </a:endParaRPr>
          </a:p>
        </p:txBody>
      </p:sp>
      <p:sp>
        <p:nvSpPr>
          <p:cNvPr id="7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5560" y="836772"/>
            <a:ext cx="8892480" cy="611187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lIns="90488" tIns="44450" rIns="90488" bIns="44450" anchor="ctr"/>
          <a:p>
            <a:pPr algn="ctr"/>
            <a:r>
              <a:rPr kumimoji="1" lang="en-US" altLang="zh-CN" sz="3600" dirty="0" smtClean="0">
                <a:solidFill>
                  <a:srgbClr val="C00000"/>
                </a:solidFill>
                <a:latin typeface="方正公文小标宋" panose="02000500000000000000" charset="-122"/>
                <a:ea typeface="方正公文小标宋" panose="02000500000000000000" charset="-122"/>
              </a:rPr>
              <a:t>4.1 </a:t>
            </a:r>
            <a:r>
              <a:rPr kumimoji="1" lang="zh-CN" altLang="en-US" sz="3600" dirty="0" smtClean="0">
                <a:solidFill>
                  <a:srgbClr val="C00000"/>
                </a:solidFill>
                <a:latin typeface="方正公文小标宋" panose="02000500000000000000" charset="-122"/>
                <a:ea typeface="方正公文小标宋" panose="02000500000000000000" charset="-122"/>
              </a:rPr>
              <a:t>规划问题</a:t>
            </a:r>
            <a:r>
              <a:rPr kumimoji="1" lang="en-US" altLang="zh-CN" sz="3600" dirty="0" smtClean="0">
                <a:solidFill>
                  <a:srgbClr val="C00000"/>
                </a:solidFill>
                <a:latin typeface="方正公文小标宋" panose="02000500000000000000" charset="-122"/>
                <a:ea typeface="方正公文小标宋" panose="02000500000000000000" charset="-122"/>
              </a:rPr>
              <a:t>/</a:t>
            </a:r>
            <a:r>
              <a:rPr kumimoji="1" lang="zh-CN" altLang="en-US" sz="3600" dirty="0" smtClean="0">
                <a:solidFill>
                  <a:srgbClr val="C00000"/>
                </a:solidFill>
                <a:latin typeface="方正公文小标宋" panose="02000500000000000000" charset="-122"/>
                <a:ea typeface="方正公文小标宋" panose="02000500000000000000" charset="-122"/>
              </a:rPr>
              <a:t>任务常见类型</a:t>
            </a:r>
            <a:endParaRPr kumimoji="1" lang="zh-CN" altLang="en-US" sz="3600" dirty="0" smtClean="0">
              <a:solidFill>
                <a:srgbClr val="C00000"/>
              </a:solidFill>
              <a:latin typeface="方正公文小标宋" panose="02000500000000000000" charset="-122"/>
              <a:ea typeface="方正公文小标宋" panose="02000500000000000000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246120" y="3571875"/>
            <a:ext cx="2869565" cy="36830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altLang="zh-CN"/>
              <a:t>move((X1, Y1), (X2, Y2))</a:t>
            </a:r>
            <a:endParaRPr lang="en-US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828675" y="4365625"/>
            <a:ext cx="1724660" cy="36830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altLang="zh-CN"/>
              <a:t>goto((X1, Y1))</a:t>
            </a:r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2844800" y="4365625"/>
            <a:ext cx="1587500" cy="36830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altLang="zh-CN"/>
              <a:t>catch(CAR)</a:t>
            </a:r>
            <a:endParaRPr lang="en-US" altLang="zh-CN"/>
          </a:p>
        </p:txBody>
      </p:sp>
      <p:sp>
        <p:nvSpPr>
          <p:cNvPr id="11" name="文本框 10"/>
          <p:cNvSpPr txBox="1"/>
          <p:nvPr/>
        </p:nvSpPr>
        <p:spPr>
          <a:xfrm>
            <a:off x="4645025" y="4365625"/>
            <a:ext cx="1697355" cy="36830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altLang="zh-CN"/>
              <a:t>goto(</a:t>
            </a:r>
            <a:r>
              <a:rPr lang="en-US" altLang="zh-CN">
                <a:sym typeface="+mn-ea"/>
              </a:rPr>
              <a:t>(X2, Y2)</a:t>
            </a:r>
            <a:r>
              <a:rPr lang="en-US" altLang="zh-CN"/>
              <a:t>)</a:t>
            </a:r>
            <a:endParaRPr lang="en-US" altLang="zh-CN"/>
          </a:p>
        </p:txBody>
      </p:sp>
      <p:sp>
        <p:nvSpPr>
          <p:cNvPr id="12" name="文本框 11"/>
          <p:cNvSpPr txBox="1"/>
          <p:nvPr/>
        </p:nvSpPr>
        <p:spPr>
          <a:xfrm>
            <a:off x="6555105" y="4365625"/>
            <a:ext cx="1986280" cy="36830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altLang="zh-CN"/>
              <a:t>putdown(</a:t>
            </a:r>
            <a:r>
              <a:rPr lang="en-US" altLang="zh-CN">
                <a:sym typeface="+mn-ea"/>
              </a:rPr>
              <a:t>CAR</a:t>
            </a:r>
            <a:r>
              <a:rPr lang="en-US" altLang="zh-CN"/>
              <a:t>)</a:t>
            </a:r>
            <a:endParaRPr lang="en-US" altLang="zh-CN"/>
          </a:p>
        </p:txBody>
      </p:sp>
      <p:sp>
        <p:nvSpPr>
          <p:cNvPr id="13" name="圆角矩形 12"/>
          <p:cNvSpPr/>
          <p:nvPr/>
        </p:nvSpPr>
        <p:spPr>
          <a:xfrm>
            <a:off x="684530" y="4293235"/>
            <a:ext cx="7992745" cy="504190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4" name="直接箭头连接符 13"/>
          <p:cNvCxnSpPr/>
          <p:nvPr/>
        </p:nvCxnSpPr>
        <p:spPr>
          <a:xfrm>
            <a:off x="4681220" y="3940175"/>
            <a:ext cx="0" cy="35306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1619250" y="4714240"/>
            <a:ext cx="0" cy="35306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6" name="圆角矩形 15"/>
          <p:cNvSpPr/>
          <p:nvPr/>
        </p:nvSpPr>
        <p:spPr>
          <a:xfrm>
            <a:off x="755650" y="5072380"/>
            <a:ext cx="1870710" cy="504190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……</a:t>
            </a:r>
            <a:endParaRPr lang="en-US" altLang="zh-CN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B6128-3183-4E91-BC59-8FEA9B146D31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张志政——课程简介和概述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06F48-B873-4732-A4EF-1AC81A256663}" type="slidenum">
              <a:rPr lang="zh-CN" altLang="en-US" smtClean="0"/>
            </a:fld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57835" y="1628775"/>
            <a:ext cx="8433435" cy="2983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lnSpc>
                <a:spcPct val="140000"/>
              </a:lnSpc>
              <a:spcBef>
                <a:spcPts val="600"/>
              </a:spcBef>
              <a:buFont typeface="+mj-lt"/>
              <a:buNone/>
            </a:pPr>
            <a:r>
              <a:rPr lang="zh-CN" altLang="en-US" sz="2400" b="0" dirty="0" smtClean="0">
                <a:latin typeface="方正公文小标宋" panose="02000500000000000000" charset="-122"/>
                <a:ea typeface="方正公文小标宋" panose="02000500000000000000" charset="-122"/>
              </a:rPr>
              <a:t>为什么划分不同类型？</a:t>
            </a:r>
            <a:endParaRPr lang="en-US" altLang="zh-CN" sz="1800" b="0" dirty="0" smtClean="0">
              <a:latin typeface="方正公文小标宋" panose="02000500000000000000" charset="-122"/>
              <a:ea typeface="方正公文小标宋" panose="02000500000000000000" charset="-122"/>
              <a:cs typeface="华文仿宋" panose="02010600040101010101" charset="-122"/>
            </a:endParaRPr>
          </a:p>
          <a:p>
            <a:pPr marL="0" indent="0">
              <a:lnSpc>
                <a:spcPct val="14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zh-CN" altLang="en-US" sz="2400" dirty="0" smtClean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规划任务五个方面的不同带来难度和技术方法的区别</a:t>
            </a:r>
            <a:r>
              <a:rPr lang="zh-CN" altLang="en-US" sz="2400" b="0" dirty="0" smtClean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。</a:t>
            </a:r>
            <a:endParaRPr lang="zh-CN" altLang="en-US" sz="2400" b="0" dirty="0" smtClean="0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  <a:sym typeface="+mn-ea"/>
            </a:endParaRPr>
          </a:p>
          <a:p>
            <a:pPr marL="0" indent="0">
              <a:lnSpc>
                <a:spcPct val="14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altLang="zh-CN" sz="2400" b="0" dirty="0" smtClean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2</a:t>
            </a:r>
            <a:r>
              <a:rPr lang="zh-CN" altLang="en-US" sz="2400" b="0" dirty="0" smtClean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、环境</a:t>
            </a:r>
            <a:r>
              <a:rPr lang="zh-CN" altLang="en-US" sz="2400" b="0" dirty="0" smtClean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状态通常有动态性，</a:t>
            </a:r>
            <a:r>
              <a:rPr lang="zh-CN" altLang="en-US" sz="2400" b="0" dirty="0" smtClean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例如</a:t>
            </a:r>
            <a:endParaRPr lang="zh-CN" altLang="en-US" sz="2400" b="0" dirty="0" smtClean="0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  <a:sym typeface="+mn-ea"/>
            </a:endParaRPr>
          </a:p>
          <a:p>
            <a:pPr marL="342900" indent="-342900">
              <a:lnSpc>
                <a:spcPct val="140000"/>
              </a:lnSpc>
              <a:spcBef>
                <a:spcPts val="600"/>
              </a:spcBef>
              <a:buFont typeface="Wingdings" panose="05000000000000000000" charset="0"/>
              <a:buChar char="Ø"/>
            </a:pPr>
            <a:r>
              <a:rPr lang="zh-CN" altLang="en-US" sz="2400" b="0" dirty="0" smtClean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环境演化：车辆的电池</a:t>
            </a:r>
            <a:r>
              <a:rPr lang="zh-CN" altLang="en-US" sz="2400" b="0" dirty="0" smtClean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失电</a:t>
            </a:r>
            <a:endParaRPr lang="zh-CN" altLang="en-US" sz="2400" b="0" dirty="0" smtClean="0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  <a:sym typeface="+mn-ea"/>
            </a:endParaRPr>
          </a:p>
          <a:p>
            <a:pPr marL="342900" indent="-342900">
              <a:lnSpc>
                <a:spcPct val="140000"/>
              </a:lnSpc>
              <a:spcBef>
                <a:spcPts val="600"/>
              </a:spcBef>
              <a:buFont typeface="Wingdings" panose="05000000000000000000" charset="0"/>
              <a:buChar char="Ø"/>
            </a:pPr>
            <a:r>
              <a:rPr lang="zh-CN" altLang="en-US" sz="2400" b="0" dirty="0" smtClean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环境状态被其他</a:t>
            </a:r>
            <a:r>
              <a:rPr lang="en-US" altLang="zh-CN" sz="2400" b="0" dirty="0" smtClean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Agent</a:t>
            </a:r>
            <a:r>
              <a:rPr lang="zh-CN" altLang="en-US" sz="2400" b="0" dirty="0" smtClean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的动作所改变：其他车辆堵上了</a:t>
            </a:r>
            <a:r>
              <a:rPr lang="zh-CN" altLang="en-US" sz="2400" b="0" dirty="0" smtClean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出口</a:t>
            </a:r>
            <a:endParaRPr lang="zh-CN" altLang="en-US" sz="2400" b="0" dirty="0" smtClean="0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  <a:sym typeface="+mn-ea"/>
            </a:endParaRPr>
          </a:p>
        </p:txBody>
      </p:sp>
      <p:sp>
        <p:nvSpPr>
          <p:cNvPr id="7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5560" y="836772"/>
            <a:ext cx="8892480" cy="611187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lIns="90488" tIns="44450" rIns="90488" bIns="44450" anchor="ctr"/>
          <a:p>
            <a:pPr algn="ctr"/>
            <a:r>
              <a:rPr kumimoji="1" lang="en-US" altLang="zh-CN" sz="3600" dirty="0" smtClean="0">
                <a:solidFill>
                  <a:srgbClr val="C00000"/>
                </a:solidFill>
                <a:latin typeface="方正公文小标宋" panose="02000500000000000000" charset="-122"/>
                <a:ea typeface="方正公文小标宋" panose="02000500000000000000" charset="-122"/>
              </a:rPr>
              <a:t>4.1 </a:t>
            </a:r>
            <a:r>
              <a:rPr kumimoji="1" lang="zh-CN" altLang="en-US" sz="3600" dirty="0" smtClean="0">
                <a:solidFill>
                  <a:srgbClr val="C00000"/>
                </a:solidFill>
                <a:latin typeface="方正公文小标宋" panose="02000500000000000000" charset="-122"/>
                <a:ea typeface="方正公文小标宋" panose="02000500000000000000" charset="-122"/>
              </a:rPr>
              <a:t>规划问题</a:t>
            </a:r>
            <a:r>
              <a:rPr kumimoji="1" lang="en-US" altLang="zh-CN" sz="3600" dirty="0" smtClean="0">
                <a:solidFill>
                  <a:srgbClr val="C00000"/>
                </a:solidFill>
                <a:latin typeface="方正公文小标宋" panose="02000500000000000000" charset="-122"/>
                <a:ea typeface="方正公文小标宋" panose="02000500000000000000" charset="-122"/>
              </a:rPr>
              <a:t>/</a:t>
            </a:r>
            <a:r>
              <a:rPr kumimoji="1" lang="zh-CN" altLang="en-US" sz="3600" dirty="0" smtClean="0">
                <a:solidFill>
                  <a:srgbClr val="C00000"/>
                </a:solidFill>
                <a:latin typeface="方正公文小标宋" panose="02000500000000000000" charset="-122"/>
                <a:ea typeface="方正公文小标宋" panose="02000500000000000000" charset="-122"/>
              </a:rPr>
              <a:t>任务常见类型</a:t>
            </a:r>
            <a:endParaRPr kumimoji="1" lang="zh-CN" altLang="en-US" sz="3600" dirty="0" smtClean="0">
              <a:solidFill>
                <a:srgbClr val="C00000"/>
              </a:solidFill>
              <a:latin typeface="方正公文小标宋" panose="02000500000000000000" charset="-122"/>
              <a:ea typeface="方正公文小标宋" panose="02000500000000000000" charset="-122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B6128-3183-4E91-BC59-8FEA9B146D31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张志政——课程简介和概述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06F48-B873-4732-A4EF-1AC81A256663}" type="slidenum">
              <a:rPr lang="zh-CN" altLang="en-US" smtClean="0"/>
            </a:fld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57835" y="1628775"/>
            <a:ext cx="8433435" cy="40938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lnSpc>
                <a:spcPct val="140000"/>
              </a:lnSpc>
              <a:spcBef>
                <a:spcPts val="600"/>
              </a:spcBef>
              <a:buFont typeface="+mj-lt"/>
              <a:buNone/>
            </a:pPr>
            <a:r>
              <a:rPr lang="zh-CN" altLang="en-US" sz="2400" b="0" dirty="0" smtClean="0">
                <a:latin typeface="方正公文小标宋" panose="02000500000000000000" charset="-122"/>
                <a:ea typeface="方正公文小标宋" panose="02000500000000000000" charset="-122"/>
              </a:rPr>
              <a:t>为什么划分不同类型？</a:t>
            </a:r>
            <a:endParaRPr lang="en-US" altLang="zh-CN" sz="1800" b="0" dirty="0" smtClean="0">
              <a:latin typeface="方正公文小标宋" panose="02000500000000000000" charset="-122"/>
              <a:ea typeface="方正公文小标宋" panose="02000500000000000000" charset="-122"/>
              <a:cs typeface="华文仿宋" panose="02010600040101010101" charset="-122"/>
            </a:endParaRPr>
          </a:p>
          <a:p>
            <a:pPr marL="0" indent="0">
              <a:lnSpc>
                <a:spcPct val="14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zh-CN" altLang="en-US" sz="2400" dirty="0" smtClean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规划任务五个方面的不同带来难度和技术方法的区别</a:t>
            </a:r>
            <a:r>
              <a:rPr lang="zh-CN" altLang="en-US" sz="2400" b="0" dirty="0" smtClean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。</a:t>
            </a:r>
            <a:endParaRPr lang="zh-CN" altLang="en-US" sz="2400" b="0" dirty="0" smtClean="0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  <a:sym typeface="+mn-ea"/>
            </a:endParaRPr>
          </a:p>
          <a:p>
            <a:pPr marL="0" indent="0">
              <a:lnSpc>
                <a:spcPct val="14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altLang="zh-CN" sz="2400" b="0" dirty="0" smtClean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3</a:t>
            </a:r>
            <a:r>
              <a:rPr lang="zh-CN" altLang="en-US" sz="2400" b="0" dirty="0" smtClean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、环境信息不完全可</a:t>
            </a:r>
            <a:r>
              <a:rPr lang="zh-CN" altLang="en-US" sz="2400" b="0" dirty="0" smtClean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观察，</a:t>
            </a:r>
            <a:r>
              <a:rPr lang="zh-CN" altLang="en-US" sz="2400" b="0" dirty="0" smtClean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例如</a:t>
            </a:r>
            <a:endParaRPr lang="zh-CN" altLang="en-US" sz="2400" b="0" dirty="0" smtClean="0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  <a:sym typeface="+mn-ea"/>
            </a:endParaRPr>
          </a:p>
          <a:p>
            <a:pPr marL="342900" indent="-342900">
              <a:lnSpc>
                <a:spcPct val="140000"/>
              </a:lnSpc>
              <a:spcBef>
                <a:spcPts val="600"/>
              </a:spcBef>
              <a:buFont typeface="Wingdings" panose="05000000000000000000" charset="0"/>
              <a:buChar char="Ø"/>
            </a:pPr>
            <a:r>
              <a:rPr lang="zh-CN" altLang="en-US" sz="2400" b="0" dirty="0" smtClean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传感器失效：雷达有</a:t>
            </a:r>
            <a:r>
              <a:rPr lang="zh-CN" altLang="en-US" sz="2400" b="0" dirty="0" smtClean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破损</a:t>
            </a:r>
            <a:endParaRPr lang="zh-CN" altLang="en-US" sz="2400" b="0" dirty="0" smtClean="0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  <a:sym typeface="+mn-ea"/>
            </a:endParaRPr>
          </a:p>
          <a:p>
            <a:pPr marL="342900" indent="-342900">
              <a:lnSpc>
                <a:spcPct val="140000"/>
              </a:lnSpc>
              <a:spcBef>
                <a:spcPts val="600"/>
              </a:spcBef>
              <a:buFont typeface="Wingdings" panose="05000000000000000000" charset="0"/>
              <a:buChar char="Ø"/>
            </a:pPr>
            <a:r>
              <a:rPr lang="zh-CN" altLang="en-US" sz="2400" b="0" dirty="0" smtClean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有些信息无法感知：路面下面是否有不可负载的空洞、旁边车辆是否突然</a:t>
            </a:r>
            <a:r>
              <a:rPr lang="zh-CN" altLang="en-US" sz="2400" b="0" dirty="0" smtClean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失控</a:t>
            </a:r>
            <a:endParaRPr lang="zh-CN" altLang="en-US" sz="2400" b="0" dirty="0" smtClean="0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  <a:sym typeface="+mn-ea"/>
            </a:endParaRPr>
          </a:p>
          <a:p>
            <a:pPr marL="342900" indent="-342900">
              <a:lnSpc>
                <a:spcPct val="140000"/>
              </a:lnSpc>
              <a:spcBef>
                <a:spcPts val="600"/>
              </a:spcBef>
              <a:buFont typeface="Wingdings" panose="05000000000000000000" charset="0"/>
              <a:buChar char="Ø"/>
            </a:pPr>
            <a:r>
              <a:rPr lang="zh-CN" altLang="en-US" sz="2400" b="0" dirty="0" smtClean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尚无技术感知：路面上的</a:t>
            </a:r>
            <a:r>
              <a:rPr lang="zh-CN" altLang="en-US" sz="2400" b="0" dirty="0" smtClean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物品是玻璃还是</a:t>
            </a:r>
            <a:r>
              <a:rPr lang="zh-CN" altLang="en-US" sz="2400" b="0" dirty="0" smtClean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塑料袋</a:t>
            </a:r>
            <a:endParaRPr lang="zh-CN" altLang="en-US" sz="2400" b="0" dirty="0" smtClean="0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  <a:sym typeface="+mn-ea"/>
            </a:endParaRPr>
          </a:p>
        </p:txBody>
      </p:sp>
      <p:sp>
        <p:nvSpPr>
          <p:cNvPr id="7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5560" y="836772"/>
            <a:ext cx="8892480" cy="611187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lIns="90488" tIns="44450" rIns="90488" bIns="44450" anchor="ctr"/>
          <a:p>
            <a:pPr algn="ctr"/>
            <a:r>
              <a:rPr kumimoji="1" lang="en-US" altLang="zh-CN" sz="3600" dirty="0" smtClean="0">
                <a:solidFill>
                  <a:srgbClr val="C00000"/>
                </a:solidFill>
                <a:latin typeface="方正公文小标宋" panose="02000500000000000000" charset="-122"/>
                <a:ea typeface="方正公文小标宋" panose="02000500000000000000" charset="-122"/>
              </a:rPr>
              <a:t>4.1 </a:t>
            </a:r>
            <a:r>
              <a:rPr kumimoji="1" lang="zh-CN" altLang="en-US" sz="3600" dirty="0" smtClean="0">
                <a:solidFill>
                  <a:srgbClr val="C00000"/>
                </a:solidFill>
                <a:latin typeface="方正公文小标宋" panose="02000500000000000000" charset="-122"/>
                <a:ea typeface="方正公文小标宋" panose="02000500000000000000" charset="-122"/>
              </a:rPr>
              <a:t>规划问题</a:t>
            </a:r>
            <a:r>
              <a:rPr kumimoji="1" lang="en-US" altLang="zh-CN" sz="3600" dirty="0" smtClean="0">
                <a:solidFill>
                  <a:srgbClr val="C00000"/>
                </a:solidFill>
                <a:latin typeface="方正公文小标宋" panose="02000500000000000000" charset="-122"/>
                <a:ea typeface="方正公文小标宋" panose="02000500000000000000" charset="-122"/>
              </a:rPr>
              <a:t>/</a:t>
            </a:r>
            <a:r>
              <a:rPr kumimoji="1" lang="zh-CN" altLang="en-US" sz="3600" dirty="0" smtClean="0">
                <a:solidFill>
                  <a:srgbClr val="C00000"/>
                </a:solidFill>
                <a:latin typeface="方正公文小标宋" panose="02000500000000000000" charset="-122"/>
                <a:ea typeface="方正公文小标宋" panose="02000500000000000000" charset="-122"/>
              </a:rPr>
              <a:t>任务常见类型</a:t>
            </a:r>
            <a:endParaRPr kumimoji="1" lang="zh-CN" altLang="en-US" sz="3600" dirty="0" smtClean="0">
              <a:solidFill>
                <a:srgbClr val="C00000"/>
              </a:solidFill>
              <a:latin typeface="方正公文小标宋" panose="02000500000000000000" charset="-122"/>
              <a:ea typeface="方正公文小标宋" panose="02000500000000000000" charset="-122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B6128-3183-4E91-BC59-8FEA9B146D31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张志政——课程简介和概述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06F48-B873-4732-A4EF-1AC81A256663}" type="slidenum">
              <a:rPr lang="zh-CN" altLang="en-US" smtClean="0"/>
            </a:fld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57835" y="1628775"/>
            <a:ext cx="8433435" cy="2983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lnSpc>
                <a:spcPct val="140000"/>
              </a:lnSpc>
              <a:spcBef>
                <a:spcPts val="600"/>
              </a:spcBef>
              <a:buFont typeface="+mj-lt"/>
              <a:buNone/>
            </a:pPr>
            <a:r>
              <a:rPr lang="zh-CN" altLang="en-US" sz="2400" b="0" dirty="0" smtClean="0">
                <a:latin typeface="方正公文小标宋" panose="02000500000000000000" charset="-122"/>
                <a:ea typeface="方正公文小标宋" panose="02000500000000000000" charset="-122"/>
              </a:rPr>
              <a:t>为什么划分不同类型？</a:t>
            </a:r>
            <a:endParaRPr lang="en-US" altLang="zh-CN" sz="1800" b="0" dirty="0" smtClean="0">
              <a:latin typeface="方正公文小标宋" panose="02000500000000000000" charset="-122"/>
              <a:ea typeface="方正公文小标宋" panose="02000500000000000000" charset="-122"/>
              <a:cs typeface="华文仿宋" panose="02010600040101010101" charset="-122"/>
            </a:endParaRPr>
          </a:p>
          <a:p>
            <a:pPr marL="0" indent="0">
              <a:lnSpc>
                <a:spcPct val="14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zh-CN" altLang="en-US" sz="2400" dirty="0" smtClean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规划任务五个方面的不同带来难度和技术方法的区别</a:t>
            </a:r>
            <a:r>
              <a:rPr lang="zh-CN" altLang="en-US" sz="2400" b="0" dirty="0" smtClean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。</a:t>
            </a:r>
            <a:endParaRPr lang="zh-CN" altLang="en-US" sz="2400" b="0" dirty="0" smtClean="0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  <a:sym typeface="+mn-ea"/>
            </a:endParaRPr>
          </a:p>
          <a:p>
            <a:pPr marL="0" indent="0">
              <a:lnSpc>
                <a:spcPct val="14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altLang="zh-CN" sz="2400" b="0" dirty="0" smtClean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4</a:t>
            </a:r>
            <a:r>
              <a:rPr lang="zh-CN" altLang="en-US" sz="2400" b="0" dirty="0" smtClean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、不确定</a:t>
            </a:r>
            <a:r>
              <a:rPr lang="zh-CN" altLang="en-US" sz="2400" b="0" dirty="0" smtClean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性，</a:t>
            </a:r>
            <a:r>
              <a:rPr lang="zh-CN" altLang="en-US" sz="2400" b="0" dirty="0" smtClean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例如</a:t>
            </a:r>
            <a:endParaRPr lang="zh-CN" altLang="en-US" sz="2400" b="0" dirty="0" smtClean="0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  <a:sym typeface="+mn-ea"/>
            </a:endParaRPr>
          </a:p>
          <a:p>
            <a:pPr marL="342900" indent="-342900">
              <a:lnSpc>
                <a:spcPct val="140000"/>
              </a:lnSpc>
              <a:spcBef>
                <a:spcPts val="600"/>
              </a:spcBef>
              <a:buFont typeface="Wingdings" panose="05000000000000000000" charset="0"/>
              <a:buChar char="Ø"/>
            </a:pPr>
            <a:r>
              <a:rPr lang="zh-CN" altLang="en-US" sz="2400" b="0" dirty="0" smtClean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环境状态不确定：是否会堵车</a:t>
            </a:r>
            <a:r>
              <a:rPr lang="zh-CN" altLang="en-US" sz="2400" b="0" dirty="0" smtClean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不确定</a:t>
            </a:r>
            <a:endParaRPr lang="zh-CN" altLang="en-US" sz="2400" b="0" dirty="0" smtClean="0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  <a:sym typeface="+mn-ea"/>
            </a:endParaRPr>
          </a:p>
          <a:p>
            <a:pPr marL="342900" indent="-342900">
              <a:lnSpc>
                <a:spcPct val="140000"/>
              </a:lnSpc>
              <a:spcBef>
                <a:spcPts val="600"/>
              </a:spcBef>
              <a:buFont typeface="Wingdings" panose="05000000000000000000" charset="0"/>
              <a:buChar char="Ø"/>
            </a:pPr>
            <a:r>
              <a:rPr lang="zh-CN" altLang="en-US" sz="2400" b="0" dirty="0" smtClean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动作结果不确定：抓取动作不一定能实现抓起的</a:t>
            </a:r>
            <a:r>
              <a:rPr lang="zh-CN" altLang="en-US" sz="2400" b="0" dirty="0" smtClean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结果</a:t>
            </a:r>
            <a:endParaRPr lang="zh-CN" altLang="en-US" sz="2400" b="0" dirty="0" smtClean="0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  <a:sym typeface="+mn-ea"/>
            </a:endParaRPr>
          </a:p>
        </p:txBody>
      </p:sp>
      <p:sp>
        <p:nvSpPr>
          <p:cNvPr id="7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5560" y="836772"/>
            <a:ext cx="8892480" cy="611187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lIns="90488" tIns="44450" rIns="90488" bIns="44450" anchor="ctr"/>
          <a:p>
            <a:pPr algn="ctr"/>
            <a:r>
              <a:rPr kumimoji="1" lang="en-US" altLang="zh-CN" sz="3600" dirty="0" smtClean="0">
                <a:solidFill>
                  <a:srgbClr val="C00000"/>
                </a:solidFill>
                <a:latin typeface="方正公文小标宋" panose="02000500000000000000" charset="-122"/>
                <a:ea typeface="方正公文小标宋" panose="02000500000000000000" charset="-122"/>
              </a:rPr>
              <a:t>4.1 </a:t>
            </a:r>
            <a:r>
              <a:rPr kumimoji="1" lang="zh-CN" altLang="en-US" sz="3600" dirty="0" smtClean="0">
                <a:solidFill>
                  <a:srgbClr val="C00000"/>
                </a:solidFill>
                <a:latin typeface="方正公文小标宋" panose="02000500000000000000" charset="-122"/>
                <a:ea typeface="方正公文小标宋" panose="02000500000000000000" charset="-122"/>
              </a:rPr>
              <a:t>规划问题</a:t>
            </a:r>
            <a:r>
              <a:rPr kumimoji="1" lang="en-US" altLang="zh-CN" sz="3600" dirty="0" smtClean="0">
                <a:solidFill>
                  <a:srgbClr val="C00000"/>
                </a:solidFill>
                <a:latin typeface="方正公文小标宋" panose="02000500000000000000" charset="-122"/>
                <a:ea typeface="方正公文小标宋" panose="02000500000000000000" charset="-122"/>
              </a:rPr>
              <a:t>/</a:t>
            </a:r>
            <a:r>
              <a:rPr kumimoji="1" lang="zh-CN" altLang="en-US" sz="3600" dirty="0" smtClean="0">
                <a:solidFill>
                  <a:srgbClr val="C00000"/>
                </a:solidFill>
                <a:latin typeface="方正公文小标宋" panose="02000500000000000000" charset="-122"/>
                <a:ea typeface="方正公文小标宋" panose="02000500000000000000" charset="-122"/>
              </a:rPr>
              <a:t>任务常见类型</a:t>
            </a:r>
            <a:endParaRPr kumimoji="1" lang="zh-CN" altLang="en-US" sz="3600" dirty="0" smtClean="0">
              <a:solidFill>
                <a:srgbClr val="C00000"/>
              </a:solidFill>
              <a:latin typeface="方正公文小标宋" panose="02000500000000000000" charset="-122"/>
              <a:ea typeface="方正公文小标宋" panose="02000500000000000000" charset="-122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B6128-3183-4E91-BC59-8FEA9B146D31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张志政——课程简介和概述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06F48-B873-4732-A4EF-1AC81A256663}" type="slidenum">
              <a:rPr lang="zh-CN" altLang="en-US" smtClean="0"/>
            </a:fld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57835" y="1628775"/>
            <a:ext cx="8433435" cy="41706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lnSpc>
                <a:spcPct val="140000"/>
              </a:lnSpc>
              <a:spcBef>
                <a:spcPts val="600"/>
              </a:spcBef>
              <a:buFont typeface="+mj-lt"/>
              <a:buNone/>
            </a:pPr>
            <a:r>
              <a:rPr lang="zh-CN" altLang="en-US" sz="2400" b="0" dirty="0" smtClean="0">
                <a:latin typeface="方正公文小标宋" panose="02000500000000000000" charset="-122"/>
                <a:ea typeface="方正公文小标宋" panose="02000500000000000000" charset="-122"/>
              </a:rPr>
              <a:t>为什么划分不同类型？</a:t>
            </a:r>
            <a:endParaRPr lang="en-US" altLang="zh-CN" sz="1800" b="0" dirty="0" smtClean="0">
              <a:latin typeface="方正公文小标宋" panose="02000500000000000000" charset="-122"/>
              <a:ea typeface="方正公文小标宋" panose="02000500000000000000" charset="-122"/>
              <a:cs typeface="华文仿宋" panose="02010600040101010101" charset="-122"/>
            </a:endParaRPr>
          </a:p>
          <a:p>
            <a:pPr marL="0" indent="0">
              <a:lnSpc>
                <a:spcPct val="14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zh-CN" altLang="en-US" sz="2400" dirty="0" smtClean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规划任务五个方面的不同带来难度和技术方法的区别</a:t>
            </a:r>
            <a:r>
              <a:rPr lang="zh-CN" altLang="en-US" sz="2400" b="0" dirty="0" smtClean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。</a:t>
            </a:r>
            <a:endParaRPr lang="zh-CN" altLang="en-US" sz="2400" b="0" dirty="0" smtClean="0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  <a:sym typeface="+mn-ea"/>
            </a:endParaRPr>
          </a:p>
          <a:p>
            <a:pPr marL="0" indent="0">
              <a:lnSpc>
                <a:spcPct val="14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altLang="zh-CN" sz="2400" b="0" dirty="0" smtClean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5</a:t>
            </a:r>
            <a:r>
              <a:rPr lang="zh-CN" altLang="en-US" sz="2400" b="0" dirty="0" smtClean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、动作的时间、并发性、同步、代价、</a:t>
            </a:r>
            <a:r>
              <a:rPr lang="zh-CN" altLang="en-US" sz="2400" b="0" dirty="0" smtClean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计量等</a:t>
            </a:r>
            <a:endParaRPr lang="zh-CN" altLang="en-US" sz="2400" b="0" dirty="0" smtClean="0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  <a:sym typeface="+mn-ea"/>
            </a:endParaRPr>
          </a:p>
          <a:p>
            <a:pPr marL="342900" indent="-342900">
              <a:lnSpc>
                <a:spcPct val="140000"/>
              </a:lnSpc>
              <a:spcBef>
                <a:spcPts val="600"/>
              </a:spcBef>
              <a:buFont typeface="Wingdings" panose="05000000000000000000" charset="0"/>
              <a:buChar char="Ø"/>
            </a:pPr>
            <a:r>
              <a:rPr lang="zh-CN" altLang="en-US" sz="2400" b="0" dirty="0" smtClean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相差更远的移动会更</a:t>
            </a:r>
            <a:r>
              <a:rPr lang="zh-CN" altLang="en-US" sz="2400" b="0" dirty="0" smtClean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耗时</a:t>
            </a:r>
            <a:endParaRPr lang="zh-CN" altLang="en-US" sz="2400" b="0" dirty="0" smtClean="0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  <a:sym typeface="+mn-ea"/>
            </a:endParaRPr>
          </a:p>
          <a:p>
            <a:pPr marL="342900" indent="-342900">
              <a:lnSpc>
                <a:spcPct val="140000"/>
              </a:lnSpc>
              <a:spcBef>
                <a:spcPts val="600"/>
              </a:spcBef>
              <a:buFont typeface="Wingdings" panose="05000000000000000000" charset="0"/>
              <a:buChar char="Ø"/>
            </a:pPr>
            <a:r>
              <a:rPr lang="zh-CN" altLang="en-US" sz="2400" b="0" dirty="0" smtClean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抓取动作占用一定的时间</a:t>
            </a:r>
            <a:r>
              <a:rPr lang="zh-CN" altLang="en-US" sz="2400" b="0" dirty="0" smtClean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片段</a:t>
            </a:r>
            <a:endParaRPr lang="zh-CN" altLang="en-US" sz="2400" b="0" dirty="0" smtClean="0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  <a:sym typeface="+mn-ea"/>
            </a:endParaRPr>
          </a:p>
          <a:p>
            <a:pPr marL="342900" indent="-342900">
              <a:lnSpc>
                <a:spcPct val="140000"/>
              </a:lnSpc>
              <a:spcBef>
                <a:spcPts val="600"/>
              </a:spcBef>
              <a:buFont typeface="Wingdings" panose="05000000000000000000" charset="0"/>
              <a:buChar char="Ø"/>
            </a:pPr>
            <a:r>
              <a:rPr lang="zh-CN" altLang="en-US" sz="2400" b="0" dirty="0" smtClean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拍球的时候，球的速度和时间及高度</a:t>
            </a:r>
            <a:r>
              <a:rPr lang="zh-CN" altLang="en-US" sz="2400" b="0" dirty="0" smtClean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有关</a:t>
            </a:r>
            <a:endParaRPr lang="zh-CN" altLang="en-US" sz="2400" b="0" dirty="0" smtClean="0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  <a:sym typeface="+mn-ea"/>
            </a:endParaRPr>
          </a:p>
          <a:p>
            <a:pPr marL="342900" indent="-342900">
              <a:lnSpc>
                <a:spcPct val="140000"/>
              </a:lnSpc>
              <a:spcBef>
                <a:spcPts val="600"/>
              </a:spcBef>
              <a:buFont typeface="Wingdings" panose="05000000000000000000" charset="0"/>
              <a:buChar char="Ø"/>
            </a:pPr>
            <a:r>
              <a:rPr lang="en-US" altLang="zh-CN" sz="2400" b="0" dirty="0" smtClean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……</a:t>
            </a:r>
            <a:endParaRPr lang="en-US" altLang="zh-CN" sz="2400" b="0" dirty="0" smtClean="0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  <a:sym typeface="+mn-ea"/>
            </a:endParaRPr>
          </a:p>
        </p:txBody>
      </p:sp>
      <p:sp>
        <p:nvSpPr>
          <p:cNvPr id="7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5560" y="836772"/>
            <a:ext cx="8892480" cy="611187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lIns="90488" tIns="44450" rIns="90488" bIns="44450" anchor="ctr"/>
          <a:p>
            <a:pPr algn="ctr"/>
            <a:r>
              <a:rPr kumimoji="1" lang="en-US" altLang="zh-CN" sz="3600" dirty="0" smtClean="0">
                <a:solidFill>
                  <a:srgbClr val="C00000"/>
                </a:solidFill>
                <a:latin typeface="方正公文小标宋" panose="02000500000000000000" charset="-122"/>
                <a:ea typeface="方正公文小标宋" panose="02000500000000000000" charset="-122"/>
              </a:rPr>
              <a:t>4.1 </a:t>
            </a:r>
            <a:r>
              <a:rPr kumimoji="1" lang="zh-CN" altLang="en-US" sz="3600" dirty="0" smtClean="0">
                <a:solidFill>
                  <a:srgbClr val="C00000"/>
                </a:solidFill>
                <a:latin typeface="方正公文小标宋" panose="02000500000000000000" charset="-122"/>
                <a:ea typeface="方正公文小标宋" panose="02000500000000000000" charset="-122"/>
              </a:rPr>
              <a:t>规划问题</a:t>
            </a:r>
            <a:r>
              <a:rPr kumimoji="1" lang="en-US" altLang="zh-CN" sz="3600" dirty="0" smtClean="0">
                <a:solidFill>
                  <a:srgbClr val="C00000"/>
                </a:solidFill>
                <a:latin typeface="方正公文小标宋" panose="02000500000000000000" charset="-122"/>
                <a:ea typeface="方正公文小标宋" panose="02000500000000000000" charset="-122"/>
              </a:rPr>
              <a:t>/</a:t>
            </a:r>
            <a:r>
              <a:rPr kumimoji="1" lang="zh-CN" altLang="en-US" sz="3600" dirty="0" smtClean="0">
                <a:solidFill>
                  <a:srgbClr val="C00000"/>
                </a:solidFill>
                <a:latin typeface="方正公文小标宋" panose="02000500000000000000" charset="-122"/>
                <a:ea typeface="方正公文小标宋" panose="02000500000000000000" charset="-122"/>
              </a:rPr>
              <a:t>任务常见类型</a:t>
            </a:r>
            <a:endParaRPr kumimoji="1" lang="zh-CN" altLang="en-US" sz="3600" dirty="0" smtClean="0">
              <a:solidFill>
                <a:srgbClr val="C00000"/>
              </a:solidFill>
              <a:latin typeface="方正公文小标宋" panose="02000500000000000000" charset="-122"/>
              <a:ea typeface="方正公文小标宋" panose="02000500000000000000" charset="-122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B6128-3183-4E91-BC59-8FEA9B146D31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张志政——课程简介和概述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06F48-B873-4732-A4EF-1AC81A256663}" type="slidenum">
              <a:rPr lang="zh-CN" altLang="en-US" smtClean="0"/>
            </a:fld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70205" y="1217295"/>
            <a:ext cx="8558530" cy="47815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indent="0">
              <a:lnSpc>
                <a:spcPct val="250000"/>
              </a:lnSpc>
              <a:spcBef>
                <a:spcPts val="600"/>
              </a:spcBef>
              <a:buFont typeface="+mj-lt"/>
              <a:buNone/>
            </a:pPr>
            <a:r>
              <a:rPr lang="en-US" altLang="zh-CN" sz="2400" b="0" dirty="0" smtClean="0">
                <a:latin typeface="方正公文小标宋" panose="02000500000000000000" charset="-122"/>
                <a:ea typeface="方正公文小标宋" panose="02000500000000000000" charset="-122"/>
                <a:cs typeface="方正公文小标宋" panose="02000500000000000000" charset="-122"/>
              </a:rPr>
              <a:t>1.</a:t>
            </a:r>
            <a:r>
              <a:rPr lang="zh-CN" altLang="en-US" sz="2400" b="0" dirty="0" smtClean="0">
                <a:latin typeface="方正公文小标宋" panose="02000500000000000000" charset="-122"/>
                <a:ea typeface="方正公文小标宋" panose="02000500000000000000" charset="-122"/>
                <a:cs typeface="方正公文小标宋" panose="02000500000000000000" charset="-122"/>
              </a:rPr>
              <a:t>经典规划</a:t>
            </a:r>
            <a:r>
              <a:rPr lang="zh-CN" altLang="en-US" sz="2400" b="0" dirty="0" smtClean="0">
                <a:latin typeface="方正公文小标宋" panose="02000500000000000000" charset="-122"/>
                <a:ea typeface="方正公文小标宋" panose="02000500000000000000" charset="-122"/>
                <a:cs typeface="方正公文小标宋" panose="02000500000000000000" charset="-122"/>
              </a:rPr>
              <a:t>问题 </a:t>
            </a:r>
            <a:endParaRPr lang="zh-CN" altLang="en-US" sz="2400" b="0" dirty="0" smtClean="0">
              <a:latin typeface="方正公文小标宋" panose="02000500000000000000" charset="-122"/>
              <a:ea typeface="方正公文小标宋" panose="02000500000000000000" charset="-122"/>
              <a:cs typeface="方正公文小标宋" panose="02000500000000000000" charset="-122"/>
            </a:endParaRPr>
          </a:p>
          <a:p>
            <a:pPr marL="0" algn="l">
              <a:lnSpc>
                <a:spcPct val="250000"/>
              </a:lnSpc>
              <a:spcBef>
                <a:spcPts val="600"/>
              </a:spcBef>
              <a:buClrTx/>
              <a:buSzTx/>
              <a:buFont typeface="+mj-lt"/>
              <a:buNone/>
            </a:pPr>
            <a:r>
              <a:rPr lang="zh-CN" altLang="en-US" sz="2400" b="0" dirty="0" smtClean="0">
                <a:latin typeface="方正公文小标宋" panose="02000500000000000000" charset="-122"/>
                <a:ea typeface="方正公文小标宋" panose="02000500000000000000" charset="-122"/>
                <a:cs typeface="方正公文小标宋" panose="02000500000000000000" charset="-122"/>
                <a:sym typeface="+mn-ea"/>
              </a:rPr>
              <a:t>2.数值规划问题</a:t>
            </a:r>
            <a:endParaRPr lang="zh-CN" altLang="en-US" sz="2400" b="0" dirty="0" smtClean="0">
              <a:latin typeface="方正公文小标宋" panose="02000500000000000000" charset="-122"/>
              <a:ea typeface="方正公文小标宋" panose="02000500000000000000" charset="-122"/>
              <a:cs typeface="方正公文小标宋" panose="02000500000000000000" charset="-122"/>
              <a:sym typeface="+mn-ea"/>
            </a:endParaRPr>
          </a:p>
          <a:p>
            <a:pPr marL="0" algn="l">
              <a:lnSpc>
                <a:spcPct val="250000"/>
              </a:lnSpc>
              <a:spcBef>
                <a:spcPts val="600"/>
              </a:spcBef>
              <a:buClrTx/>
              <a:buSzTx/>
              <a:buFont typeface="+mj-lt"/>
              <a:buNone/>
            </a:pPr>
            <a:r>
              <a:rPr lang="en-US" altLang="zh-CN" sz="2400" b="0" dirty="0" smtClean="0">
                <a:latin typeface="方正公文小标宋" panose="02000500000000000000" charset="-122"/>
                <a:ea typeface="方正公文小标宋" panose="02000500000000000000" charset="-122"/>
                <a:cs typeface="方正公文小标宋" panose="02000500000000000000" charset="-122"/>
                <a:sym typeface="+mn-ea"/>
              </a:rPr>
              <a:t>3.</a:t>
            </a:r>
            <a:r>
              <a:rPr lang="zh-CN" altLang="en-US" sz="2400" b="0" dirty="0" smtClean="0">
                <a:latin typeface="方正公文小标宋" panose="02000500000000000000" charset="-122"/>
                <a:ea typeface="方正公文小标宋" panose="02000500000000000000" charset="-122"/>
                <a:cs typeface="方正公文小标宋" panose="02000500000000000000" charset="-122"/>
                <a:sym typeface="+mn-ea"/>
              </a:rPr>
              <a:t>时间规划问题</a:t>
            </a:r>
            <a:endParaRPr lang="zh-CN" altLang="en-US" sz="2400" b="0" dirty="0" smtClean="0">
              <a:latin typeface="方正公文小标宋" panose="02000500000000000000" charset="-122"/>
              <a:ea typeface="方正公文小标宋" panose="02000500000000000000" charset="-122"/>
              <a:cs typeface="方正公文小标宋" panose="02000500000000000000" charset="-122"/>
              <a:sym typeface="+mn-ea"/>
            </a:endParaRPr>
          </a:p>
          <a:p>
            <a:pPr marL="0" algn="l">
              <a:lnSpc>
                <a:spcPct val="250000"/>
              </a:lnSpc>
              <a:spcBef>
                <a:spcPts val="600"/>
              </a:spcBef>
              <a:buClrTx/>
              <a:buSzTx/>
              <a:buFont typeface="+mj-lt"/>
              <a:buNone/>
            </a:pPr>
            <a:r>
              <a:rPr lang="en-US" altLang="zh-CN" sz="2400" b="0" dirty="0" smtClean="0">
                <a:latin typeface="方正公文小标宋" panose="02000500000000000000" charset="-122"/>
                <a:ea typeface="方正公文小标宋" panose="02000500000000000000" charset="-122"/>
                <a:cs typeface="方正公文小标宋" panose="02000500000000000000" charset="-122"/>
                <a:sym typeface="+mn-ea"/>
              </a:rPr>
              <a:t>4.</a:t>
            </a:r>
            <a:r>
              <a:rPr lang="zh-CN" altLang="en-US" sz="2400" b="0" dirty="0" smtClean="0">
                <a:latin typeface="方正公文小标宋" panose="02000500000000000000" charset="-122"/>
                <a:ea typeface="方正公文小标宋" panose="02000500000000000000" charset="-122"/>
                <a:cs typeface="方正公文小标宋" panose="02000500000000000000" charset="-122"/>
                <a:sym typeface="+mn-ea"/>
              </a:rPr>
              <a:t>混合规划</a:t>
            </a:r>
            <a:r>
              <a:rPr lang="zh-CN" altLang="en-US" sz="2400" b="0" dirty="0" smtClean="0">
                <a:latin typeface="方正公文小标宋" panose="02000500000000000000" charset="-122"/>
                <a:ea typeface="方正公文小标宋" panose="02000500000000000000" charset="-122"/>
                <a:cs typeface="方正公文小标宋" panose="02000500000000000000" charset="-122"/>
                <a:sym typeface="+mn-ea"/>
              </a:rPr>
              <a:t>问题</a:t>
            </a:r>
            <a:endParaRPr lang="zh-CN" altLang="en-US" sz="2400" b="0" dirty="0" smtClean="0">
              <a:latin typeface="方正公文小标宋" panose="02000500000000000000" charset="-122"/>
              <a:ea typeface="方正公文小标宋" panose="02000500000000000000" charset="-122"/>
              <a:cs typeface="方正公文小标宋" panose="02000500000000000000" charset="-122"/>
              <a:sym typeface="+mn-ea"/>
            </a:endParaRPr>
          </a:p>
          <a:p>
            <a:pPr marL="0" algn="l">
              <a:lnSpc>
                <a:spcPct val="250000"/>
              </a:lnSpc>
              <a:spcBef>
                <a:spcPts val="600"/>
              </a:spcBef>
              <a:buClrTx/>
              <a:buSzTx/>
              <a:buFont typeface="+mj-lt"/>
              <a:buNone/>
            </a:pPr>
            <a:r>
              <a:rPr lang="en-US" altLang="zh-CN" sz="2400" b="0" dirty="0" smtClean="0">
                <a:latin typeface="方正公文小标宋" panose="02000500000000000000" charset="-122"/>
                <a:ea typeface="方正公文小标宋" panose="02000500000000000000" charset="-122"/>
                <a:cs typeface="方正公文小标宋" panose="02000500000000000000" charset="-122"/>
                <a:sym typeface="+mn-ea"/>
              </a:rPr>
              <a:t>5.</a:t>
            </a:r>
            <a:r>
              <a:rPr lang="zh-CN" altLang="en-US" sz="2400" b="0" dirty="0" smtClean="0">
                <a:latin typeface="方正公文小标宋" panose="02000500000000000000" charset="-122"/>
                <a:ea typeface="方正公文小标宋" panose="02000500000000000000" charset="-122"/>
                <a:cs typeface="方正公文小标宋" panose="02000500000000000000" charset="-122"/>
                <a:sym typeface="+mn-ea"/>
              </a:rPr>
              <a:t>不确定规划问题</a:t>
            </a:r>
            <a:endParaRPr lang="zh-CN" altLang="en-US" sz="2400" b="0" dirty="0" smtClean="0">
              <a:latin typeface="方正公文小标宋" panose="02000500000000000000" charset="-122"/>
              <a:ea typeface="方正公文小标宋" panose="02000500000000000000" charset="-122"/>
              <a:cs typeface="方正公文小标宋" panose="02000500000000000000" charset="-122"/>
              <a:sym typeface="+mn-ea"/>
            </a:endParaRPr>
          </a:p>
        </p:txBody>
      </p:sp>
      <p:sp>
        <p:nvSpPr>
          <p:cNvPr id="5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5560" y="836772"/>
            <a:ext cx="8892480" cy="611187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lIns="90488" tIns="44450" rIns="90488" bIns="44450" anchor="ctr"/>
          <a:p>
            <a:pPr algn="ctr"/>
            <a:r>
              <a:rPr kumimoji="1" lang="en-US" altLang="zh-CN" sz="3600" dirty="0" smtClean="0">
                <a:solidFill>
                  <a:srgbClr val="C00000"/>
                </a:solidFill>
                <a:latin typeface="方正公文小标宋" panose="02000500000000000000" charset="-122"/>
                <a:ea typeface="方正公文小标宋" panose="02000500000000000000" charset="-122"/>
              </a:rPr>
              <a:t>4.1 </a:t>
            </a:r>
            <a:r>
              <a:rPr kumimoji="1" lang="zh-CN" altLang="en-US" sz="3600" dirty="0" smtClean="0">
                <a:solidFill>
                  <a:srgbClr val="C00000"/>
                </a:solidFill>
                <a:latin typeface="方正公文小标宋" panose="02000500000000000000" charset="-122"/>
                <a:ea typeface="方正公文小标宋" panose="02000500000000000000" charset="-122"/>
              </a:rPr>
              <a:t>规划问题</a:t>
            </a:r>
            <a:r>
              <a:rPr kumimoji="1" lang="en-US" altLang="zh-CN" sz="3600" dirty="0" smtClean="0">
                <a:solidFill>
                  <a:srgbClr val="C00000"/>
                </a:solidFill>
                <a:latin typeface="方正公文小标宋" panose="02000500000000000000" charset="-122"/>
                <a:ea typeface="方正公文小标宋" panose="02000500000000000000" charset="-122"/>
              </a:rPr>
              <a:t>/</a:t>
            </a:r>
            <a:r>
              <a:rPr kumimoji="1" lang="zh-CN" altLang="en-US" sz="3600" dirty="0" smtClean="0">
                <a:solidFill>
                  <a:srgbClr val="C00000"/>
                </a:solidFill>
                <a:latin typeface="方正公文小标宋" panose="02000500000000000000" charset="-122"/>
                <a:ea typeface="方正公文小标宋" panose="02000500000000000000" charset="-122"/>
              </a:rPr>
              <a:t>任务常见类型</a:t>
            </a:r>
            <a:endParaRPr kumimoji="1" lang="zh-CN" altLang="en-US" sz="3600" dirty="0" smtClean="0">
              <a:solidFill>
                <a:srgbClr val="C00000"/>
              </a:solidFill>
              <a:latin typeface="方正公文小标宋" panose="02000500000000000000" charset="-122"/>
              <a:ea typeface="方正公文小标宋" panose="02000500000000000000" charset="-122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B6128-3183-4E91-BC59-8FEA9B146D31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张志政——课程简介和概述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06F48-B873-4732-A4EF-1AC81A256663}" type="slidenum">
              <a:rPr lang="zh-CN" altLang="en-US" smtClean="0"/>
            </a:fld>
            <a:endParaRPr lang="zh-CN" altLang="en-US"/>
          </a:p>
        </p:txBody>
      </p:sp>
      <p:sp>
        <p:nvSpPr>
          <p:cNvPr id="6" name="TextBox 5" descr="7b0a202020202262756c6c6574223a20227b5c2263617465676f727949645c223a5c225c222c5c2274656d706c61746549645c223a32303233313539357d220a7d0a"/>
          <p:cNvSpPr txBox="1"/>
          <p:nvPr/>
        </p:nvSpPr>
        <p:spPr>
          <a:xfrm>
            <a:off x="370205" y="1711960"/>
            <a:ext cx="8558530" cy="335089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indent="0">
              <a:lnSpc>
                <a:spcPct val="150000"/>
              </a:lnSpc>
              <a:spcBef>
                <a:spcPts val="600"/>
              </a:spcBef>
              <a:buFont typeface="+mj-lt"/>
              <a:buNone/>
            </a:pPr>
            <a:r>
              <a:rPr lang="zh-CN" altLang="en-US" sz="2400" b="0" dirty="0" smtClean="0">
                <a:latin typeface="方正公文小标宋" panose="02000500000000000000" charset="-122"/>
                <a:ea typeface="方正公文小标宋" panose="02000500000000000000" charset="-122"/>
                <a:cs typeface="方正公文小标宋" panose="02000500000000000000" charset="-122"/>
              </a:rPr>
              <a:t>经典规划问题</a:t>
            </a:r>
            <a:endParaRPr lang="zh-CN" altLang="en-US" sz="2400" b="0" dirty="0" smtClean="0">
              <a:latin typeface="方正公文小标宋" panose="02000500000000000000" charset="-122"/>
              <a:ea typeface="方正公文小标宋" panose="02000500000000000000" charset="-122"/>
              <a:cs typeface="方正公文小标宋" panose="02000500000000000000" charset="-122"/>
            </a:endParaRP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Wingdings" panose="05000000000000000000" charset="0"/>
              <a:buBlip>
                <a:blip r:embed="rId1"/>
              </a:buBlip>
            </a:pPr>
            <a:r>
              <a:rPr lang="zh-CN" altLang="en-US" sz="2400" b="0" dirty="0" smtClean="0">
                <a:latin typeface="方正仿宋_GB2312" panose="02000000000000000000" charset="-122"/>
                <a:ea typeface="方正仿宋_GB2312" panose="02000000000000000000" charset="-122"/>
                <a:cs typeface="方正仿宋_GB2312" panose="02000000000000000000" charset="-122"/>
              </a:rPr>
              <a:t>环境状态特征是布尔值且</a:t>
            </a:r>
            <a:r>
              <a:rPr lang="zh-CN" altLang="en-US" sz="2400" b="0" dirty="0" smtClean="0">
                <a:latin typeface="方正仿宋_GB2312" panose="02000000000000000000" charset="-122"/>
                <a:ea typeface="方正仿宋_GB2312" panose="02000000000000000000" charset="-122"/>
                <a:cs typeface="方正仿宋_GB2312" panose="02000000000000000000" charset="-122"/>
              </a:rPr>
              <a:t>有限；</a:t>
            </a:r>
            <a:endParaRPr lang="zh-CN" altLang="en-US" sz="2400" b="0" dirty="0" smtClean="0">
              <a:latin typeface="方正仿宋_GB2312" panose="02000000000000000000" charset="-122"/>
              <a:ea typeface="方正仿宋_GB2312" panose="02000000000000000000" charset="-122"/>
              <a:cs typeface="方正仿宋_GB2312" panose="02000000000000000000" charset="-122"/>
            </a:endParaRP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Wingdings" panose="05000000000000000000" charset="0"/>
              <a:buBlip>
                <a:blip r:embed="rId1"/>
              </a:buBlip>
            </a:pPr>
            <a:r>
              <a:rPr lang="zh-CN" altLang="en-US" sz="2400" b="0" dirty="0" smtClean="0">
                <a:latin typeface="方正仿宋_GB2312" panose="02000000000000000000" charset="-122"/>
                <a:ea typeface="方正仿宋_GB2312" panose="02000000000000000000" charset="-122"/>
                <a:cs typeface="方正仿宋_GB2312" panose="02000000000000000000" charset="-122"/>
              </a:rPr>
              <a:t>动作数量</a:t>
            </a:r>
            <a:r>
              <a:rPr lang="zh-CN" altLang="en-US" sz="2400" b="0" dirty="0" smtClean="0">
                <a:latin typeface="方正仿宋_GB2312" panose="02000000000000000000" charset="-122"/>
                <a:ea typeface="方正仿宋_GB2312" panose="02000000000000000000" charset="-122"/>
                <a:cs typeface="方正仿宋_GB2312" panose="02000000000000000000" charset="-122"/>
              </a:rPr>
              <a:t>有限；</a:t>
            </a:r>
            <a:endParaRPr lang="zh-CN" altLang="en-US" sz="2400" b="0" dirty="0" smtClean="0">
              <a:latin typeface="方正仿宋_GB2312" panose="02000000000000000000" charset="-122"/>
              <a:ea typeface="方正仿宋_GB2312" panose="02000000000000000000" charset="-122"/>
              <a:cs typeface="方正仿宋_GB2312" panose="02000000000000000000" charset="-122"/>
            </a:endParaRP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Wingdings" panose="05000000000000000000" charset="0"/>
              <a:buBlip>
                <a:blip r:embed="rId1"/>
              </a:buBlip>
            </a:pPr>
            <a:r>
              <a:rPr lang="zh-CN" altLang="en-US" sz="2400" b="0" dirty="0" smtClean="0">
                <a:latin typeface="方正仿宋_GB2312" panose="02000000000000000000" charset="-122"/>
                <a:ea typeface="方正仿宋_GB2312" panose="02000000000000000000" charset="-122"/>
                <a:cs typeface="方正仿宋_GB2312" panose="02000000000000000000" charset="-122"/>
              </a:rPr>
              <a:t>动作确然</a:t>
            </a:r>
            <a:r>
              <a:rPr lang="en-US" altLang="zh-CN" sz="2400" b="0" dirty="0" smtClean="0">
                <a:latin typeface="方正仿宋_GB2312" panose="02000000000000000000" charset="-122"/>
                <a:ea typeface="方正仿宋_GB2312" panose="02000000000000000000" charset="-122"/>
                <a:cs typeface="方正仿宋_GB2312" panose="02000000000000000000" charset="-122"/>
              </a:rPr>
              <a:t>——</a:t>
            </a:r>
            <a:r>
              <a:rPr lang="zh-CN" altLang="en-US" sz="2400" b="0" dirty="0" smtClean="0">
                <a:latin typeface="方正仿宋_GB2312" panose="02000000000000000000" charset="-122"/>
                <a:ea typeface="方正仿宋_GB2312" panose="02000000000000000000" charset="-122"/>
                <a:cs typeface="方正仿宋_GB2312" panose="02000000000000000000" charset="-122"/>
              </a:rPr>
              <a:t>同样状态下，同样动作导致同样的</a:t>
            </a:r>
            <a:r>
              <a:rPr lang="zh-CN" altLang="en-US" sz="2400" b="0" dirty="0" smtClean="0">
                <a:latin typeface="方正仿宋_GB2312" panose="02000000000000000000" charset="-122"/>
                <a:ea typeface="方正仿宋_GB2312" panose="02000000000000000000" charset="-122"/>
                <a:cs typeface="方正仿宋_GB2312" panose="02000000000000000000" charset="-122"/>
              </a:rPr>
              <a:t>结果；</a:t>
            </a:r>
            <a:endParaRPr lang="zh-CN" altLang="en-US" sz="2400" b="0" dirty="0" smtClean="0">
              <a:latin typeface="方正仿宋_GB2312" panose="02000000000000000000" charset="-122"/>
              <a:ea typeface="方正仿宋_GB2312" panose="02000000000000000000" charset="-122"/>
              <a:cs typeface="方正仿宋_GB2312" panose="02000000000000000000" charset="-122"/>
            </a:endParaRP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Wingdings" panose="05000000000000000000" charset="0"/>
              <a:buBlip>
                <a:blip r:embed="rId1"/>
              </a:buBlip>
            </a:pPr>
            <a:r>
              <a:rPr lang="zh-CN" altLang="en-US" sz="2400" b="0" dirty="0" smtClean="0">
                <a:latin typeface="方正仿宋_GB2312" panose="02000000000000000000" charset="-122"/>
                <a:ea typeface="方正仿宋_GB2312" panose="02000000000000000000" charset="-122"/>
                <a:cs typeface="方正仿宋_GB2312" panose="02000000000000000000" charset="-122"/>
              </a:rPr>
              <a:t>环境是静态的</a:t>
            </a:r>
            <a:r>
              <a:rPr lang="en-US" altLang="zh-CN" sz="2400" b="0" dirty="0" smtClean="0">
                <a:latin typeface="方正仿宋_GB2312" panose="02000000000000000000" charset="-122"/>
                <a:ea typeface="方正仿宋_GB2312" panose="02000000000000000000" charset="-122"/>
                <a:cs typeface="方正仿宋_GB2312" panose="02000000000000000000" charset="-122"/>
              </a:rPr>
              <a:t>——</a:t>
            </a:r>
            <a:r>
              <a:rPr lang="zh-CN" altLang="en-US" sz="2400" b="0" dirty="0" smtClean="0">
                <a:latin typeface="方正仿宋_GB2312" panose="02000000000000000000" charset="-122"/>
                <a:ea typeface="方正仿宋_GB2312" panose="02000000000000000000" charset="-122"/>
                <a:cs typeface="方正仿宋_GB2312" panose="02000000000000000000" charset="-122"/>
              </a:rPr>
              <a:t>没有动作则环境的状态不变化；</a:t>
            </a:r>
            <a:endParaRPr lang="zh-CN" altLang="en-US" sz="2400" b="0" dirty="0" smtClean="0">
              <a:latin typeface="方正仿宋_GB2312" panose="02000000000000000000" charset="-122"/>
              <a:ea typeface="方正仿宋_GB2312" panose="02000000000000000000" charset="-122"/>
              <a:cs typeface="方正仿宋_GB2312" panose="02000000000000000000" charset="-122"/>
            </a:endParaRP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Wingdings" panose="05000000000000000000" charset="0"/>
              <a:buBlip>
                <a:blip r:embed="rId1"/>
              </a:buBlip>
            </a:pPr>
            <a:r>
              <a:rPr lang="zh-CN" altLang="en-US" sz="2400" b="0" dirty="0" smtClean="0">
                <a:latin typeface="方正仿宋_GB2312" panose="02000000000000000000" charset="-122"/>
                <a:ea typeface="方正仿宋_GB2312" panose="02000000000000000000" charset="-122"/>
                <a:cs typeface="方正仿宋_GB2312" panose="02000000000000000000" charset="-122"/>
              </a:rPr>
              <a:t>初始状态信息完全</a:t>
            </a:r>
            <a:r>
              <a:rPr lang="en-US" altLang="zh-CN" sz="2400" b="0" dirty="0" smtClean="0">
                <a:latin typeface="方正仿宋_GB2312" panose="02000000000000000000" charset="-122"/>
                <a:ea typeface="方正仿宋_GB2312" panose="02000000000000000000" charset="-122"/>
                <a:cs typeface="方正仿宋_GB2312" panose="02000000000000000000" charset="-122"/>
              </a:rPr>
              <a:t>——</a:t>
            </a:r>
            <a:r>
              <a:rPr lang="zh-CN" altLang="en-US" sz="2400" b="0" dirty="0" smtClean="0">
                <a:latin typeface="方正仿宋_GB2312" panose="02000000000000000000" charset="-122"/>
                <a:ea typeface="方正仿宋_GB2312" panose="02000000000000000000" charset="-122"/>
                <a:cs typeface="方正仿宋_GB2312" panose="02000000000000000000" charset="-122"/>
              </a:rPr>
              <a:t>初始状态所有特征变量的值都</a:t>
            </a:r>
            <a:r>
              <a:rPr lang="zh-CN" altLang="en-US" sz="2400" b="0" dirty="0" smtClean="0">
                <a:latin typeface="方正仿宋_GB2312" panose="02000000000000000000" charset="-122"/>
                <a:ea typeface="方正仿宋_GB2312" panose="02000000000000000000" charset="-122"/>
                <a:cs typeface="方正仿宋_GB2312" panose="02000000000000000000" charset="-122"/>
              </a:rPr>
              <a:t>已知。</a:t>
            </a:r>
            <a:endParaRPr lang="zh-CN" altLang="en-US" sz="2400" b="0" dirty="0" smtClean="0">
              <a:latin typeface="方正仿宋_GB2312" panose="02000000000000000000" charset="-122"/>
              <a:ea typeface="方正仿宋_GB2312" panose="02000000000000000000" charset="-122"/>
              <a:cs typeface="方正仿宋_GB2312" panose="02000000000000000000" charset="-122"/>
            </a:endParaRPr>
          </a:p>
        </p:txBody>
      </p:sp>
      <p:sp>
        <p:nvSpPr>
          <p:cNvPr id="5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5560" y="836772"/>
            <a:ext cx="8892480" cy="611187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lIns="90488" tIns="44450" rIns="90488" bIns="44450" anchor="ctr"/>
          <a:p>
            <a:pPr algn="ctr"/>
            <a:r>
              <a:rPr kumimoji="1" lang="en-US" altLang="zh-CN" sz="3600" dirty="0" smtClean="0">
                <a:solidFill>
                  <a:srgbClr val="C00000"/>
                </a:solidFill>
                <a:latin typeface="方正公文小标宋" panose="02000500000000000000" charset="-122"/>
                <a:ea typeface="方正公文小标宋" panose="02000500000000000000" charset="-122"/>
              </a:rPr>
              <a:t>4.2 </a:t>
            </a:r>
            <a:r>
              <a:rPr kumimoji="1" lang="zh-CN" altLang="en-US" sz="3600" dirty="0" smtClean="0">
                <a:solidFill>
                  <a:srgbClr val="C00000"/>
                </a:solidFill>
                <a:latin typeface="方正公文小标宋" panose="02000500000000000000" charset="-122"/>
                <a:ea typeface="方正公文小标宋" panose="02000500000000000000" charset="-122"/>
              </a:rPr>
              <a:t>经典规划问题</a:t>
            </a:r>
            <a:endParaRPr kumimoji="1" lang="zh-CN" altLang="en-US" sz="3600" dirty="0" smtClean="0">
              <a:solidFill>
                <a:srgbClr val="C00000"/>
              </a:solidFill>
              <a:latin typeface="方正公文小标宋" panose="02000500000000000000" charset="-122"/>
              <a:ea typeface="方正公文小标宋" panose="02000500000000000000" charset="-122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B6128-3183-4E91-BC59-8FEA9B146D31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张志政——课程简介和概述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06F48-B873-4732-A4EF-1AC81A256663}" type="slidenum">
              <a:rPr lang="zh-CN" altLang="en-US" smtClean="0"/>
            </a:fld>
            <a:endParaRPr lang="zh-CN" altLang="en-US"/>
          </a:p>
        </p:txBody>
      </p:sp>
      <p:sp>
        <p:nvSpPr>
          <p:cNvPr id="6" name="TextBox 5" descr="7b0a202020202262756c6c6574223a20227b5c2263617465676f727949645c223a5c225c222c5c2274656d706c61746549645c223a32303233313539357d220a7d0a"/>
          <p:cNvSpPr txBox="1"/>
          <p:nvPr/>
        </p:nvSpPr>
        <p:spPr>
          <a:xfrm>
            <a:off x="370205" y="1711960"/>
            <a:ext cx="8558530" cy="335089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indent="0">
              <a:lnSpc>
                <a:spcPct val="150000"/>
              </a:lnSpc>
              <a:spcBef>
                <a:spcPts val="600"/>
              </a:spcBef>
              <a:buFont typeface="+mj-lt"/>
              <a:buNone/>
            </a:pPr>
            <a:r>
              <a:rPr lang="zh-CN" altLang="en-US" sz="2400" b="0" dirty="0" smtClean="0">
                <a:latin typeface="方正公文小标宋" panose="02000500000000000000" charset="-122"/>
                <a:ea typeface="方正公文小标宋" panose="02000500000000000000" charset="-122"/>
                <a:cs typeface="方正公文小标宋" panose="02000500000000000000" charset="-122"/>
              </a:rPr>
              <a:t>经典规划问题举例</a:t>
            </a:r>
            <a:r>
              <a:rPr lang="en-US" altLang="zh-CN" sz="2400" b="0" dirty="0" smtClean="0">
                <a:latin typeface="方正公文小标宋" panose="02000500000000000000" charset="-122"/>
                <a:ea typeface="方正公文小标宋" panose="02000500000000000000" charset="-122"/>
                <a:cs typeface="方正公文小标宋" panose="02000500000000000000" charset="-122"/>
              </a:rPr>
              <a:t>——</a:t>
            </a:r>
            <a:r>
              <a:rPr lang="zh-CN" altLang="en-US" sz="2400" b="0" dirty="0" smtClean="0">
                <a:latin typeface="方正公文小标宋" panose="02000500000000000000" charset="-122"/>
                <a:ea typeface="方正公文小标宋" panose="02000500000000000000" charset="-122"/>
                <a:cs typeface="方正公文小标宋" panose="02000500000000000000" charset="-122"/>
              </a:rPr>
              <a:t>一个</a:t>
            </a:r>
            <a:r>
              <a:rPr lang="zh-CN" altLang="en-US" sz="2400" b="0" dirty="0" smtClean="0">
                <a:latin typeface="方正公文小标宋" panose="02000500000000000000" charset="-122"/>
                <a:ea typeface="方正公文小标宋" panose="02000500000000000000" charset="-122"/>
                <a:cs typeface="方正公文小标宋" panose="02000500000000000000" charset="-122"/>
              </a:rPr>
              <a:t>单控开关</a:t>
            </a:r>
            <a:r>
              <a:rPr lang="zh-CN" altLang="en-US" sz="2400" b="0" dirty="0" smtClean="0">
                <a:latin typeface="方正公文小标宋" panose="02000500000000000000" charset="-122"/>
                <a:ea typeface="方正公文小标宋" panose="02000500000000000000" charset="-122"/>
                <a:cs typeface="方正公文小标宋" panose="02000500000000000000" charset="-122"/>
              </a:rPr>
              <a:t>的控制</a:t>
            </a:r>
            <a:endParaRPr lang="zh-CN" altLang="en-US" sz="2400" b="0" dirty="0" smtClean="0">
              <a:latin typeface="方正公文小标宋" panose="02000500000000000000" charset="-122"/>
              <a:ea typeface="方正公文小标宋" panose="02000500000000000000" charset="-122"/>
              <a:cs typeface="方正公文小标宋" panose="02000500000000000000" charset="-122"/>
            </a:endParaRPr>
          </a:p>
          <a:p>
            <a:pPr marL="342900" indent="-342900">
              <a:lnSpc>
                <a:spcPct val="140000"/>
              </a:lnSpc>
              <a:spcBef>
                <a:spcPts val="600"/>
              </a:spcBef>
              <a:buFont typeface="Arial" panose="020B0604020202020204" pitchFamily="34" charset="0"/>
              <a:buBlip>
                <a:blip r:embed="rId1"/>
              </a:buBlip>
            </a:pPr>
            <a:r>
              <a:rPr lang="zh-CN" altLang="en-US" sz="2400" b="0" dirty="0" smtClean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环境感知</a:t>
            </a:r>
            <a:endParaRPr lang="zh-CN" altLang="en-US" sz="2400" b="0" dirty="0" smtClean="0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  <a:p>
            <a:pPr marL="342900" indent="-342900">
              <a:lnSpc>
                <a:spcPct val="140000"/>
              </a:lnSpc>
              <a:spcBef>
                <a:spcPts val="600"/>
              </a:spcBef>
              <a:buFont typeface="Arial" panose="020B0604020202020204" pitchFamily="34" charset="0"/>
              <a:buBlip>
                <a:blip r:embed="rId1"/>
              </a:buBlip>
            </a:pPr>
            <a:r>
              <a:rPr lang="zh-CN" altLang="en-US" sz="2400" b="0" dirty="0" smtClean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改变环境的动作集</a:t>
            </a:r>
            <a:endParaRPr lang="en-US" altLang="zh-CN" sz="2400" b="0" dirty="0" smtClean="0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  <a:sym typeface="+mn-ea"/>
            </a:endParaRPr>
          </a:p>
          <a:p>
            <a:pPr marL="342900" indent="-342900">
              <a:lnSpc>
                <a:spcPct val="140000"/>
              </a:lnSpc>
              <a:spcBef>
                <a:spcPts val="600"/>
              </a:spcBef>
              <a:buFont typeface="Arial" panose="020B0604020202020204" pitchFamily="34" charset="0"/>
              <a:buBlip>
                <a:blip r:embed="rId1"/>
              </a:buBlip>
            </a:pPr>
            <a:r>
              <a:rPr lang="zh-CN" altLang="en-US" sz="2400" b="0" dirty="0" smtClean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动作的条件和</a:t>
            </a:r>
            <a:r>
              <a:rPr lang="zh-CN" altLang="en-US" sz="2400" b="0" dirty="0" smtClean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影响</a:t>
            </a:r>
            <a:endParaRPr lang="zh-CN" altLang="en-US" sz="2400" b="0" dirty="0" smtClean="0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  <a:sym typeface="+mn-ea"/>
            </a:endParaRPr>
          </a:p>
          <a:p>
            <a:pPr marL="342900" indent="-342900">
              <a:lnSpc>
                <a:spcPct val="140000"/>
              </a:lnSpc>
              <a:spcBef>
                <a:spcPts val="600"/>
              </a:spcBef>
              <a:buFont typeface="Arial" panose="020B0604020202020204" pitchFamily="34" charset="0"/>
              <a:buBlip>
                <a:blip r:embed="rId1"/>
              </a:buBlip>
            </a:pPr>
            <a:r>
              <a:rPr lang="zh-CN" altLang="en-US" sz="2400" b="0" dirty="0" smtClean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初始环境</a:t>
            </a:r>
            <a:endParaRPr lang="zh-CN" altLang="en-US" sz="2400" b="0" dirty="0" smtClean="0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  <a:sym typeface="+mn-ea"/>
            </a:endParaRPr>
          </a:p>
          <a:p>
            <a:pPr marL="342900" indent="-342900">
              <a:lnSpc>
                <a:spcPct val="140000"/>
              </a:lnSpc>
              <a:spcBef>
                <a:spcPts val="600"/>
              </a:spcBef>
              <a:buFont typeface="Arial" panose="020B0604020202020204" pitchFamily="34" charset="0"/>
              <a:buBlip>
                <a:blip r:embed="rId1"/>
              </a:buBlip>
            </a:pPr>
            <a:r>
              <a:rPr lang="zh-CN" altLang="en-US" sz="2400" b="0" dirty="0" smtClean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目标状态</a:t>
            </a:r>
            <a:endParaRPr lang="en-US" altLang="zh-CN" sz="2400" b="0" dirty="0" smtClean="0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  <a:sym typeface="+mn-ea"/>
            </a:endParaRPr>
          </a:p>
        </p:txBody>
      </p:sp>
      <p:sp>
        <p:nvSpPr>
          <p:cNvPr id="5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5560" y="836772"/>
            <a:ext cx="8892480" cy="611187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lIns="90488" tIns="44450" rIns="90488" bIns="44450" anchor="ctr"/>
          <a:p>
            <a:pPr algn="ctr"/>
            <a:r>
              <a:rPr kumimoji="1" lang="en-US" altLang="zh-CN" sz="3600" dirty="0" smtClean="0">
                <a:solidFill>
                  <a:srgbClr val="C00000"/>
                </a:solidFill>
                <a:latin typeface="方正公文小标宋" panose="02000500000000000000" charset="-122"/>
                <a:ea typeface="方正公文小标宋" panose="02000500000000000000" charset="-122"/>
              </a:rPr>
              <a:t>4.2 </a:t>
            </a:r>
            <a:r>
              <a:rPr kumimoji="1" lang="zh-CN" altLang="en-US" sz="3600" dirty="0" smtClean="0">
                <a:solidFill>
                  <a:srgbClr val="C00000"/>
                </a:solidFill>
                <a:latin typeface="方正公文小标宋" panose="02000500000000000000" charset="-122"/>
                <a:ea typeface="方正公文小标宋" panose="02000500000000000000" charset="-122"/>
              </a:rPr>
              <a:t>经典规划问题</a:t>
            </a:r>
            <a:endParaRPr kumimoji="1" lang="zh-CN" altLang="en-US" sz="3600" dirty="0" smtClean="0">
              <a:solidFill>
                <a:srgbClr val="C00000"/>
              </a:solidFill>
              <a:latin typeface="方正公文小标宋" panose="02000500000000000000" charset="-122"/>
              <a:ea typeface="方正公文小标宋" panose="02000500000000000000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8535" y="2708910"/>
            <a:ext cx="2978785" cy="2312035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B6128-3183-4E91-BC59-8FEA9B146D31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张志政——课程简介和概述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06F48-B873-4732-A4EF-1AC81A256663}" type="slidenum">
              <a:rPr lang="zh-CN" altLang="en-US" smtClean="0"/>
            </a:fld>
            <a:endParaRPr lang="zh-CN" altLang="en-US"/>
          </a:p>
        </p:txBody>
      </p:sp>
      <p:sp>
        <p:nvSpPr>
          <p:cNvPr id="6" name="TextBox 5" descr="7b0a202020202262756c6c6574223a20227b5c2263617465676f727949645c223a5c225c222c5c2274656d706c61746549645c223a32303233313539357d220a7d0a"/>
          <p:cNvSpPr txBox="1"/>
          <p:nvPr/>
        </p:nvSpPr>
        <p:spPr>
          <a:xfrm>
            <a:off x="370205" y="1711960"/>
            <a:ext cx="8558530" cy="335089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indent="0">
              <a:lnSpc>
                <a:spcPct val="150000"/>
              </a:lnSpc>
              <a:spcBef>
                <a:spcPts val="600"/>
              </a:spcBef>
              <a:buFont typeface="+mj-lt"/>
              <a:buNone/>
            </a:pPr>
            <a:r>
              <a:rPr lang="zh-CN" altLang="en-US" sz="2400" b="0" dirty="0" smtClean="0">
                <a:latin typeface="方正公文小标宋" panose="02000500000000000000" charset="-122"/>
                <a:ea typeface="方正公文小标宋" panose="02000500000000000000" charset="-122"/>
                <a:cs typeface="方正公文小标宋" panose="02000500000000000000" charset="-122"/>
              </a:rPr>
              <a:t>经典规划问题</a:t>
            </a:r>
            <a:r>
              <a:rPr lang="en-US" altLang="zh-CN" sz="2400" b="0" dirty="0" smtClean="0">
                <a:latin typeface="方正公文小标宋" panose="02000500000000000000" charset="-122"/>
                <a:ea typeface="方正公文小标宋" panose="02000500000000000000" charset="-122"/>
                <a:cs typeface="方正公文小标宋" panose="02000500000000000000" charset="-122"/>
              </a:rPr>
              <a:t>——</a:t>
            </a:r>
            <a:r>
              <a:rPr lang="zh-CN" altLang="en-US" sz="2400" b="0" dirty="0" smtClean="0">
                <a:latin typeface="方正公文小标宋" panose="02000500000000000000" charset="-122"/>
                <a:ea typeface="方正公文小标宋" panose="02000500000000000000" charset="-122"/>
                <a:cs typeface="方正公文小标宋" panose="02000500000000000000" charset="-122"/>
              </a:rPr>
              <a:t>一个开关</a:t>
            </a:r>
            <a:r>
              <a:rPr lang="zh-CN" altLang="en-US" sz="2400" b="0" dirty="0" smtClean="0">
                <a:latin typeface="方正公文小标宋" panose="02000500000000000000" charset="-122"/>
                <a:ea typeface="方正公文小标宋" panose="02000500000000000000" charset="-122"/>
                <a:cs typeface="方正公文小标宋" panose="02000500000000000000" charset="-122"/>
              </a:rPr>
              <a:t>的控制</a:t>
            </a:r>
            <a:endParaRPr lang="zh-CN" altLang="en-US" sz="2400" b="0" dirty="0" smtClean="0">
              <a:latin typeface="方正公文小标宋" panose="02000500000000000000" charset="-122"/>
              <a:ea typeface="方正公文小标宋" panose="02000500000000000000" charset="-122"/>
              <a:cs typeface="方正公文小标宋" panose="02000500000000000000" charset="-122"/>
            </a:endParaRPr>
          </a:p>
          <a:p>
            <a:pPr marL="342900" indent="-342900">
              <a:lnSpc>
                <a:spcPct val="140000"/>
              </a:lnSpc>
              <a:spcBef>
                <a:spcPts val="600"/>
              </a:spcBef>
              <a:buFont typeface="Arial" panose="020B0604020202020204" pitchFamily="34" charset="0"/>
              <a:buBlip>
                <a:blip r:embed="rId1"/>
              </a:buBlip>
            </a:pPr>
            <a:r>
              <a:rPr lang="zh-CN" altLang="en-US" sz="2400" b="0" dirty="0" smtClean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环境感知：</a:t>
            </a:r>
            <a:r>
              <a:rPr lang="en-US" altLang="zh-CN" sz="2400" b="0" dirty="0" smtClean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switchIsOn</a:t>
            </a:r>
            <a:r>
              <a:rPr lang="zh-CN" altLang="en-US" sz="2400" b="0" dirty="0" smtClean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、</a:t>
            </a:r>
            <a:r>
              <a:rPr lang="en-US" altLang="zh-CN" sz="2400" b="0" dirty="0" smtClean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switchIsOff</a:t>
            </a:r>
            <a:endParaRPr lang="zh-CN" altLang="en-US" sz="2400" b="0" dirty="0" smtClean="0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  <a:p>
            <a:pPr marL="342900" indent="-342900">
              <a:lnSpc>
                <a:spcPct val="140000"/>
              </a:lnSpc>
              <a:spcBef>
                <a:spcPts val="600"/>
              </a:spcBef>
              <a:buFont typeface="Arial" panose="020B0604020202020204" pitchFamily="34" charset="0"/>
              <a:buBlip>
                <a:blip r:embed="rId1"/>
              </a:buBlip>
            </a:pPr>
            <a:r>
              <a:rPr lang="zh-CN" altLang="en-US" sz="2400" b="0" dirty="0" smtClean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改变环境的动作集：</a:t>
            </a:r>
            <a:r>
              <a:rPr lang="en-US" altLang="zh-CN" sz="2400" b="0" dirty="0" smtClean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switch-on</a:t>
            </a:r>
            <a:r>
              <a:rPr lang="zh-CN" altLang="en-US" sz="2400" b="0" dirty="0" smtClean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、</a:t>
            </a:r>
            <a:r>
              <a:rPr lang="en-US" altLang="zh-CN" sz="2400" b="0" dirty="0" smtClean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switch-off</a:t>
            </a:r>
            <a:endParaRPr lang="en-US" altLang="zh-CN" sz="2400" b="0" dirty="0" smtClean="0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  <a:sym typeface="+mn-ea"/>
            </a:endParaRPr>
          </a:p>
          <a:p>
            <a:pPr marL="342900" indent="-342900">
              <a:lnSpc>
                <a:spcPct val="140000"/>
              </a:lnSpc>
              <a:spcBef>
                <a:spcPts val="600"/>
              </a:spcBef>
              <a:buFont typeface="Arial" panose="020B0604020202020204" pitchFamily="34" charset="0"/>
              <a:buBlip>
                <a:blip r:embed="rId1"/>
              </a:buBlip>
            </a:pPr>
            <a:r>
              <a:rPr lang="zh-CN" altLang="en-US" sz="2400" b="0" dirty="0" smtClean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动作的条件和影响：</a:t>
            </a:r>
            <a:endParaRPr lang="zh-CN" altLang="en-US" sz="2400" b="0" dirty="0" smtClean="0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  <a:sym typeface="+mn-ea"/>
            </a:endParaRPr>
          </a:p>
          <a:p>
            <a:pPr marL="0" indent="0" algn="ctr">
              <a:lnSpc>
                <a:spcPct val="14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altLang="zh-CN" sz="2000" b="0" dirty="0" smtClean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switchIsOn is </a:t>
            </a:r>
            <a:r>
              <a:rPr lang="en-US" altLang="zh-CN" sz="2000" b="0" dirty="0" smtClean="0">
                <a:solidFill>
                  <a:srgbClr val="FF0000"/>
                </a:solidFill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true</a:t>
            </a:r>
            <a:r>
              <a:rPr lang="en-US" altLang="zh-CN" sz="2000" b="0" dirty="0" smtClean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 and switchIsOff is </a:t>
            </a:r>
            <a:r>
              <a:rPr lang="en-US" altLang="zh-CN" sz="2000" b="0" dirty="0" smtClean="0">
                <a:solidFill>
                  <a:srgbClr val="FF0000"/>
                </a:solidFill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false</a:t>
            </a:r>
            <a:r>
              <a:rPr lang="en-US" altLang="zh-CN" sz="2000" b="0" dirty="0" smtClean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 </a:t>
            </a:r>
            <a:r>
              <a:rPr lang="en-US" altLang="zh-CN" sz="2000" b="0" dirty="0" smtClean="0">
                <a:solidFill>
                  <a:srgbClr val="2359FB"/>
                </a:solidFill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if</a:t>
            </a:r>
            <a:r>
              <a:rPr lang="en-US" altLang="zh-CN" sz="2000" b="0" dirty="0" smtClean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 switch-on </a:t>
            </a:r>
            <a:r>
              <a:rPr lang="en-US" altLang="zh-CN" sz="2000" b="0" dirty="0" smtClean="0">
                <a:solidFill>
                  <a:srgbClr val="2359FB"/>
                </a:solidFill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when</a:t>
            </a:r>
            <a:r>
              <a:rPr lang="en-US" altLang="zh-CN" sz="2000" b="0" dirty="0" smtClean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 switchIsOff is </a:t>
            </a:r>
            <a:r>
              <a:rPr lang="en-US" altLang="zh-CN" sz="2000" b="0" dirty="0" smtClean="0">
                <a:solidFill>
                  <a:srgbClr val="FF0000"/>
                </a:solidFill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true</a:t>
            </a:r>
            <a:endParaRPr lang="en-US" altLang="zh-CN" sz="2000" b="0" dirty="0" smtClean="0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  <a:sym typeface="+mn-ea"/>
            </a:endParaRPr>
          </a:p>
          <a:p>
            <a:pPr marL="0" indent="0" algn="ctr">
              <a:lnSpc>
                <a:spcPct val="14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altLang="zh-CN" sz="2000" b="0" dirty="0" smtClean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switchIsOn is </a:t>
            </a:r>
            <a:r>
              <a:rPr lang="en-US" altLang="zh-CN" sz="2000" b="0" dirty="0" smtClean="0">
                <a:solidFill>
                  <a:srgbClr val="FF0000"/>
                </a:solidFill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false</a:t>
            </a:r>
            <a:r>
              <a:rPr lang="en-US" altLang="zh-CN" sz="2000" b="0" dirty="0" smtClean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 and switchIsOff is </a:t>
            </a:r>
            <a:r>
              <a:rPr lang="en-US" altLang="zh-CN" sz="2000" b="0" dirty="0" smtClean="0">
                <a:solidFill>
                  <a:srgbClr val="FF0000"/>
                </a:solidFill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true</a:t>
            </a:r>
            <a:r>
              <a:rPr lang="en-US" altLang="zh-CN" sz="2000" b="0" dirty="0" smtClean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 </a:t>
            </a:r>
            <a:r>
              <a:rPr lang="en-US" altLang="zh-CN" sz="2000" b="0" dirty="0" smtClean="0">
                <a:solidFill>
                  <a:srgbClr val="0000FF"/>
                </a:solidFill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if</a:t>
            </a:r>
            <a:r>
              <a:rPr lang="en-US" altLang="zh-CN" sz="2000" b="0" dirty="0" smtClean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 switch-off </a:t>
            </a:r>
            <a:r>
              <a:rPr lang="en-US" altLang="zh-CN" sz="2000" b="0" dirty="0" smtClean="0">
                <a:solidFill>
                  <a:srgbClr val="0000FF"/>
                </a:solidFill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when</a:t>
            </a:r>
            <a:r>
              <a:rPr lang="en-US" altLang="zh-CN" sz="2000" b="0" dirty="0" smtClean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 switchIsOn is </a:t>
            </a:r>
            <a:r>
              <a:rPr lang="en-US" altLang="zh-CN" sz="2000" b="0" dirty="0" smtClean="0">
                <a:solidFill>
                  <a:srgbClr val="FF0000"/>
                </a:solidFill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true</a:t>
            </a:r>
            <a:endParaRPr lang="zh-CN" altLang="en-US" sz="2000" b="0" dirty="0" smtClean="0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  <a:sym typeface="+mn-ea"/>
            </a:endParaRPr>
          </a:p>
          <a:p>
            <a:pPr marL="342900" indent="-342900">
              <a:lnSpc>
                <a:spcPct val="140000"/>
              </a:lnSpc>
              <a:spcBef>
                <a:spcPts val="600"/>
              </a:spcBef>
              <a:buFont typeface="Arial" panose="020B0604020202020204" pitchFamily="34" charset="0"/>
              <a:buBlip>
                <a:blip r:embed="rId1"/>
              </a:buBlip>
            </a:pPr>
            <a:r>
              <a:rPr lang="zh-CN" altLang="en-US" sz="2400" b="0" dirty="0" smtClean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初始环境：</a:t>
            </a:r>
            <a:r>
              <a:rPr lang="en-US" altLang="zh-CN" sz="2400" b="0" dirty="0" smtClean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switch-is-off</a:t>
            </a:r>
            <a:endParaRPr lang="zh-CN" altLang="en-US" sz="2400" b="0" dirty="0" smtClean="0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  <a:sym typeface="+mn-ea"/>
            </a:endParaRPr>
          </a:p>
          <a:p>
            <a:pPr marL="342900" indent="-342900">
              <a:lnSpc>
                <a:spcPct val="140000"/>
              </a:lnSpc>
              <a:spcBef>
                <a:spcPts val="600"/>
              </a:spcBef>
              <a:buFont typeface="Arial" panose="020B0604020202020204" pitchFamily="34" charset="0"/>
              <a:buBlip>
                <a:blip r:embed="rId1"/>
              </a:buBlip>
            </a:pPr>
            <a:r>
              <a:rPr lang="zh-CN" altLang="en-US" sz="2400" b="0" dirty="0" smtClean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目标状态：</a:t>
            </a:r>
            <a:r>
              <a:rPr lang="en-US" altLang="zh-CN" sz="2400" b="0" dirty="0" smtClean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switch-is-on</a:t>
            </a:r>
            <a:endParaRPr lang="en-US" altLang="zh-CN" sz="2400" b="0" dirty="0" smtClean="0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  <a:sym typeface="+mn-ea"/>
            </a:endParaRPr>
          </a:p>
        </p:txBody>
      </p:sp>
      <p:sp>
        <p:nvSpPr>
          <p:cNvPr id="5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5560" y="836772"/>
            <a:ext cx="8892480" cy="611187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lIns="90488" tIns="44450" rIns="90488" bIns="44450" anchor="ctr"/>
          <a:p>
            <a:pPr algn="ctr"/>
            <a:r>
              <a:rPr kumimoji="1" lang="en-US" altLang="zh-CN" sz="3600" dirty="0" smtClean="0">
                <a:solidFill>
                  <a:srgbClr val="C00000"/>
                </a:solidFill>
                <a:latin typeface="方正公文小标宋" panose="02000500000000000000" charset="-122"/>
                <a:ea typeface="方正公文小标宋" panose="02000500000000000000" charset="-122"/>
              </a:rPr>
              <a:t>4.2 </a:t>
            </a:r>
            <a:r>
              <a:rPr kumimoji="1" lang="zh-CN" altLang="en-US" sz="3600" dirty="0" smtClean="0">
                <a:solidFill>
                  <a:srgbClr val="C00000"/>
                </a:solidFill>
                <a:latin typeface="方正公文小标宋" panose="02000500000000000000" charset="-122"/>
                <a:ea typeface="方正公文小标宋" panose="02000500000000000000" charset="-122"/>
              </a:rPr>
              <a:t>经典规划问题</a:t>
            </a:r>
            <a:endParaRPr kumimoji="1" lang="zh-CN" altLang="en-US" sz="3600" dirty="0" smtClean="0">
              <a:solidFill>
                <a:srgbClr val="C00000"/>
              </a:solidFill>
              <a:latin typeface="方正公文小标宋" panose="02000500000000000000" charset="-122"/>
              <a:ea typeface="方正公文小标宋" panose="02000500000000000000" charset="-122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B6128-3183-4E91-BC59-8FEA9B146D31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张志政——课程简介和概述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06F48-B873-4732-A4EF-1AC81A256663}" type="slidenum">
              <a:rPr lang="zh-CN" altLang="en-US" smtClean="0"/>
            </a:fld>
            <a:endParaRPr lang="zh-CN" altLang="en-US"/>
          </a:p>
        </p:txBody>
      </p:sp>
      <p:sp>
        <p:nvSpPr>
          <p:cNvPr id="6" name="TextBox 5" descr="7b0a202020202262756c6c6574223a20227b5c2263617465676f727949645c223a5c225c222c5c2274656d706c61746549645c223a32303233313539357d220a7d0a"/>
          <p:cNvSpPr txBox="1"/>
          <p:nvPr/>
        </p:nvSpPr>
        <p:spPr>
          <a:xfrm>
            <a:off x="370205" y="1711960"/>
            <a:ext cx="8558530" cy="335089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indent="0">
              <a:lnSpc>
                <a:spcPct val="150000"/>
              </a:lnSpc>
              <a:spcBef>
                <a:spcPts val="600"/>
              </a:spcBef>
              <a:buFont typeface="+mj-lt"/>
              <a:buNone/>
            </a:pPr>
            <a:r>
              <a:rPr lang="zh-CN" altLang="en-US" sz="2400" b="0" dirty="0" smtClean="0">
                <a:latin typeface="方正公文小标宋" panose="02000500000000000000" charset="-122"/>
                <a:ea typeface="方正公文小标宋" panose="02000500000000000000" charset="-122"/>
                <a:cs typeface="方正公文小标宋" panose="02000500000000000000" charset="-122"/>
              </a:rPr>
              <a:t>数值规划问题</a:t>
            </a:r>
            <a:endParaRPr lang="zh-CN" altLang="en-US" sz="2400" b="0" dirty="0" smtClean="0">
              <a:latin typeface="方正公文小标宋" panose="02000500000000000000" charset="-122"/>
              <a:ea typeface="方正公文小标宋" panose="02000500000000000000" charset="-122"/>
              <a:cs typeface="方正公文小标宋" panose="02000500000000000000" charset="-122"/>
            </a:endParaRP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Wingdings" panose="05000000000000000000" charset="0"/>
              <a:buBlip>
                <a:blip r:embed="rId1"/>
              </a:buBlip>
            </a:pPr>
            <a:r>
              <a:rPr lang="zh-CN" altLang="en-US" sz="2400" b="0" dirty="0" smtClean="0">
                <a:latin typeface="方正仿宋_GB2312" panose="02000000000000000000" charset="-122"/>
                <a:ea typeface="方正仿宋_GB2312" panose="02000000000000000000" charset="-122"/>
                <a:cs typeface="方正仿宋_GB2312" panose="02000000000000000000" charset="-122"/>
              </a:rPr>
              <a:t>环境状态特征中有</a:t>
            </a:r>
            <a:r>
              <a:rPr lang="zh-CN" altLang="en-US" sz="2400" b="0" dirty="0" smtClean="0">
                <a:latin typeface="方正仿宋_GB2312" panose="02000000000000000000" charset="-122"/>
                <a:ea typeface="方正仿宋_GB2312" panose="02000000000000000000" charset="-122"/>
                <a:cs typeface="方正仿宋_GB2312" panose="02000000000000000000" charset="-122"/>
              </a:rPr>
              <a:t>有理数型变量；</a:t>
            </a:r>
            <a:endParaRPr lang="zh-CN" altLang="en-US" sz="2400" b="0" dirty="0" smtClean="0">
              <a:latin typeface="方正仿宋_GB2312" panose="02000000000000000000" charset="-122"/>
              <a:ea typeface="方正仿宋_GB2312" panose="02000000000000000000" charset="-122"/>
              <a:cs typeface="方正仿宋_GB2312" panose="02000000000000000000" charset="-122"/>
            </a:endParaRP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Wingdings" panose="05000000000000000000" charset="0"/>
              <a:buBlip>
                <a:blip r:embed="rId1"/>
              </a:buBlip>
            </a:pPr>
            <a:r>
              <a:rPr lang="zh-CN" altLang="en-US" sz="2400" b="0" dirty="0" smtClean="0">
                <a:latin typeface="方正仿宋_GB2312" panose="02000000000000000000" charset="-122"/>
                <a:ea typeface="方正仿宋_GB2312" panose="02000000000000000000" charset="-122"/>
                <a:cs typeface="方正仿宋_GB2312" panose="02000000000000000000" charset="-122"/>
              </a:rPr>
              <a:t>环境状态变化中有数值运算和</a:t>
            </a:r>
            <a:r>
              <a:rPr lang="zh-CN" altLang="en-US" sz="2400" b="0" dirty="0" smtClean="0">
                <a:latin typeface="方正仿宋_GB2312" panose="02000000000000000000" charset="-122"/>
                <a:ea typeface="方正仿宋_GB2312" panose="02000000000000000000" charset="-122"/>
                <a:cs typeface="方正仿宋_GB2312" panose="02000000000000000000" charset="-122"/>
              </a:rPr>
              <a:t>比较；</a:t>
            </a:r>
            <a:endParaRPr lang="zh-CN" altLang="en-US" sz="2400" b="0" dirty="0" smtClean="0">
              <a:latin typeface="方正仿宋_GB2312" panose="02000000000000000000" charset="-122"/>
              <a:ea typeface="方正仿宋_GB2312" panose="02000000000000000000" charset="-122"/>
              <a:cs typeface="方正仿宋_GB2312" panose="02000000000000000000" charset="-122"/>
            </a:endParaRP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Wingdings" panose="05000000000000000000" charset="0"/>
              <a:buBlip>
                <a:blip r:embed="rId1"/>
              </a:buBlip>
            </a:pPr>
            <a:r>
              <a:rPr lang="zh-CN" altLang="en-US" sz="2400" b="0" dirty="0" smtClean="0">
                <a:latin typeface="方正仿宋_GB2312" panose="02000000000000000000" charset="-122"/>
                <a:ea typeface="方正仿宋_GB2312" panose="02000000000000000000" charset="-122"/>
                <a:cs typeface="方正仿宋_GB2312" panose="02000000000000000000" charset="-122"/>
              </a:rPr>
              <a:t>动作数量</a:t>
            </a:r>
            <a:r>
              <a:rPr lang="zh-CN" altLang="en-US" sz="2400" b="0" dirty="0" smtClean="0">
                <a:latin typeface="方正仿宋_GB2312" panose="02000000000000000000" charset="-122"/>
                <a:ea typeface="方正仿宋_GB2312" panose="02000000000000000000" charset="-122"/>
                <a:cs typeface="方正仿宋_GB2312" panose="02000000000000000000" charset="-122"/>
              </a:rPr>
              <a:t>有限；</a:t>
            </a:r>
            <a:endParaRPr lang="zh-CN" altLang="en-US" sz="2400" b="0" dirty="0" smtClean="0">
              <a:latin typeface="方正仿宋_GB2312" panose="02000000000000000000" charset="-122"/>
              <a:ea typeface="方正仿宋_GB2312" panose="02000000000000000000" charset="-122"/>
              <a:cs typeface="方正仿宋_GB2312" panose="02000000000000000000" charset="-122"/>
            </a:endParaRP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Wingdings" panose="05000000000000000000" charset="0"/>
              <a:buBlip>
                <a:blip r:embed="rId1"/>
              </a:buBlip>
            </a:pPr>
            <a:r>
              <a:rPr lang="zh-CN" altLang="en-US" sz="2400" b="0" dirty="0" smtClean="0">
                <a:latin typeface="方正仿宋_GB2312" panose="02000000000000000000" charset="-122"/>
                <a:ea typeface="方正仿宋_GB2312" panose="02000000000000000000" charset="-122"/>
                <a:cs typeface="方正仿宋_GB2312" panose="02000000000000000000" charset="-122"/>
              </a:rPr>
              <a:t>动作确然</a:t>
            </a:r>
            <a:r>
              <a:rPr lang="en-US" altLang="zh-CN" sz="2400" b="0" dirty="0" smtClean="0">
                <a:latin typeface="方正仿宋_GB2312" panose="02000000000000000000" charset="-122"/>
                <a:ea typeface="方正仿宋_GB2312" panose="02000000000000000000" charset="-122"/>
                <a:cs typeface="方正仿宋_GB2312" panose="02000000000000000000" charset="-122"/>
              </a:rPr>
              <a:t>——</a:t>
            </a:r>
            <a:r>
              <a:rPr lang="zh-CN" altLang="en-US" sz="2400" b="0" dirty="0" smtClean="0">
                <a:latin typeface="方正仿宋_GB2312" panose="02000000000000000000" charset="-122"/>
                <a:ea typeface="方正仿宋_GB2312" panose="02000000000000000000" charset="-122"/>
                <a:cs typeface="方正仿宋_GB2312" panose="02000000000000000000" charset="-122"/>
              </a:rPr>
              <a:t>同样状态下，同样动作导致同样的</a:t>
            </a:r>
            <a:r>
              <a:rPr lang="zh-CN" altLang="en-US" sz="2400" b="0" dirty="0" smtClean="0">
                <a:latin typeface="方正仿宋_GB2312" panose="02000000000000000000" charset="-122"/>
                <a:ea typeface="方正仿宋_GB2312" panose="02000000000000000000" charset="-122"/>
                <a:cs typeface="方正仿宋_GB2312" panose="02000000000000000000" charset="-122"/>
              </a:rPr>
              <a:t>结果；</a:t>
            </a:r>
            <a:endParaRPr lang="zh-CN" altLang="en-US" sz="2400" b="0" dirty="0" smtClean="0">
              <a:latin typeface="方正仿宋_GB2312" panose="02000000000000000000" charset="-122"/>
              <a:ea typeface="方正仿宋_GB2312" panose="02000000000000000000" charset="-122"/>
              <a:cs typeface="方正仿宋_GB2312" panose="02000000000000000000" charset="-122"/>
            </a:endParaRP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Wingdings" panose="05000000000000000000" charset="0"/>
              <a:buBlip>
                <a:blip r:embed="rId1"/>
              </a:buBlip>
            </a:pPr>
            <a:r>
              <a:rPr lang="zh-CN" altLang="en-US" sz="2400" b="0" dirty="0" smtClean="0">
                <a:latin typeface="方正仿宋_GB2312" panose="02000000000000000000" charset="-122"/>
                <a:ea typeface="方正仿宋_GB2312" panose="02000000000000000000" charset="-122"/>
                <a:cs typeface="方正仿宋_GB2312" panose="02000000000000000000" charset="-122"/>
              </a:rPr>
              <a:t>环境是静态的</a:t>
            </a:r>
            <a:r>
              <a:rPr lang="en-US" altLang="zh-CN" sz="2400" b="0" dirty="0" smtClean="0">
                <a:latin typeface="方正仿宋_GB2312" panose="02000000000000000000" charset="-122"/>
                <a:ea typeface="方正仿宋_GB2312" panose="02000000000000000000" charset="-122"/>
                <a:cs typeface="方正仿宋_GB2312" panose="02000000000000000000" charset="-122"/>
              </a:rPr>
              <a:t>——</a:t>
            </a:r>
            <a:r>
              <a:rPr lang="zh-CN" altLang="en-US" sz="2400" b="0" dirty="0" smtClean="0">
                <a:latin typeface="方正仿宋_GB2312" panose="02000000000000000000" charset="-122"/>
                <a:ea typeface="方正仿宋_GB2312" panose="02000000000000000000" charset="-122"/>
                <a:cs typeface="方正仿宋_GB2312" panose="02000000000000000000" charset="-122"/>
              </a:rPr>
              <a:t>没有动作则环境的状态不变化；</a:t>
            </a:r>
            <a:endParaRPr lang="zh-CN" altLang="en-US" sz="2400" b="0" dirty="0" smtClean="0">
              <a:latin typeface="方正仿宋_GB2312" panose="02000000000000000000" charset="-122"/>
              <a:ea typeface="方正仿宋_GB2312" panose="02000000000000000000" charset="-122"/>
              <a:cs typeface="方正仿宋_GB2312" panose="02000000000000000000" charset="-122"/>
            </a:endParaRP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Wingdings" panose="05000000000000000000" charset="0"/>
              <a:buBlip>
                <a:blip r:embed="rId1"/>
              </a:buBlip>
            </a:pPr>
            <a:r>
              <a:rPr lang="zh-CN" altLang="en-US" sz="2400" b="0" dirty="0" smtClean="0">
                <a:latin typeface="方正仿宋_GB2312" panose="02000000000000000000" charset="-122"/>
                <a:ea typeface="方正仿宋_GB2312" panose="02000000000000000000" charset="-122"/>
                <a:cs typeface="方正仿宋_GB2312" panose="02000000000000000000" charset="-122"/>
              </a:rPr>
              <a:t>初始状态信息完全</a:t>
            </a:r>
            <a:r>
              <a:rPr lang="en-US" altLang="zh-CN" sz="2400" b="0" dirty="0" smtClean="0">
                <a:latin typeface="方正仿宋_GB2312" panose="02000000000000000000" charset="-122"/>
                <a:ea typeface="方正仿宋_GB2312" panose="02000000000000000000" charset="-122"/>
                <a:cs typeface="方正仿宋_GB2312" panose="02000000000000000000" charset="-122"/>
              </a:rPr>
              <a:t>——</a:t>
            </a:r>
            <a:r>
              <a:rPr lang="zh-CN" altLang="en-US" sz="2400" b="0" dirty="0" smtClean="0">
                <a:latin typeface="方正仿宋_GB2312" panose="02000000000000000000" charset="-122"/>
                <a:ea typeface="方正仿宋_GB2312" panose="02000000000000000000" charset="-122"/>
                <a:cs typeface="方正仿宋_GB2312" panose="02000000000000000000" charset="-122"/>
              </a:rPr>
              <a:t>初始状态所有特征变量的值都</a:t>
            </a:r>
            <a:r>
              <a:rPr lang="zh-CN" altLang="en-US" sz="2400" b="0" dirty="0" smtClean="0">
                <a:latin typeface="方正仿宋_GB2312" panose="02000000000000000000" charset="-122"/>
                <a:ea typeface="方正仿宋_GB2312" panose="02000000000000000000" charset="-122"/>
                <a:cs typeface="方正仿宋_GB2312" panose="02000000000000000000" charset="-122"/>
              </a:rPr>
              <a:t>已知。</a:t>
            </a:r>
            <a:endParaRPr lang="zh-CN" altLang="en-US" sz="2400" b="0" dirty="0" smtClean="0">
              <a:latin typeface="方正仿宋_GB2312" panose="02000000000000000000" charset="-122"/>
              <a:ea typeface="方正仿宋_GB2312" panose="02000000000000000000" charset="-122"/>
              <a:cs typeface="方正仿宋_GB2312" panose="02000000000000000000" charset="-122"/>
            </a:endParaRPr>
          </a:p>
        </p:txBody>
      </p:sp>
      <p:sp>
        <p:nvSpPr>
          <p:cNvPr id="5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5560" y="836772"/>
            <a:ext cx="8892480" cy="611187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lIns="90488" tIns="44450" rIns="90488" bIns="44450" anchor="ctr"/>
          <a:p>
            <a:pPr algn="ctr"/>
            <a:r>
              <a:rPr kumimoji="1" lang="en-US" altLang="zh-CN" sz="3600" dirty="0" smtClean="0">
                <a:solidFill>
                  <a:srgbClr val="C00000"/>
                </a:solidFill>
                <a:latin typeface="方正公文小标宋" panose="02000500000000000000" charset="-122"/>
                <a:ea typeface="方正公文小标宋" panose="02000500000000000000" charset="-122"/>
              </a:rPr>
              <a:t>4.3 </a:t>
            </a:r>
            <a:r>
              <a:rPr kumimoji="1" lang="zh-CN" altLang="en-US" sz="3600" dirty="0" smtClean="0">
                <a:solidFill>
                  <a:srgbClr val="C00000"/>
                </a:solidFill>
                <a:latin typeface="方正公文小标宋" panose="02000500000000000000" charset="-122"/>
                <a:ea typeface="方正公文小标宋" panose="02000500000000000000" charset="-122"/>
              </a:rPr>
              <a:t>数值规划问题</a:t>
            </a:r>
            <a:endParaRPr kumimoji="1" lang="zh-CN" altLang="en-US" sz="3600" dirty="0" smtClean="0">
              <a:solidFill>
                <a:srgbClr val="C00000"/>
              </a:solidFill>
              <a:latin typeface="方正公文小标宋" panose="02000500000000000000" charset="-122"/>
              <a:ea typeface="方正公文小标宋" panose="02000500000000000000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0" name="Rectangle 2"/>
          <p:cNvSpPr>
            <a:spLocks noChangeArrowheads="1"/>
          </p:cNvSpPr>
          <p:nvPr/>
        </p:nvSpPr>
        <p:spPr bwMode="auto">
          <a:xfrm>
            <a:off x="0" y="513557"/>
            <a:ext cx="8892480" cy="611187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lIns="90488" tIns="44450" rIns="90488" bIns="44450" anchor="ctr"/>
          <a:lstStyle/>
          <a:p>
            <a:pPr algn="ctr"/>
            <a:r>
              <a:rPr kumimoji="1" lang="zh-CN" altLang="en-US" sz="3200" dirty="0" smtClean="0">
                <a:solidFill>
                  <a:srgbClr val="C00000"/>
                </a:solidFill>
                <a:latin typeface="方正公文小标宋" panose="02000500000000000000" charset="-122"/>
                <a:ea typeface="方正公文小标宋" panose="02000500000000000000" charset="-122"/>
              </a:rPr>
              <a:t>联系方式</a:t>
            </a:r>
            <a:endParaRPr kumimoji="1" lang="zh-CN" altLang="en-US" sz="3200" dirty="0">
              <a:solidFill>
                <a:srgbClr val="C00000"/>
              </a:solidFill>
              <a:latin typeface="方正公文小标宋" panose="02000500000000000000" charset="-122"/>
              <a:ea typeface="方正公文小标宋" panose="02000500000000000000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06F48-B873-4732-A4EF-1AC81A256663}" type="slidenum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张志政——课程简介和概述</a:t>
            </a:r>
            <a:endParaRPr lang="zh-CN" altLang="en-US"/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0FF64-9C21-4C1D-85FF-CB0C5739CA54}" type="datetime1">
              <a:rPr lang="zh-CN" altLang="en-US" smtClean="0"/>
            </a:fld>
            <a:endParaRPr lang="zh-CN" altLang="en-US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214282" y="1628800"/>
            <a:ext cx="8676456" cy="4680520"/>
          </a:xfrm>
          <a:prstGeom prst="rect">
            <a:avLst/>
          </a:prstGeom>
        </p:spPr>
        <p:txBody>
          <a:bodyPr/>
          <a:lstStyle/>
          <a:p>
            <a:pPr marL="342900" lvl="0" indent="-342900" algn="just" eaLnBrk="1" fontAlgn="auto" hangingPunct="1">
              <a:lnSpc>
                <a:spcPct val="140000"/>
              </a:lnSpc>
              <a:spcBef>
                <a:spcPct val="200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办公室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  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九龙湖校区计算机楼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430</a:t>
            </a:r>
            <a:endParaRPr kumimoji="0" lang="en-US" altLang="zh-CN" sz="24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lvl="0" indent="-342900" algn="just" eaLnBrk="1" fontAlgn="auto" hangingPunct="1">
              <a:lnSpc>
                <a:spcPct val="140000"/>
              </a:lnSpc>
              <a:spcBef>
                <a:spcPct val="200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手机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 13915974461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lvl="0" indent="-342900" algn="just" eaLnBrk="1" fontAlgn="auto" hangingPunct="1">
              <a:lnSpc>
                <a:spcPct val="140000"/>
              </a:lnSpc>
              <a:spcBef>
                <a:spcPct val="200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2400" b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电子邮件</a:t>
            </a:r>
            <a:r>
              <a:rPr lang="en-US" altLang="zh-CN" sz="2400" b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 seu_zzz@seu.edu.cn</a:t>
            </a:r>
            <a:endParaRPr lang="en-US" altLang="zh-CN" sz="2400" b="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lvl="0" indent="-342900" eaLnBrk="1" fontAlgn="auto" hangingPunct="1">
              <a:lnSpc>
                <a:spcPct val="140000"/>
              </a:lnSpc>
              <a:spcBef>
                <a:spcPct val="200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2400" b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主页</a:t>
            </a:r>
            <a:r>
              <a:rPr lang="en-US" altLang="zh-CN" sz="2400" b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 http://cse.seu.edu.cn/PersonalPage/seu_zzz/index.htm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lvl="0" indent="-342900" algn="just" eaLnBrk="1" fontAlgn="auto" hangingPunct="1">
              <a:spcBef>
                <a:spcPct val="200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B6128-3183-4E91-BC59-8FEA9B146D31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张志政——课程简介和概述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06F48-B873-4732-A4EF-1AC81A256663}" type="slidenum">
              <a:rPr lang="zh-CN" altLang="en-US" smtClean="0"/>
            </a:fld>
            <a:endParaRPr lang="zh-CN" altLang="en-US"/>
          </a:p>
        </p:txBody>
      </p:sp>
      <p:sp>
        <p:nvSpPr>
          <p:cNvPr id="6" name="TextBox 5" descr="7b0a202020202262756c6c6574223a20227b5c2263617465676f727949645c223a5c225c222c5c2274656d706c61746549645c223a32303233313539357d220a7d0a"/>
          <p:cNvSpPr txBox="1"/>
          <p:nvPr/>
        </p:nvSpPr>
        <p:spPr>
          <a:xfrm>
            <a:off x="370205" y="1711960"/>
            <a:ext cx="8558530" cy="335089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indent="0">
              <a:lnSpc>
                <a:spcPct val="150000"/>
              </a:lnSpc>
              <a:spcBef>
                <a:spcPts val="600"/>
              </a:spcBef>
              <a:buFont typeface="+mj-lt"/>
              <a:buNone/>
            </a:pPr>
            <a:r>
              <a:rPr lang="zh-CN" altLang="en-US" sz="2400" b="0" dirty="0" smtClean="0">
                <a:latin typeface="方正公文小标宋" panose="02000500000000000000" charset="-122"/>
                <a:ea typeface="方正公文小标宋" panose="02000500000000000000" charset="-122"/>
                <a:cs typeface="方正公文小标宋" panose="02000500000000000000" charset="-122"/>
              </a:rPr>
              <a:t>数值规划问题</a:t>
            </a:r>
            <a:r>
              <a:rPr lang="en-US" altLang="zh-CN" sz="2400" b="0" dirty="0" smtClean="0">
                <a:latin typeface="方正公文小标宋" panose="02000500000000000000" charset="-122"/>
                <a:ea typeface="方正公文小标宋" panose="02000500000000000000" charset="-122"/>
                <a:cs typeface="方正公文小标宋" panose="02000500000000000000" charset="-122"/>
              </a:rPr>
              <a:t>——</a:t>
            </a:r>
            <a:r>
              <a:rPr lang="zh-CN" altLang="en-US" sz="2400" b="0" dirty="0" smtClean="0">
                <a:latin typeface="方正公文小标宋" panose="02000500000000000000" charset="-122"/>
                <a:ea typeface="方正公文小标宋" panose="02000500000000000000" charset="-122"/>
                <a:cs typeface="方正公文小标宋" panose="02000500000000000000" charset="-122"/>
              </a:rPr>
              <a:t>简化版长途</a:t>
            </a:r>
            <a:r>
              <a:rPr lang="zh-CN" altLang="en-US" sz="2400" b="0" dirty="0" smtClean="0">
                <a:latin typeface="方正公文小标宋" panose="02000500000000000000" charset="-122"/>
                <a:ea typeface="方正公文小标宋" panose="02000500000000000000" charset="-122"/>
                <a:cs typeface="方正公文小标宋" panose="02000500000000000000" charset="-122"/>
              </a:rPr>
              <a:t>物流问题（</a:t>
            </a:r>
            <a:r>
              <a:rPr lang="en-US" altLang="zh-CN" sz="2400" b="0" dirty="0" smtClean="0">
                <a:latin typeface="方正公文小标宋" panose="02000500000000000000" charset="-122"/>
                <a:ea typeface="方正公文小标宋" panose="02000500000000000000" charset="-122"/>
                <a:cs typeface="方正公文小标宋" panose="02000500000000000000" charset="-122"/>
              </a:rPr>
              <a:t>Linehaul Logistics</a:t>
            </a:r>
            <a:r>
              <a:rPr lang="zh-CN" altLang="en-US" sz="2400" b="0" dirty="0" smtClean="0">
                <a:latin typeface="方正公文小标宋" panose="02000500000000000000" charset="-122"/>
                <a:ea typeface="方正公文小标宋" panose="02000500000000000000" charset="-122"/>
                <a:cs typeface="方正公文小标宋" panose="02000500000000000000" charset="-122"/>
              </a:rPr>
              <a:t>）</a:t>
            </a:r>
            <a:endParaRPr lang="zh-CN" altLang="en-US" sz="2400" b="0" dirty="0" smtClean="0">
              <a:latin typeface="方正公文小标宋" panose="02000500000000000000" charset="-122"/>
              <a:ea typeface="方正公文小标宋" panose="02000500000000000000" charset="-122"/>
              <a:cs typeface="方正公文小标宋" panose="02000500000000000000" charset="-122"/>
            </a:endParaRPr>
          </a:p>
          <a:p>
            <a:pPr marL="342900" indent="-342900">
              <a:lnSpc>
                <a:spcPct val="140000"/>
              </a:lnSpc>
              <a:spcBef>
                <a:spcPts val="600"/>
              </a:spcBef>
              <a:buFont typeface="Arial" panose="020B0604020202020204" pitchFamily="34" charset="0"/>
              <a:buBlip>
                <a:blip r:embed="rId1"/>
              </a:buBlip>
            </a:pPr>
            <a:r>
              <a:rPr lang="zh-CN" altLang="en-US" sz="2400" b="0" dirty="0" smtClean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环境感知</a:t>
            </a:r>
            <a:endParaRPr lang="zh-CN" altLang="en-US" sz="2400" b="0" dirty="0" smtClean="0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  <a:p>
            <a:pPr marL="342900" indent="-342900">
              <a:lnSpc>
                <a:spcPct val="140000"/>
              </a:lnSpc>
              <a:spcBef>
                <a:spcPts val="600"/>
              </a:spcBef>
              <a:buFont typeface="Arial" panose="020B0604020202020204" pitchFamily="34" charset="0"/>
              <a:buBlip>
                <a:blip r:embed="rId1"/>
              </a:buBlip>
            </a:pPr>
            <a:r>
              <a:rPr lang="zh-CN" altLang="en-US" sz="2400" b="0" dirty="0" smtClean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改变环境的动作集</a:t>
            </a:r>
            <a:endParaRPr lang="en-US" altLang="zh-CN" sz="2400" b="0" dirty="0" smtClean="0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  <a:sym typeface="+mn-ea"/>
            </a:endParaRPr>
          </a:p>
          <a:p>
            <a:pPr marL="342900" indent="-342900">
              <a:lnSpc>
                <a:spcPct val="140000"/>
              </a:lnSpc>
              <a:spcBef>
                <a:spcPts val="600"/>
              </a:spcBef>
              <a:buFont typeface="Arial" panose="020B0604020202020204" pitchFamily="34" charset="0"/>
              <a:buBlip>
                <a:blip r:embed="rId1"/>
              </a:buBlip>
            </a:pPr>
            <a:r>
              <a:rPr lang="zh-CN" altLang="en-US" sz="2400" b="0" dirty="0" smtClean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动作的条件和</a:t>
            </a:r>
            <a:r>
              <a:rPr lang="zh-CN" altLang="en-US" sz="2400" b="0" dirty="0" smtClean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影响</a:t>
            </a:r>
            <a:endParaRPr lang="zh-CN" altLang="en-US" sz="2400" b="0" dirty="0" smtClean="0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  <a:sym typeface="+mn-ea"/>
            </a:endParaRPr>
          </a:p>
          <a:p>
            <a:pPr marL="342900" indent="-342900">
              <a:lnSpc>
                <a:spcPct val="140000"/>
              </a:lnSpc>
              <a:spcBef>
                <a:spcPts val="600"/>
              </a:spcBef>
              <a:buFont typeface="Arial" panose="020B0604020202020204" pitchFamily="34" charset="0"/>
              <a:buBlip>
                <a:blip r:embed="rId1"/>
              </a:buBlip>
            </a:pPr>
            <a:r>
              <a:rPr lang="zh-CN" altLang="en-US" sz="2400" b="0" dirty="0" smtClean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初始环境</a:t>
            </a:r>
            <a:endParaRPr lang="zh-CN" altLang="en-US" sz="2400" b="0" dirty="0" smtClean="0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  <a:sym typeface="+mn-ea"/>
            </a:endParaRPr>
          </a:p>
          <a:p>
            <a:pPr marL="342900" indent="-342900">
              <a:lnSpc>
                <a:spcPct val="140000"/>
              </a:lnSpc>
              <a:spcBef>
                <a:spcPts val="600"/>
              </a:spcBef>
              <a:buFont typeface="Arial" panose="020B0604020202020204" pitchFamily="34" charset="0"/>
              <a:buBlip>
                <a:blip r:embed="rId1"/>
              </a:buBlip>
            </a:pPr>
            <a:r>
              <a:rPr lang="zh-CN" altLang="en-US" sz="2400" b="0" dirty="0" smtClean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目标状态</a:t>
            </a:r>
            <a:endParaRPr lang="en-US" altLang="zh-CN" sz="2400" b="0" dirty="0" smtClean="0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  <a:sym typeface="+mn-ea"/>
            </a:endParaRPr>
          </a:p>
        </p:txBody>
      </p:sp>
      <p:sp>
        <p:nvSpPr>
          <p:cNvPr id="5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5560" y="836772"/>
            <a:ext cx="8892480" cy="611187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lIns="90488" tIns="44450" rIns="90488" bIns="44450" anchor="ctr"/>
          <a:p>
            <a:pPr algn="ctr"/>
            <a:r>
              <a:rPr kumimoji="1" lang="en-US" altLang="zh-CN" sz="3600" dirty="0" smtClean="0">
                <a:solidFill>
                  <a:srgbClr val="C00000"/>
                </a:solidFill>
                <a:latin typeface="方正公文小标宋" panose="02000500000000000000" charset="-122"/>
                <a:ea typeface="方正公文小标宋" panose="02000500000000000000" charset="-122"/>
              </a:rPr>
              <a:t>4.3 </a:t>
            </a:r>
            <a:r>
              <a:rPr kumimoji="1" lang="zh-CN" altLang="en-US" sz="3600" dirty="0" smtClean="0">
                <a:solidFill>
                  <a:srgbClr val="C00000"/>
                </a:solidFill>
                <a:latin typeface="方正公文小标宋" panose="02000500000000000000" charset="-122"/>
                <a:ea typeface="方正公文小标宋" panose="02000500000000000000" charset="-122"/>
              </a:rPr>
              <a:t>数值规划问题</a:t>
            </a:r>
            <a:endParaRPr kumimoji="1" lang="zh-CN" altLang="en-US" sz="3600" dirty="0" smtClean="0">
              <a:solidFill>
                <a:srgbClr val="C00000"/>
              </a:solidFill>
              <a:latin typeface="方正公文小标宋" panose="02000500000000000000" charset="-122"/>
              <a:ea typeface="方正公文小标宋" panose="02000500000000000000" charset="-122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3524885" y="2341245"/>
            <a:ext cx="5446395" cy="2397760"/>
            <a:chOff x="5777" y="3913"/>
            <a:chExt cx="8577" cy="3776"/>
          </a:xfrm>
        </p:grpSpPr>
        <p:sp>
          <p:nvSpPr>
            <p:cNvPr id="7" name="椭圆 6"/>
            <p:cNvSpPr/>
            <p:nvPr/>
          </p:nvSpPr>
          <p:spPr>
            <a:xfrm>
              <a:off x="6633" y="5174"/>
              <a:ext cx="119" cy="119"/>
            </a:xfrm>
            <a:prstGeom prst="ellipse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11282" y="4493"/>
              <a:ext cx="119" cy="119"/>
            </a:xfrm>
            <a:prstGeom prst="ellipse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11477" y="5287"/>
              <a:ext cx="119" cy="119"/>
            </a:xfrm>
            <a:prstGeom prst="ellipse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9468" y="6988"/>
              <a:ext cx="119" cy="119"/>
            </a:xfrm>
            <a:prstGeom prst="ellipse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12" name="直接连接符 11"/>
            <p:cNvCxnSpPr>
              <a:stCxn id="7" idx="7"/>
              <a:endCxn id="9" idx="4"/>
            </p:cNvCxnSpPr>
            <p:nvPr/>
          </p:nvCxnSpPr>
          <p:spPr>
            <a:xfrm flipV="1">
              <a:off x="6735" y="4612"/>
              <a:ext cx="4607" cy="57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>
              <a:stCxn id="7" idx="1"/>
              <a:endCxn id="10" idx="4"/>
            </p:cNvCxnSpPr>
            <p:nvPr/>
          </p:nvCxnSpPr>
          <p:spPr>
            <a:xfrm>
              <a:off x="6650" y="5191"/>
              <a:ext cx="4887" cy="21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>
              <a:stCxn id="7" idx="2"/>
              <a:endCxn id="11" idx="1"/>
            </p:cNvCxnSpPr>
            <p:nvPr/>
          </p:nvCxnSpPr>
          <p:spPr>
            <a:xfrm>
              <a:off x="6633" y="5234"/>
              <a:ext cx="2852" cy="177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>
              <a:stCxn id="9" idx="4"/>
              <a:endCxn id="11" idx="5"/>
            </p:cNvCxnSpPr>
            <p:nvPr/>
          </p:nvCxnSpPr>
          <p:spPr>
            <a:xfrm flipH="1">
              <a:off x="9570" y="4612"/>
              <a:ext cx="1772" cy="247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>
              <a:stCxn id="9" idx="5"/>
              <a:endCxn id="10" idx="6"/>
            </p:cNvCxnSpPr>
            <p:nvPr/>
          </p:nvCxnSpPr>
          <p:spPr>
            <a:xfrm>
              <a:off x="11384" y="4595"/>
              <a:ext cx="212" cy="75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>
              <a:stCxn id="10" idx="5"/>
              <a:endCxn id="11" idx="3"/>
            </p:cNvCxnSpPr>
            <p:nvPr/>
          </p:nvCxnSpPr>
          <p:spPr>
            <a:xfrm flipH="1">
              <a:off x="9485" y="5389"/>
              <a:ext cx="2094" cy="170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18" name="文本框 17"/>
            <p:cNvSpPr txBox="1"/>
            <p:nvPr/>
          </p:nvSpPr>
          <p:spPr>
            <a:xfrm>
              <a:off x="5777" y="4694"/>
              <a:ext cx="214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货物</a:t>
              </a:r>
              <a:r>
                <a:rPr lang="zh-CN" altLang="en-US"/>
                <a:t>集散地</a:t>
              </a:r>
              <a:endParaRPr lang="zh-CN" altLang="en-US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10921" y="3913"/>
              <a:ext cx="318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甲地</a:t>
              </a:r>
              <a:r>
                <a:rPr lang="en-US" altLang="zh-CN"/>
                <a:t>(</a:t>
              </a:r>
              <a:r>
                <a:rPr lang="zh-CN" altLang="en-US">
                  <a:solidFill>
                    <a:srgbClr val="FF0000"/>
                  </a:solidFill>
                </a:rPr>
                <a:t>冷</a:t>
              </a:r>
              <a:r>
                <a:rPr lang="en-US" altLang="zh-CN">
                  <a:solidFill>
                    <a:srgbClr val="FF0000"/>
                  </a:solidFill>
                </a:rPr>
                <a:t>=2,</a:t>
              </a:r>
              <a:r>
                <a:rPr lang="zh-CN" altLang="en-US">
                  <a:solidFill>
                    <a:srgbClr val="FF0000"/>
                  </a:solidFill>
                </a:rPr>
                <a:t>常</a:t>
              </a:r>
              <a:r>
                <a:rPr lang="en-US" altLang="zh-CN">
                  <a:solidFill>
                    <a:srgbClr val="FF0000"/>
                  </a:solidFill>
                </a:rPr>
                <a:t>=7</a:t>
              </a:r>
              <a:r>
                <a:rPr lang="en-US" altLang="zh-CN"/>
                <a:t>)</a:t>
              </a:r>
              <a:endParaRPr lang="en-US" altLang="zh-CN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11638" y="5060"/>
              <a:ext cx="2716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乙地</a:t>
              </a:r>
              <a:r>
                <a:rPr lang="en-US" altLang="zh-CN">
                  <a:sym typeface="+mn-ea"/>
                </a:rPr>
                <a:t>(</a:t>
              </a:r>
              <a:r>
                <a:rPr lang="zh-CN" altLang="en-US" sz="1800">
                  <a:solidFill>
                    <a:srgbClr val="FF0000"/>
                  </a:solidFill>
                  <a:sym typeface="+mn-ea"/>
                </a:rPr>
                <a:t>常=3</a:t>
              </a:r>
              <a:r>
                <a:rPr lang="en-US" altLang="zh-CN">
                  <a:sym typeface="+mn-ea"/>
                </a:rPr>
                <a:t>)</a:t>
              </a:r>
              <a:endParaRPr lang="zh-CN" altLang="en-US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9355" y="7109"/>
              <a:ext cx="3501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丙地</a:t>
              </a:r>
              <a:r>
                <a:rPr lang="en-US" altLang="zh-CN">
                  <a:sym typeface="+mn-ea"/>
                </a:rPr>
                <a:t>(</a:t>
              </a:r>
              <a:r>
                <a:rPr lang="zh-CN" altLang="en-US" sz="1800">
                  <a:solidFill>
                    <a:srgbClr val="FF0000"/>
                  </a:solidFill>
                  <a:sym typeface="+mn-ea"/>
                </a:rPr>
                <a:t>冷=18,常=12</a:t>
              </a:r>
              <a:r>
                <a:rPr lang="en-US" altLang="zh-CN">
                  <a:sym typeface="+mn-ea"/>
                </a:rPr>
                <a:t>)</a:t>
              </a:r>
              <a:endParaRPr lang="zh-CN" altLang="en-US"/>
            </a:p>
          </p:txBody>
        </p:sp>
        <p:sp>
          <p:nvSpPr>
            <p:cNvPr id="22" name="文本框 21"/>
            <p:cNvSpPr txBox="1"/>
            <p:nvPr/>
          </p:nvSpPr>
          <p:spPr>
            <a:xfrm rot="19560000">
              <a:off x="10411" y="5885"/>
              <a:ext cx="1310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600" b="0"/>
                <a:t>296km</a:t>
              </a:r>
              <a:endParaRPr lang="en-US" altLang="zh-CN" sz="1600" b="0"/>
            </a:p>
          </p:txBody>
        </p:sp>
        <p:sp>
          <p:nvSpPr>
            <p:cNvPr id="23" name="文本框 22"/>
            <p:cNvSpPr txBox="1"/>
            <p:nvPr/>
          </p:nvSpPr>
          <p:spPr>
            <a:xfrm rot="360000">
              <a:off x="11282" y="4624"/>
              <a:ext cx="1310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600" b="0"/>
                <a:t>79km</a:t>
              </a:r>
              <a:endParaRPr lang="en-US" altLang="zh-CN" sz="1600" b="0"/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8674" y="4298"/>
              <a:ext cx="1310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600" b="0"/>
                <a:t>896km</a:t>
              </a:r>
              <a:endParaRPr lang="en-US" altLang="zh-CN" sz="1600" b="0"/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8787" y="5310"/>
              <a:ext cx="1310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600" b="0"/>
                <a:t>876km</a:t>
              </a:r>
              <a:endParaRPr lang="en-US" altLang="zh-CN" sz="1600" b="0"/>
            </a:p>
          </p:txBody>
        </p:sp>
        <p:sp>
          <p:nvSpPr>
            <p:cNvPr id="26" name="文本框 25"/>
            <p:cNvSpPr txBox="1"/>
            <p:nvPr/>
          </p:nvSpPr>
          <p:spPr>
            <a:xfrm rot="1680000">
              <a:off x="7313" y="5741"/>
              <a:ext cx="1310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600" b="0"/>
                <a:t>573km</a:t>
              </a:r>
              <a:endParaRPr lang="en-US" altLang="zh-CN" sz="1600" b="0"/>
            </a:p>
          </p:txBody>
        </p:sp>
        <p:sp>
          <p:nvSpPr>
            <p:cNvPr id="27" name="文本框 26"/>
            <p:cNvSpPr txBox="1"/>
            <p:nvPr/>
          </p:nvSpPr>
          <p:spPr>
            <a:xfrm rot="18300000">
              <a:off x="9801" y="5536"/>
              <a:ext cx="1310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600" b="0"/>
                <a:t>372km</a:t>
              </a:r>
              <a:endParaRPr lang="en-US" altLang="zh-CN" sz="1600" b="0"/>
            </a:p>
          </p:txBody>
        </p:sp>
      </p:grpSp>
      <p:sp>
        <p:nvSpPr>
          <p:cNvPr id="29" name="文本框 28"/>
          <p:cNvSpPr txBox="1"/>
          <p:nvPr/>
        </p:nvSpPr>
        <p:spPr>
          <a:xfrm>
            <a:off x="3275965" y="4670425"/>
            <a:ext cx="579501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货车：有冰柜车、无冰柜</a:t>
            </a:r>
            <a:r>
              <a:rPr lang="zh-CN" altLang="en-US"/>
              <a:t>车；</a:t>
            </a:r>
            <a:endParaRPr lang="zh-CN" altLang="en-US"/>
          </a:p>
          <a:p>
            <a:r>
              <a:rPr lang="zh-CN" altLang="en-US"/>
              <a:t>货物：冷冻货物、常温</a:t>
            </a:r>
            <a:r>
              <a:rPr lang="zh-CN" altLang="en-US"/>
              <a:t>货物；</a:t>
            </a:r>
            <a:endParaRPr lang="zh-CN" altLang="en-US"/>
          </a:p>
          <a:p>
            <a:r>
              <a:rPr lang="zh-CN" altLang="en-US"/>
              <a:t>货车载货：冷冻货物用有冰柜车、常温有无冰柜</a:t>
            </a:r>
            <a:r>
              <a:rPr lang="zh-CN" altLang="en-US"/>
              <a:t>皆可；</a:t>
            </a:r>
            <a:endParaRPr lang="zh-CN" altLang="en-US"/>
          </a:p>
          <a:p>
            <a:r>
              <a:rPr lang="zh-CN" altLang="en-US"/>
              <a:t>货车载货量：冰柜数量、常温</a:t>
            </a:r>
            <a:r>
              <a:rPr lang="zh-CN" altLang="en-US"/>
              <a:t>数量；</a:t>
            </a:r>
            <a:endParaRPr lang="zh-CN" altLang="en-US"/>
          </a:p>
          <a:p>
            <a:r>
              <a:rPr lang="zh-CN" altLang="en-US"/>
              <a:t>其他数值：路程、价格、不同车辆数量、</a:t>
            </a:r>
            <a:r>
              <a:rPr lang="en-US" altLang="zh-CN"/>
              <a:t>……</a:t>
            </a:r>
            <a:endParaRPr lang="en-US" altLang="zh-CN"/>
          </a:p>
          <a:p>
            <a:r>
              <a:rPr lang="zh-CN" altLang="en-US">
                <a:highlight>
                  <a:srgbClr val="FFFF00"/>
                </a:highlight>
              </a:rPr>
              <a:t>要求：货车从集散地出发并返回，价格最低。</a:t>
            </a:r>
            <a:endParaRPr lang="zh-CN" altLang="en-US"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B6128-3183-4E91-BC59-8FEA9B146D31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张志政——课程简介和概述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06F48-B873-4732-A4EF-1AC81A256663}" type="slidenum">
              <a:rPr lang="zh-CN" altLang="en-US" smtClean="0"/>
            </a:fld>
            <a:endParaRPr lang="zh-CN" altLang="en-US"/>
          </a:p>
        </p:txBody>
      </p:sp>
      <p:sp>
        <p:nvSpPr>
          <p:cNvPr id="6" name="TextBox 5" descr="7b0a202020202262756c6c6574223a20227b5c2263617465676f727949645c223a5c225c222c5c2274656d706c61746549645c223a32303233313539357d220a7d0a"/>
          <p:cNvSpPr txBox="1"/>
          <p:nvPr/>
        </p:nvSpPr>
        <p:spPr>
          <a:xfrm>
            <a:off x="370205" y="1711960"/>
            <a:ext cx="8558530" cy="335089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indent="0">
              <a:lnSpc>
                <a:spcPct val="150000"/>
              </a:lnSpc>
              <a:spcBef>
                <a:spcPts val="600"/>
              </a:spcBef>
              <a:buFont typeface="+mj-lt"/>
              <a:buNone/>
            </a:pPr>
            <a:r>
              <a:rPr lang="zh-CN" altLang="en-US" sz="2400" b="0" dirty="0" smtClean="0">
                <a:latin typeface="方正公文小标宋" panose="02000500000000000000" charset="-122"/>
                <a:ea typeface="方正公文小标宋" panose="02000500000000000000" charset="-122"/>
                <a:cs typeface="方正公文小标宋" panose="02000500000000000000" charset="-122"/>
              </a:rPr>
              <a:t>时间规划问题</a:t>
            </a:r>
            <a:endParaRPr lang="zh-CN" altLang="en-US" sz="2400" b="0" dirty="0" smtClean="0">
              <a:latin typeface="方正公文小标宋" panose="02000500000000000000" charset="-122"/>
              <a:ea typeface="方正公文小标宋" panose="02000500000000000000" charset="-122"/>
              <a:cs typeface="方正公文小标宋" panose="02000500000000000000" charset="-122"/>
            </a:endParaRP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Wingdings" panose="05000000000000000000" charset="0"/>
              <a:buBlip>
                <a:blip r:embed="rId1"/>
              </a:buBlip>
            </a:pPr>
            <a:r>
              <a:rPr lang="zh-CN" altLang="en-US" sz="2400" b="0" dirty="0" smtClean="0">
                <a:latin typeface="方正仿宋_GB2312" panose="02000000000000000000" charset="-122"/>
                <a:ea typeface="方正仿宋_GB2312" panose="02000000000000000000" charset="-122"/>
                <a:cs typeface="方正仿宋_GB2312" panose="02000000000000000000" charset="-122"/>
              </a:rPr>
              <a:t>环境状态特征是有限布尔</a:t>
            </a:r>
            <a:r>
              <a:rPr lang="zh-CN" altLang="en-US" sz="2400" b="0" dirty="0" smtClean="0">
                <a:latin typeface="方正仿宋_GB2312" panose="02000000000000000000" charset="-122"/>
                <a:ea typeface="方正仿宋_GB2312" panose="02000000000000000000" charset="-122"/>
                <a:cs typeface="方正仿宋_GB2312" panose="02000000000000000000" charset="-122"/>
              </a:rPr>
              <a:t>值；</a:t>
            </a:r>
            <a:endParaRPr lang="zh-CN" altLang="en-US" sz="2400" b="0" dirty="0" smtClean="0">
              <a:latin typeface="方正仿宋_GB2312" panose="02000000000000000000" charset="-122"/>
              <a:ea typeface="方正仿宋_GB2312" panose="02000000000000000000" charset="-122"/>
              <a:cs typeface="方正仿宋_GB2312" panose="02000000000000000000" charset="-122"/>
            </a:endParaRP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Wingdings" panose="05000000000000000000" charset="0"/>
              <a:buBlip>
                <a:blip r:embed="rId1"/>
              </a:buBlip>
            </a:pPr>
            <a:r>
              <a:rPr lang="zh-CN" altLang="en-US" sz="2400" b="0" dirty="0" smtClean="0">
                <a:latin typeface="方正仿宋_GB2312" panose="02000000000000000000" charset="-122"/>
                <a:ea typeface="方正仿宋_GB2312" panose="02000000000000000000" charset="-122"/>
                <a:cs typeface="方正仿宋_GB2312" panose="02000000000000000000" charset="-122"/>
              </a:rPr>
              <a:t>动作数量</a:t>
            </a:r>
            <a:r>
              <a:rPr lang="zh-CN" altLang="en-US" sz="2400" b="0" dirty="0" smtClean="0">
                <a:latin typeface="方正仿宋_GB2312" panose="02000000000000000000" charset="-122"/>
                <a:ea typeface="方正仿宋_GB2312" panose="02000000000000000000" charset="-122"/>
                <a:cs typeface="方正仿宋_GB2312" panose="02000000000000000000" charset="-122"/>
              </a:rPr>
              <a:t>有限；</a:t>
            </a:r>
            <a:endParaRPr lang="zh-CN" altLang="en-US" sz="2400" b="0" dirty="0" smtClean="0">
              <a:latin typeface="方正仿宋_GB2312" panose="02000000000000000000" charset="-122"/>
              <a:ea typeface="方正仿宋_GB2312" panose="02000000000000000000" charset="-122"/>
              <a:cs typeface="方正仿宋_GB2312" panose="02000000000000000000" charset="-122"/>
            </a:endParaRP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Wingdings" panose="05000000000000000000" charset="0"/>
              <a:buBlip>
                <a:blip r:embed="rId1"/>
              </a:buBlip>
            </a:pPr>
            <a:r>
              <a:rPr lang="zh-CN" altLang="en-US" sz="2400" b="0" dirty="0" smtClean="0">
                <a:solidFill>
                  <a:srgbClr val="FF0000"/>
                </a:solidFill>
                <a:latin typeface="方正仿宋_GB2312" panose="02000000000000000000" charset="-122"/>
                <a:ea typeface="方正仿宋_GB2312" panose="02000000000000000000" charset="-122"/>
                <a:cs typeface="方正仿宋_GB2312" panose="02000000000000000000" charset="-122"/>
              </a:rPr>
              <a:t>存在延续动作</a:t>
            </a:r>
            <a:endParaRPr lang="zh-CN" altLang="en-US" sz="2400" b="0" dirty="0" smtClean="0">
              <a:latin typeface="方正仿宋_GB2312" panose="02000000000000000000" charset="-122"/>
              <a:ea typeface="方正仿宋_GB2312" panose="02000000000000000000" charset="-122"/>
              <a:cs typeface="方正仿宋_GB2312" panose="02000000000000000000" charset="-122"/>
            </a:endParaRP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Wingdings" panose="05000000000000000000" charset="0"/>
              <a:buBlip>
                <a:blip r:embed="rId1"/>
              </a:buBlip>
            </a:pPr>
            <a:r>
              <a:rPr lang="zh-CN" altLang="en-US" sz="2400" b="0" dirty="0" smtClean="0">
                <a:latin typeface="方正仿宋_GB2312" panose="02000000000000000000" charset="-122"/>
                <a:ea typeface="方正仿宋_GB2312" panose="02000000000000000000" charset="-122"/>
                <a:cs typeface="方正仿宋_GB2312" panose="02000000000000000000" charset="-122"/>
              </a:rPr>
              <a:t>动作确然</a:t>
            </a:r>
            <a:r>
              <a:rPr lang="en-US" altLang="zh-CN" sz="2400" b="0" dirty="0" smtClean="0">
                <a:latin typeface="方正仿宋_GB2312" panose="02000000000000000000" charset="-122"/>
                <a:ea typeface="方正仿宋_GB2312" panose="02000000000000000000" charset="-122"/>
                <a:cs typeface="方正仿宋_GB2312" panose="02000000000000000000" charset="-122"/>
              </a:rPr>
              <a:t>——</a:t>
            </a:r>
            <a:r>
              <a:rPr lang="zh-CN" altLang="en-US" sz="2400" b="0" dirty="0" smtClean="0">
                <a:latin typeface="方正仿宋_GB2312" panose="02000000000000000000" charset="-122"/>
                <a:ea typeface="方正仿宋_GB2312" panose="02000000000000000000" charset="-122"/>
                <a:cs typeface="方正仿宋_GB2312" panose="02000000000000000000" charset="-122"/>
              </a:rPr>
              <a:t>同样状态下，同样动作导致同样的</a:t>
            </a:r>
            <a:r>
              <a:rPr lang="zh-CN" altLang="en-US" sz="2400" b="0" dirty="0" smtClean="0">
                <a:latin typeface="方正仿宋_GB2312" panose="02000000000000000000" charset="-122"/>
                <a:ea typeface="方正仿宋_GB2312" panose="02000000000000000000" charset="-122"/>
                <a:cs typeface="方正仿宋_GB2312" panose="02000000000000000000" charset="-122"/>
              </a:rPr>
              <a:t>结果；</a:t>
            </a:r>
            <a:endParaRPr lang="zh-CN" altLang="en-US" sz="2400" b="0" dirty="0" smtClean="0">
              <a:latin typeface="方正仿宋_GB2312" panose="02000000000000000000" charset="-122"/>
              <a:ea typeface="方正仿宋_GB2312" panose="02000000000000000000" charset="-122"/>
              <a:cs typeface="方正仿宋_GB2312" panose="02000000000000000000" charset="-122"/>
            </a:endParaRP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Wingdings" panose="05000000000000000000" charset="0"/>
              <a:buBlip>
                <a:blip r:embed="rId1"/>
              </a:buBlip>
            </a:pPr>
            <a:r>
              <a:rPr lang="zh-CN" altLang="en-US" sz="2400" b="0" dirty="0" smtClean="0">
                <a:latin typeface="方正仿宋_GB2312" panose="02000000000000000000" charset="-122"/>
                <a:ea typeface="方正仿宋_GB2312" panose="02000000000000000000" charset="-122"/>
                <a:cs typeface="方正仿宋_GB2312" panose="02000000000000000000" charset="-122"/>
              </a:rPr>
              <a:t>环境是静态的</a:t>
            </a:r>
            <a:r>
              <a:rPr lang="en-US" altLang="zh-CN" sz="2400" b="0" dirty="0" smtClean="0">
                <a:latin typeface="方正仿宋_GB2312" panose="02000000000000000000" charset="-122"/>
                <a:ea typeface="方正仿宋_GB2312" panose="02000000000000000000" charset="-122"/>
                <a:cs typeface="方正仿宋_GB2312" panose="02000000000000000000" charset="-122"/>
              </a:rPr>
              <a:t>——</a:t>
            </a:r>
            <a:r>
              <a:rPr lang="zh-CN" altLang="en-US" sz="2400" b="0" dirty="0" smtClean="0">
                <a:latin typeface="方正仿宋_GB2312" panose="02000000000000000000" charset="-122"/>
                <a:ea typeface="方正仿宋_GB2312" panose="02000000000000000000" charset="-122"/>
                <a:cs typeface="方正仿宋_GB2312" panose="02000000000000000000" charset="-122"/>
              </a:rPr>
              <a:t>没有动作则环境的状态不变化；</a:t>
            </a:r>
            <a:endParaRPr lang="zh-CN" altLang="en-US" sz="2400" b="0" dirty="0" smtClean="0">
              <a:latin typeface="方正仿宋_GB2312" panose="02000000000000000000" charset="-122"/>
              <a:ea typeface="方正仿宋_GB2312" panose="02000000000000000000" charset="-122"/>
              <a:cs typeface="方正仿宋_GB2312" panose="02000000000000000000" charset="-122"/>
            </a:endParaRP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Wingdings" panose="05000000000000000000" charset="0"/>
              <a:buBlip>
                <a:blip r:embed="rId1"/>
              </a:buBlip>
            </a:pPr>
            <a:r>
              <a:rPr lang="zh-CN" altLang="en-US" sz="2400" b="0" dirty="0" smtClean="0">
                <a:latin typeface="方正仿宋_GB2312" panose="02000000000000000000" charset="-122"/>
                <a:ea typeface="方正仿宋_GB2312" panose="02000000000000000000" charset="-122"/>
                <a:cs typeface="方正仿宋_GB2312" panose="02000000000000000000" charset="-122"/>
              </a:rPr>
              <a:t>初始状态信息完全</a:t>
            </a:r>
            <a:r>
              <a:rPr lang="en-US" altLang="zh-CN" sz="2400" b="0" dirty="0" smtClean="0">
                <a:latin typeface="方正仿宋_GB2312" panose="02000000000000000000" charset="-122"/>
                <a:ea typeface="方正仿宋_GB2312" panose="02000000000000000000" charset="-122"/>
                <a:cs typeface="方正仿宋_GB2312" panose="02000000000000000000" charset="-122"/>
              </a:rPr>
              <a:t>——</a:t>
            </a:r>
            <a:r>
              <a:rPr lang="zh-CN" altLang="en-US" sz="2400" b="0" dirty="0" smtClean="0">
                <a:latin typeface="方正仿宋_GB2312" panose="02000000000000000000" charset="-122"/>
                <a:ea typeface="方正仿宋_GB2312" panose="02000000000000000000" charset="-122"/>
                <a:cs typeface="方正仿宋_GB2312" panose="02000000000000000000" charset="-122"/>
              </a:rPr>
              <a:t>初始状态所有特征变量的值都</a:t>
            </a:r>
            <a:r>
              <a:rPr lang="zh-CN" altLang="en-US" sz="2400" b="0" dirty="0" smtClean="0">
                <a:latin typeface="方正仿宋_GB2312" panose="02000000000000000000" charset="-122"/>
                <a:ea typeface="方正仿宋_GB2312" panose="02000000000000000000" charset="-122"/>
                <a:cs typeface="方正仿宋_GB2312" panose="02000000000000000000" charset="-122"/>
              </a:rPr>
              <a:t>已知。</a:t>
            </a:r>
            <a:endParaRPr lang="zh-CN" altLang="en-US" sz="2400" b="0" dirty="0" smtClean="0">
              <a:latin typeface="方正仿宋_GB2312" panose="02000000000000000000" charset="-122"/>
              <a:ea typeface="方正仿宋_GB2312" panose="02000000000000000000" charset="-122"/>
              <a:cs typeface="方正仿宋_GB2312" panose="02000000000000000000" charset="-122"/>
            </a:endParaRPr>
          </a:p>
        </p:txBody>
      </p:sp>
      <p:sp>
        <p:nvSpPr>
          <p:cNvPr id="5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5560" y="836772"/>
            <a:ext cx="8892480" cy="611187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lIns="90488" tIns="44450" rIns="90488" bIns="44450" anchor="ctr"/>
          <a:p>
            <a:pPr algn="ctr"/>
            <a:r>
              <a:rPr kumimoji="1" lang="en-US" altLang="zh-CN" sz="3600" dirty="0" smtClean="0">
                <a:solidFill>
                  <a:srgbClr val="C00000"/>
                </a:solidFill>
                <a:latin typeface="方正公文小标宋" panose="02000500000000000000" charset="-122"/>
                <a:ea typeface="方正公文小标宋" panose="02000500000000000000" charset="-122"/>
              </a:rPr>
              <a:t>4.4 </a:t>
            </a:r>
            <a:r>
              <a:rPr kumimoji="1" lang="zh-CN" altLang="en-US" sz="3600" dirty="0" smtClean="0">
                <a:solidFill>
                  <a:srgbClr val="C00000"/>
                </a:solidFill>
                <a:latin typeface="方正公文小标宋" panose="02000500000000000000" charset="-122"/>
                <a:ea typeface="方正公文小标宋" panose="02000500000000000000" charset="-122"/>
              </a:rPr>
              <a:t>时</a:t>
            </a:r>
            <a:r>
              <a:rPr kumimoji="1" lang="zh-CN" altLang="en-US" sz="3600" dirty="0" smtClean="0">
                <a:solidFill>
                  <a:srgbClr val="C00000"/>
                </a:solidFill>
                <a:latin typeface="方正公文小标宋" panose="02000500000000000000" charset="-122"/>
                <a:ea typeface="方正公文小标宋" panose="02000500000000000000" charset="-122"/>
              </a:rPr>
              <a:t>间规划问题</a:t>
            </a:r>
            <a:endParaRPr kumimoji="1" lang="zh-CN" altLang="en-US" sz="3600" dirty="0" smtClean="0">
              <a:solidFill>
                <a:srgbClr val="C00000"/>
              </a:solidFill>
              <a:latin typeface="方正公文小标宋" panose="02000500000000000000" charset="-122"/>
              <a:ea typeface="方正公文小标宋" panose="02000500000000000000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792980" y="1992630"/>
            <a:ext cx="3955415" cy="14763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/>
              <a:t>时间规划任务，不是形成一个规划序列，而是一个调度列表，其中每一元是</a:t>
            </a:r>
            <a:r>
              <a:rPr lang="en-US" altLang="zh-CN"/>
              <a:t>(</a:t>
            </a:r>
            <a:r>
              <a:rPr lang="zh-CN" altLang="en-US"/>
              <a:t>动作</a:t>
            </a:r>
            <a:r>
              <a:rPr lang="en-US" altLang="zh-CN"/>
              <a:t>a, </a:t>
            </a:r>
            <a:r>
              <a:rPr lang="zh-CN" altLang="en-US"/>
              <a:t>时刻</a:t>
            </a:r>
            <a:r>
              <a:rPr lang="en-US" altLang="zh-CN"/>
              <a:t>t)</a:t>
            </a:r>
            <a:r>
              <a:rPr lang="zh-CN" altLang="en-US"/>
              <a:t>二元组。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altLang="zh-CN">
                <a:sym typeface="+mn-ea"/>
              </a:rPr>
              <a:t>(</a:t>
            </a:r>
            <a:r>
              <a:rPr lang="zh-CN" altLang="en-US">
                <a:sym typeface="+mn-ea"/>
              </a:rPr>
              <a:t>动作</a:t>
            </a:r>
            <a:r>
              <a:rPr lang="en-US" altLang="zh-CN">
                <a:sym typeface="+mn-ea"/>
              </a:rPr>
              <a:t>a, </a:t>
            </a:r>
            <a:r>
              <a:rPr lang="zh-CN" altLang="en-US">
                <a:sym typeface="+mn-ea"/>
              </a:rPr>
              <a:t>时刻</a:t>
            </a:r>
            <a:r>
              <a:rPr lang="en-US" altLang="zh-CN">
                <a:sym typeface="+mn-ea"/>
              </a:rPr>
              <a:t>t)</a:t>
            </a:r>
            <a:r>
              <a:rPr lang="zh-CN" altLang="en-US">
                <a:sym typeface="+mn-ea"/>
              </a:rPr>
              <a:t>二元组表示动作</a:t>
            </a:r>
            <a:r>
              <a:rPr lang="en-US" altLang="zh-CN">
                <a:sym typeface="+mn-ea"/>
              </a:rPr>
              <a:t>a</a:t>
            </a:r>
            <a:r>
              <a:rPr lang="zh-CN" altLang="en-US">
                <a:sym typeface="+mn-ea"/>
              </a:rPr>
              <a:t>在时刻</a:t>
            </a:r>
            <a:r>
              <a:rPr lang="en-US" altLang="zh-CN">
                <a:sym typeface="+mn-ea"/>
              </a:rPr>
              <a:t>t</a:t>
            </a:r>
            <a:r>
              <a:rPr lang="zh-CN" altLang="en-US">
                <a:sym typeface="+mn-ea"/>
              </a:rPr>
              <a:t>开始</a:t>
            </a:r>
            <a:r>
              <a:rPr lang="en-US" altLang="zh-CN">
                <a:sym typeface="+mn-ea"/>
              </a:rPr>
              <a:t>/</a:t>
            </a:r>
            <a:r>
              <a:rPr lang="zh-CN" altLang="en-US">
                <a:sym typeface="+mn-ea"/>
              </a:rPr>
              <a:t>结束。</a:t>
            </a:r>
            <a:endParaRPr lang="en-US" altLang="zh-CN">
              <a:sym typeface="+mn-ea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B6128-3183-4E91-BC59-8FEA9B146D31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张志政——课程简介和概述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06F48-B873-4732-A4EF-1AC81A256663}" type="slidenum">
              <a:rPr lang="zh-CN" altLang="en-US" smtClean="0"/>
            </a:fld>
            <a:endParaRPr lang="zh-CN" altLang="en-US"/>
          </a:p>
        </p:txBody>
      </p:sp>
      <p:sp>
        <p:nvSpPr>
          <p:cNvPr id="6" name="TextBox 5" descr="7b0a202020202262756c6c6574223a20227b5c2263617465676f727949645c223a5c225c222c5c2274656d706c61746549645c223a32303233313539357d220a7d0a"/>
          <p:cNvSpPr txBox="1"/>
          <p:nvPr/>
        </p:nvSpPr>
        <p:spPr>
          <a:xfrm>
            <a:off x="370205" y="1711960"/>
            <a:ext cx="8558530" cy="335089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indent="0">
              <a:lnSpc>
                <a:spcPct val="150000"/>
              </a:lnSpc>
              <a:spcBef>
                <a:spcPts val="600"/>
              </a:spcBef>
              <a:buFont typeface="+mj-lt"/>
              <a:buNone/>
            </a:pPr>
            <a:r>
              <a:rPr lang="zh-CN" altLang="en-US" sz="2400" b="0" dirty="0" smtClean="0">
                <a:latin typeface="方正公文小标宋" panose="02000500000000000000" charset="-122"/>
                <a:ea typeface="方正公文小标宋" panose="02000500000000000000" charset="-122"/>
                <a:cs typeface="方正公文小标宋" panose="02000500000000000000" charset="-122"/>
              </a:rPr>
              <a:t>时间规划问题</a:t>
            </a:r>
            <a:r>
              <a:rPr lang="en-US" altLang="zh-CN" sz="2400" b="0" dirty="0" smtClean="0">
                <a:latin typeface="方正公文小标宋" panose="02000500000000000000" charset="-122"/>
                <a:ea typeface="方正公文小标宋" panose="02000500000000000000" charset="-122"/>
                <a:cs typeface="方正公文小标宋" panose="02000500000000000000" charset="-122"/>
              </a:rPr>
              <a:t>——</a:t>
            </a:r>
            <a:r>
              <a:rPr lang="zh-CN" altLang="en-US" sz="2400" b="0" dirty="0" smtClean="0">
                <a:latin typeface="方正公文小标宋" panose="02000500000000000000" charset="-122"/>
                <a:ea typeface="方正公文小标宋" panose="02000500000000000000" charset="-122"/>
                <a:cs typeface="方正公文小标宋" panose="02000500000000000000" charset="-122"/>
              </a:rPr>
              <a:t>上下电梯问题</a:t>
            </a:r>
            <a:endParaRPr lang="zh-CN" altLang="en-US" sz="2400" b="0" dirty="0" smtClean="0">
              <a:latin typeface="方正公文小标宋" panose="02000500000000000000" charset="-122"/>
              <a:ea typeface="方正公文小标宋" panose="02000500000000000000" charset="-122"/>
              <a:cs typeface="方正公文小标宋" panose="02000500000000000000" charset="-122"/>
            </a:endParaRPr>
          </a:p>
          <a:p>
            <a:pPr marL="342900" indent="-342900">
              <a:lnSpc>
                <a:spcPct val="140000"/>
              </a:lnSpc>
              <a:spcBef>
                <a:spcPts val="600"/>
              </a:spcBef>
              <a:buFont typeface="Arial" panose="020B0604020202020204" pitchFamily="34" charset="0"/>
              <a:buBlip>
                <a:blip r:embed="rId1"/>
              </a:buBlip>
            </a:pPr>
            <a:r>
              <a:rPr lang="zh-CN" altLang="en-US" sz="2400" b="0" dirty="0" smtClean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环境感知</a:t>
            </a:r>
            <a:endParaRPr lang="zh-CN" altLang="en-US" sz="2400" b="0" dirty="0" smtClean="0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  <a:p>
            <a:pPr marL="342900" indent="-342900">
              <a:lnSpc>
                <a:spcPct val="140000"/>
              </a:lnSpc>
              <a:spcBef>
                <a:spcPts val="600"/>
              </a:spcBef>
              <a:buFont typeface="Arial" panose="020B0604020202020204" pitchFamily="34" charset="0"/>
              <a:buBlip>
                <a:blip r:embed="rId1"/>
              </a:buBlip>
            </a:pPr>
            <a:r>
              <a:rPr lang="zh-CN" altLang="en-US" sz="2400" b="0" dirty="0" smtClean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改变环境的动作集</a:t>
            </a:r>
            <a:endParaRPr lang="en-US" altLang="zh-CN" sz="2400" b="0" dirty="0" smtClean="0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  <a:sym typeface="+mn-ea"/>
            </a:endParaRPr>
          </a:p>
          <a:p>
            <a:pPr marL="342900" indent="-342900">
              <a:lnSpc>
                <a:spcPct val="140000"/>
              </a:lnSpc>
              <a:spcBef>
                <a:spcPts val="600"/>
              </a:spcBef>
              <a:buFont typeface="Arial" panose="020B0604020202020204" pitchFamily="34" charset="0"/>
              <a:buBlip>
                <a:blip r:embed="rId1"/>
              </a:buBlip>
            </a:pPr>
            <a:r>
              <a:rPr lang="zh-CN" altLang="en-US" sz="2400" b="0" dirty="0" smtClean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动作的条件和</a:t>
            </a:r>
            <a:r>
              <a:rPr lang="zh-CN" altLang="en-US" sz="2400" b="0" dirty="0" smtClean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影响</a:t>
            </a:r>
            <a:endParaRPr lang="zh-CN" altLang="en-US" sz="2400" b="0" dirty="0" smtClean="0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  <a:sym typeface="+mn-ea"/>
            </a:endParaRPr>
          </a:p>
          <a:p>
            <a:pPr marL="342900" indent="-342900">
              <a:lnSpc>
                <a:spcPct val="140000"/>
              </a:lnSpc>
              <a:spcBef>
                <a:spcPts val="600"/>
              </a:spcBef>
              <a:buFont typeface="Arial" panose="020B0604020202020204" pitchFamily="34" charset="0"/>
              <a:buBlip>
                <a:blip r:embed="rId1"/>
              </a:buBlip>
            </a:pPr>
            <a:r>
              <a:rPr lang="zh-CN" altLang="en-US" sz="2400" b="0" dirty="0" smtClean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初始环境</a:t>
            </a:r>
            <a:endParaRPr lang="zh-CN" altLang="en-US" sz="2400" b="0" dirty="0" smtClean="0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  <a:sym typeface="+mn-ea"/>
            </a:endParaRPr>
          </a:p>
          <a:p>
            <a:pPr marL="342900" indent="-342900">
              <a:lnSpc>
                <a:spcPct val="140000"/>
              </a:lnSpc>
              <a:spcBef>
                <a:spcPts val="600"/>
              </a:spcBef>
              <a:buFont typeface="Arial" panose="020B0604020202020204" pitchFamily="34" charset="0"/>
              <a:buBlip>
                <a:blip r:embed="rId1"/>
              </a:buBlip>
            </a:pPr>
            <a:r>
              <a:rPr lang="zh-CN" altLang="en-US" sz="2400" b="0" dirty="0" smtClean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目标状态</a:t>
            </a:r>
            <a:endParaRPr lang="en-US" altLang="zh-CN" sz="2400" b="0" dirty="0" smtClean="0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  <a:sym typeface="+mn-ea"/>
            </a:endParaRPr>
          </a:p>
        </p:txBody>
      </p:sp>
      <p:sp>
        <p:nvSpPr>
          <p:cNvPr id="5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5560" y="836772"/>
            <a:ext cx="8892480" cy="611187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lIns="90488" tIns="44450" rIns="90488" bIns="44450" anchor="ctr"/>
          <a:p>
            <a:pPr algn="ctr"/>
            <a:r>
              <a:rPr kumimoji="1" lang="en-US" altLang="zh-CN" sz="3600" dirty="0" smtClean="0">
                <a:solidFill>
                  <a:srgbClr val="C00000"/>
                </a:solidFill>
                <a:latin typeface="方正公文小标宋" panose="02000500000000000000" charset="-122"/>
                <a:ea typeface="方正公文小标宋" panose="02000500000000000000" charset="-122"/>
              </a:rPr>
              <a:t>4.4 </a:t>
            </a:r>
            <a:r>
              <a:rPr kumimoji="1" lang="zh-CN" altLang="en-US" sz="3600" dirty="0" smtClean="0">
                <a:solidFill>
                  <a:srgbClr val="C00000"/>
                </a:solidFill>
                <a:latin typeface="方正公文小标宋" panose="02000500000000000000" charset="-122"/>
                <a:ea typeface="方正公文小标宋" panose="02000500000000000000" charset="-122"/>
              </a:rPr>
              <a:t>时间规划问题</a:t>
            </a:r>
            <a:endParaRPr kumimoji="1" lang="zh-CN" altLang="en-US" sz="3600" dirty="0" smtClean="0">
              <a:solidFill>
                <a:srgbClr val="C00000"/>
              </a:solidFill>
              <a:latin typeface="方正公文小标宋" panose="02000500000000000000" charset="-122"/>
              <a:ea typeface="方正公文小标宋" panose="02000500000000000000" charset="-122"/>
            </a:endParaRPr>
          </a:p>
        </p:txBody>
      </p:sp>
      <p:sp>
        <p:nvSpPr>
          <p:cNvPr id="8" name="文本框 7"/>
          <p:cNvSpPr txBox="1"/>
          <p:nvPr>
            <p:custDataLst>
              <p:tags r:id="rId3"/>
            </p:custDataLst>
          </p:nvPr>
        </p:nvSpPr>
        <p:spPr>
          <a:xfrm>
            <a:off x="3851910" y="2421255"/>
            <a:ext cx="4504690" cy="11988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/>
              <a:t>多个人在不同楼层，去往同一个</a:t>
            </a:r>
            <a:r>
              <a:rPr lang="zh-CN" altLang="en-US"/>
              <a:t>楼层；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/>
              <a:t>电梯在不同楼层间移动，会花</a:t>
            </a:r>
            <a:r>
              <a:rPr lang="zh-CN" altLang="en-US"/>
              <a:t>时间；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/>
              <a:t>人员进出电梯会花</a:t>
            </a:r>
            <a:r>
              <a:rPr lang="zh-CN" altLang="en-US"/>
              <a:t>时间；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/>
              <a:t>有</a:t>
            </a:r>
            <a:r>
              <a:rPr lang="zh-CN" altLang="en-US"/>
              <a:t>多部电梯。</a:t>
            </a:r>
            <a:endParaRPr lang="zh-CN" alt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B6128-3183-4E91-BC59-8FEA9B146D31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张志政——课程简介和概述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06F48-B873-4732-A4EF-1AC81A256663}" type="slidenum">
              <a:rPr lang="zh-CN" altLang="en-US" smtClean="0"/>
            </a:fld>
            <a:endParaRPr lang="zh-CN" altLang="en-US"/>
          </a:p>
        </p:txBody>
      </p:sp>
      <p:sp>
        <p:nvSpPr>
          <p:cNvPr id="6" name="TextBox 5" descr="7b0a202020202262756c6c6574223a20227b5c2263617465676f727949645c223a5c225c222c5c2274656d706c61746549645c223a32303233313539357d220a7d0a"/>
          <p:cNvSpPr txBox="1"/>
          <p:nvPr/>
        </p:nvSpPr>
        <p:spPr>
          <a:xfrm>
            <a:off x="370205" y="1711960"/>
            <a:ext cx="8558530" cy="335089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indent="0">
              <a:lnSpc>
                <a:spcPct val="150000"/>
              </a:lnSpc>
              <a:spcBef>
                <a:spcPts val="600"/>
              </a:spcBef>
              <a:buFont typeface="+mj-lt"/>
              <a:buNone/>
            </a:pPr>
            <a:r>
              <a:rPr lang="zh-CN" altLang="en-US" sz="2400" b="0" dirty="0" smtClean="0">
                <a:latin typeface="方正公文小标宋" panose="02000500000000000000" charset="-122"/>
                <a:ea typeface="方正公文小标宋" panose="02000500000000000000" charset="-122"/>
                <a:cs typeface="方正公文小标宋" panose="02000500000000000000" charset="-122"/>
              </a:rPr>
              <a:t>混合规划问题</a:t>
            </a:r>
            <a:endParaRPr lang="zh-CN" altLang="en-US" sz="2400" b="0" dirty="0" smtClean="0">
              <a:latin typeface="方正公文小标宋" panose="02000500000000000000" charset="-122"/>
              <a:ea typeface="方正公文小标宋" panose="02000500000000000000" charset="-122"/>
              <a:cs typeface="方正公文小标宋" panose="02000500000000000000" charset="-122"/>
            </a:endParaRP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Wingdings" panose="05000000000000000000" charset="0"/>
              <a:buBlip>
                <a:blip r:embed="rId1"/>
              </a:buBlip>
            </a:pPr>
            <a:r>
              <a:rPr lang="zh-CN" altLang="en-US" sz="2400" b="0" dirty="0" smtClean="0">
                <a:latin typeface="方正仿宋_GB2312" panose="02000000000000000000" charset="-122"/>
                <a:ea typeface="方正仿宋_GB2312" panose="02000000000000000000" charset="-122"/>
                <a:cs typeface="方正仿宋_GB2312" panose="02000000000000000000" charset="-122"/>
              </a:rPr>
              <a:t>环境状态特征是布尔值，也可能是数值型</a:t>
            </a:r>
            <a:r>
              <a:rPr lang="zh-CN" altLang="en-US" sz="2400" b="0" dirty="0" smtClean="0">
                <a:latin typeface="方正仿宋_GB2312" panose="02000000000000000000" charset="-122"/>
                <a:ea typeface="方正仿宋_GB2312" panose="02000000000000000000" charset="-122"/>
                <a:cs typeface="方正仿宋_GB2312" panose="02000000000000000000" charset="-122"/>
              </a:rPr>
              <a:t>的；</a:t>
            </a:r>
            <a:endParaRPr lang="zh-CN" altLang="en-US" sz="2400" b="0" dirty="0" smtClean="0">
              <a:latin typeface="方正仿宋_GB2312" panose="02000000000000000000" charset="-122"/>
              <a:ea typeface="方正仿宋_GB2312" panose="02000000000000000000" charset="-122"/>
              <a:cs typeface="方正仿宋_GB2312" panose="02000000000000000000" charset="-122"/>
            </a:endParaRP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Wingdings" panose="05000000000000000000" charset="0"/>
              <a:buBlip>
                <a:blip r:embed="rId1"/>
              </a:buBlip>
            </a:pPr>
            <a:r>
              <a:rPr lang="zh-CN" altLang="en-US" sz="2400" b="0" dirty="0" smtClean="0">
                <a:latin typeface="方正仿宋_GB2312" panose="02000000000000000000" charset="-122"/>
                <a:ea typeface="方正仿宋_GB2312" panose="02000000000000000000" charset="-122"/>
                <a:cs typeface="方正仿宋_GB2312" panose="02000000000000000000" charset="-122"/>
              </a:rPr>
              <a:t>动作数量</a:t>
            </a:r>
            <a:r>
              <a:rPr lang="zh-CN" altLang="en-US" sz="2400" b="0" dirty="0" smtClean="0">
                <a:latin typeface="方正仿宋_GB2312" panose="02000000000000000000" charset="-122"/>
                <a:ea typeface="方正仿宋_GB2312" panose="02000000000000000000" charset="-122"/>
                <a:cs typeface="方正仿宋_GB2312" panose="02000000000000000000" charset="-122"/>
              </a:rPr>
              <a:t>有限；</a:t>
            </a:r>
            <a:endParaRPr lang="zh-CN" altLang="en-US" sz="2400" b="0" dirty="0" smtClean="0">
              <a:latin typeface="方正仿宋_GB2312" panose="02000000000000000000" charset="-122"/>
              <a:ea typeface="方正仿宋_GB2312" panose="02000000000000000000" charset="-122"/>
              <a:cs typeface="方正仿宋_GB2312" panose="02000000000000000000" charset="-122"/>
            </a:endParaRP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Wingdings" panose="05000000000000000000" charset="0"/>
              <a:buBlip>
                <a:blip r:embed="rId1"/>
              </a:buBlip>
            </a:pPr>
            <a:r>
              <a:rPr lang="zh-CN" altLang="en-US" sz="2400" b="0" dirty="0" smtClean="0">
                <a:solidFill>
                  <a:srgbClr val="FF0000"/>
                </a:solidFill>
                <a:latin typeface="方正仿宋_GB2312" panose="02000000000000000000" charset="-122"/>
                <a:ea typeface="方正仿宋_GB2312" panose="02000000000000000000" charset="-122"/>
                <a:cs typeface="方正仿宋_GB2312" panose="02000000000000000000" charset="-122"/>
              </a:rPr>
              <a:t>存在延续动作，动作过程中，环境特征连续变化</a:t>
            </a:r>
            <a:endParaRPr lang="zh-CN" altLang="en-US" sz="2400" b="0" dirty="0" smtClean="0">
              <a:latin typeface="方正仿宋_GB2312" panose="02000000000000000000" charset="-122"/>
              <a:ea typeface="方正仿宋_GB2312" panose="02000000000000000000" charset="-122"/>
              <a:cs typeface="方正仿宋_GB2312" panose="02000000000000000000" charset="-122"/>
            </a:endParaRP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Wingdings" panose="05000000000000000000" charset="0"/>
              <a:buBlip>
                <a:blip r:embed="rId1"/>
              </a:buBlip>
            </a:pPr>
            <a:r>
              <a:rPr lang="zh-CN" altLang="en-US" sz="2400" b="0" dirty="0" smtClean="0">
                <a:latin typeface="方正仿宋_GB2312" panose="02000000000000000000" charset="-122"/>
                <a:ea typeface="方正仿宋_GB2312" panose="02000000000000000000" charset="-122"/>
                <a:cs typeface="方正仿宋_GB2312" panose="02000000000000000000" charset="-122"/>
              </a:rPr>
              <a:t>动作确然</a:t>
            </a:r>
            <a:r>
              <a:rPr lang="en-US" altLang="zh-CN" sz="2400" b="0" dirty="0" smtClean="0">
                <a:latin typeface="方正仿宋_GB2312" panose="02000000000000000000" charset="-122"/>
                <a:ea typeface="方正仿宋_GB2312" panose="02000000000000000000" charset="-122"/>
                <a:cs typeface="方正仿宋_GB2312" panose="02000000000000000000" charset="-122"/>
              </a:rPr>
              <a:t>——</a:t>
            </a:r>
            <a:r>
              <a:rPr lang="zh-CN" altLang="en-US" sz="2400" b="0" dirty="0" smtClean="0">
                <a:latin typeface="方正仿宋_GB2312" panose="02000000000000000000" charset="-122"/>
                <a:ea typeface="方正仿宋_GB2312" panose="02000000000000000000" charset="-122"/>
                <a:cs typeface="方正仿宋_GB2312" panose="02000000000000000000" charset="-122"/>
              </a:rPr>
              <a:t>同样状态下，同样动作导致同样的</a:t>
            </a:r>
            <a:r>
              <a:rPr lang="zh-CN" altLang="en-US" sz="2400" b="0" dirty="0" smtClean="0">
                <a:latin typeface="方正仿宋_GB2312" panose="02000000000000000000" charset="-122"/>
                <a:ea typeface="方正仿宋_GB2312" panose="02000000000000000000" charset="-122"/>
                <a:cs typeface="方正仿宋_GB2312" panose="02000000000000000000" charset="-122"/>
              </a:rPr>
              <a:t>结果；</a:t>
            </a:r>
            <a:endParaRPr lang="zh-CN" altLang="en-US" sz="2400" b="0" dirty="0" smtClean="0">
              <a:latin typeface="方正仿宋_GB2312" panose="02000000000000000000" charset="-122"/>
              <a:ea typeface="方正仿宋_GB2312" panose="02000000000000000000" charset="-122"/>
              <a:cs typeface="方正仿宋_GB2312" panose="02000000000000000000" charset="-122"/>
            </a:endParaRP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Wingdings" panose="05000000000000000000" charset="0"/>
              <a:buBlip>
                <a:blip r:embed="rId1"/>
              </a:buBlip>
            </a:pPr>
            <a:r>
              <a:rPr lang="zh-CN" altLang="en-US" sz="2400" b="0" dirty="0" smtClean="0">
                <a:latin typeface="方正仿宋_GB2312" panose="02000000000000000000" charset="-122"/>
                <a:ea typeface="方正仿宋_GB2312" panose="02000000000000000000" charset="-122"/>
                <a:cs typeface="方正仿宋_GB2312" panose="02000000000000000000" charset="-122"/>
              </a:rPr>
              <a:t>环境是静态的</a:t>
            </a:r>
            <a:r>
              <a:rPr lang="en-US" altLang="zh-CN" sz="2400" b="0" dirty="0" smtClean="0">
                <a:latin typeface="方正仿宋_GB2312" panose="02000000000000000000" charset="-122"/>
                <a:ea typeface="方正仿宋_GB2312" panose="02000000000000000000" charset="-122"/>
                <a:cs typeface="方正仿宋_GB2312" panose="02000000000000000000" charset="-122"/>
              </a:rPr>
              <a:t>——</a:t>
            </a:r>
            <a:r>
              <a:rPr lang="zh-CN" altLang="en-US" sz="2400" b="0" dirty="0" smtClean="0">
                <a:latin typeface="方正仿宋_GB2312" panose="02000000000000000000" charset="-122"/>
                <a:ea typeface="方正仿宋_GB2312" panose="02000000000000000000" charset="-122"/>
                <a:cs typeface="方正仿宋_GB2312" panose="02000000000000000000" charset="-122"/>
              </a:rPr>
              <a:t>没有动作则环境的状态不变化；</a:t>
            </a:r>
            <a:endParaRPr lang="zh-CN" altLang="en-US" sz="2400" b="0" dirty="0" smtClean="0">
              <a:latin typeface="方正仿宋_GB2312" panose="02000000000000000000" charset="-122"/>
              <a:ea typeface="方正仿宋_GB2312" panose="02000000000000000000" charset="-122"/>
              <a:cs typeface="方正仿宋_GB2312" panose="02000000000000000000" charset="-122"/>
            </a:endParaRP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Wingdings" panose="05000000000000000000" charset="0"/>
              <a:buBlip>
                <a:blip r:embed="rId1"/>
              </a:buBlip>
            </a:pPr>
            <a:r>
              <a:rPr lang="zh-CN" altLang="en-US" sz="2400" b="0" dirty="0" smtClean="0">
                <a:latin typeface="方正仿宋_GB2312" panose="02000000000000000000" charset="-122"/>
                <a:ea typeface="方正仿宋_GB2312" panose="02000000000000000000" charset="-122"/>
                <a:cs typeface="方正仿宋_GB2312" panose="02000000000000000000" charset="-122"/>
              </a:rPr>
              <a:t>初始状态信息完全</a:t>
            </a:r>
            <a:r>
              <a:rPr lang="en-US" altLang="zh-CN" sz="2400" b="0" dirty="0" smtClean="0">
                <a:latin typeface="方正仿宋_GB2312" panose="02000000000000000000" charset="-122"/>
                <a:ea typeface="方正仿宋_GB2312" panose="02000000000000000000" charset="-122"/>
                <a:cs typeface="方正仿宋_GB2312" panose="02000000000000000000" charset="-122"/>
              </a:rPr>
              <a:t>——</a:t>
            </a:r>
            <a:r>
              <a:rPr lang="zh-CN" altLang="en-US" sz="2400" b="0" dirty="0" smtClean="0">
                <a:latin typeface="方正仿宋_GB2312" panose="02000000000000000000" charset="-122"/>
                <a:ea typeface="方正仿宋_GB2312" panose="02000000000000000000" charset="-122"/>
                <a:cs typeface="方正仿宋_GB2312" panose="02000000000000000000" charset="-122"/>
              </a:rPr>
              <a:t>初始状态所有特征变量的值都</a:t>
            </a:r>
            <a:r>
              <a:rPr lang="zh-CN" altLang="en-US" sz="2400" b="0" dirty="0" smtClean="0">
                <a:latin typeface="方正仿宋_GB2312" panose="02000000000000000000" charset="-122"/>
                <a:ea typeface="方正仿宋_GB2312" panose="02000000000000000000" charset="-122"/>
                <a:cs typeface="方正仿宋_GB2312" panose="02000000000000000000" charset="-122"/>
              </a:rPr>
              <a:t>已知。</a:t>
            </a:r>
            <a:endParaRPr lang="zh-CN" altLang="en-US" sz="2400" b="0" dirty="0" smtClean="0">
              <a:latin typeface="方正仿宋_GB2312" panose="02000000000000000000" charset="-122"/>
              <a:ea typeface="方正仿宋_GB2312" panose="02000000000000000000" charset="-122"/>
              <a:cs typeface="方正仿宋_GB2312" panose="02000000000000000000" charset="-122"/>
            </a:endParaRPr>
          </a:p>
        </p:txBody>
      </p:sp>
      <p:sp>
        <p:nvSpPr>
          <p:cNvPr id="5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5560" y="836772"/>
            <a:ext cx="8892480" cy="611187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lIns="90488" tIns="44450" rIns="90488" bIns="44450" anchor="ctr"/>
          <a:p>
            <a:pPr algn="ctr"/>
            <a:r>
              <a:rPr kumimoji="1" lang="en-US" altLang="zh-CN" sz="3600" dirty="0" smtClean="0">
                <a:solidFill>
                  <a:srgbClr val="C00000"/>
                </a:solidFill>
                <a:latin typeface="方正公文小标宋" panose="02000500000000000000" charset="-122"/>
                <a:ea typeface="方正公文小标宋" panose="02000500000000000000" charset="-122"/>
              </a:rPr>
              <a:t>4.5 </a:t>
            </a:r>
            <a:r>
              <a:rPr kumimoji="1" lang="zh-CN" altLang="en-US" sz="3600" dirty="0" smtClean="0">
                <a:solidFill>
                  <a:srgbClr val="C00000"/>
                </a:solidFill>
                <a:latin typeface="方正公文小标宋" panose="02000500000000000000" charset="-122"/>
                <a:ea typeface="方正公文小标宋" panose="02000500000000000000" charset="-122"/>
              </a:rPr>
              <a:t>混合规划问题</a:t>
            </a:r>
            <a:endParaRPr kumimoji="1" lang="zh-CN" altLang="en-US" sz="3600" dirty="0" smtClean="0">
              <a:solidFill>
                <a:srgbClr val="C00000"/>
              </a:solidFill>
              <a:latin typeface="方正公文小标宋" panose="02000500000000000000" charset="-122"/>
              <a:ea typeface="方正公文小标宋" panose="02000500000000000000" charset="-122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B6128-3183-4E91-BC59-8FEA9B146D31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张志政——课程简介和概述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06F48-B873-4732-A4EF-1AC81A256663}" type="slidenum">
              <a:rPr lang="zh-CN" altLang="en-US" smtClean="0"/>
            </a:fld>
            <a:endParaRPr lang="zh-CN" altLang="en-US"/>
          </a:p>
        </p:txBody>
      </p:sp>
      <p:sp>
        <p:nvSpPr>
          <p:cNvPr id="6" name="TextBox 5" descr="7b0a202020202262756c6c6574223a20227b5c2263617465676f727949645c223a5c225c222c5c2274656d706c61746549645c223a32303233313539357d220a7d0a"/>
          <p:cNvSpPr txBox="1"/>
          <p:nvPr/>
        </p:nvSpPr>
        <p:spPr>
          <a:xfrm>
            <a:off x="370205" y="1711960"/>
            <a:ext cx="8558530" cy="335089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indent="0">
              <a:lnSpc>
                <a:spcPct val="150000"/>
              </a:lnSpc>
              <a:spcBef>
                <a:spcPts val="600"/>
              </a:spcBef>
              <a:buFont typeface="+mj-lt"/>
              <a:buNone/>
            </a:pPr>
            <a:r>
              <a:rPr lang="zh-CN" altLang="en-US" sz="2400" b="0" dirty="0" smtClean="0">
                <a:latin typeface="方正公文小标宋" panose="02000500000000000000" charset="-122"/>
                <a:ea typeface="方正公文小标宋" panose="02000500000000000000" charset="-122"/>
                <a:cs typeface="方正公文小标宋" panose="02000500000000000000" charset="-122"/>
              </a:rPr>
              <a:t>混合规划问题</a:t>
            </a:r>
            <a:r>
              <a:rPr lang="en-US" altLang="zh-CN" sz="2400" b="0" dirty="0" smtClean="0">
                <a:latin typeface="方正公文小标宋" panose="02000500000000000000" charset="-122"/>
                <a:ea typeface="方正公文小标宋" panose="02000500000000000000" charset="-122"/>
                <a:cs typeface="方正公文小标宋" panose="02000500000000000000" charset="-122"/>
              </a:rPr>
              <a:t>——</a:t>
            </a:r>
            <a:r>
              <a:rPr lang="zh-CN" altLang="en-US" sz="2400" b="0" dirty="0" smtClean="0">
                <a:latin typeface="方正公文小标宋" panose="02000500000000000000" charset="-122"/>
                <a:ea typeface="方正公文小标宋" panose="02000500000000000000" charset="-122"/>
                <a:cs typeface="方正公文小标宋" panose="02000500000000000000" charset="-122"/>
              </a:rPr>
              <a:t>机器人</a:t>
            </a:r>
            <a:r>
              <a:rPr lang="zh-CN" altLang="en-US" sz="2400" b="0" dirty="0" smtClean="0">
                <a:latin typeface="方正公文小标宋" panose="02000500000000000000" charset="-122"/>
                <a:ea typeface="方正公文小标宋" panose="02000500000000000000" charset="-122"/>
                <a:cs typeface="方正公文小标宋" panose="02000500000000000000" charset="-122"/>
              </a:rPr>
              <a:t>拍球问题</a:t>
            </a:r>
            <a:endParaRPr lang="zh-CN" altLang="en-US" sz="2400" b="0" dirty="0" smtClean="0">
              <a:latin typeface="方正公文小标宋" panose="02000500000000000000" charset="-122"/>
              <a:ea typeface="方正公文小标宋" panose="02000500000000000000" charset="-122"/>
              <a:cs typeface="方正公文小标宋" panose="02000500000000000000" charset="-122"/>
            </a:endParaRPr>
          </a:p>
          <a:p>
            <a:pPr marL="342900" indent="-342900">
              <a:lnSpc>
                <a:spcPct val="140000"/>
              </a:lnSpc>
              <a:spcBef>
                <a:spcPts val="600"/>
              </a:spcBef>
              <a:buFont typeface="Arial" panose="020B0604020202020204" pitchFamily="34" charset="0"/>
              <a:buBlip>
                <a:blip r:embed="rId1"/>
              </a:buBlip>
            </a:pPr>
            <a:r>
              <a:rPr lang="zh-CN" altLang="en-US" sz="2400" b="0" dirty="0" smtClean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环境感知</a:t>
            </a:r>
            <a:endParaRPr lang="zh-CN" altLang="en-US" sz="2400" b="0" dirty="0" smtClean="0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  <a:p>
            <a:pPr marL="342900" indent="-342900">
              <a:lnSpc>
                <a:spcPct val="140000"/>
              </a:lnSpc>
              <a:spcBef>
                <a:spcPts val="600"/>
              </a:spcBef>
              <a:buFont typeface="Arial" panose="020B0604020202020204" pitchFamily="34" charset="0"/>
              <a:buBlip>
                <a:blip r:embed="rId1"/>
              </a:buBlip>
            </a:pPr>
            <a:r>
              <a:rPr lang="zh-CN" altLang="en-US" sz="2400" b="0" dirty="0" smtClean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改变环境的动作集</a:t>
            </a:r>
            <a:endParaRPr lang="en-US" altLang="zh-CN" sz="2400" b="0" dirty="0" smtClean="0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  <a:sym typeface="+mn-ea"/>
            </a:endParaRPr>
          </a:p>
          <a:p>
            <a:pPr marL="342900" indent="-342900">
              <a:lnSpc>
                <a:spcPct val="140000"/>
              </a:lnSpc>
              <a:spcBef>
                <a:spcPts val="600"/>
              </a:spcBef>
              <a:buFont typeface="Arial" panose="020B0604020202020204" pitchFamily="34" charset="0"/>
              <a:buBlip>
                <a:blip r:embed="rId1"/>
              </a:buBlip>
            </a:pPr>
            <a:r>
              <a:rPr lang="zh-CN" altLang="en-US" sz="2400" b="0" dirty="0" smtClean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动作的条件和</a:t>
            </a:r>
            <a:r>
              <a:rPr lang="zh-CN" altLang="en-US" sz="2400" b="0" dirty="0" smtClean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影响</a:t>
            </a:r>
            <a:endParaRPr lang="zh-CN" altLang="en-US" sz="2400" b="0" dirty="0" smtClean="0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  <a:sym typeface="+mn-ea"/>
            </a:endParaRPr>
          </a:p>
          <a:p>
            <a:pPr marL="342900" indent="-342900">
              <a:lnSpc>
                <a:spcPct val="140000"/>
              </a:lnSpc>
              <a:spcBef>
                <a:spcPts val="600"/>
              </a:spcBef>
              <a:buFont typeface="Arial" panose="020B0604020202020204" pitchFamily="34" charset="0"/>
              <a:buBlip>
                <a:blip r:embed="rId1"/>
              </a:buBlip>
            </a:pPr>
            <a:r>
              <a:rPr lang="zh-CN" altLang="en-US" sz="2400" b="0" dirty="0" smtClean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初始环境</a:t>
            </a:r>
            <a:endParaRPr lang="zh-CN" altLang="en-US" sz="2400" b="0" dirty="0" smtClean="0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  <a:sym typeface="+mn-ea"/>
            </a:endParaRPr>
          </a:p>
          <a:p>
            <a:pPr marL="342900" indent="-342900">
              <a:lnSpc>
                <a:spcPct val="140000"/>
              </a:lnSpc>
              <a:spcBef>
                <a:spcPts val="600"/>
              </a:spcBef>
              <a:buFont typeface="Arial" panose="020B0604020202020204" pitchFamily="34" charset="0"/>
              <a:buBlip>
                <a:blip r:embed="rId1"/>
              </a:buBlip>
            </a:pPr>
            <a:r>
              <a:rPr lang="zh-CN" altLang="en-US" sz="2400" b="0" dirty="0" smtClean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目标状态</a:t>
            </a:r>
            <a:endParaRPr lang="en-US" altLang="zh-CN" sz="2400" b="0" dirty="0" smtClean="0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  <a:sym typeface="+mn-ea"/>
            </a:endParaRPr>
          </a:p>
        </p:txBody>
      </p:sp>
      <p:sp>
        <p:nvSpPr>
          <p:cNvPr id="5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5560" y="836772"/>
            <a:ext cx="8892480" cy="611187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lIns="90488" tIns="44450" rIns="90488" bIns="44450" anchor="ctr"/>
          <a:p>
            <a:pPr algn="ctr"/>
            <a:r>
              <a:rPr kumimoji="1" lang="en-US" altLang="zh-CN" sz="3600" dirty="0" smtClean="0">
                <a:solidFill>
                  <a:srgbClr val="C00000"/>
                </a:solidFill>
                <a:latin typeface="方正公文小标宋" panose="02000500000000000000" charset="-122"/>
                <a:ea typeface="方正公文小标宋" panose="02000500000000000000" charset="-122"/>
              </a:rPr>
              <a:t>4.5 </a:t>
            </a:r>
            <a:r>
              <a:rPr kumimoji="1" lang="zh-CN" altLang="en-US" sz="3600" dirty="0" smtClean="0">
                <a:solidFill>
                  <a:srgbClr val="C00000"/>
                </a:solidFill>
                <a:latin typeface="方正公文小标宋" panose="02000500000000000000" charset="-122"/>
                <a:ea typeface="方正公文小标宋" panose="02000500000000000000" charset="-122"/>
              </a:rPr>
              <a:t>混合规划问题</a:t>
            </a:r>
            <a:endParaRPr kumimoji="1" lang="zh-CN" altLang="en-US" sz="3600" dirty="0" smtClean="0">
              <a:solidFill>
                <a:srgbClr val="C00000"/>
              </a:solidFill>
              <a:latin typeface="方正公文小标宋" panose="02000500000000000000" charset="-122"/>
              <a:ea typeface="方正公文小标宋" panose="02000500000000000000" charset="-122"/>
            </a:endParaRPr>
          </a:p>
        </p:txBody>
      </p:sp>
      <p:sp>
        <p:nvSpPr>
          <p:cNvPr id="8" name="文本框 7"/>
          <p:cNvSpPr txBox="1"/>
          <p:nvPr>
            <p:custDataLst>
              <p:tags r:id="rId3"/>
            </p:custDataLst>
          </p:nvPr>
        </p:nvSpPr>
        <p:spPr>
          <a:xfrm>
            <a:off x="3851910" y="2421255"/>
            <a:ext cx="4504690" cy="11988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/>
              <a:t>拍球的动作：</a:t>
            </a:r>
            <a:r>
              <a:rPr lang="zh-CN" altLang="en-US"/>
              <a:t>延续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/>
              <a:t>拍球动作的影响：球的高度、速度和时间</a:t>
            </a:r>
            <a:r>
              <a:rPr lang="zh-CN" altLang="en-US"/>
              <a:t>有关。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/>
              <a:t>目标是：能拍到</a:t>
            </a:r>
            <a:r>
              <a:rPr lang="zh-CN" altLang="en-US"/>
              <a:t>球</a:t>
            </a:r>
            <a:endParaRPr lang="zh-CN" alt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B6128-3183-4E91-BC59-8FEA9B146D31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张志政——课程简介和概述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06F48-B873-4732-A4EF-1AC81A256663}" type="slidenum">
              <a:rPr lang="zh-CN" altLang="en-US" smtClean="0"/>
            </a:fld>
            <a:endParaRPr lang="zh-CN" altLang="en-US"/>
          </a:p>
        </p:txBody>
      </p:sp>
      <p:sp>
        <p:nvSpPr>
          <p:cNvPr id="6" name="TextBox 5" descr="7b0a202020202262756c6c6574223a20227b5c2263617465676f727949645c223a5c225c222c5c2274656d706c61746549645c223a32303233313539357d220a7d0a"/>
          <p:cNvSpPr txBox="1"/>
          <p:nvPr/>
        </p:nvSpPr>
        <p:spPr>
          <a:xfrm>
            <a:off x="370205" y="1711960"/>
            <a:ext cx="8558530" cy="335089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indent="0">
              <a:lnSpc>
                <a:spcPct val="150000"/>
              </a:lnSpc>
              <a:spcBef>
                <a:spcPts val="600"/>
              </a:spcBef>
              <a:buFont typeface="+mj-lt"/>
              <a:buNone/>
            </a:pPr>
            <a:r>
              <a:rPr lang="zh-CN" altLang="en-US" sz="2400" b="0" dirty="0" smtClean="0">
                <a:latin typeface="方正公文小标宋" panose="02000500000000000000" charset="-122"/>
                <a:ea typeface="方正公文小标宋" panose="02000500000000000000" charset="-122"/>
                <a:cs typeface="方正公文小标宋" panose="02000500000000000000" charset="-122"/>
              </a:rPr>
              <a:t>不确定规划问题</a:t>
            </a:r>
            <a:endParaRPr lang="zh-CN" altLang="en-US" sz="2400" b="0" dirty="0" smtClean="0">
              <a:latin typeface="方正公文小标宋" panose="02000500000000000000" charset="-122"/>
              <a:ea typeface="方正公文小标宋" panose="02000500000000000000" charset="-122"/>
              <a:cs typeface="方正公文小标宋" panose="02000500000000000000" charset="-122"/>
            </a:endParaRP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Wingdings" panose="05000000000000000000" charset="0"/>
              <a:buBlip>
                <a:blip r:embed="rId1"/>
              </a:buBlip>
            </a:pPr>
            <a:r>
              <a:rPr lang="zh-CN" altLang="en-US" sz="2400" b="0" dirty="0" smtClean="0">
                <a:latin typeface="方正仿宋_GB2312" panose="02000000000000000000" charset="-122"/>
                <a:ea typeface="方正仿宋_GB2312" panose="02000000000000000000" charset="-122"/>
                <a:cs typeface="方正仿宋_GB2312" panose="02000000000000000000" charset="-122"/>
              </a:rPr>
              <a:t>环境</a:t>
            </a:r>
            <a:r>
              <a:rPr lang="zh-CN" altLang="en-US" sz="2400" b="0" dirty="0" smtClean="0">
                <a:latin typeface="方正仿宋_GB2312" panose="02000000000000000000" charset="-122"/>
                <a:ea typeface="方正仿宋_GB2312" panose="02000000000000000000" charset="-122"/>
                <a:cs typeface="方正仿宋_GB2312" panose="02000000000000000000" charset="-122"/>
              </a:rPr>
              <a:t>初始状态不确定（可能有</a:t>
            </a:r>
            <a:r>
              <a:rPr lang="zh-CN" altLang="en-US" sz="2400" b="0" dirty="0" smtClean="0">
                <a:latin typeface="方正仿宋_GB2312" panose="02000000000000000000" charset="-122"/>
                <a:ea typeface="方正仿宋_GB2312" panose="02000000000000000000" charset="-122"/>
                <a:cs typeface="方正仿宋_GB2312" panose="02000000000000000000" charset="-122"/>
              </a:rPr>
              <a:t>概率）；</a:t>
            </a:r>
            <a:endParaRPr lang="zh-CN" altLang="en-US" sz="2400" b="0" dirty="0" smtClean="0">
              <a:latin typeface="方正仿宋_GB2312" panose="02000000000000000000" charset="-122"/>
              <a:ea typeface="方正仿宋_GB2312" panose="02000000000000000000" charset="-122"/>
              <a:cs typeface="方正仿宋_GB2312" panose="02000000000000000000" charset="-122"/>
            </a:endParaRP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Wingdings" panose="05000000000000000000" charset="0"/>
              <a:buBlip>
                <a:blip r:embed="rId1"/>
              </a:buBlip>
            </a:pPr>
            <a:r>
              <a:rPr lang="zh-CN" altLang="en-US" sz="2400" b="0" dirty="0" smtClean="0">
                <a:latin typeface="方正仿宋_GB2312" panose="02000000000000000000" charset="-122"/>
                <a:ea typeface="方正仿宋_GB2312" panose="02000000000000000000" charset="-122"/>
                <a:cs typeface="方正仿宋_GB2312" panose="02000000000000000000" charset="-122"/>
              </a:rPr>
              <a:t>动作不确然</a:t>
            </a:r>
            <a:r>
              <a:rPr lang="en-US" altLang="zh-CN" sz="2400" b="0" dirty="0" smtClean="0">
                <a:latin typeface="方正仿宋_GB2312" panose="02000000000000000000" charset="-122"/>
                <a:ea typeface="方正仿宋_GB2312" panose="02000000000000000000" charset="-122"/>
                <a:cs typeface="方正仿宋_GB2312" panose="02000000000000000000" charset="-122"/>
              </a:rPr>
              <a:t>——</a:t>
            </a:r>
            <a:r>
              <a:rPr lang="zh-CN" altLang="en-US" sz="2400" b="0" dirty="0" smtClean="0">
                <a:latin typeface="方正仿宋_GB2312" panose="02000000000000000000" charset="-122"/>
                <a:ea typeface="方正仿宋_GB2312" panose="02000000000000000000" charset="-122"/>
                <a:cs typeface="方正仿宋_GB2312" panose="02000000000000000000" charset="-122"/>
              </a:rPr>
              <a:t>同样状态下，同样动作导致不同样的结果（可能有</a:t>
            </a:r>
            <a:r>
              <a:rPr lang="zh-CN" altLang="en-US" sz="2400" b="0" dirty="0" smtClean="0">
                <a:latin typeface="方正仿宋_GB2312" panose="02000000000000000000" charset="-122"/>
                <a:ea typeface="方正仿宋_GB2312" panose="02000000000000000000" charset="-122"/>
                <a:cs typeface="方正仿宋_GB2312" panose="02000000000000000000" charset="-122"/>
              </a:rPr>
              <a:t>概率）。</a:t>
            </a:r>
            <a:endParaRPr lang="zh-CN" altLang="en-US" sz="2400" b="0" dirty="0" smtClean="0">
              <a:latin typeface="方正仿宋_GB2312" panose="02000000000000000000" charset="-122"/>
              <a:ea typeface="方正仿宋_GB2312" panose="02000000000000000000" charset="-122"/>
              <a:cs typeface="方正仿宋_GB2312" panose="02000000000000000000" charset="-122"/>
            </a:endParaRPr>
          </a:p>
        </p:txBody>
      </p:sp>
      <p:sp>
        <p:nvSpPr>
          <p:cNvPr id="5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5560" y="836772"/>
            <a:ext cx="8892480" cy="611187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lIns="90488" tIns="44450" rIns="90488" bIns="44450" anchor="ctr"/>
          <a:p>
            <a:pPr algn="ctr"/>
            <a:r>
              <a:rPr kumimoji="1" lang="en-US" altLang="zh-CN" sz="3600" dirty="0" smtClean="0">
                <a:solidFill>
                  <a:srgbClr val="C00000"/>
                </a:solidFill>
                <a:latin typeface="方正公文小标宋" panose="02000500000000000000" charset="-122"/>
                <a:ea typeface="方正公文小标宋" panose="02000500000000000000" charset="-122"/>
              </a:rPr>
              <a:t>4.6 </a:t>
            </a:r>
            <a:r>
              <a:rPr kumimoji="1" lang="zh-CN" altLang="en-US" sz="3600" dirty="0" smtClean="0">
                <a:solidFill>
                  <a:srgbClr val="C00000"/>
                </a:solidFill>
                <a:latin typeface="方正公文小标宋" panose="02000500000000000000" charset="-122"/>
                <a:ea typeface="方正公文小标宋" panose="02000500000000000000" charset="-122"/>
              </a:rPr>
              <a:t>不确定规划问题</a:t>
            </a:r>
            <a:endParaRPr kumimoji="1" lang="zh-CN" altLang="en-US" sz="3600" dirty="0" smtClean="0">
              <a:solidFill>
                <a:srgbClr val="C00000"/>
              </a:solidFill>
              <a:latin typeface="方正公文小标宋" panose="02000500000000000000" charset="-122"/>
              <a:ea typeface="方正公文小标宋" panose="02000500000000000000" charset="-122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B6128-3183-4E91-BC59-8FEA9B146D31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张志政——课程简介和概述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06F48-B873-4732-A4EF-1AC81A256663}" type="slidenum">
              <a:rPr lang="zh-CN" altLang="en-US" smtClean="0"/>
            </a:fld>
            <a:endParaRPr lang="zh-CN" altLang="en-US"/>
          </a:p>
        </p:txBody>
      </p:sp>
      <p:sp>
        <p:nvSpPr>
          <p:cNvPr id="6" name="TextBox 5" descr="7b0a202020202262756c6c6574223a20227b5c2263617465676f727949645c223a5c225c222c5c2274656d706c61746549645c223a32303233313539357d220a7d0a"/>
          <p:cNvSpPr txBox="1"/>
          <p:nvPr/>
        </p:nvSpPr>
        <p:spPr>
          <a:xfrm>
            <a:off x="370205" y="1711960"/>
            <a:ext cx="8558530" cy="335089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indent="0">
              <a:lnSpc>
                <a:spcPct val="150000"/>
              </a:lnSpc>
              <a:spcBef>
                <a:spcPts val="600"/>
              </a:spcBef>
              <a:buFont typeface="+mj-lt"/>
              <a:buNone/>
            </a:pPr>
            <a:r>
              <a:rPr lang="zh-CN" altLang="en-US" sz="2400" b="0" dirty="0" smtClean="0">
                <a:latin typeface="方正公文小标宋" panose="02000500000000000000" charset="-122"/>
                <a:ea typeface="方正公文小标宋" panose="02000500000000000000" charset="-122"/>
                <a:cs typeface="方正公文小标宋" panose="02000500000000000000" charset="-122"/>
              </a:rPr>
              <a:t>不确定规划问题</a:t>
            </a:r>
            <a:r>
              <a:rPr lang="en-US" altLang="zh-CN" sz="2400" b="0" dirty="0" smtClean="0">
                <a:latin typeface="方正公文小标宋" panose="02000500000000000000" charset="-122"/>
                <a:ea typeface="方正公文小标宋" panose="02000500000000000000" charset="-122"/>
                <a:cs typeface="方正公文小标宋" panose="02000500000000000000" charset="-122"/>
              </a:rPr>
              <a:t>——</a:t>
            </a:r>
            <a:r>
              <a:rPr lang="zh-CN" altLang="en-US" sz="2400" b="0" dirty="0" smtClean="0">
                <a:solidFill>
                  <a:srgbClr val="FF0000"/>
                </a:solidFill>
                <a:latin typeface="方正公文小标宋" panose="02000500000000000000" charset="-122"/>
                <a:ea typeface="方正公文小标宋" panose="02000500000000000000" charset="-122"/>
                <a:cs typeface="方正公文小标宋" panose="02000500000000000000" charset="-122"/>
              </a:rPr>
              <a:t>手滑</a:t>
            </a:r>
            <a:r>
              <a:rPr lang="zh-CN" altLang="en-US" sz="2400" b="0" dirty="0" smtClean="0">
                <a:latin typeface="方正公文小标宋" panose="02000500000000000000" charset="-122"/>
                <a:ea typeface="方正公文小标宋" panose="02000500000000000000" charset="-122"/>
                <a:cs typeface="方正公文小标宋" panose="02000500000000000000" charset="-122"/>
              </a:rPr>
              <a:t>问题</a:t>
            </a:r>
            <a:endParaRPr lang="zh-CN" altLang="en-US" sz="2400" b="0" dirty="0" smtClean="0">
              <a:latin typeface="方正公文小标宋" panose="02000500000000000000" charset="-122"/>
              <a:ea typeface="方正公文小标宋" panose="02000500000000000000" charset="-122"/>
              <a:cs typeface="方正公文小标宋" panose="02000500000000000000" charset="-122"/>
            </a:endParaRPr>
          </a:p>
          <a:p>
            <a:pPr marL="342900" indent="-342900">
              <a:lnSpc>
                <a:spcPct val="140000"/>
              </a:lnSpc>
              <a:spcBef>
                <a:spcPts val="600"/>
              </a:spcBef>
              <a:buFont typeface="Arial" panose="020B0604020202020204" pitchFamily="34" charset="0"/>
              <a:buBlip>
                <a:blip r:embed="rId1"/>
              </a:buBlip>
            </a:pPr>
            <a:r>
              <a:rPr lang="zh-CN" altLang="en-US" sz="2400" b="0" dirty="0" smtClean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环境感知</a:t>
            </a:r>
            <a:endParaRPr lang="zh-CN" altLang="en-US" sz="2400" b="0" dirty="0" smtClean="0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  <a:p>
            <a:pPr marL="342900" indent="-342900">
              <a:lnSpc>
                <a:spcPct val="140000"/>
              </a:lnSpc>
              <a:spcBef>
                <a:spcPts val="600"/>
              </a:spcBef>
              <a:buFont typeface="Arial" panose="020B0604020202020204" pitchFamily="34" charset="0"/>
              <a:buBlip>
                <a:blip r:embed="rId1"/>
              </a:buBlip>
            </a:pPr>
            <a:r>
              <a:rPr lang="zh-CN" altLang="en-US" sz="2400" b="0" dirty="0" smtClean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改变环境的动作集</a:t>
            </a:r>
            <a:endParaRPr lang="en-US" altLang="zh-CN" sz="2400" b="0" dirty="0" smtClean="0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  <a:sym typeface="+mn-ea"/>
            </a:endParaRPr>
          </a:p>
          <a:p>
            <a:pPr marL="342900" indent="-342900">
              <a:lnSpc>
                <a:spcPct val="140000"/>
              </a:lnSpc>
              <a:spcBef>
                <a:spcPts val="600"/>
              </a:spcBef>
              <a:buFont typeface="Arial" panose="020B0604020202020204" pitchFamily="34" charset="0"/>
              <a:buBlip>
                <a:blip r:embed="rId1"/>
              </a:buBlip>
            </a:pPr>
            <a:r>
              <a:rPr lang="zh-CN" altLang="en-US" sz="2400" b="0" dirty="0" smtClean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动作的条件和</a:t>
            </a:r>
            <a:r>
              <a:rPr lang="zh-CN" altLang="en-US" sz="2400" b="0" dirty="0" smtClean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影响</a:t>
            </a:r>
            <a:endParaRPr lang="zh-CN" altLang="en-US" sz="2400" b="0" dirty="0" smtClean="0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  <a:sym typeface="+mn-ea"/>
            </a:endParaRPr>
          </a:p>
          <a:p>
            <a:pPr marL="342900" indent="-342900">
              <a:lnSpc>
                <a:spcPct val="140000"/>
              </a:lnSpc>
              <a:spcBef>
                <a:spcPts val="600"/>
              </a:spcBef>
              <a:buFont typeface="Arial" panose="020B0604020202020204" pitchFamily="34" charset="0"/>
              <a:buBlip>
                <a:blip r:embed="rId1"/>
              </a:buBlip>
            </a:pPr>
            <a:r>
              <a:rPr lang="zh-CN" altLang="en-US" sz="2400" b="0" dirty="0" smtClean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初始环境</a:t>
            </a:r>
            <a:endParaRPr lang="zh-CN" altLang="en-US" sz="2400" b="0" dirty="0" smtClean="0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  <a:sym typeface="+mn-ea"/>
            </a:endParaRPr>
          </a:p>
          <a:p>
            <a:pPr marL="342900" indent="-342900">
              <a:lnSpc>
                <a:spcPct val="140000"/>
              </a:lnSpc>
              <a:spcBef>
                <a:spcPts val="600"/>
              </a:spcBef>
              <a:buFont typeface="Arial" panose="020B0604020202020204" pitchFamily="34" charset="0"/>
              <a:buBlip>
                <a:blip r:embed="rId1"/>
              </a:buBlip>
            </a:pPr>
            <a:r>
              <a:rPr lang="zh-CN" altLang="en-US" sz="2400" b="0" dirty="0" smtClean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目标状态</a:t>
            </a:r>
            <a:endParaRPr lang="en-US" altLang="zh-CN" sz="2400" b="0" dirty="0" smtClean="0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  <a:sym typeface="+mn-ea"/>
            </a:endParaRPr>
          </a:p>
        </p:txBody>
      </p:sp>
      <p:sp>
        <p:nvSpPr>
          <p:cNvPr id="5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5560" y="836772"/>
            <a:ext cx="8892480" cy="611187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lIns="90488" tIns="44450" rIns="90488" bIns="44450" anchor="ctr"/>
          <a:p>
            <a:pPr algn="ctr"/>
            <a:r>
              <a:rPr kumimoji="1" lang="en-US" altLang="zh-CN" sz="3600" dirty="0" smtClean="0">
                <a:solidFill>
                  <a:srgbClr val="C00000"/>
                </a:solidFill>
                <a:latin typeface="方正公文小标宋" panose="02000500000000000000" charset="-122"/>
                <a:ea typeface="方正公文小标宋" panose="02000500000000000000" charset="-122"/>
              </a:rPr>
              <a:t>4.6 </a:t>
            </a:r>
            <a:r>
              <a:rPr kumimoji="1" lang="zh-CN" altLang="en-US" sz="3600" dirty="0" smtClean="0">
                <a:solidFill>
                  <a:srgbClr val="C00000"/>
                </a:solidFill>
                <a:latin typeface="方正公文小标宋" panose="02000500000000000000" charset="-122"/>
                <a:ea typeface="方正公文小标宋" panose="02000500000000000000" charset="-122"/>
              </a:rPr>
              <a:t>不确定规划问题</a:t>
            </a:r>
            <a:endParaRPr kumimoji="1" lang="zh-CN" altLang="en-US" sz="3600" dirty="0" smtClean="0">
              <a:solidFill>
                <a:srgbClr val="C00000"/>
              </a:solidFill>
              <a:latin typeface="方正公文小标宋" panose="02000500000000000000" charset="-122"/>
              <a:ea typeface="方正公文小标宋" panose="02000500000000000000" charset="-122"/>
            </a:endParaRPr>
          </a:p>
        </p:txBody>
      </p:sp>
      <p:sp>
        <p:nvSpPr>
          <p:cNvPr id="8" name="文本框 7"/>
          <p:cNvSpPr txBox="1"/>
          <p:nvPr>
            <p:custDataLst>
              <p:tags r:id="rId3"/>
            </p:custDataLst>
          </p:nvPr>
        </p:nvSpPr>
        <p:spPr>
          <a:xfrm>
            <a:off x="3851910" y="2421255"/>
            <a:ext cx="4504690" cy="9220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/>
              <a:t>机械手不一定能够</a:t>
            </a:r>
            <a:r>
              <a:rPr lang="zh-CN" altLang="en-US"/>
              <a:t>一次成功拿起一个</a:t>
            </a:r>
            <a:r>
              <a:rPr lang="zh-CN" altLang="en-US"/>
              <a:t>玩具；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/>
              <a:t>汽车打转向灯但是不一定</a:t>
            </a:r>
            <a:r>
              <a:rPr lang="zh-CN" altLang="en-US"/>
              <a:t>转向</a:t>
            </a:r>
            <a:endParaRPr lang="zh-CN" alt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B6128-3183-4E91-BC59-8FEA9B146D31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张志政——课程简介和概述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06F48-B873-4732-A4EF-1AC81A256663}" type="slidenum">
              <a:rPr lang="zh-CN" altLang="en-US" smtClean="0"/>
            </a:fld>
            <a:endParaRPr lang="zh-CN" altLang="en-US"/>
          </a:p>
        </p:txBody>
      </p:sp>
      <p:sp>
        <p:nvSpPr>
          <p:cNvPr id="6" name="TextBox 5" descr="7b0a202020202262756c6c6574223a20227b5c2263617465676f727949645c223a5c225c222c5c2274656d706c61746549645c223a32303233313539357d220a7d0a"/>
          <p:cNvSpPr txBox="1"/>
          <p:nvPr/>
        </p:nvSpPr>
        <p:spPr>
          <a:xfrm>
            <a:off x="370205" y="1711960"/>
            <a:ext cx="8558530" cy="335089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indent="0">
              <a:lnSpc>
                <a:spcPct val="150000"/>
              </a:lnSpc>
              <a:spcBef>
                <a:spcPts val="600"/>
              </a:spcBef>
              <a:buFont typeface="+mj-lt"/>
              <a:buNone/>
            </a:pPr>
            <a:r>
              <a:rPr lang="zh-CN" altLang="en-US" sz="2400" b="0" dirty="0" smtClean="0">
                <a:latin typeface="方正公文小标宋" panose="02000500000000000000" charset="-122"/>
                <a:ea typeface="方正公文小标宋" panose="02000500000000000000" charset="-122"/>
                <a:cs typeface="方正公文小标宋" panose="02000500000000000000" charset="-122"/>
              </a:rPr>
              <a:t>自动规划</a:t>
            </a:r>
            <a:r>
              <a:rPr lang="en-US" altLang="zh-CN" sz="2400" b="0" dirty="0" smtClean="0">
                <a:latin typeface="方正公文小标宋" panose="02000500000000000000" charset="-122"/>
                <a:ea typeface="方正公文小标宋" panose="02000500000000000000" charset="-122"/>
                <a:cs typeface="方正公文小标宋" panose="02000500000000000000" charset="-122"/>
              </a:rPr>
              <a:t>Agent</a:t>
            </a:r>
            <a:r>
              <a:rPr lang="zh-CN" altLang="en-US" sz="2400" b="0" dirty="0" smtClean="0">
                <a:latin typeface="方正公文小标宋" panose="02000500000000000000" charset="-122"/>
                <a:ea typeface="方正公文小标宋" panose="02000500000000000000" charset="-122"/>
                <a:cs typeface="方正公文小标宋" panose="02000500000000000000" charset="-122"/>
              </a:rPr>
              <a:t>设计</a:t>
            </a:r>
            <a:endParaRPr lang="zh-CN" altLang="en-US" sz="2400" b="0" dirty="0" smtClean="0">
              <a:latin typeface="方正公文小标宋" panose="02000500000000000000" charset="-122"/>
              <a:ea typeface="方正公文小标宋" panose="02000500000000000000" charset="-122"/>
              <a:cs typeface="方正公文小标宋" panose="02000500000000000000" charset="-122"/>
            </a:endParaRPr>
          </a:p>
          <a:p>
            <a:pPr marL="342900" indent="-342900">
              <a:lnSpc>
                <a:spcPct val="140000"/>
              </a:lnSpc>
              <a:spcBef>
                <a:spcPts val="600"/>
              </a:spcBef>
              <a:buFont typeface="Arial" panose="020B0604020202020204" pitchFamily="34" charset="0"/>
              <a:buBlip>
                <a:blip r:embed="rId1"/>
              </a:buBlip>
            </a:pPr>
            <a:r>
              <a:rPr lang="zh-CN" altLang="en-US" sz="2400" b="0" dirty="0" smtClean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环境感知方式：视觉、自然语言、</a:t>
            </a:r>
            <a:r>
              <a:rPr lang="en-US" altLang="zh-CN" sz="2400" b="0" dirty="0" smtClean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……</a:t>
            </a:r>
            <a:endParaRPr lang="zh-CN" altLang="en-US" sz="2400" b="0" dirty="0" smtClean="0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  <a:p>
            <a:pPr marL="342900" indent="-342900">
              <a:lnSpc>
                <a:spcPct val="140000"/>
              </a:lnSpc>
              <a:spcBef>
                <a:spcPts val="600"/>
              </a:spcBef>
              <a:buFont typeface="Arial" panose="020B0604020202020204" pitchFamily="34" charset="0"/>
              <a:buBlip>
                <a:blip r:embed="rId1"/>
              </a:buBlip>
            </a:pPr>
            <a:r>
              <a:rPr lang="zh-CN" altLang="en-US" sz="2400" b="0" dirty="0" smtClean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规划模型：手工编码、学习、修正、</a:t>
            </a:r>
            <a:r>
              <a:rPr lang="en-US" altLang="zh-CN" sz="2400" b="0" dirty="0" smtClean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……</a:t>
            </a:r>
            <a:endParaRPr lang="en-US" altLang="zh-CN" sz="2400" b="0" dirty="0" smtClean="0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  <a:sym typeface="+mn-ea"/>
            </a:endParaRPr>
          </a:p>
          <a:p>
            <a:pPr marL="342900" indent="-342900">
              <a:lnSpc>
                <a:spcPct val="140000"/>
              </a:lnSpc>
              <a:spcBef>
                <a:spcPts val="600"/>
              </a:spcBef>
              <a:buFont typeface="Arial" panose="020B0604020202020204" pitchFamily="34" charset="0"/>
              <a:buBlip>
                <a:blip r:embed="rId1"/>
              </a:buBlip>
            </a:pPr>
            <a:r>
              <a:rPr lang="zh-CN" altLang="en-US" sz="2400" b="0" dirty="0" smtClean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规划器：逻辑型、概率图</a:t>
            </a:r>
            <a:r>
              <a:rPr lang="zh-CN" altLang="en-US" sz="2400" b="0" dirty="0" smtClean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模型、神经网络、</a:t>
            </a:r>
            <a:r>
              <a:rPr lang="en-US" altLang="zh-CN" sz="2400" b="0" dirty="0" smtClean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……</a:t>
            </a:r>
            <a:endParaRPr lang="zh-CN" altLang="en-US" sz="2400" b="0" dirty="0" smtClean="0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  <a:sym typeface="+mn-ea"/>
            </a:endParaRPr>
          </a:p>
          <a:p>
            <a:pPr marL="342900" indent="-342900">
              <a:lnSpc>
                <a:spcPct val="140000"/>
              </a:lnSpc>
              <a:spcBef>
                <a:spcPts val="600"/>
              </a:spcBef>
              <a:buFont typeface="Arial" panose="020B0604020202020204" pitchFamily="34" charset="0"/>
              <a:buBlip>
                <a:blip r:embed="rId1"/>
              </a:buBlip>
            </a:pPr>
            <a:r>
              <a:rPr lang="zh-CN" altLang="en-US" sz="2400" b="0" dirty="0" smtClean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动作方式：机械行动、调用、</a:t>
            </a:r>
            <a:r>
              <a:rPr lang="en-US" altLang="zh-CN" sz="2400" b="0" dirty="0" smtClean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……</a:t>
            </a:r>
            <a:endParaRPr lang="en-US" altLang="zh-CN" sz="2400" b="0" dirty="0" smtClean="0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  <a:sym typeface="+mn-ea"/>
            </a:endParaRPr>
          </a:p>
        </p:txBody>
      </p:sp>
      <p:sp>
        <p:nvSpPr>
          <p:cNvPr id="5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5560" y="836772"/>
            <a:ext cx="8892480" cy="611187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lIns="90488" tIns="44450" rIns="90488" bIns="44450" anchor="ctr"/>
          <a:p>
            <a:pPr algn="ctr"/>
            <a:r>
              <a:rPr kumimoji="1" lang="en-US" altLang="zh-CN" sz="3600" dirty="0" smtClean="0">
                <a:solidFill>
                  <a:srgbClr val="C00000"/>
                </a:solidFill>
                <a:latin typeface="方正公文小标宋" panose="02000500000000000000" charset="-122"/>
                <a:ea typeface="方正公文小标宋" panose="02000500000000000000" charset="-122"/>
              </a:rPr>
              <a:t>4.7 </a:t>
            </a:r>
            <a:r>
              <a:rPr kumimoji="1" lang="zh-CN" altLang="en-US" sz="3600" dirty="0" smtClean="0">
                <a:solidFill>
                  <a:srgbClr val="C00000"/>
                </a:solidFill>
                <a:latin typeface="方正公文小标宋" panose="02000500000000000000" charset="-122"/>
                <a:ea typeface="方正公文小标宋" panose="02000500000000000000" charset="-122"/>
              </a:rPr>
              <a:t>自动规划</a:t>
            </a:r>
            <a:r>
              <a:rPr kumimoji="1" lang="en-US" altLang="zh-CN" sz="3600" dirty="0" smtClean="0">
                <a:solidFill>
                  <a:srgbClr val="C00000"/>
                </a:solidFill>
                <a:latin typeface="方正公文小标宋" panose="02000500000000000000" charset="-122"/>
                <a:ea typeface="方正公文小标宋" panose="02000500000000000000" charset="-122"/>
              </a:rPr>
              <a:t>Agent</a:t>
            </a:r>
            <a:r>
              <a:rPr kumimoji="1" lang="zh-CN" altLang="en-US" sz="3600" dirty="0" smtClean="0">
                <a:solidFill>
                  <a:srgbClr val="C00000"/>
                </a:solidFill>
                <a:latin typeface="方正公文小标宋" panose="02000500000000000000" charset="-122"/>
                <a:ea typeface="方正公文小标宋" panose="02000500000000000000" charset="-122"/>
              </a:rPr>
              <a:t>设计</a:t>
            </a:r>
            <a:endParaRPr kumimoji="1" lang="zh-CN" altLang="en-US" sz="3600" dirty="0" smtClean="0">
              <a:solidFill>
                <a:srgbClr val="C00000"/>
              </a:solidFill>
              <a:latin typeface="方正公文小标宋" panose="02000500000000000000" charset="-122"/>
              <a:ea typeface="方正公文小标宋" panose="02000500000000000000" charset="-122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B6128-3183-4E91-BC59-8FEA9B146D31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张志政——课程简介和概述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06F48-B873-4732-A4EF-1AC81A256663}" type="slidenum">
              <a:rPr lang="zh-CN" altLang="en-US" smtClean="0"/>
            </a:fld>
            <a:endParaRPr lang="zh-CN" altLang="en-US"/>
          </a:p>
        </p:txBody>
      </p:sp>
      <p:sp>
        <p:nvSpPr>
          <p:cNvPr id="6" name="TextBox 5" descr="7b0a202020202262756c6c6574223a20227b5c2263617465676f727949645c223a5c225c222c5c2274656d706c61746549645c223a32303233313539357d220a7d0a"/>
          <p:cNvSpPr txBox="1"/>
          <p:nvPr/>
        </p:nvSpPr>
        <p:spPr>
          <a:xfrm>
            <a:off x="370205" y="1424940"/>
            <a:ext cx="8558530" cy="335089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ct val="140000"/>
              </a:lnSpc>
              <a:spcBef>
                <a:spcPts val="600"/>
              </a:spcBef>
              <a:buFont typeface="Arial" panose="020B0604020202020204" pitchFamily="34" charset="0"/>
              <a:buBlip>
                <a:blip r:embed="rId1"/>
              </a:buBlip>
            </a:pPr>
            <a:r>
              <a:rPr lang="zh-CN" altLang="en-US" sz="2400" b="0" dirty="0" smtClean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游戏：虚拟</a:t>
            </a:r>
            <a:r>
              <a:rPr lang="zh-CN" altLang="en-US" sz="2400" b="0" dirty="0" smtClean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实体的</a:t>
            </a:r>
            <a:r>
              <a:rPr lang="zh-CN" altLang="en-US" sz="2400" b="0" dirty="0" smtClean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控制、</a:t>
            </a:r>
            <a:r>
              <a:rPr lang="en-US" altLang="zh-CN" sz="2400" b="0" dirty="0" smtClean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……</a:t>
            </a:r>
            <a:endParaRPr lang="zh-CN" altLang="en-US" sz="2400" b="0" dirty="0" smtClean="0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  <a:p>
            <a:pPr marL="342900" indent="-342900">
              <a:lnSpc>
                <a:spcPct val="140000"/>
              </a:lnSpc>
              <a:spcBef>
                <a:spcPts val="600"/>
              </a:spcBef>
              <a:buFont typeface="Arial" panose="020B0604020202020204" pitchFamily="34" charset="0"/>
              <a:buBlip>
                <a:blip r:embed="rId1"/>
              </a:buBlip>
            </a:pPr>
            <a:r>
              <a:rPr lang="zh-CN" altLang="en-US" sz="2400" b="0" dirty="0" smtClean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物流</a:t>
            </a:r>
            <a:r>
              <a:rPr lang="en-US" altLang="zh-CN" sz="2400" b="0" dirty="0" smtClean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/</a:t>
            </a:r>
            <a:r>
              <a:rPr lang="zh-CN" altLang="en-US" sz="2400" b="0" dirty="0" smtClean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调度：车辆</a:t>
            </a:r>
            <a:r>
              <a:rPr lang="zh-CN" altLang="en-US" sz="2400" b="0" dirty="0" smtClean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调度、</a:t>
            </a:r>
            <a:r>
              <a:rPr lang="en-US" altLang="zh-CN" sz="2400" b="0" dirty="0" smtClean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……</a:t>
            </a:r>
            <a:endParaRPr lang="en-US" altLang="zh-CN" sz="2400" b="0" dirty="0" smtClean="0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  <a:sym typeface="+mn-ea"/>
            </a:endParaRPr>
          </a:p>
          <a:p>
            <a:pPr marL="342900" indent="-342900">
              <a:lnSpc>
                <a:spcPct val="140000"/>
              </a:lnSpc>
              <a:spcBef>
                <a:spcPts val="600"/>
              </a:spcBef>
              <a:buFont typeface="Arial" panose="020B0604020202020204" pitchFamily="34" charset="0"/>
              <a:buBlip>
                <a:blip r:embed="rId1"/>
              </a:buBlip>
            </a:pPr>
            <a:r>
              <a:rPr lang="zh-CN" altLang="en-US" sz="2400" b="0" dirty="0" smtClean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解释：根据初始状态和当前状态，给出可能已发生的事件，用于诊断、误操作判断、网络脆弱性检测等；</a:t>
            </a:r>
            <a:endParaRPr lang="zh-CN" altLang="en-US" sz="2400" b="0" dirty="0" smtClean="0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  <a:sym typeface="+mn-ea"/>
            </a:endParaRPr>
          </a:p>
          <a:p>
            <a:pPr marL="342900" indent="-342900">
              <a:lnSpc>
                <a:spcPct val="140000"/>
              </a:lnSpc>
              <a:spcBef>
                <a:spcPts val="600"/>
              </a:spcBef>
              <a:buFont typeface="Arial" panose="020B0604020202020204" pitchFamily="34" charset="0"/>
              <a:buBlip>
                <a:blip r:embed="rId1"/>
              </a:buBlip>
            </a:pPr>
            <a:r>
              <a:rPr lang="zh-CN" altLang="en-US" sz="2400" b="0" dirty="0" smtClean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控制：电力开机组合问题、大型建筑节能调节问题、交通灯控制、化工过程控制、</a:t>
            </a:r>
            <a:r>
              <a:rPr lang="en-US" altLang="zh-CN" sz="2400" b="0" dirty="0" smtClean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……</a:t>
            </a:r>
            <a:endParaRPr lang="en-US" altLang="zh-CN" sz="2400" b="0" dirty="0" smtClean="0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  <a:sym typeface="+mn-ea"/>
            </a:endParaRPr>
          </a:p>
          <a:p>
            <a:pPr marL="342900" indent="-342900">
              <a:lnSpc>
                <a:spcPct val="140000"/>
              </a:lnSpc>
              <a:spcBef>
                <a:spcPts val="600"/>
              </a:spcBef>
              <a:buFont typeface="Arial" panose="020B0604020202020204" pitchFamily="34" charset="0"/>
              <a:buBlip>
                <a:blip r:embed="rId1"/>
              </a:buBlip>
            </a:pPr>
            <a:r>
              <a:rPr lang="zh-CN" altLang="en-US" sz="2400" b="0" dirty="0" smtClean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移动机器人：</a:t>
            </a:r>
            <a:endParaRPr lang="zh-CN" altLang="en-US" sz="2400" b="0" dirty="0" smtClean="0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  <a:sym typeface="+mn-ea"/>
            </a:endParaRPr>
          </a:p>
          <a:p>
            <a:pPr marL="342900" indent="-342900">
              <a:lnSpc>
                <a:spcPct val="140000"/>
              </a:lnSpc>
              <a:spcBef>
                <a:spcPts val="600"/>
              </a:spcBef>
              <a:buFont typeface="Arial" panose="020B0604020202020204" pitchFamily="34" charset="0"/>
              <a:buBlip>
                <a:blip r:embed="rId1"/>
              </a:buBlip>
            </a:pPr>
            <a:r>
              <a:rPr lang="zh-CN" altLang="en-US" sz="2400" b="0" dirty="0" smtClean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故事生成：对不同角色</a:t>
            </a:r>
            <a:r>
              <a:rPr lang="zh-CN" altLang="en-US" sz="2400" b="0" dirty="0" smtClean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生成一系列</a:t>
            </a:r>
            <a:r>
              <a:rPr lang="zh-CN" altLang="en-US" sz="2400" b="0" dirty="0" smtClean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事件；</a:t>
            </a:r>
            <a:endParaRPr lang="zh-CN" altLang="en-US" sz="2400" b="0" dirty="0" smtClean="0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  <a:sym typeface="+mn-ea"/>
            </a:endParaRPr>
          </a:p>
          <a:p>
            <a:pPr marL="342900" indent="-342900">
              <a:lnSpc>
                <a:spcPct val="140000"/>
              </a:lnSpc>
              <a:spcBef>
                <a:spcPts val="600"/>
              </a:spcBef>
              <a:buFont typeface="Arial" panose="020B0604020202020204" pitchFamily="34" charset="0"/>
              <a:buBlip>
                <a:blip r:embed="rId1"/>
              </a:buBlip>
            </a:pPr>
            <a:r>
              <a:rPr lang="en-US" altLang="zh-CN" sz="2400" b="0" dirty="0" smtClean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……</a:t>
            </a:r>
            <a:endParaRPr lang="zh-CN" altLang="en-US" sz="2400" b="0" dirty="0" smtClean="0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  <a:sym typeface="+mn-ea"/>
            </a:endParaRPr>
          </a:p>
          <a:p>
            <a:pPr marL="342900" indent="-342900">
              <a:lnSpc>
                <a:spcPct val="140000"/>
              </a:lnSpc>
              <a:spcBef>
                <a:spcPts val="600"/>
              </a:spcBef>
              <a:buFont typeface="Arial" panose="020B0604020202020204" pitchFamily="34" charset="0"/>
              <a:buBlip>
                <a:blip r:embed="rId1"/>
              </a:buBlip>
            </a:pPr>
            <a:endParaRPr lang="zh-CN" altLang="en-US" sz="2400" b="0" dirty="0" smtClean="0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  <a:sym typeface="+mn-ea"/>
            </a:endParaRPr>
          </a:p>
        </p:txBody>
      </p:sp>
      <p:sp>
        <p:nvSpPr>
          <p:cNvPr id="5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5560" y="836772"/>
            <a:ext cx="8892480" cy="611187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lIns="90488" tIns="44450" rIns="90488" bIns="44450" anchor="ctr"/>
          <a:p>
            <a:pPr algn="ctr"/>
            <a:r>
              <a:rPr kumimoji="1" lang="en-US" altLang="zh-CN" sz="3600" dirty="0" smtClean="0">
                <a:solidFill>
                  <a:srgbClr val="C00000"/>
                </a:solidFill>
                <a:latin typeface="方正公文小标宋" panose="02000500000000000000" charset="-122"/>
                <a:ea typeface="方正公文小标宋" panose="02000500000000000000" charset="-122"/>
              </a:rPr>
              <a:t>4.8 </a:t>
            </a:r>
            <a:r>
              <a:rPr kumimoji="1" lang="zh-CN" altLang="en-US" sz="3600" dirty="0" smtClean="0">
                <a:solidFill>
                  <a:srgbClr val="C00000"/>
                </a:solidFill>
                <a:latin typeface="方正公文小标宋" panose="02000500000000000000" charset="-122"/>
                <a:ea typeface="方正公文小标宋" panose="02000500000000000000" charset="-122"/>
              </a:rPr>
              <a:t>自动规划技术</a:t>
            </a:r>
            <a:r>
              <a:rPr kumimoji="1" lang="zh-CN" altLang="en-US" sz="3600" dirty="0" smtClean="0">
                <a:solidFill>
                  <a:srgbClr val="C00000"/>
                </a:solidFill>
                <a:latin typeface="方正公文小标宋" panose="02000500000000000000" charset="-122"/>
                <a:ea typeface="方正公文小标宋" panose="02000500000000000000" charset="-122"/>
              </a:rPr>
              <a:t>应用</a:t>
            </a:r>
            <a:endParaRPr kumimoji="1" lang="zh-CN" altLang="en-US" sz="3600" dirty="0" smtClean="0">
              <a:solidFill>
                <a:srgbClr val="C00000"/>
              </a:solidFill>
              <a:latin typeface="方正公文小标宋" panose="02000500000000000000" charset="-122"/>
              <a:ea typeface="方正公文小标宋" panose="02000500000000000000" charset="-122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06F48-B873-4732-A4EF-1AC81A256663}" type="slidenum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张志政——课程简介和概述</a:t>
            </a:r>
            <a:endParaRPr lang="zh-CN" altLang="en-US"/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0FF64-9C21-4C1D-85FF-CB0C5739CA54}" type="datetime1">
              <a:rPr lang="zh-CN" altLang="en-US" smtClean="0"/>
            </a:fld>
            <a:endParaRPr lang="zh-CN" altLang="en-US"/>
          </a:p>
        </p:txBody>
      </p:sp>
      <p:sp>
        <p:nvSpPr>
          <p:cNvPr id="2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07315" y="2565242"/>
            <a:ext cx="8892480" cy="611187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lIns="90488" tIns="44450" rIns="90488" bIns="44450" anchor="ctr"/>
          <a:p>
            <a:pPr algn="ctr"/>
            <a:r>
              <a:rPr kumimoji="1" lang="zh-CN" altLang="en-US" sz="4000" dirty="0" smtClean="0">
                <a:solidFill>
                  <a:srgbClr val="C00000"/>
                </a:solidFill>
                <a:latin typeface="方正公文小标宋" panose="02000500000000000000" charset="-122"/>
                <a:ea typeface="方正公文小标宋" panose="02000500000000000000" charset="-122"/>
              </a:rPr>
              <a:t>练习题</a:t>
            </a:r>
            <a:endParaRPr kumimoji="1" lang="zh-CN" altLang="en-US" sz="4000" dirty="0" smtClean="0">
              <a:solidFill>
                <a:srgbClr val="C00000"/>
              </a:solidFill>
              <a:latin typeface="方正公文小标宋" panose="02000500000000000000" charset="-122"/>
              <a:ea typeface="方正公文小标宋" panose="02000500000000000000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0" name="Rectangle 2"/>
          <p:cNvSpPr>
            <a:spLocks noChangeArrowheads="1"/>
          </p:cNvSpPr>
          <p:nvPr/>
        </p:nvSpPr>
        <p:spPr bwMode="auto">
          <a:xfrm>
            <a:off x="0" y="513557"/>
            <a:ext cx="8892480" cy="611187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lIns="90488" tIns="44450" rIns="90488" bIns="44450" anchor="ctr"/>
          <a:lstStyle/>
          <a:p>
            <a:pPr algn="ctr">
              <a:buClrTx/>
              <a:buSzTx/>
              <a:buFontTx/>
            </a:pPr>
            <a:r>
              <a:rPr kumimoji="1" lang="zh-CN" altLang="en-US" sz="3200" dirty="0" smtClean="0">
                <a:solidFill>
                  <a:srgbClr val="C00000"/>
                </a:solidFill>
                <a:latin typeface="方正公文小标宋" panose="02000500000000000000" charset="-122"/>
                <a:ea typeface="方正公文小标宋" panose="02000500000000000000" charset="-122"/>
              </a:rPr>
              <a:t>参  考</a:t>
            </a:r>
            <a:endParaRPr kumimoji="1" lang="zh-CN" altLang="en-US" sz="3200" dirty="0" smtClean="0">
              <a:solidFill>
                <a:srgbClr val="C00000"/>
              </a:solidFill>
              <a:latin typeface="方正公文小标宋" panose="02000500000000000000" charset="-122"/>
              <a:ea typeface="方正公文小标宋" panose="02000500000000000000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06F48-B873-4732-A4EF-1AC81A256663}" type="slidenum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张志政——课程简介和概述</a:t>
            </a:r>
            <a:endParaRPr lang="zh-CN" altLang="en-US"/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0A6CE-E7E6-4B3B-9818-D9F502C0E6A1}" type="datetime1">
              <a:rPr lang="zh-CN" altLang="en-US" smtClean="0"/>
            </a:fld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2723515" y="5850255"/>
            <a:ext cx="391287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/>
              <a:t>https://www.icaps-conference.org/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043305" y="1341120"/>
            <a:ext cx="2872740" cy="3564255"/>
          </a:xfrm>
          <a:prstGeom prst="rect">
            <a:avLst/>
          </a:prstGeom>
        </p:spPr>
      </p:pic>
      <p:pic>
        <p:nvPicPr>
          <p:cNvPr id="7" name="图片 6"/>
          <p:cNvPicPr/>
          <p:nvPr/>
        </p:nvPicPr>
        <p:blipFill>
          <a:blip r:embed="rId3"/>
          <a:stretch>
            <a:fillRect/>
          </a:stretch>
        </p:blipFill>
        <p:spPr>
          <a:xfrm>
            <a:off x="3175000" y="1845310"/>
            <a:ext cx="2844800" cy="3566795"/>
          </a:xfrm>
          <a:prstGeom prst="rect">
            <a:avLst/>
          </a:prstGeom>
        </p:spPr>
      </p:pic>
      <p:pic>
        <p:nvPicPr>
          <p:cNvPr id="101" name="图片 100"/>
          <p:cNvPicPr/>
          <p:nvPr/>
        </p:nvPicPr>
        <p:blipFill>
          <a:blip r:embed="rId4"/>
          <a:stretch>
            <a:fillRect/>
          </a:stretch>
        </p:blipFill>
        <p:spPr>
          <a:xfrm>
            <a:off x="5003800" y="2265045"/>
            <a:ext cx="2689225" cy="358521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B6128-3183-4E91-BC59-8FEA9B146D31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张志政——课程简介和概述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06F48-B873-4732-A4EF-1AC81A256663}" type="slidenum">
              <a:rPr lang="zh-CN" altLang="en-US" smtClean="0"/>
            </a:fld>
            <a:endParaRPr lang="zh-CN" altLang="en-US"/>
          </a:p>
        </p:txBody>
      </p:sp>
      <p:sp>
        <p:nvSpPr>
          <p:cNvPr id="6" name="TextBox 5" descr="7b0a202020202262756c6c6574223a20227b5c2263617465676f727949645c223a5c225c222c5c2274656d706c61746549645c223a32303233313337347d220a7d0a"/>
          <p:cNvSpPr txBox="1"/>
          <p:nvPr/>
        </p:nvSpPr>
        <p:spPr>
          <a:xfrm>
            <a:off x="219710" y="1082040"/>
            <a:ext cx="8952230" cy="39808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457200" indent="-457200">
              <a:lnSpc>
                <a:spcPct val="10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zh-CN" altLang="en-US" sz="2000" b="0" dirty="0" smtClean="0">
                <a:latin typeface="方正仿宋_GB2312" panose="02000000000000000000" charset="-122"/>
                <a:ea typeface="方正仿宋_GB2312" panose="02000000000000000000" charset="-122"/>
                <a:cs typeface="方正仿宋_GB2312" panose="02000000000000000000" charset="-122"/>
                <a:sym typeface="+mn-ea"/>
              </a:rPr>
              <a:t>请分析</a:t>
            </a:r>
            <a:r>
              <a:rPr lang="zh-CN" altLang="en-US" sz="2000" b="0" dirty="0" smtClean="0">
                <a:latin typeface="方正仿宋_GB2312" panose="02000000000000000000" charset="-122"/>
                <a:ea typeface="方正仿宋_GB2312" panose="02000000000000000000" charset="-122"/>
                <a:cs typeface="方正仿宋_GB2312" panose="02000000000000000000" charset="-122"/>
                <a:sym typeface="+mn-ea"/>
              </a:rPr>
              <a:t>说明人工智能和自动规划的</a:t>
            </a:r>
            <a:r>
              <a:rPr lang="zh-CN" altLang="en-US" sz="2000" b="0" dirty="0" smtClean="0">
                <a:latin typeface="方正仿宋_GB2312" panose="02000000000000000000" charset="-122"/>
                <a:ea typeface="方正仿宋_GB2312" panose="02000000000000000000" charset="-122"/>
                <a:cs typeface="方正仿宋_GB2312" panose="02000000000000000000" charset="-122"/>
                <a:sym typeface="+mn-ea"/>
              </a:rPr>
              <a:t>关系。</a:t>
            </a:r>
            <a:endParaRPr lang="zh-CN" altLang="en-US" sz="2000" b="0" dirty="0" smtClean="0">
              <a:latin typeface="方正仿宋_GB2312" panose="02000000000000000000" charset="-122"/>
              <a:ea typeface="方正仿宋_GB2312" panose="02000000000000000000" charset="-122"/>
              <a:cs typeface="方正仿宋_GB2312" panose="02000000000000000000" charset="-122"/>
              <a:sym typeface="+mn-ea"/>
            </a:endParaRPr>
          </a:p>
          <a:p>
            <a:pPr marL="457200" indent="-457200">
              <a:lnSpc>
                <a:spcPct val="10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zh-CN" altLang="en-US" sz="2000" b="0" dirty="0" smtClean="0">
                <a:latin typeface="方正仿宋_GB2312" panose="02000000000000000000" charset="-122"/>
                <a:ea typeface="方正仿宋_GB2312" panose="02000000000000000000" charset="-122"/>
                <a:cs typeface="方正仿宋_GB2312" panose="02000000000000000000" charset="-122"/>
                <a:sym typeface="+mn-ea"/>
              </a:rPr>
              <a:t>用你熟悉的编程语言和方法，实现</a:t>
            </a:r>
            <a:r>
              <a:rPr lang="en-US" altLang="zh-CN" sz="2000" b="0" dirty="0" smtClean="0">
                <a:latin typeface="方正仿宋_GB2312" panose="02000000000000000000" charset="-122"/>
                <a:ea typeface="方正仿宋_GB2312" panose="02000000000000000000" charset="-122"/>
                <a:cs typeface="方正仿宋_GB2312" panose="02000000000000000000" charset="-122"/>
                <a:sym typeface="+mn-ea"/>
              </a:rPr>
              <a:t>“</a:t>
            </a:r>
            <a:r>
              <a:rPr lang="zh-CN" altLang="en-US" sz="2000" b="0" dirty="0" smtClean="0">
                <a:latin typeface="方正仿宋_GB2312" panose="02000000000000000000" charset="-122"/>
                <a:ea typeface="方正仿宋_GB2312" panose="02000000000000000000" charset="-122"/>
                <a:cs typeface="方正仿宋_GB2312" panose="02000000000000000000" charset="-122"/>
                <a:sym typeface="+mn-ea"/>
              </a:rPr>
              <a:t>小车搬运</a:t>
            </a:r>
            <a:r>
              <a:rPr lang="en-US" altLang="zh-CN" sz="2000" b="0" dirty="0" smtClean="0">
                <a:latin typeface="方正仿宋_GB2312" panose="02000000000000000000" charset="-122"/>
                <a:ea typeface="方正仿宋_GB2312" panose="02000000000000000000" charset="-122"/>
                <a:cs typeface="方正仿宋_GB2312" panose="02000000000000000000" charset="-122"/>
                <a:sym typeface="+mn-ea"/>
              </a:rPr>
              <a:t>”</a:t>
            </a:r>
            <a:r>
              <a:rPr lang="zh-CN" altLang="en-US" sz="2000" b="0" dirty="0" smtClean="0">
                <a:latin typeface="方正仿宋_GB2312" panose="02000000000000000000" charset="-122"/>
                <a:ea typeface="方正仿宋_GB2312" panose="02000000000000000000" charset="-122"/>
                <a:cs typeface="方正仿宋_GB2312" panose="02000000000000000000" charset="-122"/>
                <a:sym typeface="+mn-ea"/>
              </a:rPr>
              <a:t>的规划程序（</a:t>
            </a:r>
            <a:r>
              <a:rPr lang="zh-CN" altLang="en-US" sz="2000" b="0" dirty="0" smtClean="0">
                <a:solidFill>
                  <a:srgbClr val="FF0000"/>
                </a:solidFill>
                <a:latin typeface="方正仿宋_GB2312" panose="02000000000000000000" charset="-122"/>
                <a:ea typeface="方正仿宋_GB2312" panose="02000000000000000000" charset="-122"/>
                <a:cs typeface="方正仿宋_GB2312" panose="02000000000000000000" charset="-122"/>
                <a:sym typeface="+mn-ea"/>
              </a:rPr>
              <a:t>指定实验</a:t>
            </a:r>
            <a:r>
              <a:rPr lang="en-US" altLang="zh-CN" sz="2000" b="0" dirty="0" smtClean="0">
                <a:solidFill>
                  <a:srgbClr val="FF0000"/>
                </a:solidFill>
                <a:latin typeface="方正仿宋_GB2312" panose="02000000000000000000" charset="-122"/>
                <a:ea typeface="方正仿宋_GB2312" panose="02000000000000000000" charset="-122"/>
                <a:cs typeface="方正仿宋_GB2312" panose="02000000000000000000" charset="-122"/>
                <a:sym typeface="+mn-ea"/>
              </a:rPr>
              <a:t>1</a:t>
            </a:r>
            <a:r>
              <a:rPr lang="zh-CN" altLang="en-US" sz="2000" b="0" dirty="0" smtClean="0">
                <a:solidFill>
                  <a:srgbClr val="FF0000"/>
                </a:solidFill>
                <a:latin typeface="方正仿宋_GB2312" panose="02000000000000000000" charset="-122"/>
                <a:ea typeface="方正仿宋_GB2312" panose="02000000000000000000" charset="-122"/>
                <a:cs typeface="方正仿宋_GB2312" panose="02000000000000000000" charset="-122"/>
                <a:sym typeface="+mn-ea"/>
              </a:rPr>
              <a:t>的第</a:t>
            </a:r>
            <a:r>
              <a:rPr lang="en-US" altLang="zh-CN" sz="2000" b="0" dirty="0" smtClean="0">
                <a:solidFill>
                  <a:srgbClr val="FF0000"/>
                </a:solidFill>
                <a:latin typeface="方正仿宋_GB2312" panose="02000000000000000000" charset="-122"/>
                <a:ea typeface="方正仿宋_GB2312" panose="02000000000000000000" charset="-122"/>
                <a:cs typeface="方正仿宋_GB2312" panose="02000000000000000000" charset="-122"/>
                <a:sym typeface="+mn-ea"/>
              </a:rPr>
              <a:t>1</a:t>
            </a:r>
            <a:r>
              <a:rPr lang="zh-CN" altLang="en-US" sz="2000" b="0" dirty="0" smtClean="0">
                <a:solidFill>
                  <a:srgbClr val="FF0000"/>
                </a:solidFill>
                <a:latin typeface="方正仿宋_GB2312" panose="02000000000000000000" charset="-122"/>
                <a:ea typeface="方正仿宋_GB2312" panose="02000000000000000000" charset="-122"/>
                <a:cs typeface="方正仿宋_GB2312" panose="02000000000000000000" charset="-122"/>
                <a:sym typeface="+mn-ea"/>
              </a:rPr>
              <a:t>部分，下次课开始，可介绍自己的实验</a:t>
            </a:r>
            <a:r>
              <a:rPr lang="zh-CN" altLang="en-US" sz="2000" b="0" dirty="0" smtClean="0">
                <a:latin typeface="方正仿宋_GB2312" panose="02000000000000000000" charset="-122"/>
                <a:ea typeface="方正仿宋_GB2312" panose="02000000000000000000" charset="-122"/>
                <a:cs typeface="方正仿宋_GB2312" panose="02000000000000000000" charset="-122"/>
                <a:sym typeface="+mn-ea"/>
              </a:rPr>
              <a:t>）。</a:t>
            </a:r>
            <a:endParaRPr lang="zh-CN" altLang="en-US" sz="2000" b="0" dirty="0" smtClean="0">
              <a:latin typeface="方正仿宋_GB2312" panose="02000000000000000000" charset="-122"/>
              <a:ea typeface="方正仿宋_GB2312" panose="02000000000000000000" charset="-122"/>
              <a:cs typeface="方正仿宋_GB2312" panose="02000000000000000000" charset="-122"/>
            </a:endParaRPr>
          </a:p>
          <a:p>
            <a:pPr marL="457200" indent="-457200">
              <a:lnSpc>
                <a:spcPct val="10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zh-CN" altLang="en-US" sz="2000" b="0" dirty="0" smtClean="0">
                <a:latin typeface="方正仿宋_GB2312" panose="02000000000000000000" charset="-122"/>
                <a:ea typeface="方正仿宋_GB2312" panose="02000000000000000000" charset="-122"/>
                <a:cs typeface="方正仿宋_GB2312" panose="02000000000000000000" charset="-122"/>
              </a:rPr>
              <a:t>经典规划问题中，环境状态数量是有限的还是</a:t>
            </a:r>
            <a:r>
              <a:rPr lang="zh-CN" altLang="en-US" sz="2000" b="0" dirty="0" smtClean="0">
                <a:latin typeface="方正仿宋_GB2312" panose="02000000000000000000" charset="-122"/>
                <a:ea typeface="方正仿宋_GB2312" panose="02000000000000000000" charset="-122"/>
                <a:cs typeface="方正仿宋_GB2312" panose="02000000000000000000" charset="-122"/>
              </a:rPr>
              <a:t>无限的？</a:t>
            </a:r>
            <a:endParaRPr lang="zh-CN" altLang="en-US" sz="2000" b="0" dirty="0" smtClean="0">
              <a:latin typeface="方正仿宋_GB2312" panose="02000000000000000000" charset="-122"/>
              <a:ea typeface="方正仿宋_GB2312" panose="02000000000000000000" charset="-122"/>
              <a:cs typeface="方正仿宋_GB2312" panose="02000000000000000000" charset="-122"/>
            </a:endParaRPr>
          </a:p>
          <a:p>
            <a:pPr marL="457200" indent="-457200">
              <a:lnSpc>
                <a:spcPct val="10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zh-CN" altLang="en-US" sz="2000" b="0" dirty="0" smtClean="0">
                <a:latin typeface="方正仿宋_GB2312" panose="02000000000000000000" charset="-122"/>
                <a:ea typeface="方正仿宋_GB2312" panose="02000000000000000000" charset="-122"/>
                <a:cs typeface="方正仿宋_GB2312" panose="02000000000000000000" charset="-122"/>
              </a:rPr>
              <a:t>数值规划问题比经典规划问题复杂度高，是否正确？请说出你的</a:t>
            </a:r>
            <a:r>
              <a:rPr lang="zh-CN" altLang="en-US" sz="2000" b="0" dirty="0" smtClean="0">
                <a:latin typeface="方正仿宋_GB2312" panose="02000000000000000000" charset="-122"/>
                <a:ea typeface="方正仿宋_GB2312" panose="02000000000000000000" charset="-122"/>
                <a:cs typeface="方正仿宋_GB2312" panose="02000000000000000000" charset="-122"/>
              </a:rPr>
              <a:t>理由；</a:t>
            </a:r>
            <a:endParaRPr lang="zh-CN" altLang="en-US" sz="2000" b="0" dirty="0" smtClean="0">
              <a:latin typeface="方正仿宋_GB2312" panose="02000000000000000000" charset="-122"/>
              <a:ea typeface="方正仿宋_GB2312" panose="02000000000000000000" charset="-122"/>
              <a:cs typeface="方正仿宋_GB2312" panose="02000000000000000000" charset="-122"/>
            </a:endParaRPr>
          </a:p>
          <a:p>
            <a:pPr marL="457200" indent="-457200">
              <a:lnSpc>
                <a:spcPct val="10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zh-CN" altLang="en-US" sz="2000" b="0" dirty="0" smtClean="0">
                <a:latin typeface="方正仿宋_GB2312" panose="02000000000000000000" charset="-122"/>
                <a:ea typeface="方正仿宋_GB2312" panose="02000000000000000000" charset="-122"/>
                <a:cs typeface="方正仿宋_GB2312" panose="02000000000000000000" charset="-122"/>
                <a:sym typeface="+mn-ea"/>
              </a:rPr>
              <a:t>查找</a:t>
            </a:r>
            <a:r>
              <a:rPr lang="zh-CN" altLang="en-US" sz="2000" b="0" dirty="0" smtClean="0">
                <a:latin typeface="方正仿宋_GB2312" panose="02000000000000000000" charset="-122"/>
                <a:ea typeface="方正仿宋_GB2312" panose="02000000000000000000" charset="-122"/>
                <a:cs typeface="方正仿宋_GB2312" panose="02000000000000000000" charset="-122"/>
              </a:rPr>
              <a:t>国际规划比赛问题集，仔细理解不同规划</a:t>
            </a:r>
            <a:r>
              <a:rPr lang="zh-CN" altLang="en-US" sz="2000" b="0" dirty="0" smtClean="0">
                <a:latin typeface="方正仿宋_GB2312" panose="02000000000000000000" charset="-122"/>
                <a:ea typeface="方正仿宋_GB2312" panose="02000000000000000000" charset="-122"/>
                <a:cs typeface="方正仿宋_GB2312" panose="02000000000000000000" charset="-122"/>
              </a:rPr>
              <a:t>类型；</a:t>
            </a:r>
            <a:endParaRPr lang="zh-CN" altLang="en-US" sz="2000" b="0" dirty="0" smtClean="0">
              <a:latin typeface="方正仿宋_GB2312" panose="02000000000000000000" charset="-122"/>
              <a:ea typeface="方正仿宋_GB2312" panose="02000000000000000000" charset="-122"/>
              <a:cs typeface="方正仿宋_GB2312" panose="02000000000000000000" charset="-122"/>
            </a:endParaRPr>
          </a:p>
          <a:p>
            <a:pPr marL="457200" indent="-457200">
              <a:lnSpc>
                <a:spcPct val="10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zh-CN" altLang="en-US" sz="2000" b="0" dirty="0" smtClean="0">
                <a:latin typeface="方正仿宋_GB2312" panose="02000000000000000000" charset="-122"/>
                <a:ea typeface="方正仿宋_GB2312" panose="02000000000000000000" charset="-122"/>
                <a:cs typeface="方正仿宋_GB2312" panose="02000000000000000000" charset="-122"/>
              </a:rPr>
              <a:t>尝试分别给出日常当中不同类型的规划问题（</a:t>
            </a:r>
            <a:r>
              <a:rPr lang="zh-CN" altLang="en-US" sz="2000" b="0" dirty="0" smtClean="0">
                <a:solidFill>
                  <a:srgbClr val="FF0000"/>
                </a:solidFill>
                <a:latin typeface="方正仿宋_GB2312" panose="02000000000000000000" charset="-122"/>
                <a:ea typeface="方正仿宋_GB2312" panose="02000000000000000000" charset="-122"/>
                <a:cs typeface="方正仿宋_GB2312" panose="02000000000000000000" charset="-122"/>
                <a:sym typeface="+mn-ea"/>
              </a:rPr>
              <a:t>下次课提问</a:t>
            </a:r>
            <a:r>
              <a:rPr lang="zh-CN" altLang="en-US" sz="2000" b="0" dirty="0" smtClean="0">
                <a:latin typeface="方正仿宋_GB2312" panose="02000000000000000000" charset="-122"/>
                <a:ea typeface="方正仿宋_GB2312" panose="02000000000000000000" charset="-122"/>
                <a:cs typeface="方正仿宋_GB2312" panose="02000000000000000000" charset="-122"/>
              </a:rPr>
              <a:t>）；</a:t>
            </a:r>
            <a:endParaRPr lang="zh-CN" altLang="en-US" sz="2000" b="0" dirty="0" smtClean="0">
              <a:latin typeface="方正仿宋_GB2312" panose="02000000000000000000" charset="-122"/>
              <a:ea typeface="方正仿宋_GB2312" panose="02000000000000000000" charset="-122"/>
              <a:cs typeface="方正仿宋_GB2312" panose="02000000000000000000" charset="-122"/>
            </a:endParaRPr>
          </a:p>
          <a:p>
            <a:pPr marL="457200" indent="-457200">
              <a:lnSpc>
                <a:spcPct val="10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zh-CN" altLang="en-US" sz="2000" b="0" dirty="0" smtClean="0">
                <a:latin typeface="方正仿宋_GB2312" panose="02000000000000000000" charset="-122"/>
                <a:ea typeface="方正仿宋_GB2312" panose="02000000000000000000" charset="-122"/>
                <a:cs typeface="方正仿宋_GB2312" panose="02000000000000000000" charset="-122"/>
              </a:rPr>
              <a:t>可以参与实验室</a:t>
            </a:r>
            <a:r>
              <a:rPr lang="en-US" altLang="zh-CN" sz="2000" b="0" dirty="0" smtClean="0">
                <a:latin typeface="方正仿宋_GB2312" panose="02000000000000000000" charset="-122"/>
                <a:ea typeface="方正仿宋_GB2312" panose="02000000000000000000" charset="-122"/>
                <a:cs typeface="方正仿宋_GB2312" panose="02000000000000000000" charset="-122"/>
              </a:rPr>
              <a:t>“</a:t>
            </a:r>
            <a:r>
              <a:rPr lang="zh-CN" altLang="en-US" sz="2000" b="0" dirty="0" smtClean="0">
                <a:latin typeface="方正仿宋_GB2312" panose="02000000000000000000" charset="-122"/>
                <a:ea typeface="方正仿宋_GB2312" panose="02000000000000000000" charset="-122"/>
                <a:cs typeface="方正仿宋_GB2312" panose="02000000000000000000" charset="-122"/>
              </a:rPr>
              <a:t>自动规划</a:t>
            </a:r>
            <a:r>
              <a:rPr lang="en-US" altLang="zh-CN" sz="2000" b="0" dirty="0" smtClean="0">
                <a:latin typeface="方正仿宋_GB2312" panose="02000000000000000000" charset="-122"/>
                <a:ea typeface="方正仿宋_GB2312" panose="02000000000000000000" charset="-122"/>
                <a:cs typeface="方正仿宋_GB2312" panose="02000000000000000000" charset="-122"/>
              </a:rPr>
              <a:t>”</a:t>
            </a:r>
            <a:r>
              <a:rPr lang="zh-CN" altLang="en-US" sz="2000" b="0" dirty="0" smtClean="0">
                <a:latin typeface="方正仿宋_GB2312" panose="02000000000000000000" charset="-122"/>
                <a:ea typeface="方正仿宋_GB2312" panose="02000000000000000000" charset="-122"/>
                <a:cs typeface="方正仿宋_GB2312" panose="02000000000000000000" charset="-122"/>
              </a:rPr>
              <a:t>阅读和</a:t>
            </a:r>
            <a:r>
              <a:rPr lang="zh-CN" altLang="en-US" sz="2000" b="0" dirty="0" smtClean="0">
                <a:latin typeface="方正仿宋_GB2312" panose="02000000000000000000" charset="-122"/>
                <a:ea typeface="方正仿宋_GB2312" panose="02000000000000000000" charset="-122"/>
                <a:cs typeface="方正仿宋_GB2312" panose="02000000000000000000" charset="-122"/>
              </a:rPr>
              <a:t>实践；</a:t>
            </a:r>
            <a:endParaRPr lang="zh-CN" altLang="en-US" sz="2000" b="0" dirty="0" smtClean="0">
              <a:latin typeface="方正仿宋_GB2312" panose="02000000000000000000" charset="-122"/>
              <a:ea typeface="方正仿宋_GB2312" panose="02000000000000000000" charset="-122"/>
              <a:cs typeface="方正仿宋_GB2312" panose="02000000000000000000" charset="-122"/>
            </a:endParaRPr>
          </a:p>
          <a:p>
            <a:pPr marL="457200" indent="-457200">
              <a:lnSpc>
                <a:spcPct val="10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zh-CN" altLang="en-US" sz="2000" b="0" dirty="0" smtClean="0">
                <a:latin typeface="方正仿宋_GB2312" panose="02000000000000000000" charset="-122"/>
                <a:ea typeface="方正仿宋_GB2312" panose="02000000000000000000" charset="-122"/>
                <a:cs typeface="方正仿宋_GB2312" panose="02000000000000000000" charset="-122"/>
              </a:rPr>
              <a:t>阅读工信部</a:t>
            </a:r>
            <a:r>
              <a:rPr lang="en-US" altLang="zh-CN" sz="2000" b="0" dirty="0" smtClean="0">
                <a:latin typeface="方正仿宋_GB2312" panose="02000000000000000000" charset="-122"/>
                <a:ea typeface="方正仿宋_GB2312" panose="02000000000000000000" charset="-122"/>
                <a:cs typeface="方正仿宋_GB2312" panose="02000000000000000000" charset="-122"/>
              </a:rPr>
              <a:t>“人形机器人创新发展指导意见”</a:t>
            </a:r>
            <a:r>
              <a:rPr lang="zh-CN" altLang="en-US" sz="2000" b="0" dirty="0" smtClean="0">
                <a:latin typeface="方正仿宋_GB2312" panose="02000000000000000000" charset="-122"/>
                <a:ea typeface="方正仿宋_GB2312" panose="02000000000000000000" charset="-122"/>
                <a:cs typeface="方正仿宋_GB2312" panose="02000000000000000000" charset="-122"/>
              </a:rPr>
              <a:t>后有什么</a:t>
            </a:r>
            <a:r>
              <a:rPr lang="zh-CN" altLang="en-US" sz="2000" b="0" dirty="0" smtClean="0">
                <a:latin typeface="方正仿宋_GB2312" panose="02000000000000000000" charset="-122"/>
                <a:ea typeface="方正仿宋_GB2312" panose="02000000000000000000" charset="-122"/>
                <a:cs typeface="方正仿宋_GB2312" panose="02000000000000000000" charset="-122"/>
              </a:rPr>
              <a:t>启发？</a:t>
            </a:r>
            <a:endParaRPr lang="zh-CN" altLang="en-US" sz="2000" b="0" dirty="0" smtClean="0">
              <a:latin typeface="方正仿宋_GB2312" panose="02000000000000000000" charset="-122"/>
              <a:ea typeface="方正仿宋_GB2312" panose="02000000000000000000" charset="-122"/>
              <a:cs typeface="方正仿宋_GB2312" panose="02000000000000000000" charset="-122"/>
            </a:endParaRPr>
          </a:p>
          <a:p>
            <a:pPr marL="457200" indent="-457200">
              <a:lnSpc>
                <a:spcPct val="10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zh-CN" altLang="en-US" sz="2000" b="0" dirty="0" smtClean="0">
                <a:highlight>
                  <a:srgbClr val="FFFF00"/>
                </a:highlight>
                <a:latin typeface="方正仿宋_GB2312" panose="02000000000000000000" charset="-122"/>
                <a:ea typeface="方正仿宋_GB2312" panose="02000000000000000000" charset="-122"/>
                <a:cs typeface="方正仿宋_GB2312" panose="02000000000000000000" charset="-122"/>
              </a:rPr>
              <a:t>尝试把小车搬运的例子进行合理修改，使之成为不同类型的规划任务。</a:t>
            </a:r>
            <a:endParaRPr lang="zh-CN" altLang="en-US" sz="2000" b="0" dirty="0" smtClean="0">
              <a:highlight>
                <a:srgbClr val="FFFF00"/>
              </a:highlight>
              <a:latin typeface="方正仿宋_GB2312" panose="02000000000000000000" charset="-122"/>
              <a:ea typeface="方正仿宋_GB2312" panose="02000000000000000000" charset="-122"/>
              <a:cs typeface="方正仿宋_GB2312" panose="02000000000000000000" charset="-122"/>
            </a:endParaRPr>
          </a:p>
          <a:p>
            <a:pPr marL="457200" indent="-457200">
              <a:lnSpc>
                <a:spcPct val="10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zh-CN" altLang="en-US" sz="2000" b="0" dirty="0" smtClean="0">
                <a:highlight>
                  <a:srgbClr val="FFFF00"/>
                </a:highlight>
                <a:latin typeface="方正仿宋_GB2312" panose="02000000000000000000" charset="-122"/>
                <a:ea typeface="方正仿宋_GB2312" panose="02000000000000000000" charset="-122"/>
                <a:cs typeface="方正仿宋_GB2312" panose="02000000000000000000" charset="-122"/>
              </a:rPr>
              <a:t>在规划的</a:t>
            </a:r>
            <a:r>
              <a:rPr lang="en-US" altLang="zh-CN" sz="2000" b="0" dirty="0" smtClean="0">
                <a:highlight>
                  <a:srgbClr val="FFFF00"/>
                </a:highlight>
                <a:latin typeface="方正仿宋_GB2312" panose="02000000000000000000" charset="-122"/>
                <a:ea typeface="方正仿宋_GB2312" panose="02000000000000000000" charset="-122"/>
                <a:cs typeface="方正仿宋_GB2312" panose="02000000000000000000" charset="-122"/>
              </a:rPr>
              <a:t>“</a:t>
            </a:r>
            <a:r>
              <a:rPr lang="zh-CN" altLang="en-US" sz="2000" b="0" dirty="0" smtClean="0">
                <a:highlight>
                  <a:srgbClr val="FFFF00"/>
                </a:highlight>
                <a:latin typeface="方正仿宋_GB2312" panose="02000000000000000000" charset="-122"/>
                <a:ea typeface="方正仿宋_GB2312" panose="02000000000000000000" charset="-122"/>
                <a:cs typeface="方正仿宋_GB2312" panose="02000000000000000000" charset="-122"/>
              </a:rPr>
              <a:t>感知</a:t>
            </a:r>
            <a:r>
              <a:rPr lang="en-US" altLang="zh-CN" sz="2000" b="0" dirty="0" smtClean="0">
                <a:highlight>
                  <a:srgbClr val="FFFF00"/>
                </a:highlight>
                <a:latin typeface="方正仿宋_GB2312" panose="02000000000000000000" charset="-122"/>
                <a:ea typeface="方正仿宋_GB2312" panose="02000000000000000000" charset="-122"/>
                <a:cs typeface="方正仿宋_GB2312" panose="02000000000000000000" charset="-122"/>
              </a:rPr>
              <a:t>-</a:t>
            </a:r>
            <a:r>
              <a:rPr lang="zh-CN" altLang="en-US" sz="2000" b="0" dirty="0" smtClean="0">
                <a:highlight>
                  <a:srgbClr val="FFFF00"/>
                </a:highlight>
                <a:latin typeface="方正仿宋_GB2312" panose="02000000000000000000" charset="-122"/>
                <a:ea typeface="方正仿宋_GB2312" panose="02000000000000000000" charset="-122"/>
                <a:cs typeface="方正仿宋_GB2312" panose="02000000000000000000" charset="-122"/>
              </a:rPr>
              <a:t>思考</a:t>
            </a:r>
            <a:r>
              <a:rPr lang="en-US" altLang="zh-CN" sz="2000" b="0" dirty="0" smtClean="0">
                <a:highlight>
                  <a:srgbClr val="FFFF00"/>
                </a:highlight>
                <a:latin typeface="方正仿宋_GB2312" panose="02000000000000000000" charset="-122"/>
                <a:ea typeface="方正仿宋_GB2312" panose="02000000000000000000" charset="-122"/>
                <a:cs typeface="方正仿宋_GB2312" panose="02000000000000000000" charset="-122"/>
              </a:rPr>
              <a:t>-</a:t>
            </a:r>
            <a:r>
              <a:rPr lang="zh-CN" altLang="en-US" sz="2000" b="0" dirty="0" smtClean="0">
                <a:highlight>
                  <a:srgbClr val="FFFF00"/>
                </a:highlight>
                <a:latin typeface="方正仿宋_GB2312" panose="02000000000000000000" charset="-122"/>
                <a:ea typeface="方正仿宋_GB2312" panose="02000000000000000000" charset="-122"/>
                <a:cs typeface="方正仿宋_GB2312" panose="02000000000000000000" charset="-122"/>
              </a:rPr>
              <a:t>行动</a:t>
            </a:r>
            <a:r>
              <a:rPr lang="en-US" altLang="zh-CN" sz="2000" b="0" dirty="0" smtClean="0">
                <a:highlight>
                  <a:srgbClr val="FFFF00"/>
                </a:highlight>
                <a:latin typeface="方正仿宋_GB2312" panose="02000000000000000000" charset="-122"/>
                <a:ea typeface="方正仿宋_GB2312" panose="02000000000000000000" charset="-122"/>
                <a:cs typeface="方正仿宋_GB2312" panose="02000000000000000000" charset="-122"/>
              </a:rPr>
              <a:t>”</a:t>
            </a:r>
            <a:r>
              <a:rPr lang="zh-CN" altLang="en-US" sz="2000" b="0" dirty="0" smtClean="0">
                <a:highlight>
                  <a:srgbClr val="FFFF00"/>
                </a:highlight>
                <a:latin typeface="方正仿宋_GB2312" panose="02000000000000000000" charset="-122"/>
                <a:ea typeface="方正仿宋_GB2312" panose="02000000000000000000" charset="-122"/>
                <a:cs typeface="方正仿宋_GB2312" panose="02000000000000000000" charset="-122"/>
              </a:rPr>
              <a:t>循环中，思考的内涵是什么？</a:t>
            </a:r>
            <a:endParaRPr lang="zh-CN" altLang="en-US" sz="2000" b="0" dirty="0" smtClean="0">
              <a:highlight>
                <a:srgbClr val="FFFF00"/>
              </a:highlight>
              <a:latin typeface="方正仿宋_GB2312" panose="02000000000000000000" charset="-122"/>
              <a:ea typeface="方正仿宋_GB2312" panose="02000000000000000000" charset="-122"/>
              <a:cs typeface="方正仿宋_GB2312" panose="02000000000000000000" charset="-122"/>
            </a:endParaRPr>
          </a:p>
          <a:p>
            <a:pPr marL="457200" indent="-457200">
              <a:lnSpc>
                <a:spcPct val="10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zh-CN" altLang="en-US" sz="2000" b="0" dirty="0" smtClean="0">
                <a:highlight>
                  <a:srgbClr val="FFFF00"/>
                </a:highlight>
                <a:latin typeface="方正仿宋_GB2312" panose="02000000000000000000" charset="-122"/>
                <a:ea typeface="方正仿宋_GB2312" panose="02000000000000000000" charset="-122"/>
                <a:cs typeface="方正仿宋_GB2312" panose="02000000000000000000" charset="-122"/>
              </a:rPr>
              <a:t>阅读</a:t>
            </a:r>
            <a:r>
              <a:rPr lang="en-US" altLang="zh-CN" sz="2000" b="0" dirty="0" smtClean="0">
                <a:highlight>
                  <a:srgbClr val="FFFF00"/>
                </a:highlight>
                <a:latin typeface="方正仿宋_GB2312" panose="02000000000000000000" charset="-122"/>
                <a:ea typeface="方正仿宋_GB2312" panose="02000000000000000000" charset="-122"/>
                <a:cs typeface="方正仿宋_GB2312" panose="02000000000000000000" charset="-122"/>
              </a:rPr>
              <a:t>“</a:t>
            </a:r>
            <a:r>
              <a:rPr lang="zh-CN" altLang="en-US" sz="2000" b="0" dirty="0" smtClean="0">
                <a:highlight>
                  <a:srgbClr val="FFFF00"/>
                </a:highlight>
                <a:latin typeface="方正仿宋_GB2312" panose="02000000000000000000" charset="-122"/>
                <a:ea typeface="方正仿宋_GB2312" panose="02000000000000000000" charset="-122"/>
                <a:cs typeface="方正仿宋_GB2312" panose="02000000000000000000" charset="-122"/>
                <a:sym typeface="+mn-ea"/>
              </a:rPr>
              <a:t>人形机器人创新发展指导意见</a:t>
            </a:r>
            <a:r>
              <a:rPr lang="en-US" altLang="zh-CN" sz="2000" b="0" dirty="0" smtClean="0">
                <a:highlight>
                  <a:srgbClr val="FFFF00"/>
                </a:highlight>
                <a:latin typeface="方正仿宋_GB2312" panose="02000000000000000000" charset="-122"/>
                <a:ea typeface="方正仿宋_GB2312" panose="02000000000000000000" charset="-122"/>
                <a:cs typeface="方正仿宋_GB2312" panose="02000000000000000000" charset="-122"/>
              </a:rPr>
              <a:t>”</a:t>
            </a:r>
            <a:r>
              <a:rPr lang="zh-CN" altLang="en-US" sz="2000" b="0" dirty="0" smtClean="0">
                <a:highlight>
                  <a:srgbClr val="FFFF00"/>
                </a:highlight>
                <a:latin typeface="方正仿宋_GB2312" panose="02000000000000000000" charset="-122"/>
                <a:ea typeface="方正仿宋_GB2312" panose="02000000000000000000" charset="-122"/>
                <a:cs typeface="方正仿宋_GB2312" panose="02000000000000000000" charset="-122"/>
              </a:rPr>
              <a:t>找出并说明其中关于规划的任务</a:t>
            </a:r>
            <a:r>
              <a:rPr lang="en-US" altLang="zh-CN" sz="2000" b="0" dirty="0" smtClean="0">
                <a:highlight>
                  <a:srgbClr val="FFFF00"/>
                </a:highlight>
                <a:latin typeface="方正仿宋_GB2312" panose="02000000000000000000" charset="-122"/>
                <a:ea typeface="方正仿宋_GB2312" panose="02000000000000000000" charset="-122"/>
                <a:cs typeface="方正仿宋_GB2312" panose="02000000000000000000" charset="-122"/>
              </a:rPr>
              <a:t>/</a:t>
            </a:r>
            <a:r>
              <a:rPr lang="zh-CN" altLang="en-US" sz="2000" b="0" dirty="0" smtClean="0">
                <a:highlight>
                  <a:srgbClr val="FFFF00"/>
                </a:highlight>
                <a:latin typeface="方正仿宋_GB2312" panose="02000000000000000000" charset="-122"/>
                <a:ea typeface="方正仿宋_GB2312" panose="02000000000000000000" charset="-122"/>
                <a:cs typeface="方正仿宋_GB2312" panose="02000000000000000000" charset="-122"/>
              </a:rPr>
              <a:t>问题。</a:t>
            </a:r>
            <a:endParaRPr lang="zh-CN" altLang="en-US" sz="2000" b="0" dirty="0" smtClean="0">
              <a:highlight>
                <a:srgbClr val="FFFF00"/>
              </a:highlight>
              <a:latin typeface="方正仿宋_GB2312" panose="02000000000000000000" charset="-122"/>
              <a:ea typeface="方正仿宋_GB2312" panose="02000000000000000000" charset="-122"/>
              <a:cs typeface="方正仿宋_GB2312" panose="02000000000000000000" charset="-122"/>
            </a:endParaRPr>
          </a:p>
          <a:p>
            <a:pPr marL="457200" indent="-457200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</a:pPr>
            <a:endParaRPr lang="zh-CN" altLang="en-US" sz="2000" b="0" dirty="0" smtClean="0">
              <a:highlight>
                <a:srgbClr val="FFFF00"/>
              </a:highlight>
              <a:latin typeface="方正仿宋_GB2312" panose="02000000000000000000" charset="-122"/>
              <a:ea typeface="方正仿宋_GB2312" panose="02000000000000000000" charset="-122"/>
              <a:cs typeface="方正仿宋_GB2312" panose="02000000000000000000" charset="-122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809456A8-89DD-4F77-A580-70596D06F57C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 smtClean="0"/>
              <a:t>张志政——课程简介和概述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8C06F48-B873-4732-A4EF-1AC81A256663}" type="slidenum">
              <a:rPr lang="zh-CN" altLang="en-US" smtClean="0"/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64995" y="758190"/>
            <a:ext cx="5201285" cy="513207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B6128-3183-4E91-BC59-8FEA9B146D31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张志政——课程简介和概述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06F48-B873-4732-A4EF-1AC81A256663}" type="slidenum">
              <a:rPr lang="zh-CN" altLang="en-US" smtClean="0"/>
            </a:fld>
            <a:endParaRPr lang="zh-CN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585565"/>
            <a:ext cx="8892480" cy="611187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lIns="90488" tIns="44450" rIns="90488" bIns="44450" anchor="ctr"/>
          <a:lstStyle/>
          <a:p>
            <a:pPr algn="ctr">
              <a:buClrTx/>
              <a:buSzTx/>
              <a:buFontTx/>
            </a:pPr>
            <a:r>
              <a:rPr kumimoji="1" lang="zh-CN" altLang="en-US" sz="3200" dirty="0" smtClean="0">
                <a:solidFill>
                  <a:srgbClr val="C00000"/>
                </a:solidFill>
                <a:latin typeface="方正公文小标宋" panose="02000500000000000000" charset="-122"/>
                <a:ea typeface="方正公文小标宋" panose="02000500000000000000" charset="-122"/>
              </a:rPr>
              <a:t>课程内容</a:t>
            </a:r>
            <a:endParaRPr kumimoji="1" lang="zh-CN" altLang="en-US" sz="3200" dirty="0" smtClean="0">
              <a:solidFill>
                <a:srgbClr val="C00000"/>
              </a:solidFill>
              <a:latin typeface="方正公文小标宋" panose="02000500000000000000" charset="-122"/>
              <a:ea typeface="方正公文小标宋" panose="02000500000000000000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8350" y="1557020"/>
            <a:ext cx="7473950" cy="4656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40000"/>
              </a:lnSpc>
              <a:spcBef>
                <a:spcPts val="600"/>
              </a:spcBef>
              <a:buFont typeface="+mj-lt"/>
              <a:buAutoNum type="romanUcPeriod"/>
            </a:pPr>
            <a:r>
              <a:rPr lang="zh-CN" altLang="en-US" sz="18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课程</a:t>
            </a:r>
            <a:r>
              <a:rPr lang="zh-CN" altLang="en-US" sz="18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概述 </a:t>
            </a:r>
            <a:endParaRPr lang="zh-CN" altLang="en-US" sz="1800" b="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lnSpc>
                <a:spcPct val="140000"/>
              </a:lnSpc>
              <a:spcBef>
                <a:spcPts val="600"/>
              </a:spcBef>
              <a:buFont typeface="+mj-lt"/>
              <a:buNone/>
            </a:pPr>
            <a:r>
              <a:rPr lang="en-US" altLang="zh-CN" sz="1800" b="0" dirty="0" smtClean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- </a:t>
            </a:r>
            <a:r>
              <a:rPr lang="zh-CN" altLang="en-US" sz="1800" b="0" dirty="0" smtClean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授课（</a:t>
            </a:r>
            <a:r>
              <a:rPr lang="en-US" altLang="zh-CN" sz="1800" b="0" dirty="0" smtClean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6</a:t>
            </a:r>
            <a:r>
              <a:rPr lang="zh-CN" altLang="en-US" sz="1800" b="0" dirty="0" smtClean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课时）</a:t>
            </a:r>
            <a:endParaRPr lang="en-US" altLang="zh-CN" sz="1800" b="0" dirty="0" smtClean="0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  <a:p>
            <a:pPr marL="571500" indent="-571500">
              <a:lnSpc>
                <a:spcPct val="140000"/>
              </a:lnSpc>
              <a:spcBef>
                <a:spcPts val="600"/>
              </a:spcBef>
              <a:buFont typeface="+mj-lt"/>
              <a:buAutoNum type="romanUcPeriod"/>
            </a:pPr>
            <a:r>
              <a:rPr lang="zh-CN" altLang="en-US" sz="18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经典规划</a:t>
            </a:r>
            <a:endParaRPr lang="zh-CN" altLang="en-US" sz="1800" b="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lnSpc>
                <a:spcPct val="140000"/>
              </a:lnSpc>
              <a:spcBef>
                <a:spcPts val="600"/>
              </a:spcBef>
              <a:buFont typeface="+mj-lt"/>
              <a:buNone/>
            </a:pPr>
            <a:r>
              <a:rPr lang="en-US" altLang="zh-CN" sz="1800" b="0" dirty="0" smtClean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- </a:t>
            </a:r>
            <a:r>
              <a:rPr lang="zh-CN" altLang="en-US" sz="1800" b="0" dirty="0" smtClean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授课（</a:t>
            </a:r>
            <a:r>
              <a:rPr lang="en-US" altLang="zh-CN" sz="1800" b="0" dirty="0" smtClean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6</a:t>
            </a:r>
            <a:r>
              <a:rPr lang="zh-CN" altLang="en-US" sz="1800" b="0" dirty="0" smtClean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课时）</a:t>
            </a:r>
            <a:r>
              <a:rPr lang="en-US" altLang="zh-CN" sz="1800" b="0" dirty="0" smtClean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+  </a:t>
            </a:r>
            <a:r>
              <a:rPr lang="zh-CN" altLang="en-US" sz="1800" b="0" dirty="0" smtClean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研讨（</a:t>
            </a:r>
            <a:r>
              <a:rPr lang="en-US" altLang="zh-CN" sz="1800" b="0" dirty="0" smtClean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6</a:t>
            </a:r>
            <a:r>
              <a:rPr lang="zh-CN" altLang="en-US" sz="1800" b="0" dirty="0" smtClean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课时）</a:t>
            </a:r>
            <a:r>
              <a:rPr lang="en-US" altLang="zh-CN" sz="1800" b="0" dirty="0" smtClean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+ </a:t>
            </a:r>
            <a:r>
              <a:rPr lang="zh-CN" altLang="en-US" sz="1800" b="0" dirty="0" smtClean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课外研学（</a:t>
            </a:r>
            <a:r>
              <a:rPr lang="en-US" altLang="zh-CN" sz="1800" b="0" dirty="0" smtClean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6</a:t>
            </a:r>
            <a:r>
              <a:rPr lang="zh-CN" altLang="en-US" sz="1800" b="0" dirty="0" smtClean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课时）</a:t>
            </a:r>
            <a:endParaRPr lang="zh-CN" altLang="en-US" sz="2400" b="0" dirty="0" smtClean="0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  <a:p>
            <a:pPr marL="0" indent="0">
              <a:lnSpc>
                <a:spcPct val="140000"/>
              </a:lnSpc>
              <a:spcBef>
                <a:spcPts val="600"/>
              </a:spcBef>
              <a:buFont typeface="+mj-lt"/>
              <a:buNone/>
            </a:pPr>
            <a:r>
              <a:rPr lang="en-US" altLang="zh-CN" sz="1800" b="0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III. </a:t>
            </a:r>
            <a:r>
              <a:rPr lang="zh-CN" altLang="en-US" sz="1800" b="0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数值规划和时间规划</a:t>
            </a:r>
            <a:endParaRPr lang="zh-CN" altLang="en-US" sz="1800" b="0" dirty="0" smtClean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marL="0" indent="0">
              <a:lnSpc>
                <a:spcPct val="140000"/>
              </a:lnSpc>
              <a:spcBef>
                <a:spcPts val="600"/>
              </a:spcBef>
              <a:buFont typeface="+mj-lt"/>
              <a:buNone/>
            </a:pPr>
            <a:r>
              <a:rPr lang="en-US" altLang="zh-CN" sz="1800" b="0" dirty="0" smtClean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- </a:t>
            </a:r>
            <a:r>
              <a:rPr lang="zh-CN" altLang="en-US" sz="1800" b="0" dirty="0" smtClean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授课（</a:t>
            </a:r>
            <a:r>
              <a:rPr lang="en-US" altLang="zh-CN" sz="1800" b="0" dirty="0" smtClean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6</a:t>
            </a:r>
            <a:r>
              <a:rPr lang="zh-CN" altLang="en-US" sz="1800" b="0" dirty="0" smtClean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课时）</a:t>
            </a:r>
            <a:r>
              <a:rPr lang="en-US" altLang="zh-CN" sz="1800" b="0" dirty="0" smtClean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+  </a:t>
            </a:r>
            <a:r>
              <a:rPr lang="zh-CN" altLang="en-US" sz="1800" b="0" dirty="0" smtClean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研讨（</a:t>
            </a:r>
            <a:r>
              <a:rPr lang="en-US" altLang="zh-CN" sz="1800" b="0" dirty="0" smtClean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6</a:t>
            </a:r>
            <a:r>
              <a:rPr lang="zh-CN" altLang="en-US" sz="1800" b="0" dirty="0" smtClean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课时）</a:t>
            </a:r>
            <a:r>
              <a:rPr lang="en-US" altLang="zh-CN" sz="1800" b="0" dirty="0" smtClean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+ </a:t>
            </a:r>
            <a:r>
              <a:rPr lang="zh-CN" altLang="en-US" sz="1800" b="0" dirty="0" smtClean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课外研学（</a:t>
            </a:r>
            <a:r>
              <a:rPr lang="en-US" altLang="zh-CN" sz="1800" b="0" dirty="0" smtClean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6</a:t>
            </a:r>
            <a:r>
              <a:rPr lang="zh-CN" altLang="en-US" sz="1800" b="0" dirty="0" smtClean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课时）</a:t>
            </a:r>
            <a:endParaRPr lang="zh-CN" altLang="en-US" sz="2400" b="0" dirty="0" smtClean="0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  <a:sym typeface="+mn-ea"/>
            </a:endParaRPr>
          </a:p>
          <a:p>
            <a:pPr marL="0" indent="0">
              <a:lnSpc>
                <a:spcPct val="140000"/>
              </a:lnSpc>
              <a:spcBef>
                <a:spcPts val="600"/>
              </a:spcBef>
              <a:buFont typeface="+mj-lt"/>
              <a:buNone/>
            </a:pPr>
            <a:r>
              <a:rPr lang="en-US" altLang="zh-CN" sz="1800" b="0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IV. </a:t>
            </a:r>
            <a:r>
              <a:rPr lang="zh-CN" altLang="en-US" sz="1800" b="0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不确定规划</a:t>
            </a:r>
            <a:endParaRPr lang="zh-CN" altLang="en-US" sz="1800" b="0" dirty="0" smtClean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marL="0" indent="0">
              <a:lnSpc>
                <a:spcPct val="140000"/>
              </a:lnSpc>
              <a:spcBef>
                <a:spcPts val="600"/>
              </a:spcBef>
              <a:buFont typeface="+mj-lt"/>
              <a:buNone/>
            </a:pPr>
            <a:r>
              <a:rPr lang="en-US" altLang="zh-CN" sz="1800" b="0" dirty="0" smtClean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- </a:t>
            </a:r>
            <a:r>
              <a:rPr lang="zh-CN" altLang="en-US" sz="1800" b="0" dirty="0" smtClean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授课（</a:t>
            </a:r>
            <a:r>
              <a:rPr lang="en-US" altLang="zh-CN" sz="1800" b="0" dirty="0" smtClean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6</a:t>
            </a:r>
            <a:r>
              <a:rPr lang="zh-CN" altLang="en-US" sz="1800" b="0" dirty="0" smtClean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课时）</a:t>
            </a:r>
            <a:r>
              <a:rPr lang="en-US" altLang="zh-CN" sz="1800" b="0" dirty="0" smtClean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+  </a:t>
            </a:r>
            <a:r>
              <a:rPr lang="zh-CN" altLang="en-US" sz="1800" b="0" dirty="0" smtClean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研讨（</a:t>
            </a:r>
            <a:r>
              <a:rPr lang="en-US" altLang="zh-CN" sz="1800" b="0" dirty="0" smtClean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6</a:t>
            </a:r>
            <a:r>
              <a:rPr lang="zh-CN" altLang="en-US" sz="1800" b="0" dirty="0" smtClean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课时）</a:t>
            </a:r>
            <a:r>
              <a:rPr lang="en-US" altLang="zh-CN" sz="1800" b="0" dirty="0" smtClean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+ </a:t>
            </a:r>
            <a:r>
              <a:rPr lang="zh-CN" altLang="en-US" sz="1800" b="0" dirty="0" smtClean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课外研学（</a:t>
            </a:r>
            <a:r>
              <a:rPr lang="en-US" altLang="zh-CN" sz="1800" b="0" dirty="0" smtClean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6</a:t>
            </a:r>
            <a:r>
              <a:rPr lang="zh-CN" altLang="en-US" sz="1800" b="0" dirty="0" smtClean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课时）</a:t>
            </a:r>
            <a:endParaRPr lang="zh-CN" altLang="en-US" sz="1800" b="0" dirty="0" smtClean="0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  <a:sym typeface="+mn-ea"/>
            </a:endParaRPr>
          </a:p>
          <a:p>
            <a:pPr marL="0" indent="0">
              <a:lnSpc>
                <a:spcPct val="140000"/>
              </a:lnSpc>
              <a:spcBef>
                <a:spcPts val="600"/>
              </a:spcBef>
              <a:buFont typeface="+mj-lt"/>
              <a:buNone/>
            </a:pPr>
            <a:r>
              <a:rPr lang="en-US" altLang="zh-CN" sz="1800" b="0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V. </a:t>
            </a:r>
            <a:r>
              <a:rPr lang="zh-CN" altLang="en-US" sz="1800" b="0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学习规划</a:t>
            </a:r>
            <a:endParaRPr lang="zh-CN" altLang="en-US" sz="1800" b="0" dirty="0" smtClean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marL="0" indent="0">
              <a:lnSpc>
                <a:spcPct val="140000"/>
              </a:lnSpc>
              <a:spcBef>
                <a:spcPts val="600"/>
              </a:spcBef>
              <a:buFont typeface="+mj-lt"/>
              <a:buNone/>
            </a:pPr>
            <a:r>
              <a:rPr lang="en-US" altLang="zh-CN" sz="1800" b="0" dirty="0" smtClean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- </a:t>
            </a:r>
            <a:r>
              <a:rPr lang="zh-CN" altLang="en-US" sz="1800" b="0" dirty="0" smtClean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授课（</a:t>
            </a:r>
            <a:r>
              <a:rPr lang="en-US" altLang="zh-CN" sz="1800" b="0" dirty="0" smtClean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3</a:t>
            </a:r>
            <a:r>
              <a:rPr lang="zh-CN" altLang="en-US" sz="1800" b="0" dirty="0" smtClean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课时）</a:t>
            </a:r>
            <a:r>
              <a:rPr lang="en-US" altLang="zh-CN" sz="1800" b="0" dirty="0" smtClean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+  </a:t>
            </a:r>
            <a:r>
              <a:rPr lang="zh-CN" altLang="en-US" sz="1800" b="0" dirty="0" smtClean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研讨（</a:t>
            </a:r>
            <a:r>
              <a:rPr lang="en-US" altLang="zh-CN" sz="1800" b="0" dirty="0" smtClean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3</a:t>
            </a:r>
            <a:r>
              <a:rPr lang="zh-CN" altLang="en-US" sz="1800" b="0" dirty="0" smtClean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课时）</a:t>
            </a:r>
            <a:r>
              <a:rPr lang="en-US" altLang="zh-CN" sz="1800" b="0" dirty="0" smtClean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+ </a:t>
            </a:r>
            <a:r>
              <a:rPr lang="zh-CN" altLang="en-US" sz="1800" b="0" dirty="0" smtClean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课外研学（</a:t>
            </a:r>
            <a:r>
              <a:rPr lang="en-US" altLang="zh-CN" sz="1800" b="0" dirty="0" smtClean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3</a:t>
            </a:r>
            <a:r>
              <a:rPr lang="zh-CN" altLang="en-US" sz="1800" b="0" dirty="0" smtClean="0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课时）</a:t>
            </a:r>
            <a:endParaRPr lang="zh-CN" altLang="en-US" sz="1800" b="0" dirty="0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0" name="Rectangle 2"/>
          <p:cNvSpPr>
            <a:spLocks noChangeArrowheads="1"/>
          </p:cNvSpPr>
          <p:nvPr/>
        </p:nvSpPr>
        <p:spPr bwMode="auto">
          <a:xfrm>
            <a:off x="0" y="657573"/>
            <a:ext cx="8892480" cy="611187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lIns="90488" tIns="44450" rIns="90488" bIns="44450" anchor="ctr"/>
          <a:lstStyle/>
          <a:p>
            <a:pPr algn="ctr">
              <a:buClrTx/>
              <a:buSzTx/>
              <a:buFontTx/>
            </a:pPr>
            <a:r>
              <a:rPr kumimoji="1" lang="zh-CN" altLang="en-US" sz="3200" dirty="0" smtClean="0">
                <a:solidFill>
                  <a:srgbClr val="C00000"/>
                </a:solidFill>
                <a:latin typeface="方正公文小标宋" panose="02000500000000000000" charset="-122"/>
                <a:ea typeface="方正公文小标宋" panose="02000500000000000000" charset="-122"/>
              </a:rPr>
              <a:t>成绩评价及基本组成</a:t>
            </a:r>
            <a:endParaRPr kumimoji="1" lang="zh-CN" altLang="en-US" sz="3200" dirty="0" smtClean="0">
              <a:solidFill>
                <a:srgbClr val="C00000"/>
              </a:solidFill>
              <a:latin typeface="方正公文小标宋" panose="02000500000000000000" charset="-122"/>
              <a:ea typeface="方正公文小标宋" panose="02000500000000000000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06F48-B873-4732-A4EF-1AC81A256663}" type="slidenum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张志政——课程简介和概述</a:t>
            </a:r>
            <a:endParaRPr lang="zh-CN" altLang="en-US"/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CB66E-D4BF-4A2C-97D0-F5D90C98D296}" type="datetime1">
              <a:rPr lang="zh-CN" altLang="en-US" smtClean="0"/>
            </a:fld>
            <a:endParaRPr lang="zh-CN" altLang="en-US"/>
          </a:p>
        </p:txBody>
      </p:sp>
      <p:sp>
        <p:nvSpPr>
          <p:cNvPr id="100" name="文本框 99"/>
          <p:cNvSpPr txBox="1"/>
          <p:nvPr/>
        </p:nvSpPr>
        <p:spPr>
          <a:xfrm>
            <a:off x="1907540" y="1477010"/>
            <a:ext cx="5080000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0" indent="0" algn="ctr"/>
            <a:r>
              <a:rPr 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参考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课程考核封面及内容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.doc”</a:t>
            </a:r>
            <a:endParaRPr lang="en-US" altLang="zh-CN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24840" y="2052955"/>
            <a:ext cx="8061960" cy="3432175"/>
          </a:xfrm>
          <a:prstGeom prst="rect">
            <a:avLst/>
          </a:prstGeom>
        </p:spPr>
        <p:txBody>
          <a:bodyPr>
            <a:noAutofit/>
          </a:bodyPr>
          <a:p>
            <a:pPr marL="0" indent="0" algn="l" defTabSz="266700" fontAlgn="base">
              <a:lnSpc>
                <a:spcPts val="18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期末总评</a:t>
            </a:r>
            <a:r>
              <a:rPr lang="en-US" altLang="zh-CN" sz="2400" b="0">
                <a:latin typeface="黑体" panose="02010609060101010101" pitchFamily="49" charset="-122"/>
                <a:ea typeface="黑体" panose="02010609060101010101" pitchFamily="49" charset="-122"/>
              </a:rPr>
              <a:t>= </a:t>
            </a:r>
            <a:r>
              <a:rPr lang="zh-CN" altLang="en-US" sz="2400" b="0">
                <a:latin typeface="黑体" panose="02010609060101010101" pitchFamily="49" charset="-122"/>
                <a:ea typeface="黑体" panose="02010609060101010101" pitchFamily="49" charset="-122"/>
              </a:rPr>
              <a:t>课堂参与（</a:t>
            </a:r>
            <a:r>
              <a:rPr lang="en-US" altLang="zh-CN" sz="2400" b="0">
                <a:latin typeface="黑体" panose="02010609060101010101" pitchFamily="49" charset="-122"/>
                <a:ea typeface="黑体" panose="02010609060101010101" pitchFamily="49" charset="-122"/>
              </a:rPr>
              <a:t>15%</a:t>
            </a:r>
            <a:r>
              <a:rPr lang="zh-CN" altLang="en-US" sz="2400" b="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endParaRPr lang="zh-CN" altLang="en-US" sz="2400" b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 algn="l" defTabSz="2667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b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b="0">
                <a:latin typeface="黑体" panose="02010609060101010101" pitchFamily="49" charset="-122"/>
                <a:ea typeface="黑体" panose="02010609060101010101" pitchFamily="49" charset="-122"/>
              </a:rPr>
              <a:t>         +</a:t>
            </a:r>
            <a:r>
              <a:rPr lang="zh-CN" altLang="en-US" sz="2400" b="0">
                <a:latin typeface="黑体" panose="02010609060101010101" pitchFamily="49" charset="-122"/>
                <a:ea typeface="黑体" panose="02010609060101010101" pitchFamily="49" charset="-122"/>
              </a:rPr>
              <a:t>实验作业（</a:t>
            </a:r>
            <a:r>
              <a:rPr lang="en-US" altLang="zh-CN" sz="2400" b="0">
                <a:latin typeface="黑体" panose="02010609060101010101" pitchFamily="49" charset="-122"/>
                <a:ea typeface="黑体" panose="02010609060101010101" pitchFamily="49" charset="-122"/>
              </a:rPr>
              <a:t>35%</a:t>
            </a:r>
            <a:r>
              <a:rPr lang="zh-CN" altLang="en-US" sz="2400" b="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endParaRPr lang="en-US" altLang="zh-CN" sz="2400" b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 algn="l" defTabSz="2667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b="0">
                <a:latin typeface="黑体" panose="02010609060101010101" pitchFamily="49" charset="-122"/>
                <a:ea typeface="黑体" panose="02010609060101010101" pitchFamily="49" charset="-122"/>
              </a:rPr>
              <a:t>          +</a:t>
            </a:r>
            <a:r>
              <a:rPr lang="zh-CN" altLang="en-US" sz="2400" b="0">
                <a:latin typeface="黑体" panose="02010609060101010101" pitchFamily="49" charset="-122"/>
                <a:ea typeface="黑体" panose="02010609060101010101" pitchFamily="49" charset="-122"/>
              </a:rPr>
              <a:t>专题研讨（</a:t>
            </a:r>
            <a:r>
              <a:rPr lang="en-US" altLang="zh-CN" sz="2400" b="0">
                <a:latin typeface="黑体" panose="02010609060101010101" pitchFamily="49" charset="-122"/>
                <a:ea typeface="黑体" panose="02010609060101010101" pitchFamily="49" charset="-122"/>
              </a:rPr>
              <a:t>50%</a:t>
            </a:r>
            <a:r>
              <a:rPr lang="zh-CN" altLang="en-US" sz="2400" b="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r>
              <a:rPr lang="en-US" altLang="zh-CN" sz="2400" b="0">
                <a:latin typeface="黑体" panose="02010609060101010101" pitchFamily="49" charset="-122"/>
                <a:ea typeface="黑体" panose="02010609060101010101" pitchFamily="49" charset="-122"/>
              </a:rPr>
              <a:t>*min{R*n,1}</a:t>
            </a:r>
            <a:endParaRPr lang="en-US" altLang="zh-CN" sz="2400" b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 algn="l" defTabSz="2667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b="0">
                <a:latin typeface="黑体" panose="02010609060101010101" pitchFamily="49" charset="-122"/>
                <a:ea typeface="黑体" panose="02010609060101010101" pitchFamily="49" charset="-122"/>
              </a:rPr>
              <a:t>          -</a:t>
            </a:r>
            <a:r>
              <a:rPr lang="zh-CN" altLang="en-US" sz="2400" b="0">
                <a:latin typeface="黑体" panose="02010609060101010101" pitchFamily="49" charset="-122"/>
                <a:ea typeface="黑体" panose="02010609060101010101" pitchFamily="49" charset="-122"/>
              </a:rPr>
              <a:t>无故旷课次数</a:t>
            </a:r>
            <a:r>
              <a:rPr lang="en-US" altLang="zh-CN" sz="2400" b="0">
                <a:latin typeface="黑体" panose="02010609060101010101" pitchFamily="49" charset="-122"/>
                <a:ea typeface="黑体" panose="02010609060101010101" pitchFamily="49" charset="-122"/>
              </a:rPr>
              <a:t>*20</a:t>
            </a:r>
            <a:endParaRPr lang="en-US" altLang="zh-CN" sz="2400" b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 algn="l" defTabSz="2667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b="0">
                <a:latin typeface="黑体" panose="02010609060101010101" pitchFamily="49" charset="-122"/>
                <a:ea typeface="黑体" panose="02010609060101010101" pitchFamily="49" charset="-122"/>
              </a:rPr>
              <a:t>          -</a:t>
            </a:r>
            <a:r>
              <a:rPr lang="zh-CN" altLang="en-US" sz="2400" b="0">
                <a:latin typeface="黑体" panose="02010609060101010101" pitchFamily="49" charset="-122"/>
                <a:ea typeface="黑体" panose="02010609060101010101" pitchFamily="49" charset="-122"/>
              </a:rPr>
              <a:t>无故迟到次数</a:t>
            </a:r>
            <a:r>
              <a:rPr lang="en-US" altLang="zh-CN" sz="2400" b="0">
                <a:latin typeface="黑体" panose="02010609060101010101" pitchFamily="49" charset="-122"/>
                <a:ea typeface="黑体" panose="02010609060101010101" pitchFamily="49" charset="-122"/>
              </a:rPr>
              <a:t>*10</a:t>
            </a:r>
            <a:endParaRPr lang="en-US" altLang="zh-CN" sz="2400" b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 defTabSz="266700" fontAlgn="base">
              <a:lnSpc>
                <a:spcPts val="18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160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 defTabSz="266700" fontAlgn="base">
              <a:lnSpc>
                <a:spcPts val="18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160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 defTabSz="266700" fontAlgn="base">
              <a:lnSpc>
                <a:spcPts val="18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>
                <a:latin typeface="黑体" panose="02010609060101010101" pitchFamily="49" charset="-122"/>
                <a:ea typeface="黑体" panose="02010609060101010101" pitchFamily="49" charset="-122"/>
              </a:rPr>
              <a:t>注：</a:t>
            </a:r>
            <a:r>
              <a:rPr lang="en-US" altLang="zh-CN" sz="1600"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sz="1600">
                <a:latin typeface="黑体" panose="02010609060101010101" pitchFamily="49" charset="-122"/>
                <a:ea typeface="黑体" panose="02010609060101010101" pitchFamily="49" charset="-122"/>
              </a:rPr>
              <a:t>为所在小组人数，</a:t>
            </a:r>
            <a:r>
              <a:rPr lang="en-US" altLang="zh-CN" sz="1600">
                <a:latin typeface="黑体" panose="02010609060101010101" pitchFamily="49" charset="-122"/>
                <a:ea typeface="黑体" panose="02010609060101010101" pitchFamily="49" charset="-122"/>
              </a:rPr>
              <a:t>R</a:t>
            </a:r>
            <a:r>
              <a:rPr lang="zh-CN" altLang="en-US" sz="1600">
                <a:latin typeface="黑体" panose="02010609060101010101" pitchFamily="49" charset="-122"/>
                <a:ea typeface="黑体" panose="02010609060101010101" pitchFamily="49" charset="-122"/>
              </a:rPr>
              <a:t>为该生贡献占比；</a:t>
            </a:r>
            <a:r>
              <a:rPr lang="zh-CN" altLang="en-US" sz="16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尽早分组（</a:t>
            </a:r>
            <a:r>
              <a:rPr lang="en-US" altLang="zh-CN" sz="16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&lt;=3</a:t>
            </a:r>
            <a:r>
              <a:rPr lang="zh-CN" altLang="en-US" sz="16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人）</a:t>
            </a:r>
            <a:endParaRPr lang="zh-CN" altLang="en-US" sz="160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0" name="Rectangle 2"/>
          <p:cNvSpPr>
            <a:spLocks noChangeArrowheads="1"/>
          </p:cNvSpPr>
          <p:nvPr/>
        </p:nvSpPr>
        <p:spPr bwMode="auto">
          <a:xfrm>
            <a:off x="961390" y="2998470"/>
            <a:ext cx="6675120" cy="610870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lIns="90488" tIns="44450" rIns="90488" bIns="44450" anchor="ctr"/>
          <a:lstStyle/>
          <a:p>
            <a:pPr algn="l">
              <a:lnSpc>
                <a:spcPct val="200000"/>
              </a:lnSpc>
            </a:pPr>
            <a:r>
              <a:rPr kumimoji="1" lang="en-US" altLang="zh-CN" sz="2800" dirty="0" smtClean="0">
                <a:solidFill>
                  <a:schemeClr val="tx1"/>
                </a:solidFill>
                <a:latin typeface="汉仪中宋简" panose="02010600000101010101" charset="-128"/>
                <a:ea typeface="汉仪中宋简" panose="02010600000101010101" charset="-128"/>
                <a:cs typeface="汉仪中宋简" panose="02010600000101010101" charset="-128"/>
              </a:rPr>
              <a:t>1. </a:t>
            </a:r>
            <a:r>
              <a:rPr kumimoji="1" lang="zh-CN" altLang="en-US" sz="2800" dirty="0" smtClean="0">
                <a:solidFill>
                  <a:schemeClr val="tx1"/>
                </a:solidFill>
                <a:latin typeface="汉仪中宋简" panose="02010600000101010101" charset="-128"/>
                <a:ea typeface="汉仪中宋简" panose="02010600000101010101" charset="-128"/>
                <a:cs typeface="汉仪中宋简" panose="02010600000101010101" charset="-128"/>
              </a:rPr>
              <a:t>课程介绍</a:t>
            </a:r>
            <a:endParaRPr kumimoji="1" lang="zh-CN" altLang="en-US" sz="2800" dirty="0" smtClean="0">
              <a:solidFill>
                <a:schemeClr val="tx1"/>
              </a:solidFill>
              <a:latin typeface="汉仪中宋简" panose="02010600000101010101" charset="-128"/>
              <a:ea typeface="汉仪中宋简" panose="02010600000101010101" charset="-128"/>
              <a:cs typeface="汉仪中宋简" panose="02010600000101010101" charset="-128"/>
            </a:endParaRPr>
          </a:p>
          <a:p>
            <a:pPr algn="l">
              <a:lnSpc>
                <a:spcPct val="200000"/>
              </a:lnSpc>
              <a:buClrTx/>
              <a:buSzTx/>
              <a:buFontTx/>
            </a:pPr>
            <a:r>
              <a:rPr kumimoji="1" lang="en-US" altLang="zh-CN" sz="2800" dirty="0" smtClean="0">
                <a:solidFill>
                  <a:srgbClr val="C00000"/>
                </a:solidFill>
                <a:latin typeface="汉仪中宋简" panose="02010600000101010101" charset="-128"/>
                <a:ea typeface="汉仪中宋简" panose="02010600000101010101" charset="-128"/>
                <a:cs typeface="汉仪中宋简" panose="02010600000101010101" charset="-128"/>
              </a:rPr>
              <a:t>2.</a:t>
            </a:r>
            <a:r>
              <a:rPr kumimoji="1" lang="zh-CN" altLang="en-US" sz="2800" dirty="0" smtClean="0">
                <a:solidFill>
                  <a:srgbClr val="C00000"/>
                </a:solidFill>
                <a:latin typeface="汉仪中宋简" panose="02010600000101010101" charset="-128"/>
                <a:ea typeface="汉仪中宋简" panose="02010600000101010101" charset="-128"/>
                <a:cs typeface="汉仪中宋简" panose="02010600000101010101" charset="-128"/>
              </a:rPr>
              <a:t> </a:t>
            </a:r>
            <a:r>
              <a:rPr kumimoji="1" lang="zh-CN" altLang="en-US" sz="2800" dirty="0" smtClean="0">
                <a:solidFill>
                  <a:srgbClr val="C00000"/>
                </a:solidFill>
                <a:latin typeface="汉仪中宋简" panose="02010600000101010101" charset="-128"/>
                <a:ea typeface="汉仪中宋简" panose="02010600000101010101" charset="-128"/>
                <a:cs typeface="汉仪中宋简" panose="02010600000101010101" charset="-128"/>
                <a:sym typeface="+mn-ea"/>
              </a:rPr>
              <a:t>概述</a:t>
            </a:r>
            <a:endParaRPr kumimoji="1" lang="zh-CN" altLang="en-US" sz="2800" dirty="0" smtClean="0">
              <a:solidFill>
                <a:srgbClr val="C00000"/>
              </a:solidFill>
              <a:latin typeface="汉仪中宋简" panose="02010600000101010101" charset="-128"/>
              <a:ea typeface="汉仪中宋简" panose="02010600000101010101" charset="-128"/>
              <a:cs typeface="汉仪中宋简" panose="02010600000101010101" charset="-128"/>
              <a:sym typeface="+mn-ea"/>
            </a:endParaRPr>
          </a:p>
          <a:p>
            <a:pPr algn="l">
              <a:lnSpc>
                <a:spcPct val="200000"/>
              </a:lnSpc>
              <a:buClrTx/>
              <a:buSzTx/>
              <a:buFontTx/>
            </a:pPr>
            <a:r>
              <a:rPr kumimoji="1" lang="en-US" altLang="zh-CN" sz="2800" dirty="0" smtClean="0">
                <a:solidFill>
                  <a:schemeClr val="tx1"/>
                </a:solidFill>
                <a:latin typeface="汉仪中宋简" panose="02010600000101010101" charset="-128"/>
                <a:ea typeface="汉仪中宋简" panose="02010600000101010101" charset="-128"/>
                <a:cs typeface="汉仪中宋简" panose="02010600000101010101" charset="-128"/>
              </a:rPr>
              <a:t>3. </a:t>
            </a:r>
            <a:r>
              <a:rPr kumimoji="1" lang="zh-CN" altLang="en-US" sz="2800" dirty="0" smtClean="0">
                <a:latin typeface="汉仪中宋简" panose="02010600000101010101" charset="-128"/>
                <a:ea typeface="汉仪中宋简" panose="02010600000101010101" charset="-128"/>
                <a:cs typeface="汉仪中宋简" panose="02010600000101010101" charset="-128"/>
                <a:sym typeface="+mn-ea"/>
              </a:rPr>
              <a:t>目的</a:t>
            </a:r>
            <a:endParaRPr kumimoji="1" lang="zh-CN" altLang="en-US" sz="2800" dirty="0" smtClean="0">
              <a:latin typeface="汉仪中宋简" panose="02010600000101010101" charset="-128"/>
              <a:ea typeface="汉仪中宋简" panose="02010600000101010101" charset="-128"/>
              <a:cs typeface="汉仪中宋简" panose="02010600000101010101" charset="-128"/>
              <a:sym typeface="+mn-ea"/>
            </a:endParaRPr>
          </a:p>
          <a:p>
            <a:pPr algn="l">
              <a:lnSpc>
                <a:spcPct val="200000"/>
              </a:lnSpc>
              <a:buClrTx/>
              <a:buSzTx/>
              <a:buFontTx/>
            </a:pPr>
            <a:r>
              <a:rPr kumimoji="1" lang="en-US" altLang="zh-CN" sz="2800" dirty="0" smtClean="0">
                <a:solidFill>
                  <a:schemeClr val="tx1"/>
                </a:solidFill>
                <a:latin typeface="汉仪中宋简" panose="02010600000101010101" charset="-128"/>
                <a:ea typeface="汉仪中宋简" panose="02010600000101010101" charset="-128"/>
                <a:cs typeface="汉仪中宋简" panose="02010600000101010101" charset="-128"/>
              </a:rPr>
              <a:t>4. </a:t>
            </a:r>
            <a:r>
              <a:rPr kumimoji="1" lang="zh-CN" altLang="en-US" sz="2800" dirty="0" smtClean="0">
                <a:solidFill>
                  <a:schemeClr val="tx1"/>
                </a:solidFill>
                <a:latin typeface="汉仪中宋简" panose="02010600000101010101" charset="-128"/>
                <a:ea typeface="汉仪中宋简" panose="02010600000101010101" charset="-128"/>
                <a:cs typeface="汉仪中宋简" panose="02010600000101010101" charset="-128"/>
              </a:rPr>
              <a:t>规划问题</a:t>
            </a:r>
            <a:r>
              <a:rPr kumimoji="1" lang="zh-CN" altLang="en-US" sz="2800" dirty="0" smtClean="0">
                <a:latin typeface="汉仪中宋简" panose="02010600000101010101" charset="-128"/>
                <a:ea typeface="汉仪中宋简" panose="02010600000101010101" charset="-128"/>
                <a:cs typeface="汉仪中宋简" panose="02010600000101010101" charset="-128"/>
                <a:sym typeface="+mn-ea"/>
              </a:rPr>
              <a:t>详述</a:t>
            </a:r>
            <a:endParaRPr kumimoji="1" lang="zh-CN" altLang="en-US" sz="2800" dirty="0" smtClean="0">
              <a:solidFill>
                <a:schemeClr val="tx1"/>
              </a:solidFill>
              <a:latin typeface="汉仪中宋简" panose="02010600000101010101" charset="-128"/>
              <a:ea typeface="汉仪中宋简" panose="02010600000101010101" charset="-128"/>
              <a:cs typeface="汉仪中宋简" panose="02010600000101010101" charset="-128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06F48-B873-4732-A4EF-1AC81A256663}" type="slidenum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张志政——课程简介和概述</a:t>
            </a:r>
            <a:endParaRPr lang="zh-CN" altLang="en-US"/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0FF64-9C21-4C1D-85FF-CB0C5739CA54}" type="datetime1">
              <a:rPr lang="zh-CN" altLang="en-US" smtClean="0"/>
            </a:fld>
            <a:endParaRPr lang="zh-CN" altLang="en-US"/>
          </a:p>
        </p:txBody>
      </p:sp>
      <p:sp>
        <p:nvSpPr>
          <p:cNvPr id="2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5560" y="836772"/>
            <a:ext cx="8892480" cy="611187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lIns="90488" tIns="44450" rIns="90488" bIns="44450" anchor="ctr"/>
          <a:p>
            <a:pPr algn="ctr"/>
            <a:r>
              <a:rPr kumimoji="1" lang="zh-CN" altLang="en-US" sz="4000" dirty="0" smtClean="0">
                <a:solidFill>
                  <a:srgbClr val="C00000"/>
                </a:solidFill>
                <a:latin typeface="方正公文小标宋" panose="02000500000000000000" charset="-122"/>
                <a:ea typeface="方正公文小标宋" panose="02000500000000000000" charset="-122"/>
              </a:rPr>
              <a:t>内</a:t>
            </a:r>
            <a:r>
              <a:rPr kumimoji="1" lang="en-US" altLang="zh-CN" sz="4000" dirty="0" smtClean="0">
                <a:solidFill>
                  <a:srgbClr val="C00000"/>
                </a:solidFill>
                <a:latin typeface="方正公文小标宋" panose="02000500000000000000" charset="-122"/>
                <a:ea typeface="方正公文小标宋" panose="02000500000000000000" charset="-122"/>
              </a:rPr>
              <a:t>  </a:t>
            </a:r>
            <a:r>
              <a:rPr kumimoji="1" lang="zh-CN" altLang="en-US" sz="4000" dirty="0" smtClean="0">
                <a:solidFill>
                  <a:srgbClr val="C00000"/>
                </a:solidFill>
                <a:latin typeface="方正公文小标宋" panose="02000500000000000000" charset="-122"/>
                <a:ea typeface="方正公文小标宋" panose="02000500000000000000" charset="-122"/>
              </a:rPr>
              <a:t>容</a:t>
            </a:r>
            <a:endParaRPr kumimoji="1" lang="zh-CN" altLang="en-US" sz="4000" dirty="0" smtClean="0">
              <a:solidFill>
                <a:srgbClr val="C00000"/>
              </a:solidFill>
              <a:latin typeface="方正公文小标宋" panose="02000500000000000000" charset="-122"/>
              <a:ea typeface="方正公文小标宋" panose="02000500000000000000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B6128-3183-4E91-BC59-8FEA9B146D31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张志政——课程简介和概述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06F48-B873-4732-A4EF-1AC81A256663}" type="slidenum">
              <a:rPr lang="zh-CN" altLang="en-US" smtClean="0"/>
            </a:fld>
            <a:endParaRPr lang="zh-CN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585565"/>
            <a:ext cx="8892480" cy="611187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lIns="90488" tIns="44450" rIns="90488" bIns="44450" anchor="ctr"/>
          <a:lstStyle/>
          <a:p>
            <a:pPr algn="ctr">
              <a:buClrTx/>
              <a:buSzTx/>
              <a:buFontTx/>
            </a:pPr>
            <a:r>
              <a:rPr kumimoji="1" lang="zh-CN" altLang="en-US" sz="4000" dirty="0" smtClean="0">
                <a:solidFill>
                  <a:srgbClr val="C00000"/>
                </a:solidFill>
                <a:latin typeface="方正公文小标宋" panose="02000500000000000000" charset="-122"/>
                <a:ea typeface="方正公文小标宋" panose="02000500000000000000" charset="-122"/>
              </a:rPr>
              <a:t>2.1 智能和自动规划</a:t>
            </a:r>
            <a:endParaRPr kumimoji="1" lang="zh-CN" altLang="en-US" sz="4000" dirty="0" smtClean="0">
              <a:solidFill>
                <a:srgbClr val="C00000"/>
              </a:solidFill>
              <a:latin typeface="方正公文小标宋" panose="02000500000000000000" charset="-122"/>
              <a:ea typeface="方正公文小标宋" panose="02000500000000000000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58495" y="1884680"/>
            <a:ext cx="7827645" cy="45681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lnSpc>
                <a:spcPct val="130000"/>
              </a:lnSpc>
              <a:buClrTx/>
              <a:buSzTx/>
              <a:buFontTx/>
            </a:pPr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人工智能</a:t>
            </a:r>
            <a:r>
              <a:rPr lang="zh-CN" altLang="en-US" sz="2400" b="0">
                <a:latin typeface="宋体" panose="02010600030101010101" pitchFamily="2" charset="-122"/>
                <a:cs typeface="宋体" panose="02010600030101010101" pitchFamily="2" charset="-122"/>
              </a:rPr>
              <a:t>是一个科学与工程领域</a:t>
            </a:r>
            <a:r>
              <a:rPr lang="en-US" altLang="zh-CN" sz="2400" b="0">
                <a:latin typeface="宋体" panose="02010600030101010101" pitchFamily="2" charset="-122"/>
                <a:cs typeface="宋体" panose="02010600030101010101" pitchFamily="2" charset="-122"/>
              </a:rPr>
              <a:t>——</a:t>
            </a:r>
            <a:r>
              <a:rPr lang="zh-CN" altLang="en-US" sz="2400" b="0">
                <a:latin typeface="宋体" panose="02010600030101010101" pitchFamily="2" charset="-122"/>
                <a:cs typeface="宋体" panose="02010600030101010101" pitchFamily="2" charset="-122"/>
              </a:rPr>
              <a:t>关于开发能展现人类行为中具备的智能特征的计算机系统</a:t>
            </a:r>
            <a:r>
              <a:rPr lang="en-US" altLang="zh-CN" sz="2400" b="0">
                <a:latin typeface="宋体" panose="02010600030101010101" pitchFamily="2" charset="-122"/>
                <a:cs typeface="宋体" panose="02010600030101010101" pitchFamily="2" charset="-122"/>
              </a:rPr>
              <a:t>(Agent)</a:t>
            </a:r>
            <a:r>
              <a:rPr lang="zh-CN" altLang="en-US" sz="2400" b="0">
                <a:latin typeface="宋体" panose="02010600030101010101" pitchFamily="2" charset="-122"/>
                <a:cs typeface="宋体" panose="02010600030101010101" pitchFamily="2" charset="-122"/>
              </a:rPr>
              <a:t>的理论和实践。</a:t>
            </a:r>
            <a:endParaRPr lang="zh-CN" altLang="en-US" sz="240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>
              <a:lnSpc>
                <a:spcPct val="130000"/>
              </a:lnSpc>
              <a:buClrTx/>
              <a:buSzTx/>
              <a:buFontTx/>
            </a:pPr>
            <a:endParaRPr lang="en-US" altLang="zh-CN" sz="2400"/>
          </a:p>
          <a:p>
            <a:pPr algn="l">
              <a:lnSpc>
                <a:spcPct val="130000"/>
              </a:lnSpc>
              <a:buClrTx/>
              <a:buSzTx/>
              <a:buFontTx/>
            </a:pPr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自动规划</a:t>
            </a:r>
            <a:r>
              <a:rPr lang="zh-CN" altLang="en-US" sz="2400" b="0"/>
              <a:t>是一个人工智能分支</a:t>
            </a:r>
            <a:r>
              <a:rPr lang="en-US" altLang="zh-CN" sz="2400" b="0"/>
              <a:t>——</a:t>
            </a:r>
            <a:r>
              <a:rPr lang="zh-CN" altLang="en-US" sz="2400" b="0"/>
              <a:t>关于</a:t>
            </a:r>
            <a:r>
              <a:rPr lang="zh-CN" altLang="en-US" sz="2400" b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开发能展现人类求解规划问题的计算机系统</a:t>
            </a:r>
            <a:r>
              <a:rPr lang="en-US" altLang="zh-CN" sz="2400" b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(Agent)</a:t>
            </a:r>
            <a:r>
              <a:rPr lang="zh-CN" altLang="en-US" sz="2400" b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的理论和实践。</a:t>
            </a:r>
            <a:endParaRPr lang="zh-CN" altLang="en-US" sz="2400" b="0">
              <a:latin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lnSpc>
                <a:spcPct val="130000"/>
              </a:lnSpc>
              <a:buClrTx/>
              <a:buSzTx/>
              <a:buFontTx/>
            </a:pPr>
            <a:endParaRPr lang="zh-CN" altLang="en-US" sz="2400" b="0">
              <a:latin typeface="宋体" panose="02010600030101010101" pitchFamily="2" charset="-122"/>
              <a:ea typeface="黑体" panose="02010609060101010101" pitchFamily="49" charset="-122"/>
              <a:cs typeface="宋体" panose="02010600030101010101" pitchFamily="2" charset="-122"/>
              <a:sym typeface="+mn-ea"/>
            </a:endParaRPr>
          </a:p>
          <a:p>
            <a:pPr algn="ctr">
              <a:lnSpc>
                <a:spcPct val="130000"/>
              </a:lnSpc>
              <a:buClrTx/>
              <a:buSzTx/>
              <a:buFontTx/>
            </a:pPr>
            <a:r>
              <a:rPr lang="zh-CN" altLang="en-US" sz="2400" b="0">
                <a:solidFill>
                  <a:srgbClr val="FF3300"/>
                </a:solidFill>
                <a:latin typeface="宋体" panose="02010600030101010101" pitchFamily="2" charset="-122"/>
                <a:ea typeface="黑体" panose="02010609060101010101" pitchFamily="49" charset="-122"/>
                <a:cs typeface="宋体" panose="02010600030101010101" pitchFamily="2" charset="-122"/>
                <a:sym typeface="+mn-ea"/>
              </a:rPr>
              <a:t>规划问题是设计行动计划达到目标的问题。</a:t>
            </a:r>
            <a:endParaRPr lang="zh-CN" altLang="en-US" sz="2400" b="0">
              <a:solidFill>
                <a:srgbClr val="FF3300"/>
              </a:solidFill>
              <a:latin typeface="宋体" panose="02010600030101010101" pitchFamily="2" charset="-122"/>
              <a:ea typeface="黑体" panose="02010609060101010101" pitchFamily="49" charset="-122"/>
              <a:cs typeface="宋体" panose="02010600030101010101" pitchFamily="2" charset="-122"/>
              <a:sym typeface="+mn-ea"/>
            </a:endParaRPr>
          </a:p>
          <a:p>
            <a:pPr algn="ctr">
              <a:lnSpc>
                <a:spcPct val="130000"/>
              </a:lnSpc>
              <a:buClrTx/>
              <a:buSzTx/>
              <a:buFontTx/>
            </a:pPr>
            <a:r>
              <a:rPr lang="zh-CN" altLang="en-US" sz="2400" b="0">
                <a:solidFill>
                  <a:srgbClr val="FF3300"/>
                </a:solidFill>
                <a:latin typeface="宋体" panose="02010600030101010101" pitchFamily="2" charset="-122"/>
                <a:ea typeface="黑体" panose="02010609060101010101" pitchFamily="49" charset="-122"/>
                <a:cs typeface="宋体" panose="02010600030101010101" pitchFamily="2" charset="-122"/>
                <a:sym typeface="+mn-ea"/>
              </a:rPr>
              <a:t>行动计划是一个动作序列或动作</a:t>
            </a:r>
            <a:r>
              <a:rPr lang="zh-CN" altLang="en-US" sz="2400" b="0">
                <a:solidFill>
                  <a:srgbClr val="FF3300"/>
                </a:solidFill>
                <a:latin typeface="宋体" panose="02010600030101010101" pitchFamily="2" charset="-122"/>
                <a:ea typeface="黑体" panose="02010609060101010101" pitchFamily="49" charset="-122"/>
                <a:cs typeface="宋体" panose="02010600030101010101" pitchFamily="2" charset="-122"/>
                <a:sym typeface="+mn-ea"/>
              </a:rPr>
              <a:t>时刻表。</a:t>
            </a:r>
            <a:endParaRPr lang="zh-CN" altLang="en-US" sz="2400" b="0">
              <a:solidFill>
                <a:srgbClr val="FF3300"/>
              </a:solidFill>
              <a:latin typeface="宋体" panose="02010600030101010101" pitchFamily="2" charset="-122"/>
              <a:ea typeface="黑体" panose="02010609060101010101" pitchFamily="49" charset="-122"/>
              <a:cs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UNIT_PLACING_PICTURE_USER_VIEWPORT" val="{&quot;height&quot;:7960,&quot;width&quot;:6420}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COMMONDATA" val="eyJoZGlkIjoiZTJiZDQxN2FjZDM0NWMwMDZmYTIyYzliNmZkNzg0MjEifQ=="/>
  <p:tag name="KSO_WPP_MARK_KEY" val="297739f0-a0fc-4a0a-9aef-b41978d0ccd6"/>
</p:tagLst>
</file>

<file path=ppt/tags/tag5.xml><?xml version="1.0" encoding="utf-8"?>
<p:tagLst xmlns:p="http://schemas.openxmlformats.org/presentationml/2006/main">
  <p:tag name="KSO_WM_UNIT_PLACING_PICTURE_USER_VIEWPORT" val="{&quot;height&quot;:5550,&quot;width&quot;:5600}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5717</Words>
  <Application>WPS 演示</Application>
  <PresentationFormat>全屏显示(4:3)</PresentationFormat>
  <Paragraphs>811</Paragraphs>
  <Slides>51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51</vt:i4>
      </vt:variant>
    </vt:vector>
  </HeadingPairs>
  <TitlesOfParts>
    <vt:vector size="68" baseType="lpstr">
      <vt:lpstr>Arial</vt:lpstr>
      <vt:lpstr>宋体</vt:lpstr>
      <vt:lpstr>Wingdings</vt:lpstr>
      <vt:lpstr>方正公文小标宋</vt:lpstr>
      <vt:lpstr>汉仪中宋简</vt:lpstr>
      <vt:lpstr>Verdana</vt:lpstr>
      <vt:lpstr>黑体</vt:lpstr>
      <vt:lpstr>华文仿宋</vt:lpstr>
      <vt:lpstr>微软雅黑</vt:lpstr>
      <vt:lpstr>Arial Unicode MS</vt:lpstr>
      <vt:lpstr>Calibri</vt:lpstr>
      <vt:lpstr>仿宋</vt:lpstr>
      <vt:lpstr>Symbol</vt:lpstr>
      <vt:lpstr>Times New Roman</vt:lpstr>
      <vt:lpstr>方正仿宋_GB2312</vt:lpstr>
      <vt:lpstr>Wingdings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Z</dc:creator>
  <cp:lastModifiedBy>ZZZ</cp:lastModifiedBy>
  <cp:revision>3458</cp:revision>
  <dcterms:created xsi:type="dcterms:W3CDTF">2005-10-17T02:31:00Z</dcterms:created>
  <dcterms:modified xsi:type="dcterms:W3CDTF">2025-02-13T11:03:03Z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2052-12.1.0.20260</vt:lpwstr>
  </property>
  <property fmtid="{D5CDD505-2E9C-101B-9397-08002B2CF9AE}" pid="3" name="ICV">
    <vt:lpwstr>DC18361A250048D1AF01F3EB14234C0E</vt:lpwstr>
  </property>
</Properties>
</file>