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DM Sans" pitchFamily="2" charset="77"/>
      <p:regular r:id="rId12"/>
    </p:embeddedFont>
    <p:embeddedFont>
      <p:font typeface="DM Sans Bold" pitchFamily="2" charset="77"/>
      <p:regular r:id="rId13"/>
      <p:bold r:id="rId14"/>
    </p:embeddedFont>
    <p:embeddedFont>
      <p:font typeface="Now Bold" pitchFamily="2" charset="77"/>
      <p:regular r:id="rId15"/>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94558" autoAdjust="0"/>
  </p:normalViewPr>
  <p:slideViewPr>
    <p:cSldViewPr>
      <p:cViewPr varScale="1">
        <p:scale>
          <a:sx n="80" d="100"/>
          <a:sy n="80" d="100"/>
        </p:scale>
        <p:origin x="824"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11/17/24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TextBox 2"/>
          <p:cNvSpPr txBox="1"/>
          <p:nvPr/>
        </p:nvSpPr>
        <p:spPr>
          <a:xfrm>
            <a:off x="2178452" y="1095375"/>
            <a:ext cx="10064272" cy="1034058"/>
          </a:xfrm>
          <a:prstGeom prst="rect">
            <a:avLst/>
          </a:prstGeom>
        </p:spPr>
        <p:txBody>
          <a:bodyPr lIns="0" tIns="0" rIns="0" bIns="0" rtlCol="0" anchor="t">
            <a:spAutoFit/>
          </a:bodyPr>
          <a:lstStyle/>
          <a:p>
            <a:pPr marL="0" lvl="0" indent="0" algn="l">
              <a:lnSpc>
                <a:spcPts val="7889"/>
              </a:lnSpc>
            </a:pPr>
            <a:r>
              <a:rPr lang="en-US" sz="7171" b="1">
                <a:solidFill>
                  <a:srgbClr val="FFFFFF"/>
                </a:solidFill>
                <a:latin typeface="Now Bold"/>
                <a:ea typeface="Now Bold"/>
                <a:cs typeface="Now Bold"/>
                <a:sym typeface="Now Bold"/>
              </a:rPr>
              <a:t>MELODY MOODSYNC</a:t>
            </a:r>
          </a:p>
        </p:txBody>
      </p:sp>
      <p:sp>
        <p:nvSpPr>
          <p:cNvPr id="3" name="TextBox 3"/>
          <p:cNvSpPr txBox="1"/>
          <p:nvPr/>
        </p:nvSpPr>
        <p:spPr>
          <a:xfrm>
            <a:off x="2178452" y="2510780"/>
            <a:ext cx="8271101" cy="1171575"/>
          </a:xfrm>
          <a:prstGeom prst="rect">
            <a:avLst/>
          </a:prstGeom>
        </p:spPr>
        <p:txBody>
          <a:bodyPr lIns="0" tIns="0" rIns="0" bIns="0" rtlCol="0" anchor="t">
            <a:spAutoFit/>
          </a:bodyPr>
          <a:lstStyle/>
          <a:p>
            <a:pPr marL="0" lvl="0" indent="0" algn="l">
              <a:lnSpc>
                <a:spcPts val="4632"/>
              </a:lnSpc>
            </a:pPr>
            <a:r>
              <a:rPr lang="en-US" sz="3860" b="1">
                <a:solidFill>
                  <a:srgbClr val="CFF4FF"/>
                </a:solidFill>
                <a:latin typeface="Now Bold"/>
                <a:ea typeface="Now Bold"/>
                <a:cs typeface="Now Bold"/>
                <a:sym typeface="Now Bold"/>
              </a:rPr>
              <a:t>A Music Recommendation Database System</a:t>
            </a:r>
          </a:p>
        </p:txBody>
      </p:sp>
      <p:sp>
        <p:nvSpPr>
          <p:cNvPr id="4" name="AutoShape 4"/>
          <p:cNvSpPr/>
          <p:nvPr/>
        </p:nvSpPr>
        <p:spPr>
          <a:xfrm rot="5400000">
            <a:off x="-3788611" y="5129212"/>
            <a:ext cx="10720499" cy="0"/>
          </a:xfrm>
          <a:prstGeom prst="line">
            <a:avLst/>
          </a:prstGeom>
          <a:ln w="28575" cap="rnd">
            <a:solidFill>
              <a:srgbClr val="FFFFFF"/>
            </a:solidFill>
            <a:prstDash val="solid"/>
            <a:headEnd type="none" w="sm" len="sm"/>
            <a:tailEnd type="none" w="sm" len="sm"/>
          </a:ln>
        </p:spPr>
        <p:txBody>
          <a:bodyPr/>
          <a:lstStyle/>
          <a:p>
            <a:endParaRPr lang="en-US"/>
          </a:p>
        </p:txBody>
      </p:sp>
      <p:sp>
        <p:nvSpPr>
          <p:cNvPr id="5" name="Freeform 5"/>
          <p:cNvSpPr/>
          <p:nvPr/>
        </p:nvSpPr>
        <p:spPr>
          <a:xfrm>
            <a:off x="10634519" y="2310755"/>
            <a:ext cx="5650372" cy="5665490"/>
          </a:xfrm>
          <a:custGeom>
            <a:avLst/>
            <a:gdLst/>
            <a:ahLst/>
            <a:cxnLst/>
            <a:rect l="l" t="t" r="r" b="b"/>
            <a:pathLst>
              <a:path w="5650372" h="5665490">
                <a:moveTo>
                  <a:pt x="0" y="0"/>
                </a:moveTo>
                <a:lnTo>
                  <a:pt x="5650372" y="0"/>
                </a:lnTo>
                <a:lnTo>
                  <a:pt x="5650372" y="5665490"/>
                </a:lnTo>
                <a:lnTo>
                  <a:pt x="0" y="56654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2178452" y="8396377"/>
            <a:ext cx="11181606" cy="861923"/>
          </a:xfrm>
          <a:prstGeom prst="rect">
            <a:avLst/>
          </a:prstGeom>
        </p:spPr>
        <p:txBody>
          <a:bodyPr lIns="0" tIns="0" rIns="0" bIns="0" rtlCol="0" anchor="t">
            <a:spAutoFit/>
          </a:bodyPr>
          <a:lstStyle/>
          <a:p>
            <a:pPr algn="l">
              <a:lnSpc>
                <a:spcPts val="3599"/>
              </a:lnSpc>
              <a:spcBef>
                <a:spcPct val="0"/>
              </a:spcBef>
            </a:pPr>
            <a:r>
              <a:rPr lang="en-US" sz="2092" b="1">
                <a:solidFill>
                  <a:srgbClr val="FFFFFF"/>
                </a:solidFill>
                <a:latin typeface="DM Sans Bold"/>
                <a:ea typeface="DM Sans Bold"/>
                <a:cs typeface="DM Sans Bold"/>
                <a:sym typeface="DM Sans Bold"/>
              </a:rPr>
              <a:t>Lemuel Amouh, Yousuf Stanikzay, Lamisa Tahseen, Courtney Dickenson, Angelina John,</a:t>
            </a:r>
          </a:p>
          <a:p>
            <a:pPr algn="l">
              <a:lnSpc>
                <a:spcPts val="3599"/>
              </a:lnSpc>
              <a:spcBef>
                <a:spcPct val="0"/>
              </a:spcBef>
            </a:pPr>
            <a:r>
              <a:rPr lang="en-US" sz="2092" b="1">
                <a:solidFill>
                  <a:srgbClr val="FFFFFF"/>
                </a:solidFill>
                <a:latin typeface="DM Sans Bold"/>
                <a:ea typeface="DM Sans Bold"/>
                <a:cs typeface="DM Sans Bold"/>
                <a:sym typeface="DM Sans Bold"/>
              </a:rPr>
              <a:t> Jahnavi Dhulipalla, Jack Hoggard, Jalay Shukla, Preston Hearn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2487132" y="2623628"/>
            <a:ext cx="13313735" cy="5325494"/>
          </a:xfrm>
          <a:custGeom>
            <a:avLst/>
            <a:gdLst/>
            <a:ahLst/>
            <a:cxnLst/>
            <a:rect l="l" t="t" r="r" b="b"/>
            <a:pathLst>
              <a:path w="13313735" h="5325494">
                <a:moveTo>
                  <a:pt x="0" y="0"/>
                </a:moveTo>
                <a:lnTo>
                  <a:pt x="13313736" y="0"/>
                </a:lnTo>
                <a:lnTo>
                  <a:pt x="13313736" y="5325494"/>
                </a:lnTo>
                <a:lnTo>
                  <a:pt x="0" y="5325494"/>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1992901" y="3745644"/>
            <a:ext cx="14302199" cy="2795712"/>
            <a:chOff x="0" y="0"/>
            <a:chExt cx="19069598" cy="3727616"/>
          </a:xfrm>
        </p:grpSpPr>
        <p:sp>
          <p:nvSpPr>
            <p:cNvPr id="4" name="TextBox 4"/>
            <p:cNvSpPr txBox="1"/>
            <p:nvPr/>
          </p:nvSpPr>
          <p:spPr>
            <a:xfrm>
              <a:off x="0" y="247650"/>
              <a:ext cx="19069598" cy="2403599"/>
            </a:xfrm>
            <a:prstGeom prst="rect">
              <a:avLst/>
            </a:prstGeom>
          </p:spPr>
          <p:txBody>
            <a:bodyPr lIns="0" tIns="0" rIns="0" bIns="0" rtlCol="0" anchor="t">
              <a:spAutoFit/>
            </a:bodyPr>
            <a:lstStyle/>
            <a:p>
              <a:pPr marL="0" lvl="0" indent="0" algn="ctr">
                <a:lnSpc>
                  <a:spcPts val="13034"/>
                </a:lnSpc>
              </a:pPr>
              <a:r>
                <a:rPr lang="en-US" sz="13034" b="1">
                  <a:solidFill>
                    <a:srgbClr val="FFFFFF"/>
                  </a:solidFill>
                  <a:latin typeface="Now Bold"/>
                  <a:ea typeface="Now Bold"/>
                  <a:cs typeface="Now Bold"/>
                  <a:sym typeface="Now Bold"/>
                </a:rPr>
                <a:t>QUESTIONS?</a:t>
              </a:r>
            </a:p>
          </p:txBody>
        </p:sp>
        <p:sp>
          <p:nvSpPr>
            <p:cNvPr id="5" name="TextBox 5"/>
            <p:cNvSpPr txBox="1"/>
            <p:nvPr/>
          </p:nvSpPr>
          <p:spPr>
            <a:xfrm>
              <a:off x="0" y="2884843"/>
              <a:ext cx="19069598" cy="842772"/>
            </a:xfrm>
            <a:prstGeom prst="rect">
              <a:avLst/>
            </a:prstGeom>
          </p:spPr>
          <p:txBody>
            <a:bodyPr lIns="0" tIns="0" rIns="0" bIns="0" rtlCol="0" anchor="t">
              <a:spAutoFit/>
            </a:bodyPr>
            <a:lstStyle/>
            <a:p>
              <a:pPr marL="0" lvl="0" indent="0" algn="ctr">
                <a:lnSpc>
                  <a:spcPts val="5323"/>
                </a:lnSpc>
                <a:spcBef>
                  <a:spcPct val="0"/>
                </a:spcBef>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descr="Orange Hexagon Gradient"/>
          <p:cNvSpPr/>
          <p:nvPr/>
        </p:nvSpPr>
        <p:spPr>
          <a:xfrm rot="-10800000">
            <a:off x="13661031" y="-2798190"/>
            <a:ext cx="6159218" cy="5341722"/>
          </a:xfrm>
          <a:custGeom>
            <a:avLst/>
            <a:gdLst/>
            <a:ahLst/>
            <a:cxnLst/>
            <a:rect l="l" t="t" r="r" b="b"/>
            <a:pathLst>
              <a:path w="6159218" h="5341722">
                <a:moveTo>
                  <a:pt x="0" y="0"/>
                </a:moveTo>
                <a:lnTo>
                  <a:pt x="6159218" y="0"/>
                </a:lnTo>
                <a:lnTo>
                  <a:pt x="6159218" y="5341722"/>
                </a:lnTo>
                <a:lnTo>
                  <a:pt x="0" y="53417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1028700" y="2172619"/>
            <a:ext cx="5563687" cy="5941763"/>
            <a:chOff x="0" y="0"/>
            <a:chExt cx="4112260" cy="4391705"/>
          </a:xfrm>
        </p:grpSpPr>
        <p:sp>
          <p:nvSpPr>
            <p:cNvPr id="4" name="Freeform 4"/>
            <p:cNvSpPr/>
            <p:nvPr/>
          </p:nvSpPr>
          <p:spPr>
            <a:xfrm>
              <a:off x="0" y="0"/>
              <a:ext cx="4112260" cy="4391705"/>
            </a:xfrm>
            <a:custGeom>
              <a:avLst/>
              <a:gdLst/>
              <a:ahLst/>
              <a:cxnLst/>
              <a:rect l="l" t="t" r="r" b="b"/>
              <a:pathLst>
                <a:path w="4112260" h="4391705">
                  <a:moveTo>
                    <a:pt x="4112260" y="431265"/>
                  </a:moveTo>
                  <a:lnTo>
                    <a:pt x="4112260" y="1826949"/>
                  </a:lnTo>
                  <a:cubicBezTo>
                    <a:pt x="4112260" y="1951674"/>
                    <a:pt x="4033520" y="2070250"/>
                    <a:pt x="3897630" y="2152814"/>
                  </a:cubicBezTo>
                  <a:cubicBezTo>
                    <a:pt x="3761740" y="2234499"/>
                    <a:pt x="3683000" y="2353076"/>
                    <a:pt x="3683000" y="2478678"/>
                  </a:cubicBezTo>
                  <a:lnTo>
                    <a:pt x="3683000" y="3960440"/>
                  </a:lnTo>
                  <a:cubicBezTo>
                    <a:pt x="3683000" y="4198470"/>
                    <a:pt x="3403600" y="4391705"/>
                    <a:pt x="3059430" y="4391705"/>
                  </a:cubicBezTo>
                  <a:lnTo>
                    <a:pt x="623570" y="4391705"/>
                  </a:lnTo>
                  <a:cubicBezTo>
                    <a:pt x="279400" y="4391705"/>
                    <a:pt x="0" y="4198470"/>
                    <a:pt x="0" y="3960440"/>
                  </a:cubicBezTo>
                  <a:lnTo>
                    <a:pt x="0" y="431265"/>
                  </a:lnTo>
                  <a:cubicBezTo>
                    <a:pt x="0" y="193235"/>
                    <a:pt x="279400" y="0"/>
                    <a:pt x="623570" y="0"/>
                  </a:cubicBezTo>
                  <a:lnTo>
                    <a:pt x="3489960" y="0"/>
                  </a:lnTo>
                  <a:cubicBezTo>
                    <a:pt x="3834130" y="0"/>
                    <a:pt x="4112260" y="193235"/>
                    <a:pt x="4112260" y="431265"/>
                  </a:cubicBezTo>
                  <a:close/>
                </a:path>
              </a:pathLst>
            </a:custGeom>
            <a:blipFill>
              <a:blip r:embed="rId4"/>
              <a:stretch>
                <a:fillRect l="-21196" r="-21196"/>
              </a:stretch>
            </a:blipFill>
          </p:spPr>
          <p:txBody>
            <a:bodyPr/>
            <a:lstStyle/>
            <a:p>
              <a:endParaRPr lang="en-US"/>
            </a:p>
          </p:txBody>
        </p:sp>
      </p:grpSp>
      <p:grpSp>
        <p:nvGrpSpPr>
          <p:cNvPr id="5" name="Group 5"/>
          <p:cNvGrpSpPr/>
          <p:nvPr/>
        </p:nvGrpSpPr>
        <p:grpSpPr>
          <a:xfrm>
            <a:off x="8438112" y="2131464"/>
            <a:ext cx="8902088" cy="6024072"/>
            <a:chOff x="0" y="0"/>
            <a:chExt cx="11869450" cy="8032096"/>
          </a:xfrm>
        </p:grpSpPr>
        <p:sp>
          <p:nvSpPr>
            <p:cNvPr id="6" name="TextBox 6"/>
            <p:cNvSpPr txBox="1"/>
            <p:nvPr/>
          </p:nvSpPr>
          <p:spPr>
            <a:xfrm>
              <a:off x="0" y="-95250"/>
              <a:ext cx="9462585" cy="691094"/>
            </a:xfrm>
            <a:prstGeom prst="rect">
              <a:avLst/>
            </a:prstGeom>
          </p:spPr>
          <p:txBody>
            <a:bodyPr lIns="0" tIns="0" rIns="0" bIns="0" rtlCol="0" anchor="t">
              <a:spAutoFit/>
            </a:bodyPr>
            <a:lstStyle/>
            <a:p>
              <a:pPr marL="0" lvl="0" indent="0" algn="l">
                <a:lnSpc>
                  <a:spcPts val="4511"/>
                </a:lnSpc>
                <a:spcBef>
                  <a:spcPct val="0"/>
                </a:spcBef>
              </a:pPr>
              <a:r>
                <a:rPr lang="en-US" sz="3007" b="1" u="none">
                  <a:solidFill>
                    <a:srgbClr val="CFF4FF"/>
                  </a:solidFill>
                  <a:latin typeface="DM Sans Bold"/>
                  <a:ea typeface="DM Sans Bold"/>
                  <a:cs typeface="DM Sans Bold"/>
                  <a:sym typeface="DM Sans Bold"/>
                </a:rPr>
                <a:t>Problem</a:t>
              </a:r>
            </a:p>
          </p:txBody>
        </p:sp>
        <p:sp>
          <p:nvSpPr>
            <p:cNvPr id="7" name="TextBox 7"/>
            <p:cNvSpPr txBox="1"/>
            <p:nvPr/>
          </p:nvSpPr>
          <p:spPr>
            <a:xfrm>
              <a:off x="0" y="856031"/>
              <a:ext cx="11869450" cy="981075"/>
            </a:xfrm>
            <a:prstGeom prst="rect">
              <a:avLst/>
            </a:prstGeom>
          </p:spPr>
          <p:txBody>
            <a:bodyPr lIns="0" tIns="0" rIns="0" bIns="0" rtlCol="0" anchor="t">
              <a:spAutoFit/>
            </a:bodyPr>
            <a:lstStyle/>
            <a:p>
              <a:pPr marL="0" lvl="0" indent="0" algn="l">
                <a:lnSpc>
                  <a:spcPts val="3000"/>
                </a:lnSpc>
                <a:spcBef>
                  <a:spcPct val="0"/>
                </a:spcBef>
              </a:pPr>
              <a:r>
                <a:rPr lang="en-US" sz="2000" spc="100">
                  <a:solidFill>
                    <a:srgbClr val="FFFFFF"/>
                  </a:solidFill>
                  <a:latin typeface="DM Sans"/>
                  <a:ea typeface="DM Sans"/>
                  <a:cs typeface="DM Sans"/>
                  <a:sym typeface="DM Sans"/>
                </a:rPr>
                <a:t>Existing music recommendation systems overemphasize popularity over user preferences.</a:t>
              </a:r>
            </a:p>
          </p:txBody>
        </p:sp>
        <p:sp>
          <p:nvSpPr>
            <p:cNvPr id="8" name="TextBox 8"/>
            <p:cNvSpPr txBox="1"/>
            <p:nvPr/>
          </p:nvSpPr>
          <p:spPr>
            <a:xfrm>
              <a:off x="0" y="2566003"/>
              <a:ext cx="9462585" cy="691094"/>
            </a:xfrm>
            <a:prstGeom prst="rect">
              <a:avLst/>
            </a:prstGeom>
          </p:spPr>
          <p:txBody>
            <a:bodyPr lIns="0" tIns="0" rIns="0" bIns="0" rtlCol="0" anchor="t">
              <a:spAutoFit/>
            </a:bodyPr>
            <a:lstStyle/>
            <a:p>
              <a:pPr marL="0" lvl="0" indent="0" algn="l">
                <a:lnSpc>
                  <a:spcPts val="4511"/>
                </a:lnSpc>
                <a:spcBef>
                  <a:spcPct val="0"/>
                </a:spcBef>
              </a:pPr>
              <a:r>
                <a:rPr lang="en-US" sz="3007" b="1" u="none">
                  <a:solidFill>
                    <a:srgbClr val="CFF4FF"/>
                  </a:solidFill>
                  <a:latin typeface="DM Sans Bold"/>
                  <a:ea typeface="DM Sans Bold"/>
                  <a:cs typeface="DM Sans Bold"/>
                  <a:sym typeface="DM Sans Bold"/>
                </a:rPr>
                <a:t>Solution</a:t>
              </a:r>
            </a:p>
          </p:txBody>
        </p:sp>
        <p:sp>
          <p:nvSpPr>
            <p:cNvPr id="9" name="TextBox 9"/>
            <p:cNvSpPr txBox="1"/>
            <p:nvPr/>
          </p:nvSpPr>
          <p:spPr>
            <a:xfrm>
              <a:off x="0" y="3517283"/>
              <a:ext cx="11869450" cy="1489075"/>
            </a:xfrm>
            <a:prstGeom prst="rect">
              <a:avLst/>
            </a:prstGeom>
          </p:spPr>
          <p:txBody>
            <a:bodyPr lIns="0" tIns="0" rIns="0" bIns="0" rtlCol="0" anchor="t">
              <a:spAutoFit/>
            </a:bodyPr>
            <a:lstStyle/>
            <a:p>
              <a:pPr marL="0" lvl="0" indent="0" algn="l">
                <a:lnSpc>
                  <a:spcPts val="3000"/>
                </a:lnSpc>
                <a:spcBef>
                  <a:spcPct val="0"/>
                </a:spcBef>
              </a:pPr>
              <a:r>
                <a:rPr lang="en-US" sz="2000" spc="100">
                  <a:solidFill>
                    <a:srgbClr val="FFFFFF"/>
                  </a:solidFill>
                  <a:latin typeface="DM Sans"/>
                  <a:ea typeface="DM Sans"/>
                  <a:cs typeface="DM Sans"/>
                  <a:sym typeface="DM Sans"/>
                </a:rPr>
                <a:t>A system that emphasizes mood, tone, and genre to help users discover music that matches their tastes is reflected in the final design.</a:t>
              </a:r>
            </a:p>
          </p:txBody>
        </p:sp>
        <p:sp>
          <p:nvSpPr>
            <p:cNvPr id="10" name="TextBox 10"/>
            <p:cNvSpPr txBox="1"/>
            <p:nvPr/>
          </p:nvSpPr>
          <p:spPr>
            <a:xfrm>
              <a:off x="0" y="6099741"/>
              <a:ext cx="9462585" cy="691094"/>
            </a:xfrm>
            <a:prstGeom prst="rect">
              <a:avLst/>
            </a:prstGeom>
          </p:spPr>
          <p:txBody>
            <a:bodyPr lIns="0" tIns="0" rIns="0" bIns="0" rtlCol="0" anchor="t">
              <a:spAutoFit/>
            </a:bodyPr>
            <a:lstStyle/>
            <a:p>
              <a:pPr marL="0" lvl="0" indent="0" algn="l">
                <a:lnSpc>
                  <a:spcPts val="4511"/>
                </a:lnSpc>
                <a:spcBef>
                  <a:spcPct val="0"/>
                </a:spcBef>
              </a:pPr>
              <a:r>
                <a:rPr lang="en-US" sz="3007" b="1" u="none">
                  <a:solidFill>
                    <a:srgbClr val="CFF4FF"/>
                  </a:solidFill>
                  <a:latin typeface="DM Sans Bold"/>
                  <a:ea typeface="DM Sans Bold"/>
                  <a:cs typeface="DM Sans Bold"/>
                  <a:sym typeface="DM Sans Bold"/>
                </a:rPr>
                <a:t>Goals</a:t>
              </a:r>
            </a:p>
          </p:txBody>
        </p:sp>
        <p:sp>
          <p:nvSpPr>
            <p:cNvPr id="11" name="TextBox 11"/>
            <p:cNvSpPr txBox="1"/>
            <p:nvPr/>
          </p:nvSpPr>
          <p:spPr>
            <a:xfrm>
              <a:off x="0" y="7051021"/>
              <a:ext cx="11869450" cy="981075"/>
            </a:xfrm>
            <a:prstGeom prst="rect">
              <a:avLst/>
            </a:prstGeom>
          </p:spPr>
          <p:txBody>
            <a:bodyPr lIns="0" tIns="0" rIns="0" bIns="0" rtlCol="0" anchor="t">
              <a:spAutoFit/>
            </a:bodyPr>
            <a:lstStyle/>
            <a:p>
              <a:pPr marL="0" lvl="0" indent="0" algn="l">
                <a:lnSpc>
                  <a:spcPts val="3000"/>
                </a:lnSpc>
                <a:spcBef>
                  <a:spcPct val="0"/>
                </a:spcBef>
              </a:pPr>
              <a:r>
                <a:rPr lang="en-US" sz="2000" spc="100">
                  <a:solidFill>
                    <a:srgbClr val="FFFFFF"/>
                  </a:solidFill>
                  <a:latin typeface="DM Sans"/>
                  <a:ea typeface="DM Sans"/>
                  <a:cs typeface="DM Sans"/>
                  <a:sym typeface="DM Sans"/>
                </a:rPr>
                <a:t>Support smaller artists, provide personalized recommendations, and ensure data privacy.</a:t>
              </a:r>
            </a:p>
          </p:txBody>
        </p:sp>
      </p:grpSp>
      <p:sp>
        <p:nvSpPr>
          <p:cNvPr id="12" name="AutoShape 12"/>
          <p:cNvSpPr/>
          <p:nvPr/>
        </p:nvSpPr>
        <p:spPr>
          <a:xfrm>
            <a:off x="0" y="1047750"/>
            <a:ext cx="18288000" cy="0"/>
          </a:xfrm>
          <a:prstGeom prst="line">
            <a:avLst/>
          </a:prstGeom>
          <a:ln w="9525" cap="flat">
            <a:solidFill>
              <a:srgbClr val="FFFFFF"/>
            </a:solidFill>
            <a:prstDash val="solid"/>
            <a:headEnd type="none" w="sm" len="sm"/>
            <a:tailEnd type="none" w="sm" len="sm"/>
          </a:ln>
        </p:spPr>
        <p:txBody>
          <a:bodyPr/>
          <a:lstStyle/>
          <a:p>
            <a:endParaRPr lang="en-US"/>
          </a:p>
        </p:txBody>
      </p:sp>
      <p:sp>
        <p:nvSpPr>
          <p:cNvPr id="13" name="TextBox 13"/>
          <p:cNvSpPr txBox="1"/>
          <p:nvPr/>
        </p:nvSpPr>
        <p:spPr>
          <a:xfrm>
            <a:off x="506498" y="133112"/>
            <a:ext cx="12543136" cy="821690"/>
          </a:xfrm>
          <a:prstGeom prst="rect">
            <a:avLst/>
          </a:prstGeom>
        </p:spPr>
        <p:txBody>
          <a:bodyPr lIns="0" tIns="0" rIns="0" bIns="0" rtlCol="0" anchor="t">
            <a:spAutoFit/>
          </a:bodyPr>
          <a:lstStyle/>
          <a:p>
            <a:pPr algn="l">
              <a:lnSpc>
                <a:spcPts val="6879"/>
              </a:lnSpc>
            </a:pPr>
            <a:r>
              <a:rPr lang="en-US" sz="3999" b="1">
                <a:solidFill>
                  <a:srgbClr val="FFFFFF"/>
                </a:solidFill>
                <a:latin typeface="Now Bold"/>
                <a:ea typeface="Now Bold"/>
                <a:cs typeface="Now Bold"/>
                <a:sym typeface="Now Bold"/>
              </a:rPr>
              <a:t>PROJECT OVERVIEW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AutoShape 2"/>
          <p:cNvSpPr/>
          <p:nvPr/>
        </p:nvSpPr>
        <p:spPr>
          <a:xfrm>
            <a:off x="0" y="1047750"/>
            <a:ext cx="18288000" cy="0"/>
          </a:xfrm>
          <a:prstGeom prst="line">
            <a:avLst/>
          </a:prstGeom>
          <a:ln w="9525" cap="flat">
            <a:solidFill>
              <a:srgbClr val="FFFFFF"/>
            </a:solidFill>
            <a:prstDash val="solid"/>
            <a:headEnd type="none" w="sm" len="sm"/>
            <a:tailEnd type="none" w="sm" len="sm"/>
          </a:ln>
        </p:spPr>
        <p:txBody>
          <a:bodyPr/>
          <a:lstStyle/>
          <a:p>
            <a:endParaRPr lang="en-US"/>
          </a:p>
        </p:txBody>
      </p:sp>
      <p:sp>
        <p:nvSpPr>
          <p:cNvPr id="3" name="Freeform 3"/>
          <p:cNvSpPr/>
          <p:nvPr/>
        </p:nvSpPr>
        <p:spPr>
          <a:xfrm>
            <a:off x="7295639" y="2100301"/>
            <a:ext cx="10448751" cy="6086398"/>
          </a:xfrm>
          <a:custGeom>
            <a:avLst/>
            <a:gdLst/>
            <a:ahLst/>
            <a:cxnLst/>
            <a:rect l="l" t="t" r="r" b="b"/>
            <a:pathLst>
              <a:path w="10448751" h="6086398">
                <a:moveTo>
                  <a:pt x="0" y="0"/>
                </a:moveTo>
                <a:lnTo>
                  <a:pt x="10448751" y="0"/>
                </a:lnTo>
                <a:lnTo>
                  <a:pt x="10448751" y="6086398"/>
                </a:lnTo>
                <a:lnTo>
                  <a:pt x="0" y="6086398"/>
                </a:lnTo>
                <a:lnTo>
                  <a:pt x="0" y="0"/>
                </a:lnTo>
                <a:close/>
              </a:path>
            </a:pathLst>
          </a:custGeom>
          <a:blipFill>
            <a:blip r:embed="rId2"/>
            <a:stretch>
              <a:fillRect/>
            </a:stretch>
          </a:blipFill>
        </p:spPr>
        <p:txBody>
          <a:bodyPr/>
          <a:lstStyle/>
          <a:p>
            <a:endParaRPr lang="en-US"/>
          </a:p>
        </p:txBody>
      </p:sp>
      <p:sp>
        <p:nvSpPr>
          <p:cNvPr id="4" name="TextBox 4"/>
          <p:cNvSpPr txBox="1"/>
          <p:nvPr/>
        </p:nvSpPr>
        <p:spPr>
          <a:xfrm>
            <a:off x="506498" y="133112"/>
            <a:ext cx="4453129" cy="821690"/>
          </a:xfrm>
          <a:prstGeom prst="rect">
            <a:avLst/>
          </a:prstGeom>
        </p:spPr>
        <p:txBody>
          <a:bodyPr lIns="0" tIns="0" rIns="0" bIns="0" rtlCol="0" anchor="t">
            <a:spAutoFit/>
          </a:bodyPr>
          <a:lstStyle/>
          <a:p>
            <a:pPr algn="l">
              <a:lnSpc>
                <a:spcPts val="6879"/>
              </a:lnSpc>
            </a:pPr>
            <a:r>
              <a:rPr lang="en-US" sz="3999" b="1">
                <a:solidFill>
                  <a:srgbClr val="FFFFFF"/>
                </a:solidFill>
                <a:latin typeface="Now Bold"/>
                <a:ea typeface="Now Bold"/>
                <a:cs typeface="Now Bold"/>
                <a:sym typeface="Now Bold"/>
              </a:rPr>
              <a:t>EER Diagram</a:t>
            </a:r>
          </a:p>
        </p:txBody>
      </p:sp>
      <p:sp>
        <p:nvSpPr>
          <p:cNvPr id="5" name="TextBox 5"/>
          <p:cNvSpPr txBox="1"/>
          <p:nvPr/>
        </p:nvSpPr>
        <p:spPr>
          <a:xfrm>
            <a:off x="506498" y="2830921"/>
            <a:ext cx="6601959" cy="4959665"/>
          </a:xfrm>
          <a:prstGeom prst="rect">
            <a:avLst/>
          </a:prstGeom>
        </p:spPr>
        <p:txBody>
          <a:bodyPr lIns="0" tIns="0" rIns="0" bIns="0" rtlCol="0" anchor="t">
            <a:spAutoFit/>
          </a:bodyPr>
          <a:lstStyle/>
          <a:p>
            <a:pPr marL="0" lvl="0" indent="0" algn="l">
              <a:lnSpc>
                <a:spcPts val="3069"/>
              </a:lnSpc>
            </a:pPr>
            <a:r>
              <a:rPr lang="en-US" sz="2192" spc="109">
                <a:solidFill>
                  <a:srgbClr val="FFFFFF"/>
                </a:solidFill>
                <a:latin typeface="DM Sans"/>
                <a:ea typeface="DM Sans"/>
                <a:cs typeface="DM Sans"/>
                <a:sym typeface="DM Sans"/>
              </a:rPr>
              <a:t>Key entities include Albums, Songs, Playlists, Users, Subscriptions, Artists, Features, and Genres. </a:t>
            </a:r>
          </a:p>
          <a:p>
            <a:pPr marL="0" lvl="0" indent="0" algn="l">
              <a:lnSpc>
                <a:spcPts val="3069"/>
              </a:lnSpc>
            </a:pPr>
            <a:endParaRPr lang="en-US" sz="2192" spc="109">
              <a:solidFill>
                <a:srgbClr val="FFFFFF"/>
              </a:solidFill>
              <a:latin typeface="DM Sans"/>
              <a:ea typeface="DM Sans"/>
              <a:cs typeface="DM Sans"/>
              <a:sym typeface="DM Sans"/>
            </a:endParaRPr>
          </a:p>
          <a:p>
            <a:pPr marL="0" lvl="0" indent="0" algn="l">
              <a:lnSpc>
                <a:spcPts val="3069"/>
              </a:lnSpc>
            </a:pPr>
            <a:r>
              <a:rPr lang="en-US" sz="2192" spc="109">
                <a:solidFill>
                  <a:srgbClr val="FFFFFF"/>
                </a:solidFill>
                <a:latin typeface="DM Sans"/>
                <a:ea typeface="DM Sans"/>
                <a:cs typeface="DM Sans"/>
                <a:sym typeface="DM Sans"/>
              </a:rPr>
              <a:t>Relationships involve:</a:t>
            </a:r>
          </a:p>
          <a:p>
            <a:pPr marL="473331" lvl="1" indent="-236665" algn="l">
              <a:lnSpc>
                <a:spcPts val="3069"/>
              </a:lnSpc>
              <a:buFont typeface="Arial"/>
              <a:buChar char="•"/>
            </a:pPr>
            <a:r>
              <a:rPr lang="en-US" sz="2192" spc="109">
                <a:solidFill>
                  <a:srgbClr val="FFFFFF"/>
                </a:solidFill>
                <a:latin typeface="DM Sans"/>
                <a:ea typeface="DM Sans"/>
                <a:cs typeface="DM Sans"/>
                <a:sym typeface="DM Sans"/>
              </a:rPr>
              <a:t>Songs connected to Albums, Artists, and Genres</a:t>
            </a:r>
          </a:p>
          <a:p>
            <a:pPr marL="473331" lvl="1" indent="-236665" algn="l">
              <a:lnSpc>
                <a:spcPts val="3069"/>
              </a:lnSpc>
              <a:buFont typeface="Arial"/>
              <a:buChar char="•"/>
            </a:pPr>
            <a:r>
              <a:rPr lang="en-US" sz="2192" spc="109">
                <a:solidFill>
                  <a:srgbClr val="FFFFFF"/>
                </a:solidFill>
                <a:latin typeface="DM Sans"/>
                <a:ea typeface="DM Sans"/>
                <a:cs typeface="DM Sans"/>
                <a:sym typeface="DM Sans"/>
              </a:rPr>
              <a:t>Playlists associated with Users and Songs</a:t>
            </a:r>
          </a:p>
          <a:p>
            <a:pPr marL="473331" lvl="1" indent="-236665" algn="l">
              <a:lnSpc>
                <a:spcPts val="3069"/>
              </a:lnSpc>
              <a:buFont typeface="Arial"/>
              <a:buChar char="•"/>
            </a:pPr>
            <a:r>
              <a:rPr lang="en-US" sz="2192" spc="109">
                <a:solidFill>
                  <a:srgbClr val="FFFFFF"/>
                </a:solidFill>
                <a:latin typeface="DM Sans"/>
                <a:ea typeface="DM Sans"/>
                <a:cs typeface="DM Sans"/>
                <a:sym typeface="DM Sans"/>
              </a:rPr>
              <a:t>Artists linked to Features, Genres, and Group Members</a:t>
            </a:r>
          </a:p>
          <a:p>
            <a:pPr algn="l">
              <a:lnSpc>
                <a:spcPts val="3069"/>
              </a:lnSpc>
            </a:pPr>
            <a:endParaRPr lang="en-US" sz="2192" spc="109">
              <a:solidFill>
                <a:srgbClr val="FFFFFF"/>
              </a:solidFill>
              <a:latin typeface="DM Sans"/>
              <a:ea typeface="DM Sans"/>
              <a:cs typeface="DM Sans"/>
              <a:sym typeface="DM Sans"/>
            </a:endParaRPr>
          </a:p>
          <a:p>
            <a:pPr algn="l">
              <a:lnSpc>
                <a:spcPts val="3069"/>
              </a:lnSpc>
              <a:spcBef>
                <a:spcPct val="0"/>
              </a:spcBef>
            </a:pPr>
            <a:r>
              <a:rPr lang="en-US" sz="2192" spc="109">
                <a:solidFill>
                  <a:srgbClr val="FFFFFF"/>
                </a:solidFill>
                <a:latin typeface="DM Sans"/>
                <a:ea typeface="DM Sans"/>
                <a:cs typeface="DM Sans"/>
                <a:sym typeface="DM Sans"/>
              </a:rPr>
              <a:t>All relationships are in 3NF, eliminating the need for further normalization.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1028700" y="2097530"/>
            <a:ext cx="5099355" cy="6091939"/>
          </a:xfrm>
          <a:custGeom>
            <a:avLst/>
            <a:gdLst/>
            <a:ahLst/>
            <a:cxnLst/>
            <a:rect l="l" t="t" r="r" b="b"/>
            <a:pathLst>
              <a:path w="5099355" h="6091939">
                <a:moveTo>
                  <a:pt x="0" y="0"/>
                </a:moveTo>
                <a:lnTo>
                  <a:pt x="5099355" y="0"/>
                </a:lnTo>
                <a:lnTo>
                  <a:pt x="5099355" y="6091940"/>
                </a:lnTo>
                <a:lnTo>
                  <a:pt x="0" y="6091940"/>
                </a:lnTo>
                <a:lnTo>
                  <a:pt x="0" y="0"/>
                </a:lnTo>
                <a:close/>
              </a:path>
            </a:pathLst>
          </a:custGeom>
          <a:blipFill>
            <a:blip r:embed="rId2"/>
            <a:stretch>
              <a:fillRect l="-34502" r="-34502"/>
            </a:stretch>
          </a:blipFill>
        </p:spPr>
        <p:txBody>
          <a:bodyPr/>
          <a:lstStyle/>
          <a:p>
            <a:endParaRPr lang="en-US"/>
          </a:p>
        </p:txBody>
      </p:sp>
      <p:grpSp>
        <p:nvGrpSpPr>
          <p:cNvPr id="3" name="Group 3"/>
          <p:cNvGrpSpPr/>
          <p:nvPr/>
        </p:nvGrpSpPr>
        <p:grpSpPr>
          <a:xfrm>
            <a:off x="8720214" y="2341045"/>
            <a:ext cx="8294789" cy="5604910"/>
            <a:chOff x="0" y="0"/>
            <a:chExt cx="11059719" cy="7473213"/>
          </a:xfrm>
        </p:grpSpPr>
        <p:sp>
          <p:nvSpPr>
            <p:cNvPr id="4" name="TextBox 4"/>
            <p:cNvSpPr txBox="1"/>
            <p:nvPr/>
          </p:nvSpPr>
          <p:spPr>
            <a:xfrm>
              <a:off x="0" y="5102963"/>
              <a:ext cx="11059719" cy="632460"/>
            </a:xfrm>
            <a:prstGeom prst="rect">
              <a:avLst/>
            </a:prstGeom>
          </p:spPr>
          <p:txBody>
            <a:bodyPr lIns="0" tIns="0" rIns="0" bIns="0" rtlCol="0" anchor="t">
              <a:spAutoFit/>
            </a:bodyPr>
            <a:lstStyle/>
            <a:p>
              <a:pPr marL="0" lvl="0" indent="0" algn="l">
                <a:lnSpc>
                  <a:spcPts val="4199"/>
                </a:lnSpc>
                <a:spcBef>
                  <a:spcPct val="0"/>
                </a:spcBef>
              </a:pPr>
              <a:r>
                <a:rPr lang="en-US" sz="2799" b="1">
                  <a:solidFill>
                    <a:srgbClr val="CFF4FF"/>
                  </a:solidFill>
                  <a:latin typeface="DM Sans Bold"/>
                  <a:ea typeface="DM Sans Bold"/>
                  <a:cs typeface="DM Sans Bold"/>
                  <a:sym typeface="DM Sans Bold"/>
                </a:rPr>
                <a:t>Music Database with data mining</a:t>
              </a:r>
            </a:p>
          </p:txBody>
        </p:sp>
        <p:sp>
          <p:nvSpPr>
            <p:cNvPr id="5" name="TextBox 5"/>
            <p:cNvSpPr txBox="1"/>
            <p:nvPr/>
          </p:nvSpPr>
          <p:spPr>
            <a:xfrm>
              <a:off x="0" y="5932068"/>
              <a:ext cx="11059719" cy="1541145"/>
            </a:xfrm>
            <a:prstGeom prst="rect">
              <a:avLst/>
            </a:prstGeom>
          </p:spPr>
          <p:txBody>
            <a:bodyPr lIns="0" tIns="0" rIns="0" bIns="0" rtlCol="0" anchor="t">
              <a:spAutoFit/>
            </a:bodyPr>
            <a:lstStyle/>
            <a:p>
              <a:pPr marL="345439" lvl="1" indent="-172720" algn="l">
                <a:lnSpc>
                  <a:spcPts val="2399"/>
                </a:lnSpc>
                <a:spcBef>
                  <a:spcPct val="0"/>
                </a:spcBef>
                <a:buFont typeface="Arial"/>
                <a:buChar char="•"/>
              </a:pPr>
              <a:r>
                <a:rPr lang="en-US" sz="1599" spc="79">
                  <a:solidFill>
                    <a:srgbClr val="FFFFFF"/>
                  </a:solidFill>
                  <a:latin typeface="DM Sans"/>
                  <a:ea typeface="DM Sans"/>
                  <a:cs typeface="DM Sans"/>
                  <a:sym typeface="DM Sans"/>
                </a:rPr>
                <a:t>Uses algorithms for grouping songs and recommendations.</a:t>
              </a:r>
            </a:p>
            <a:p>
              <a:pPr marL="345439" lvl="1" indent="-172720" algn="l">
                <a:lnSpc>
                  <a:spcPts val="2399"/>
                </a:lnSpc>
                <a:spcBef>
                  <a:spcPct val="0"/>
                </a:spcBef>
                <a:buFont typeface="Arial"/>
                <a:buChar char="•"/>
              </a:pPr>
              <a:r>
                <a:rPr lang="en-US" sz="1599" spc="79">
                  <a:solidFill>
                    <a:srgbClr val="FFFFFF"/>
                  </a:solidFill>
                  <a:latin typeface="DM Sans"/>
                  <a:ea typeface="DM Sans"/>
                  <a:cs typeface="DM Sans"/>
                  <a:sym typeface="DM Sans"/>
                </a:rPr>
                <a:t>Includes a front-end for browsing and managing songs.</a:t>
              </a:r>
            </a:p>
            <a:p>
              <a:pPr marL="345439" lvl="1" indent="-172720" algn="l">
                <a:lnSpc>
                  <a:spcPts val="2399"/>
                </a:lnSpc>
                <a:spcBef>
                  <a:spcPct val="0"/>
                </a:spcBef>
                <a:buFont typeface="Arial"/>
                <a:buChar char="•"/>
              </a:pPr>
              <a:r>
                <a:rPr lang="en-US" sz="1599" b="1" spc="79">
                  <a:solidFill>
                    <a:srgbClr val="FFFFFF"/>
                  </a:solidFill>
                  <a:latin typeface="DM Sans Bold"/>
                  <a:ea typeface="DM Sans Bold"/>
                  <a:cs typeface="DM Sans Bold"/>
                  <a:sym typeface="DM Sans Bold"/>
                </a:rPr>
                <a:t>Difference:</a:t>
              </a:r>
              <a:r>
                <a:rPr lang="en-US" sz="1599" spc="79">
                  <a:solidFill>
                    <a:srgbClr val="FFFFFF"/>
                  </a:solidFill>
                  <a:latin typeface="DM Sans"/>
                  <a:ea typeface="DM Sans"/>
                  <a:cs typeface="DM Sans"/>
                  <a:sym typeface="DM Sans"/>
                </a:rPr>
                <a:t> We manually input song characteristics and provide a streamlined interface.</a:t>
              </a:r>
            </a:p>
          </p:txBody>
        </p:sp>
        <p:sp>
          <p:nvSpPr>
            <p:cNvPr id="6" name="TextBox 6"/>
            <p:cNvSpPr txBox="1"/>
            <p:nvPr/>
          </p:nvSpPr>
          <p:spPr>
            <a:xfrm>
              <a:off x="0" y="2316583"/>
              <a:ext cx="11059719" cy="632460"/>
            </a:xfrm>
            <a:prstGeom prst="rect">
              <a:avLst/>
            </a:prstGeom>
          </p:spPr>
          <p:txBody>
            <a:bodyPr lIns="0" tIns="0" rIns="0" bIns="0" rtlCol="0" anchor="t">
              <a:spAutoFit/>
            </a:bodyPr>
            <a:lstStyle/>
            <a:p>
              <a:pPr marL="0" lvl="0" indent="0" algn="l">
                <a:lnSpc>
                  <a:spcPts val="4199"/>
                </a:lnSpc>
                <a:spcBef>
                  <a:spcPct val="0"/>
                </a:spcBef>
              </a:pPr>
              <a:r>
                <a:rPr lang="en-US" sz="2799" b="1">
                  <a:solidFill>
                    <a:srgbClr val="CFF4FF"/>
                  </a:solidFill>
                  <a:latin typeface="DM Sans Bold"/>
                  <a:ea typeface="DM Sans Bold"/>
                  <a:cs typeface="DM Sans Bold"/>
                  <a:sym typeface="DM Sans Bold"/>
                </a:rPr>
                <a:t>Smart Spotify Assistance System:</a:t>
              </a:r>
            </a:p>
          </p:txBody>
        </p:sp>
        <p:sp>
          <p:nvSpPr>
            <p:cNvPr id="7" name="TextBox 7"/>
            <p:cNvSpPr txBox="1"/>
            <p:nvPr/>
          </p:nvSpPr>
          <p:spPr>
            <a:xfrm>
              <a:off x="0" y="3142718"/>
              <a:ext cx="11059719" cy="1541145"/>
            </a:xfrm>
            <a:prstGeom prst="rect">
              <a:avLst/>
            </a:prstGeom>
          </p:spPr>
          <p:txBody>
            <a:bodyPr lIns="0" tIns="0" rIns="0" bIns="0" rtlCol="0" anchor="t">
              <a:spAutoFit/>
            </a:bodyPr>
            <a:lstStyle/>
            <a:p>
              <a:pPr marL="345439" lvl="1" indent="-172720" algn="l">
                <a:lnSpc>
                  <a:spcPts val="2399"/>
                </a:lnSpc>
                <a:spcBef>
                  <a:spcPct val="0"/>
                </a:spcBef>
                <a:buFont typeface="Arial"/>
                <a:buChar char="•"/>
              </a:pPr>
              <a:r>
                <a:rPr lang="en-US" sz="1599" spc="79">
                  <a:solidFill>
                    <a:srgbClr val="FFFFFF"/>
                  </a:solidFill>
                  <a:latin typeface="DM Sans"/>
                  <a:ea typeface="DM Sans"/>
                  <a:cs typeface="DM Sans"/>
                  <a:sym typeface="DM Sans"/>
                </a:rPr>
                <a:t>Recommends multiple songs based on a single query.</a:t>
              </a:r>
            </a:p>
            <a:p>
              <a:pPr marL="345439" lvl="1" indent="-172720" algn="l">
                <a:lnSpc>
                  <a:spcPts val="2399"/>
                </a:lnSpc>
                <a:spcBef>
                  <a:spcPct val="0"/>
                </a:spcBef>
                <a:buFont typeface="Arial"/>
                <a:buChar char="•"/>
              </a:pPr>
              <a:r>
                <a:rPr lang="en-US" sz="1599" spc="79">
                  <a:solidFill>
                    <a:srgbClr val="FFFFFF"/>
                  </a:solidFill>
                  <a:latin typeface="DM Sans"/>
                  <a:ea typeface="DM Sans"/>
                  <a:cs typeface="DM Sans"/>
                  <a:sym typeface="DM Sans"/>
                </a:rPr>
                <a:t>Relies on existing streaming platforms.</a:t>
              </a:r>
            </a:p>
            <a:p>
              <a:pPr marL="345439" lvl="1" indent="-172720" algn="l">
                <a:lnSpc>
                  <a:spcPts val="2399"/>
                </a:lnSpc>
                <a:spcBef>
                  <a:spcPct val="0"/>
                </a:spcBef>
                <a:buFont typeface="Arial"/>
                <a:buChar char="•"/>
              </a:pPr>
              <a:r>
                <a:rPr lang="en-US" sz="1599" b="1" spc="79">
                  <a:solidFill>
                    <a:srgbClr val="FFFFFF"/>
                  </a:solidFill>
                  <a:latin typeface="DM Sans Bold"/>
                  <a:ea typeface="DM Sans Bold"/>
                  <a:cs typeface="DM Sans Bold"/>
                  <a:sym typeface="DM Sans Bold"/>
                </a:rPr>
                <a:t>Difference:</a:t>
              </a:r>
              <a:r>
                <a:rPr lang="en-US" sz="1599" spc="79">
                  <a:solidFill>
                    <a:srgbClr val="FFFFFF"/>
                  </a:solidFill>
                  <a:latin typeface="DM Sans"/>
                  <a:ea typeface="DM Sans"/>
                  <a:cs typeface="DM Sans"/>
                  <a:sym typeface="DM Sans"/>
                </a:rPr>
                <a:t> Our project creates a standalone database and avoids relying on popularity.</a:t>
              </a:r>
            </a:p>
          </p:txBody>
        </p:sp>
        <p:sp>
          <p:nvSpPr>
            <p:cNvPr id="8" name="TextBox 8"/>
            <p:cNvSpPr txBox="1"/>
            <p:nvPr/>
          </p:nvSpPr>
          <p:spPr>
            <a:xfrm>
              <a:off x="0" y="-76200"/>
              <a:ext cx="11059719" cy="632460"/>
            </a:xfrm>
            <a:prstGeom prst="rect">
              <a:avLst/>
            </a:prstGeom>
          </p:spPr>
          <p:txBody>
            <a:bodyPr lIns="0" tIns="0" rIns="0" bIns="0" rtlCol="0" anchor="t">
              <a:spAutoFit/>
            </a:bodyPr>
            <a:lstStyle/>
            <a:p>
              <a:pPr marL="0" lvl="0" indent="0" algn="l">
                <a:lnSpc>
                  <a:spcPts val="4199"/>
                </a:lnSpc>
                <a:spcBef>
                  <a:spcPct val="0"/>
                </a:spcBef>
              </a:pPr>
              <a:r>
                <a:rPr lang="en-US" sz="2799" b="1">
                  <a:solidFill>
                    <a:srgbClr val="CFF4FF"/>
                  </a:solidFill>
                  <a:latin typeface="DM Sans Bold"/>
                  <a:ea typeface="DM Sans Bold"/>
                  <a:cs typeface="DM Sans Bold"/>
                  <a:sym typeface="DM Sans Bold"/>
                </a:rPr>
                <a:t>Music4All</a:t>
              </a:r>
            </a:p>
          </p:txBody>
        </p:sp>
        <p:sp>
          <p:nvSpPr>
            <p:cNvPr id="9" name="TextBox 9"/>
            <p:cNvSpPr txBox="1"/>
            <p:nvPr/>
          </p:nvSpPr>
          <p:spPr>
            <a:xfrm>
              <a:off x="0" y="749935"/>
              <a:ext cx="11059719" cy="1147548"/>
            </a:xfrm>
            <a:prstGeom prst="rect">
              <a:avLst/>
            </a:prstGeom>
          </p:spPr>
          <p:txBody>
            <a:bodyPr lIns="0" tIns="0" rIns="0" bIns="0" rtlCol="0" anchor="t">
              <a:spAutoFit/>
            </a:bodyPr>
            <a:lstStyle/>
            <a:p>
              <a:pPr marL="345002" lvl="1" indent="-172501" algn="l">
                <a:lnSpc>
                  <a:spcPts val="2396"/>
                </a:lnSpc>
                <a:spcBef>
                  <a:spcPct val="0"/>
                </a:spcBef>
                <a:buFont typeface="Arial"/>
                <a:buChar char="•"/>
              </a:pPr>
              <a:r>
                <a:rPr lang="en-US" sz="1597" spc="79">
                  <a:solidFill>
                    <a:srgbClr val="FFFFFF"/>
                  </a:solidFill>
                  <a:latin typeface="DM Sans"/>
                  <a:ea typeface="DM Sans"/>
                  <a:cs typeface="DM Sans"/>
                  <a:sym typeface="DM Sans"/>
                </a:rPr>
                <a:t>Comprehensive music database for research.</a:t>
              </a:r>
            </a:p>
            <a:p>
              <a:pPr marL="345002" lvl="1" indent="-172501" algn="l">
                <a:lnSpc>
                  <a:spcPts val="2396"/>
                </a:lnSpc>
                <a:spcBef>
                  <a:spcPct val="0"/>
                </a:spcBef>
                <a:buFont typeface="Arial"/>
                <a:buChar char="•"/>
              </a:pPr>
              <a:r>
                <a:rPr lang="en-US" sz="1597" spc="79">
                  <a:solidFill>
                    <a:srgbClr val="FFFFFF"/>
                  </a:solidFill>
                  <a:latin typeface="DM Sans"/>
                  <a:ea typeface="DM Sans"/>
                  <a:cs typeface="DM Sans"/>
                  <a:sym typeface="DM Sans"/>
                </a:rPr>
                <a:t>Focuses on tags, lyrics, and audio clips.</a:t>
              </a:r>
            </a:p>
            <a:p>
              <a:pPr marL="345002" lvl="1" indent="-172501" algn="l">
                <a:lnSpc>
                  <a:spcPts val="2396"/>
                </a:lnSpc>
                <a:spcBef>
                  <a:spcPct val="0"/>
                </a:spcBef>
                <a:buFont typeface="Arial"/>
                <a:buChar char="•"/>
              </a:pPr>
              <a:r>
                <a:rPr lang="en-US" sz="1597" b="1" spc="79">
                  <a:solidFill>
                    <a:srgbClr val="FFFFFF"/>
                  </a:solidFill>
                  <a:latin typeface="DM Sans Bold"/>
                  <a:ea typeface="DM Sans Bold"/>
                  <a:cs typeface="DM Sans Bold"/>
                  <a:sym typeface="DM Sans Bold"/>
                </a:rPr>
                <a:t>Difference:</a:t>
              </a:r>
              <a:r>
                <a:rPr lang="en-US" sz="1597" spc="79">
                  <a:solidFill>
                    <a:srgbClr val="FFFFFF"/>
                  </a:solidFill>
                  <a:latin typeface="DM Sans"/>
                  <a:ea typeface="DM Sans"/>
                  <a:cs typeface="DM Sans"/>
                  <a:sym typeface="DM Sans"/>
                </a:rPr>
                <a:t> Our project is simpler and tailored for recommendations.</a:t>
              </a:r>
            </a:p>
          </p:txBody>
        </p:sp>
      </p:grpSp>
      <p:sp>
        <p:nvSpPr>
          <p:cNvPr id="10" name="AutoShape 10"/>
          <p:cNvSpPr/>
          <p:nvPr/>
        </p:nvSpPr>
        <p:spPr>
          <a:xfrm>
            <a:off x="0" y="1047750"/>
            <a:ext cx="18288000" cy="0"/>
          </a:xfrm>
          <a:prstGeom prst="line">
            <a:avLst/>
          </a:prstGeom>
          <a:ln w="9525" cap="flat">
            <a:solidFill>
              <a:srgbClr val="FFFFFF"/>
            </a:solidFill>
            <a:prstDash val="solid"/>
            <a:headEnd type="none" w="sm" len="sm"/>
            <a:tailEnd type="none" w="sm" len="sm"/>
          </a:ln>
        </p:spPr>
        <p:txBody>
          <a:bodyPr/>
          <a:lstStyle/>
          <a:p>
            <a:endParaRPr lang="en-US"/>
          </a:p>
        </p:txBody>
      </p:sp>
      <p:sp>
        <p:nvSpPr>
          <p:cNvPr id="11" name="TextBox 11"/>
          <p:cNvSpPr txBox="1"/>
          <p:nvPr/>
        </p:nvSpPr>
        <p:spPr>
          <a:xfrm>
            <a:off x="506498" y="133112"/>
            <a:ext cx="12543136" cy="821690"/>
          </a:xfrm>
          <a:prstGeom prst="rect">
            <a:avLst/>
          </a:prstGeom>
        </p:spPr>
        <p:txBody>
          <a:bodyPr lIns="0" tIns="0" rIns="0" bIns="0" rtlCol="0" anchor="t">
            <a:spAutoFit/>
          </a:bodyPr>
          <a:lstStyle/>
          <a:p>
            <a:pPr algn="l">
              <a:lnSpc>
                <a:spcPts val="6879"/>
              </a:lnSpc>
            </a:pPr>
            <a:r>
              <a:rPr lang="en-US" sz="3999" b="1">
                <a:solidFill>
                  <a:srgbClr val="FFFFFF"/>
                </a:solidFill>
                <a:latin typeface="Now Bold"/>
                <a:ea typeface="Now Bold"/>
                <a:cs typeface="Now Bold"/>
                <a:sym typeface="Now Bold"/>
              </a:rPr>
              <a:t>BACKGROUND AND RELATED 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3377693"/>
            <a:ext cx="4232004" cy="1461030"/>
            <a:chOff x="0" y="0"/>
            <a:chExt cx="5642673" cy="1948039"/>
          </a:xfrm>
        </p:grpSpPr>
        <p:sp>
          <p:nvSpPr>
            <p:cNvPr id="3" name="TextBox 3"/>
            <p:cNvSpPr txBox="1"/>
            <p:nvPr/>
          </p:nvSpPr>
          <p:spPr>
            <a:xfrm>
              <a:off x="0" y="146228"/>
              <a:ext cx="5383645" cy="740833"/>
            </a:xfrm>
            <a:prstGeom prst="rect">
              <a:avLst/>
            </a:prstGeom>
          </p:spPr>
          <p:txBody>
            <a:bodyPr lIns="0" tIns="0" rIns="0" bIns="0" rtlCol="0" anchor="t">
              <a:spAutoFit/>
            </a:bodyPr>
            <a:lstStyle/>
            <a:p>
              <a:pPr algn="l">
                <a:lnSpc>
                  <a:spcPts val="4550"/>
                </a:lnSpc>
              </a:pPr>
              <a:r>
                <a:rPr lang="en-US" sz="3500" b="1">
                  <a:solidFill>
                    <a:srgbClr val="FFFFFF"/>
                  </a:solidFill>
                  <a:latin typeface="DM Sans Bold"/>
                  <a:ea typeface="DM Sans Bold"/>
                  <a:cs typeface="DM Sans Bold"/>
                  <a:sym typeface="DM Sans Bold"/>
                </a:rPr>
                <a:t>01</a:t>
              </a:r>
            </a:p>
          </p:txBody>
        </p:sp>
        <p:sp>
          <p:nvSpPr>
            <p:cNvPr id="4" name="TextBox 4"/>
            <p:cNvSpPr txBox="1"/>
            <p:nvPr/>
          </p:nvSpPr>
          <p:spPr>
            <a:xfrm>
              <a:off x="0" y="1028348"/>
              <a:ext cx="5383645" cy="919692"/>
            </a:xfrm>
            <a:prstGeom prst="rect">
              <a:avLst/>
            </a:prstGeom>
          </p:spPr>
          <p:txBody>
            <a:bodyPr lIns="0" tIns="0" rIns="0" bIns="0" rtlCol="0" anchor="t">
              <a:spAutoFit/>
            </a:bodyPr>
            <a:lstStyle/>
            <a:p>
              <a:pPr marL="0" lvl="0" indent="0" algn="l">
                <a:lnSpc>
                  <a:spcPts val="2800"/>
                </a:lnSpc>
              </a:pPr>
              <a:r>
                <a:rPr lang="en-US" sz="2000" spc="100">
                  <a:solidFill>
                    <a:srgbClr val="FFFFFF"/>
                  </a:solidFill>
                  <a:latin typeface="DM Sans"/>
                  <a:ea typeface="DM Sans"/>
                  <a:cs typeface="DM Sans"/>
                  <a:sym typeface="DM Sans"/>
                </a:rPr>
                <a:t>A database for personalized song recommendations</a:t>
              </a:r>
            </a:p>
          </p:txBody>
        </p:sp>
        <p:sp>
          <p:nvSpPr>
            <p:cNvPr id="5" name="AutoShape 5"/>
            <p:cNvSpPr/>
            <p:nvPr/>
          </p:nvSpPr>
          <p:spPr>
            <a:xfrm>
              <a:off x="0" y="6350"/>
              <a:ext cx="5642673" cy="0"/>
            </a:xfrm>
            <a:prstGeom prst="line">
              <a:avLst/>
            </a:prstGeom>
            <a:ln w="12700" cap="rnd">
              <a:solidFill>
                <a:srgbClr val="FFFFFF"/>
              </a:solidFill>
              <a:prstDash val="solid"/>
              <a:headEnd type="none" w="sm" len="sm"/>
              <a:tailEnd type="none" w="sm" len="sm"/>
            </a:ln>
          </p:spPr>
          <p:txBody>
            <a:bodyPr/>
            <a:lstStyle/>
            <a:p>
              <a:endParaRPr lang="en-US"/>
            </a:p>
          </p:txBody>
        </p:sp>
      </p:grpSp>
      <p:grpSp>
        <p:nvGrpSpPr>
          <p:cNvPr id="6" name="Group 6"/>
          <p:cNvGrpSpPr/>
          <p:nvPr/>
        </p:nvGrpSpPr>
        <p:grpSpPr>
          <a:xfrm>
            <a:off x="1028700" y="5755000"/>
            <a:ext cx="4232004" cy="1458690"/>
            <a:chOff x="0" y="0"/>
            <a:chExt cx="5642673" cy="1944919"/>
          </a:xfrm>
        </p:grpSpPr>
        <p:sp>
          <p:nvSpPr>
            <p:cNvPr id="7" name="TextBox 7"/>
            <p:cNvSpPr txBox="1"/>
            <p:nvPr/>
          </p:nvSpPr>
          <p:spPr>
            <a:xfrm>
              <a:off x="0" y="152865"/>
              <a:ext cx="5383645" cy="740833"/>
            </a:xfrm>
            <a:prstGeom prst="rect">
              <a:avLst/>
            </a:prstGeom>
          </p:spPr>
          <p:txBody>
            <a:bodyPr lIns="0" tIns="0" rIns="0" bIns="0" rtlCol="0" anchor="t">
              <a:spAutoFit/>
            </a:bodyPr>
            <a:lstStyle/>
            <a:p>
              <a:pPr algn="l">
                <a:lnSpc>
                  <a:spcPts val="4550"/>
                </a:lnSpc>
              </a:pPr>
              <a:r>
                <a:rPr lang="en-US" sz="3500" b="1">
                  <a:solidFill>
                    <a:srgbClr val="FFFFFF"/>
                  </a:solidFill>
                  <a:latin typeface="DM Sans Bold"/>
                  <a:ea typeface="DM Sans Bold"/>
                  <a:cs typeface="DM Sans Bold"/>
                  <a:sym typeface="DM Sans Bold"/>
                </a:rPr>
                <a:t>04</a:t>
              </a:r>
            </a:p>
          </p:txBody>
        </p:sp>
        <p:sp>
          <p:nvSpPr>
            <p:cNvPr id="8" name="TextBox 8"/>
            <p:cNvSpPr txBox="1"/>
            <p:nvPr/>
          </p:nvSpPr>
          <p:spPr>
            <a:xfrm>
              <a:off x="0" y="1025228"/>
              <a:ext cx="5383645" cy="919692"/>
            </a:xfrm>
            <a:prstGeom prst="rect">
              <a:avLst/>
            </a:prstGeom>
          </p:spPr>
          <p:txBody>
            <a:bodyPr lIns="0" tIns="0" rIns="0" bIns="0" rtlCol="0" anchor="t">
              <a:spAutoFit/>
            </a:bodyPr>
            <a:lstStyle/>
            <a:p>
              <a:pPr marL="0" lvl="0" indent="0" algn="l">
                <a:lnSpc>
                  <a:spcPts val="2800"/>
                </a:lnSpc>
              </a:pPr>
              <a:r>
                <a:rPr lang="en-US" sz="2000" spc="100">
                  <a:solidFill>
                    <a:srgbClr val="FFFFFF"/>
                  </a:solidFill>
                  <a:latin typeface="DM Sans"/>
                  <a:ea typeface="DM Sans"/>
                  <a:cs typeface="DM Sans"/>
                  <a:sym typeface="DM Sans"/>
                </a:rPr>
                <a:t>Prioritizes secure handling of user data</a:t>
              </a:r>
            </a:p>
          </p:txBody>
        </p:sp>
        <p:sp>
          <p:nvSpPr>
            <p:cNvPr id="9" name="AutoShape 9"/>
            <p:cNvSpPr/>
            <p:nvPr/>
          </p:nvSpPr>
          <p:spPr>
            <a:xfrm>
              <a:off x="0" y="6350"/>
              <a:ext cx="5642673" cy="0"/>
            </a:xfrm>
            <a:prstGeom prst="line">
              <a:avLst/>
            </a:prstGeom>
            <a:ln w="12700" cap="rnd">
              <a:solidFill>
                <a:srgbClr val="FFFFFF"/>
              </a:solidFill>
              <a:prstDash val="solid"/>
              <a:headEnd type="none" w="sm" len="sm"/>
              <a:tailEnd type="none" w="sm" len="sm"/>
            </a:ln>
          </p:spPr>
          <p:txBody>
            <a:bodyPr/>
            <a:lstStyle/>
            <a:p>
              <a:endParaRPr lang="en-US"/>
            </a:p>
          </p:txBody>
        </p:sp>
      </p:grpSp>
      <p:grpSp>
        <p:nvGrpSpPr>
          <p:cNvPr id="10" name="Group 10"/>
          <p:cNvGrpSpPr/>
          <p:nvPr/>
        </p:nvGrpSpPr>
        <p:grpSpPr>
          <a:xfrm>
            <a:off x="5872256" y="3377693"/>
            <a:ext cx="4232004" cy="1461030"/>
            <a:chOff x="0" y="0"/>
            <a:chExt cx="5642673" cy="1948039"/>
          </a:xfrm>
        </p:grpSpPr>
        <p:sp>
          <p:nvSpPr>
            <p:cNvPr id="11" name="TextBox 11"/>
            <p:cNvSpPr txBox="1"/>
            <p:nvPr/>
          </p:nvSpPr>
          <p:spPr>
            <a:xfrm>
              <a:off x="0" y="146228"/>
              <a:ext cx="5383645" cy="740833"/>
            </a:xfrm>
            <a:prstGeom prst="rect">
              <a:avLst/>
            </a:prstGeom>
          </p:spPr>
          <p:txBody>
            <a:bodyPr lIns="0" tIns="0" rIns="0" bIns="0" rtlCol="0" anchor="t">
              <a:spAutoFit/>
            </a:bodyPr>
            <a:lstStyle/>
            <a:p>
              <a:pPr algn="l">
                <a:lnSpc>
                  <a:spcPts val="4550"/>
                </a:lnSpc>
              </a:pPr>
              <a:r>
                <a:rPr lang="en-US" sz="3500" b="1">
                  <a:solidFill>
                    <a:srgbClr val="FFFFFF"/>
                  </a:solidFill>
                  <a:latin typeface="DM Sans Bold"/>
                  <a:ea typeface="DM Sans Bold"/>
                  <a:cs typeface="DM Sans Bold"/>
                  <a:sym typeface="DM Sans Bold"/>
                </a:rPr>
                <a:t>02</a:t>
              </a:r>
            </a:p>
          </p:txBody>
        </p:sp>
        <p:sp>
          <p:nvSpPr>
            <p:cNvPr id="12" name="TextBox 12"/>
            <p:cNvSpPr txBox="1"/>
            <p:nvPr/>
          </p:nvSpPr>
          <p:spPr>
            <a:xfrm>
              <a:off x="0" y="1028348"/>
              <a:ext cx="5642673" cy="919692"/>
            </a:xfrm>
            <a:prstGeom prst="rect">
              <a:avLst/>
            </a:prstGeom>
          </p:spPr>
          <p:txBody>
            <a:bodyPr lIns="0" tIns="0" rIns="0" bIns="0" rtlCol="0" anchor="t">
              <a:spAutoFit/>
            </a:bodyPr>
            <a:lstStyle/>
            <a:p>
              <a:pPr marL="0" lvl="0" indent="0" algn="l">
                <a:lnSpc>
                  <a:spcPts val="2800"/>
                </a:lnSpc>
              </a:pPr>
              <a:r>
                <a:rPr lang="en-US" sz="2000" spc="100">
                  <a:solidFill>
                    <a:srgbClr val="FFFFFF"/>
                  </a:solidFill>
                  <a:latin typeface="DM Sans"/>
                  <a:ea typeface="DM Sans"/>
                  <a:cs typeface="DM Sans"/>
                  <a:sym typeface="DM Sans"/>
                </a:rPr>
                <a:t>Focuses on genre, tone, and mood over popularity</a:t>
              </a:r>
            </a:p>
          </p:txBody>
        </p:sp>
        <p:sp>
          <p:nvSpPr>
            <p:cNvPr id="13" name="AutoShape 13"/>
            <p:cNvSpPr/>
            <p:nvPr/>
          </p:nvSpPr>
          <p:spPr>
            <a:xfrm>
              <a:off x="0" y="6350"/>
              <a:ext cx="5642673" cy="0"/>
            </a:xfrm>
            <a:prstGeom prst="line">
              <a:avLst/>
            </a:prstGeom>
            <a:ln w="12700" cap="rnd">
              <a:solidFill>
                <a:srgbClr val="FFFFFF"/>
              </a:solidFill>
              <a:prstDash val="solid"/>
              <a:headEnd type="none" w="sm" len="sm"/>
              <a:tailEnd type="none" w="sm" len="sm"/>
            </a:ln>
          </p:spPr>
          <p:txBody>
            <a:bodyPr/>
            <a:lstStyle/>
            <a:p>
              <a:endParaRPr lang="en-US"/>
            </a:p>
          </p:txBody>
        </p:sp>
      </p:grpSp>
      <p:grpSp>
        <p:nvGrpSpPr>
          <p:cNvPr id="14" name="Group 14"/>
          <p:cNvGrpSpPr/>
          <p:nvPr/>
        </p:nvGrpSpPr>
        <p:grpSpPr>
          <a:xfrm>
            <a:off x="5872256" y="5755000"/>
            <a:ext cx="9000442" cy="2163540"/>
            <a:chOff x="0" y="0"/>
            <a:chExt cx="12000590" cy="2884719"/>
          </a:xfrm>
        </p:grpSpPr>
        <p:sp>
          <p:nvSpPr>
            <p:cNvPr id="15" name="TextBox 15"/>
            <p:cNvSpPr txBox="1"/>
            <p:nvPr/>
          </p:nvSpPr>
          <p:spPr>
            <a:xfrm>
              <a:off x="0" y="152865"/>
              <a:ext cx="11449702" cy="740833"/>
            </a:xfrm>
            <a:prstGeom prst="rect">
              <a:avLst/>
            </a:prstGeom>
          </p:spPr>
          <p:txBody>
            <a:bodyPr lIns="0" tIns="0" rIns="0" bIns="0" rtlCol="0" anchor="t">
              <a:spAutoFit/>
            </a:bodyPr>
            <a:lstStyle/>
            <a:p>
              <a:pPr algn="l">
                <a:lnSpc>
                  <a:spcPts val="4550"/>
                </a:lnSpc>
              </a:pPr>
              <a:r>
                <a:rPr lang="en-US" sz="3500" b="1">
                  <a:solidFill>
                    <a:srgbClr val="FFFFFF"/>
                  </a:solidFill>
                  <a:latin typeface="DM Sans Bold"/>
                  <a:ea typeface="DM Sans Bold"/>
                  <a:cs typeface="DM Sans Bold"/>
                  <a:sym typeface="DM Sans Bold"/>
                </a:rPr>
                <a:t>05</a:t>
              </a:r>
            </a:p>
          </p:txBody>
        </p:sp>
        <p:sp>
          <p:nvSpPr>
            <p:cNvPr id="16" name="TextBox 16"/>
            <p:cNvSpPr txBox="1"/>
            <p:nvPr/>
          </p:nvSpPr>
          <p:spPr>
            <a:xfrm>
              <a:off x="0" y="1025228"/>
              <a:ext cx="11449702" cy="1859492"/>
            </a:xfrm>
            <a:prstGeom prst="rect">
              <a:avLst/>
            </a:prstGeom>
          </p:spPr>
          <p:txBody>
            <a:bodyPr lIns="0" tIns="0" rIns="0" bIns="0" rtlCol="0" anchor="t">
              <a:spAutoFit/>
            </a:bodyPr>
            <a:lstStyle/>
            <a:p>
              <a:pPr marL="0" lvl="0" indent="0" algn="l">
                <a:lnSpc>
                  <a:spcPts val="2800"/>
                </a:lnSpc>
              </a:pPr>
              <a:r>
                <a:rPr lang="en-US" sz="2000" spc="100">
                  <a:solidFill>
                    <a:srgbClr val="FFFFFF"/>
                  </a:solidFill>
                  <a:latin typeface="DM Sans"/>
                  <a:ea typeface="DM Sans"/>
                  <a:cs typeface="DM Sans"/>
                  <a:sym typeface="DM Sans"/>
                </a:rPr>
                <a:t>Our process ensures that each project is meticulously planned and executed. From the initial consultation to the final walkthrough, we collaborate closely with clients to ensure their vision is brought to life with precision and creativity.</a:t>
              </a:r>
            </a:p>
          </p:txBody>
        </p:sp>
        <p:sp>
          <p:nvSpPr>
            <p:cNvPr id="17" name="AutoShape 17"/>
            <p:cNvSpPr/>
            <p:nvPr/>
          </p:nvSpPr>
          <p:spPr>
            <a:xfrm>
              <a:off x="0" y="6350"/>
              <a:ext cx="12000590" cy="0"/>
            </a:xfrm>
            <a:prstGeom prst="line">
              <a:avLst/>
            </a:prstGeom>
            <a:ln w="12700" cap="rnd">
              <a:solidFill>
                <a:srgbClr val="FFFFFF"/>
              </a:solidFill>
              <a:prstDash val="solid"/>
              <a:headEnd type="none" w="sm" len="sm"/>
              <a:tailEnd type="none" w="sm" len="sm"/>
            </a:ln>
          </p:spPr>
          <p:txBody>
            <a:bodyPr/>
            <a:lstStyle/>
            <a:p>
              <a:endParaRPr lang="en-US"/>
            </a:p>
          </p:txBody>
        </p:sp>
      </p:grpSp>
      <p:grpSp>
        <p:nvGrpSpPr>
          <p:cNvPr id="18" name="Group 18"/>
          <p:cNvGrpSpPr/>
          <p:nvPr/>
        </p:nvGrpSpPr>
        <p:grpSpPr>
          <a:xfrm>
            <a:off x="10640695" y="3377693"/>
            <a:ext cx="4232004" cy="1813455"/>
            <a:chOff x="0" y="0"/>
            <a:chExt cx="5642673" cy="2417939"/>
          </a:xfrm>
        </p:grpSpPr>
        <p:sp>
          <p:nvSpPr>
            <p:cNvPr id="19" name="TextBox 19"/>
            <p:cNvSpPr txBox="1"/>
            <p:nvPr/>
          </p:nvSpPr>
          <p:spPr>
            <a:xfrm>
              <a:off x="0" y="146228"/>
              <a:ext cx="5383645" cy="740833"/>
            </a:xfrm>
            <a:prstGeom prst="rect">
              <a:avLst/>
            </a:prstGeom>
          </p:spPr>
          <p:txBody>
            <a:bodyPr lIns="0" tIns="0" rIns="0" bIns="0" rtlCol="0" anchor="t">
              <a:spAutoFit/>
            </a:bodyPr>
            <a:lstStyle/>
            <a:p>
              <a:pPr algn="l">
                <a:lnSpc>
                  <a:spcPts val="4550"/>
                </a:lnSpc>
              </a:pPr>
              <a:r>
                <a:rPr lang="en-US" sz="3500" b="1">
                  <a:solidFill>
                    <a:srgbClr val="FFFFFF"/>
                  </a:solidFill>
                  <a:latin typeface="DM Sans Bold"/>
                  <a:ea typeface="DM Sans Bold"/>
                  <a:cs typeface="DM Sans Bold"/>
                  <a:sym typeface="DM Sans Bold"/>
                </a:rPr>
                <a:t>03</a:t>
              </a:r>
            </a:p>
          </p:txBody>
        </p:sp>
        <p:sp>
          <p:nvSpPr>
            <p:cNvPr id="20" name="TextBox 20"/>
            <p:cNvSpPr txBox="1"/>
            <p:nvPr/>
          </p:nvSpPr>
          <p:spPr>
            <a:xfrm>
              <a:off x="0" y="1028348"/>
              <a:ext cx="5383645" cy="1389592"/>
            </a:xfrm>
            <a:prstGeom prst="rect">
              <a:avLst/>
            </a:prstGeom>
          </p:spPr>
          <p:txBody>
            <a:bodyPr lIns="0" tIns="0" rIns="0" bIns="0" rtlCol="0" anchor="t">
              <a:spAutoFit/>
            </a:bodyPr>
            <a:lstStyle/>
            <a:p>
              <a:pPr marL="0" lvl="0" indent="0" algn="l">
                <a:lnSpc>
                  <a:spcPts val="2800"/>
                </a:lnSpc>
              </a:pPr>
              <a:r>
                <a:rPr lang="en-US" sz="2000" spc="100">
                  <a:solidFill>
                    <a:srgbClr val="FFFFFF"/>
                  </a:solidFill>
                  <a:latin typeface="DM Sans"/>
                  <a:ea typeface="DM Sans"/>
                  <a:cs typeface="DM Sans"/>
                  <a:sym typeface="DM Sans"/>
                </a:rPr>
                <a:t>Helps users discover new music and supports smaller artists</a:t>
              </a:r>
            </a:p>
          </p:txBody>
        </p:sp>
        <p:sp>
          <p:nvSpPr>
            <p:cNvPr id="21" name="AutoShape 21"/>
            <p:cNvSpPr/>
            <p:nvPr/>
          </p:nvSpPr>
          <p:spPr>
            <a:xfrm>
              <a:off x="0" y="6350"/>
              <a:ext cx="5642673" cy="0"/>
            </a:xfrm>
            <a:prstGeom prst="line">
              <a:avLst/>
            </a:prstGeom>
            <a:ln w="12700" cap="rnd">
              <a:solidFill>
                <a:srgbClr val="FFFFFF"/>
              </a:solidFill>
              <a:prstDash val="solid"/>
              <a:headEnd type="none" w="sm" len="sm"/>
              <a:tailEnd type="none" w="sm" len="sm"/>
            </a:ln>
          </p:spPr>
          <p:txBody>
            <a:bodyPr/>
            <a:lstStyle/>
            <a:p>
              <a:endParaRPr lang="en-US"/>
            </a:p>
          </p:txBody>
        </p:sp>
      </p:grpSp>
      <p:sp>
        <p:nvSpPr>
          <p:cNvPr id="22" name="AutoShape 22"/>
          <p:cNvSpPr/>
          <p:nvPr/>
        </p:nvSpPr>
        <p:spPr>
          <a:xfrm>
            <a:off x="0" y="1047750"/>
            <a:ext cx="18288000" cy="0"/>
          </a:xfrm>
          <a:prstGeom prst="line">
            <a:avLst/>
          </a:prstGeom>
          <a:ln w="9525" cap="flat">
            <a:solidFill>
              <a:srgbClr val="FFFFFF"/>
            </a:solidFill>
            <a:prstDash val="solid"/>
            <a:headEnd type="none" w="sm" len="sm"/>
            <a:tailEnd type="none" w="sm" len="sm"/>
          </a:ln>
        </p:spPr>
        <p:txBody>
          <a:bodyPr/>
          <a:lstStyle/>
          <a:p>
            <a:endParaRPr lang="en-US"/>
          </a:p>
        </p:txBody>
      </p:sp>
      <p:sp>
        <p:nvSpPr>
          <p:cNvPr id="23" name="TextBox 23"/>
          <p:cNvSpPr txBox="1"/>
          <p:nvPr/>
        </p:nvSpPr>
        <p:spPr>
          <a:xfrm>
            <a:off x="506498" y="133112"/>
            <a:ext cx="8637502" cy="821690"/>
          </a:xfrm>
          <a:prstGeom prst="rect">
            <a:avLst/>
          </a:prstGeom>
        </p:spPr>
        <p:txBody>
          <a:bodyPr lIns="0" tIns="0" rIns="0" bIns="0" rtlCol="0" anchor="t">
            <a:spAutoFit/>
          </a:bodyPr>
          <a:lstStyle/>
          <a:p>
            <a:pPr algn="l">
              <a:lnSpc>
                <a:spcPts val="6879"/>
              </a:lnSpc>
            </a:pPr>
            <a:r>
              <a:rPr lang="en-US" sz="3999" b="1">
                <a:solidFill>
                  <a:srgbClr val="FFFFFF"/>
                </a:solidFill>
                <a:latin typeface="Now Bold"/>
                <a:ea typeface="Now Bold"/>
                <a:cs typeface="Now Bold"/>
                <a:sym typeface="Now Bold"/>
              </a:rPr>
              <a:t>WHAT IS MELODY MUSIC SYNC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2268228" y="1290637"/>
            <a:ext cx="13751544" cy="8263889"/>
          </a:xfrm>
          <a:custGeom>
            <a:avLst/>
            <a:gdLst/>
            <a:ahLst/>
            <a:cxnLst/>
            <a:rect l="l" t="t" r="r" b="b"/>
            <a:pathLst>
              <a:path w="13751544" h="8263889">
                <a:moveTo>
                  <a:pt x="0" y="0"/>
                </a:moveTo>
                <a:lnTo>
                  <a:pt x="13751544" y="0"/>
                </a:lnTo>
                <a:lnTo>
                  <a:pt x="13751544" y="8263890"/>
                </a:lnTo>
                <a:lnTo>
                  <a:pt x="0" y="8263890"/>
                </a:lnTo>
                <a:lnTo>
                  <a:pt x="0" y="0"/>
                </a:lnTo>
                <a:close/>
              </a:path>
            </a:pathLst>
          </a:custGeom>
          <a:blipFill>
            <a:blip r:embed="rId2"/>
            <a:stretch>
              <a:fillRect l="-633" t="-664" r="-4873" b="-4237"/>
            </a:stretch>
          </a:blipFill>
        </p:spPr>
        <p:txBody>
          <a:bodyPr/>
          <a:lstStyle/>
          <a:p>
            <a:endParaRPr lang="en-US"/>
          </a:p>
        </p:txBody>
      </p:sp>
      <p:sp>
        <p:nvSpPr>
          <p:cNvPr id="3" name="TextBox 3"/>
          <p:cNvSpPr txBox="1"/>
          <p:nvPr/>
        </p:nvSpPr>
        <p:spPr>
          <a:xfrm>
            <a:off x="423683" y="454025"/>
            <a:ext cx="10830552" cy="574675"/>
          </a:xfrm>
          <a:prstGeom prst="rect">
            <a:avLst/>
          </a:prstGeom>
        </p:spPr>
        <p:txBody>
          <a:bodyPr lIns="0" tIns="0" rIns="0" bIns="0" rtlCol="0" anchor="t">
            <a:spAutoFit/>
          </a:bodyPr>
          <a:lstStyle/>
          <a:p>
            <a:pPr algn="l">
              <a:lnSpc>
                <a:spcPts val="4399"/>
              </a:lnSpc>
            </a:pPr>
            <a:r>
              <a:rPr lang="en-US" sz="3999" b="1">
                <a:solidFill>
                  <a:srgbClr val="FFFFFF"/>
                </a:solidFill>
                <a:latin typeface="Now Bold"/>
                <a:ea typeface="Now Bold"/>
                <a:cs typeface="Now Bold"/>
                <a:sym typeface="Now Bold"/>
              </a:rPr>
              <a:t>RELATIONAL MODEL</a:t>
            </a:r>
          </a:p>
        </p:txBody>
      </p:sp>
      <p:sp>
        <p:nvSpPr>
          <p:cNvPr id="4" name="AutoShape 4"/>
          <p:cNvSpPr/>
          <p:nvPr/>
        </p:nvSpPr>
        <p:spPr>
          <a:xfrm>
            <a:off x="0" y="1047750"/>
            <a:ext cx="18288000" cy="0"/>
          </a:xfrm>
          <a:prstGeom prst="line">
            <a:avLst/>
          </a:prstGeom>
          <a:ln w="9525" cap="flat">
            <a:solidFill>
              <a:srgbClr val="CFF4FF"/>
            </a:solidFill>
            <a:prstDash val="solid"/>
            <a:headEnd type="none" w="sm" len="sm"/>
            <a:tailEnd type="none" w="sm" len="sm"/>
          </a:ln>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descr="Inky Sketch Vinyl Record"/>
          <p:cNvSpPr/>
          <p:nvPr/>
        </p:nvSpPr>
        <p:spPr>
          <a:xfrm>
            <a:off x="10634519" y="2310755"/>
            <a:ext cx="5650372" cy="5665490"/>
          </a:xfrm>
          <a:custGeom>
            <a:avLst/>
            <a:gdLst/>
            <a:ahLst/>
            <a:cxnLst/>
            <a:rect l="l" t="t" r="r" b="b"/>
            <a:pathLst>
              <a:path w="5650372" h="5665490">
                <a:moveTo>
                  <a:pt x="0" y="0"/>
                </a:moveTo>
                <a:lnTo>
                  <a:pt x="5650372" y="0"/>
                </a:lnTo>
                <a:lnTo>
                  <a:pt x="5650372" y="5665490"/>
                </a:lnTo>
                <a:lnTo>
                  <a:pt x="0" y="56654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487132" y="2623628"/>
            <a:ext cx="13313735" cy="5325494"/>
          </a:xfrm>
          <a:custGeom>
            <a:avLst/>
            <a:gdLst/>
            <a:ahLst/>
            <a:cxnLst/>
            <a:rect l="l" t="t" r="r" b="b"/>
            <a:pathLst>
              <a:path w="13313735" h="5325494">
                <a:moveTo>
                  <a:pt x="0" y="0"/>
                </a:moveTo>
                <a:lnTo>
                  <a:pt x="13313736" y="0"/>
                </a:lnTo>
                <a:lnTo>
                  <a:pt x="13313736" y="5325494"/>
                </a:lnTo>
                <a:lnTo>
                  <a:pt x="0" y="5325494"/>
                </a:lnTo>
                <a:lnTo>
                  <a:pt x="0" y="0"/>
                </a:lnTo>
                <a:close/>
              </a:path>
            </a:pathLst>
          </a:custGeom>
          <a:blipFill>
            <a:blip r:embed="rId4">
              <a:alphaModFix amt="30000"/>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1992901" y="3157475"/>
            <a:ext cx="14302199" cy="3398137"/>
          </a:xfrm>
          <a:prstGeom prst="rect">
            <a:avLst/>
          </a:prstGeom>
        </p:spPr>
        <p:txBody>
          <a:bodyPr lIns="0" tIns="0" rIns="0" bIns="0" rtlCol="0" anchor="t">
            <a:spAutoFit/>
          </a:bodyPr>
          <a:lstStyle/>
          <a:p>
            <a:pPr marL="0" lvl="0" indent="0" algn="ctr">
              <a:lnSpc>
                <a:spcPts val="13034"/>
              </a:lnSpc>
            </a:pPr>
            <a:r>
              <a:rPr lang="en-US" sz="13034" b="1">
                <a:solidFill>
                  <a:srgbClr val="FFFFFF"/>
                </a:solidFill>
                <a:latin typeface="Now Bold"/>
                <a:ea typeface="Now Bold"/>
                <a:cs typeface="Now Bold"/>
                <a:sym typeface="Now Bold"/>
              </a:rPr>
              <a:t>MELODY MOODSYNC</a:t>
            </a:r>
          </a:p>
        </p:txBody>
      </p:sp>
      <p:sp>
        <p:nvSpPr>
          <p:cNvPr id="5" name="TextBox 5"/>
          <p:cNvSpPr txBox="1"/>
          <p:nvPr/>
        </p:nvSpPr>
        <p:spPr>
          <a:xfrm>
            <a:off x="1992901" y="8076947"/>
            <a:ext cx="14302199" cy="665417"/>
          </a:xfrm>
          <a:prstGeom prst="rect">
            <a:avLst/>
          </a:prstGeom>
        </p:spPr>
        <p:txBody>
          <a:bodyPr lIns="0" tIns="0" rIns="0" bIns="0" rtlCol="0" anchor="t">
            <a:spAutoFit/>
          </a:bodyPr>
          <a:lstStyle/>
          <a:p>
            <a:pPr marL="0" lvl="0" indent="0" algn="ctr">
              <a:lnSpc>
                <a:spcPts val="5323"/>
              </a:lnSpc>
              <a:spcBef>
                <a:spcPct val="0"/>
              </a:spcBef>
            </a:pPr>
            <a:r>
              <a:rPr lang="en-US" sz="3802" b="1" u="none" dirty="0">
                <a:solidFill>
                  <a:srgbClr val="051D40"/>
                </a:solidFill>
                <a:latin typeface="Now Bold"/>
                <a:ea typeface="Now Bold"/>
                <a:cs typeface="Now Bold"/>
                <a:sym typeface="Now Bold"/>
              </a:rPr>
              <a:t>Live Demo</a:t>
            </a:r>
          </a:p>
        </p:txBody>
      </p:sp>
      <p:pic>
        <p:nvPicPr>
          <p:cNvPr id="7" name="Picture 6" descr="A blue and black logo&#10;&#10;Description automatically generated">
            <a:extLst>
              <a:ext uri="{FF2B5EF4-FFF2-40B4-BE49-F238E27FC236}">
                <a16:creationId xmlns:a16="http://schemas.microsoft.com/office/drawing/2014/main" id="{F877B94B-956F-23E5-990B-9BE5558237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40599" y="6560002"/>
            <a:ext cx="3606800" cy="952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descr="Orange Hexagon Gradient"/>
          <p:cNvSpPr/>
          <p:nvPr/>
        </p:nvSpPr>
        <p:spPr>
          <a:xfrm>
            <a:off x="-2622339" y="7919689"/>
            <a:ext cx="6452848" cy="5596379"/>
          </a:xfrm>
          <a:custGeom>
            <a:avLst/>
            <a:gdLst/>
            <a:ahLst/>
            <a:cxnLst/>
            <a:rect l="l" t="t" r="r" b="b"/>
            <a:pathLst>
              <a:path w="6452848" h="5596379">
                <a:moveTo>
                  <a:pt x="0" y="0"/>
                </a:moveTo>
                <a:lnTo>
                  <a:pt x="6452849" y="0"/>
                </a:lnTo>
                <a:lnTo>
                  <a:pt x="6452849" y="5596379"/>
                </a:lnTo>
                <a:lnTo>
                  <a:pt x="0" y="55963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AutoShape 3"/>
          <p:cNvSpPr/>
          <p:nvPr/>
        </p:nvSpPr>
        <p:spPr>
          <a:xfrm>
            <a:off x="0" y="999161"/>
            <a:ext cx="13980084" cy="29539"/>
          </a:xfrm>
          <a:prstGeom prst="line">
            <a:avLst/>
          </a:prstGeom>
          <a:ln w="9525" cap="rnd">
            <a:solidFill>
              <a:srgbClr val="CFF4FF"/>
            </a:solidFill>
            <a:prstDash val="solid"/>
            <a:headEnd type="none" w="sm" len="sm"/>
            <a:tailEnd type="none" w="sm" len="sm"/>
          </a:ln>
        </p:spPr>
        <p:txBody>
          <a:bodyPr/>
          <a:lstStyle/>
          <a:p>
            <a:endParaRPr lang="en-US"/>
          </a:p>
        </p:txBody>
      </p:sp>
      <p:sp>
        <p:nvSpPr>
          <p:cNvPr id="4" name="Freeform 4" descr="Orange Hexagon Gradient"/>
          <p:cNvSpPr/>
          <p:nvPr/>
        </p:nvSpPr>
        <p:spPr>
          <a:xfrm rot="-10800000">
            <a:off x="13367400" y="-2798190"/>
            <a:ext cx="6452848" cy="5596379"/>
          </a:xfrm>
          <a:custGeom>
            <a:avLst/>
            <a:gdLst/>
            <a:ahLst/>
            <a:cxnLst/>
            <a:rect l="l" t="t" r="r" b="b"/>
            <a:pathLst>
              <a:path w="6452848" h="5596379">
                <a:moveTo>
                  <a:pt x="0" y="0"/>
                </a:moveTo>
                <a:lnTo>
                  <a:pt x="6452849" y="0"/>
                </a:lnTo>
                <a:lnTo>
                  <a:pt x="6452849" y="5596380"/>
                </a:lnTo>
                <a:lnTo>
                  <a:pt x="0" y="55963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TextBox 5"/>
          <p:cNvSpPr txBox="1"/>
          <p:nvPr/>
        </p:nvSpPr>
        <p:spPr>
          <a:xfrm>
            <a:off x="604085" y="381623"/>
            <a:ext cx="9788717" cy="574675"/>
          </a:xfrm>
          <a:prstGeom prst="rect">
            <a:avLst/>
          </a:prstGeom>
        </p:spPr>
        <p:txBody>
          <a:bodyPr lIns="0" tIns="0" rIns="0" bIns="0" rtlCol="0" anchor="t">
            <a:spAutoFit/>
          </a:bodyPr>
          <a:lstStyle/>
          <a:p>
            <a:pPr marL="0" lvl="0" indent="0" algn="l">
              <a:lnSpc>
                <a:spcPts val="4399"/>
              </a:lnSpc>
              <a:spcBef>
                <a:spcPct val="0"/>
              </a:spcBef>
            </a:pPr>
            <a:r>
              <a:rPr lang="en-US" sz="3999" b="1">
                <a:solidFill>
                  <a:srgbClr val="FFFFFF"/>
                </a:solidFill>
                <a:latin typeface="Now Bold"/>
                <a:ea typeface="Now Bold"/>
                <a:cs typeface="Now Bold"/>
                <a:sym typeface="Now Bold"/>
              </a:rPr>
              <a:t>KEY FINDINGS</a:t>
            </a:r>
          </a:p>
        </p:txBody>
      </p:sp>
      <p:sp>
        <p:nvSpPr>
          <p:cNvPr id="6" name="TextBox 6"/>
          <p:cNvSpPr txBox="1"/>
          <p:nvPr/>
        </p:nvSpPr>
        <p:spPr>
          <a:xfrm>
            <a:off x="4388547" y="2342769"/>
            <a:ext cx="635238" cy="1118210"/>
          </a:xfrm>
          <a:prstGeom prst="rect">
            <a:avLst/>
          </a:prstGeom>
        </p:spPr>
        <p:txBody>
          <a:bodyPr lIns="0" tIns="0" rIns="0" bIns="0" rtlCol="0" anchor="t">
            <a:spAutoFit/>
          </a:bodyPr>
          <a:lstStyle/>
          <a:p>
            <a:pPr marL="0" lvl="0" indent="0" algn="l">
              <a:lnSpc>
                <a:spcPts val="8577"/>
              </a:lnSpc>
              <a:spcBef>
                <a:spcPct val="0"/>
              </a:spcBef>
            </a:pPr>
            <a:r>
              <a:rPr lang="en-US" sz="7798" b="1">
                <a:solidFill>
                  <a:srgbClr val="CFF4FF"/>
                </a:solidFill>
                <a:latin typeface="Now Bold"/>
                <a:ea typeface="Now Bold"/>
                <a:cs typeface="Now Bold"/>
                <a:sym typeface="Now Bold"/>
              </a:rPr>
              <a:t>1</a:t>
            </a:r>
          </a:p>
        </p:txBody>
      </p:sp>
      <p:sp>
        <p:nvSpPr>
          <p:cNvPr id="7" name="TextBox 7"/>
          <p:cNvSpPr txBox="1"/>
          <p:nvPr/>
        </p:nvSpPr>
        <p:spPr>
          <a:xfrm>
            <a:off x="4388547" y="4825238"/>
            <a:ext cx="635238" cy="1118210"/>
          </a:xfrm>
          <a:prstGeom prst="rect">
            <a:avLst/>
          </a:prstGeom>
        </p:spPr>
        <p:txBody>
          <a:bodyPr lIns="0" tIns="0" rIns="0" bIns="0" rtlCol="0" anchor="t">
            <a:spAutoFit/>
          </a:bodyPr>
          <a:lstStyle/>
          <a:p>
            <a:pPr marL="0" lvl="0" indent="0" algn="l">
              <a:lnSpc>
                <a:spcPts val="8577"/>
              </a:lnSpc>
              <a:spcBef>
                <a:spcPct val="0"/>
              </a:spcBef>
            </a:pPr>
            <a:r>
              <a:rPr lang="en-US" sz="7798" b="1">
                <a:solidFill>
                  <a:srgbClr val="CFF4FF"/>
                </a:solidFill>
                <a:latin typeface="Now Bold"/>
                <a:ea typeface="Now Bold"/>
                <a:cs typeface="Now Bold"/>
                <a:sym typeface="Now Bold"/>
              </a:rPr>
              <a:t>2</a:t>
            </a:r>
          </a:p>
        </p:txBody>
      </p:sp>
      <p:sp>
        <p:nvSpPr>
          <p:cNvPr id="8" name="TextBox 8"/>
          <p:cNvSpPr txBox="1"/>
          <p:nvPr/>
        </p:nvSpPr>
        <p:spPr>
          <a:xfrm>
            <a:off x="4388547" y="7234170"/>
            <a:ext cx="635238" cy="1118210"/>
          </a:xfrm>
          <a:prstGeom prst="rect">
            <a:avLst/>
          </a:prstGeom>
        </p:spPr>
        <p:txBody>
          <a:bodyPr lIns="0" tIns="0" rIns="0" bIns="0" rtlCol="0" anchor="t">
            <a:spAutoFit/>
          </a:bodyPr>
          <a:lstStyle/>
          <a:p>
            <a:pPr marL="0" lvl="0" indent="0" algn="l">
              <a:lnSpc>
                <a:spcPts val="8577"/>
              </a:lnSpc>
              <a:spcBef>
                <a:spcPct val="0"/>
              </a:spcBef>
            </a:pPr>
            <a:r>
              <a:rPr lang="en-US" sz="7798" b="1">
                <a:solidFill>
                  <a:srgbClr val="CFF4FF"/>
                </a:solidFill>
                <a:latin typeface="Now Bold"/>
                <a:ea typeface="Now Bold"/>
                <a:cs typeface="Now Bold"/>
                <a:sym typeface="Now Bold"/>
              </a:rPr>
              <a:t>3</a:t>
            </a:r>
          </a:p>
        </p:txBody>
      </p:sp>
      <p:grpSp>
        <p:nvGrpSpPr>
          <p:cNvPr id="9" name="Group 9"/>
          <p:cNvGrpSpPr/>
          <p:nvPr/>
        </p:nvGrpSpPr>
        <p:grpSpPr>
          <a:xfrm>
            <a:off x="5206577" y="1934620"/>
            <a:ext cx="8692876" cy="1506823"/>
            <a:chOff x="0" y="0"/>
            <a:chExt cx="11590501" cy="2009098"/>
          </a:xfrm>
        </p:grpSpPr>
        <p:sp>
          <p:nvSpPr>
            <p:cNvPr id="10" name="TextBox 10"/>
            <p:cNvSpPr txBox="1"/>
            <p:nvPr/>
          </p:nvSpPr>
          <p:spPr>
            <a:xfrm>
              <a:off x="0" y="1089406"/>
              <a:ext cx="11590501" cy="919692"/>
            </a:xfrm>
            <a:prstGeom prst="rect">
              <a:avLst/>
            </a:prstGeom>
          </p:spPr>
          <p:txBody>
            <a:bodyPr lIns="0" tIns="0" rIns="0" bIns="0" rtlCol="0" anchor="t">
              <a:spAutoFit/>
            </a:bodyPr>
            <a:lstStyle/>
            <a:p>
              <a:pPr marL="0" lvl="0" indent="0" algn="l">
                <a:lnSpc>
                  <a:spcPts val="2800"/>
                </a:lnSpc>
                <a:spcBef>
                  <a:spcPct val="0"/>
                </a:spcBef>
              </a:pPr>
              <a:r>
                <a:rPr lang="en-US" sz="2000" spc="100">
                  <a:solidFill>
                    <a:srgbClr val="FFFFFF"/>
                  </a:solidFill>
                  <a:latin typeface="DM Sans"/>
                  <a:ea typeface="DM Sans"/>
                  <a:cs typeface="DM Sans"/>
                  <a:sym typeface="DM Sans"/>
                </a:rPr>
                <a:t>Existing music recommendation systems overemphasize popularity, overlooking personalized user preferences.</a:t>
              </a:r>
            </a:p>
          </p:txBody>
        </p:sp>
        <p:sp>
          <p:nvSpPr>
            <p:cNvPr id="11" name="TextBox 11"/>
            <p:cNvSpPr txBox="1"/>
            <p:nvPr/>
          </p:nvSpPr>
          <p:spPr>
            <a:xfrm>
              <a:off x="0" y="38100"/>
              <a:ext cx="11590501" cy="794131"/>
            </a:xfrm>
            <a:prstGeom prst="rect">
              <a:avLst/>
            </a:prstGeom>
          </p:spPr>
          <p:txBody>
            <a:bodyPr lIns="0" tIns="0" rIns="0" bIns="0" rtlCol="0" anchor="t">
              <a:spAutoFit/>
            </a:bodyPr>
            <a:lstStyle/>
            <a:p>
              <a:pPr marL="0" lvl="0" indent="0" algn="l">
                <a:lnSpc>
                  <a:spcPts val="4562"/>
                </a:lnSpc>
                <a:spcBef>
                  <a:spcPct val="0"/>
                </a:spcBef>
              </a:pPr>
              <a:r>
                <a:rPr lang="en-US" sz="4147" b="1">
                  <a:solidFill>
                    <a:srgbClr val="CFF4FF"/>
                  </a:solidFill>
                  <a:latin typeface="DM Sans Bold"/>
                  <a:ea typeface="DM Sans Bold"/>
                  <a:cs typeface="DM Sans Bold"/>
                  <a:sym typeface="DM Sans Bold"/>
                </a:rPr>
                <a:t>Problem in Current Systems</a:t>
              </a:r>
            </a:p>
          </p:txBody>
        </p:sp>
      </p:grpSp>
      <p:grpSp>
        <p:nvGrpSpPr>
          <p:cNvPr id="12" name="Group 12"/>
          <p:cNvGrpSpPr/>
          <p:nvPr/>
        </p:nvGrpSpPr>
        <p:grpSpPr>
          <a:xfrm>
            <a:off x="5206577" y="4461671"/>
            <a:ext cx="8692876" cy="1859248"/>
            <a:chOff x="0" y="0"/>
            <a:chExt cx="11590501" cy="2478998"/>
          </a:xfrm>
        </p:grpSpPr>
        <p:sp>
          <p:nvSpPr>
            <p:cNvPr id="13" name="TextBox 13"/>
            <p:cNvSpPr txBox="1"/>
            <p:nvPr/>
          </p:nvSpPr>
          <p:spPr>
            <a:xfrm>
              <a:off x="0" y="1089406"/>
              <a:ext cx="11590501" cy="1389592"/>
            </a:xfrm>
            <a:prstGeom prst="rect">
              <a:avLst/>
            </a:prstGeom>
          </p:spPr>
          <p:txBody>
            <a:bodyPr lIns="0" tIns="0" rIns="0" bIns="0" rtlCol="0" anchor="t">
              <a:spAutoFit/>
            </a:bodyPr>
            <a:lstStyle/>
            <a:p>
              <a:pPr marL="0" lvl="0" indent="0" algn="l">
                <a:lnSpc>
                  <a:spcPts val="2800"/>
                </a:lnSpc>
                <a:spcBef>
                  <a:spcPct val="0"/>
                </a:spcBef>
              </a:pPr>
              <a:r>
                <a:rPr lang="en-US" sz="2000" spc="100">
                  <a:solidFill>
                    <a:srgbClr val="FFFFFF"/>
                  </a:solidFill>
                  <a:latin typeface="DM Sans"/>
                  <a:ea typeface="DM Sans"/>
                  <a:cs typeface="DM Sans"/>
                  <a:sym typeface="DM Sans"/>
                </a:rPr>
                <a:t>Our system emphasizes mood, tone, and genre, enabling personalized song discovery while maintaining a normalized, efficient design.</a:t>
              </a:r>
            </a:p>
          </p:txBody>
        </p:sp>
        <p:sp>
          <p:nvSpPr>
            <p:cNvPr id="14" name="TextBox 14"/>
            <p:cNvSpPr txBox="1"/>
            <p:nvPr/>
          </p:nvSpPr>
          <p:spPr>
            <a:xfrm>
              <a:off x="0" y="38100"/>
              <a:ext cx="11590501" cy="794131"/>
            </a:xfrm>
            <a:prstGeom prst="rect">
              <a:avLst/>
            </a:prstGeom>
          </p:spPr>
          <p:txBody>
            <a:bodyPr lIns="0" tIns="0" rIns="0" bIns="0" rtlCol="0" anchor="t">
              <a:spAutoFit/>
            </a:bodyPr>
            <a:lstStyle/>
            <a:p>
              <a:pPr marL="0" lvl="0" indent="0" algn="l">
                <a:lnSpc>
                  <a:spcPts val="4562"/>
                </a:lnSpc>
                <a:spcBef>
                  <a:spcPct val="0"/>
                </a:spcBef>
              </a:pPr>
              <a:r>
                <a:rPr lang="en-US" sz="4147" b="1">
                  <a:solidFill>
                    <a:srgbClr val="CFF4FF"/>
                  </a:solidFill>
                  <a:latin typeface="DM Sans Bold"/>
                  <a:ea typeface="DM Sans Bold"/>
                  <a:cs typeface="DM Sans Bold"/>
                  <a:sym typeface="DM Sans Bold"/>
                </a:rPr>
                <a:t>Effective Database Design</a:t>
              </a:r>
            </a:p>
          </p:txBody>
        </p:sp>
      </p:grpSp>
      <p:grpSp>
        <p:nvGrpSpPr>
          <p:cNvPr id="15" name="Group 15"/>
          <p:cNvGrpSpPr/>
          <p:nvPr/>
        </p:nvGrpSpPr>
        <p:grpSpPr>
          <a:xfrm>
            <a:off x="5206577" y="6899558"/>
            <a:ext cx="8692876" cy="1448912"/>
            <a:chOff x="0" y="0"/>
            <a:chExt cx="11590501" cy="1931882"/>
          </a:xfrm>
        </p:grpSpPr>
        <p:sp>
          <p:nvSpPr>
            <p:cNvPr id="16" name="TextBox 16"/>
            <p:cNvSpPr txBox="1"/>
            <p:nvPr/>
          </p:nvSpPr>
          <p:spPr>
            <a:xfrm>
              <a:off x="0" y="1012191"/>
              <a:ext cx="11590501" cy="919692"/>
            </a:xfrm>
            <a:prstGeom prst="rect">
              <a:avLst/>
            </a:prstGeom>
          </p:spPr>
          <p:txBody>
            <a:bodyPr lIns="0" tIns="0" rIns="0" bIns="0" rtlCol="0" anchor="t">
              <a:spAutoFit/>
            </a:bodyPr>
            <a:lstStyle/>
            <a:p>
              <a:pPr marL="0" lvl="0" indent="0" algn="l">
                <a:lnSpc>
                  <a:spcPts val="2800"/>
                </a:lnSpc>
                <a:spcBef>
                  <a:spcPct val="0"/>
                </a:spcBef>
              </a:pPr>
              <a:r>
                <a:rPr lang="en-US" sz="2000" spc="100">
                  <a:solidFill>
                    <a:srgbClr val="FFFFFF"/>
                  </a:solidFill>
                  <a:latin typeface="DM Sans"/>
                  <a:ea typeface="DM Sans"/>
                  <a:cs typeface="DM Sans"/>
                  <a:sym typeface="DM Sans"/>
                </a:rPr>
                <a:t>Functional dependencies and composite keys ensure data consistency, supporting efficient querying and future scalability.</a:t>
              </a:r>
            </a:p>
          </p:txBody>
        </p:sp>
        <p:sp>
          <p:nvSpPr>
            <p:cNvPr id="17" name="TextBox 17"/>
            <p:cNvSpPr txBox="1"/>
            <p:nvPr/>
          </p:nvSpPr>
          <p:spPr>
            <a:xfrm>
              <a:off x="0" y="38100"/>
              <a:ext cx="11590501" cy="794131"/>
            </a:xfrm>
            <a:prstGeom prst="rect">
              <a:avLst/>
            </a:prstGeom>
          </p:spPr>
          <p:txBody>
            <a:bodyPr lIns="0" tIns="0" rIns="0" bIns="0" rtlCol="0" anchor="t">
              <a:spAutoFit/>
            </a:bodyPr>
            <a:lstStyle/>
            <a:p>
              <a:pPr marL="0" lvl="0" indent="0" algn="l">
                <a:lnSpc>
                  <a:spcPts val="4562"/>
                </a:lnSpc>
                <a:spcBef>
                  <a:spcPct val="0"/>
                </a:spcBef>
              </a:pPr>
              <a:r>
                <a:rPr lang="en-US" sz="4147" b="1">
                  <a:solidFill>
                    <a:srgbClr val="CFF4FF"/>
                  </a:solidFill>
                  <a:latin typeface="DM Sans Bold"/>
                  <a:ea typeface="DM Sans Bold"/>
                  <a:cs typeface="DM Sans Bold"/>
                  <a:sym typeface="DM Sans Bold"/>
                </a:rPr>
                <a:t>Robust Implementation</a:t>
              </a:r>
            </a:p>
          </p:txBody>
        </p:sp>
      </p:grpSp>
      <p:sp>
        <p:nvSpPr>
          <p:cNvPr id="18" name="AutoShape 18"/>
          <p:cNvSpPr/>
          <p:nvPr/>
        </p:nvSpPr>
        <p:spPr>
          <a:xfrm>
            <a:off x="4285154" y="1198323"/>
            <a:ext cx="0" cy="8663952"/>
          </a:xfrm>
          <a:prstGeom prst="line">
            <a:avLst/>
          </a:prstGeom>
          <a:ln w="9525" cap="rnd">
            <a:solidFill>
              <a:srgbClr val="051D40"/>
            </a:solidFill>
            <a:prstDash val="solid"/>
            <a:headEnd type="none" w="sm" len="sm"/>
            <a:tailEnd type="none" w="sm" len="sm"/>
          </a:ln>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grpSp>
        <p:nvGrpSpPr>
          <p:cNvPr id="2" name="Group 2"/>
          <p:cNvGrpSpPr/>
          <p:nvPr/>
        </p:nvGrpSpPr>
        <p:grpSpPr>
          <a:xfrm>
            <a:off x="9778291" y="1102747"/>
            <a:ext cx="8680458" cy="8081507"/>
            <a:chOff x="0" y="0"/>
            <a:chExt cx="6350000" cy="5911850"/>
          </a:xfrm>
        </p:grpSpPr>
        <p:sp>
          <p:nvSpPr>
            <p:cNvPr id="3" name="Freeform 3"/>
            <p:cNvSpPr/>
            <p:nvPr/>
          </p:nvSpPr>
          <p:spPr>
            <a:xfrm>
              <a:off x="0" y="0"/>
              <a:ext cx="6352540" cy="5913120"/>
            </a:xfrm>
            <a:custGeom>
              <a:avLst/>
              <a:gdLst/>
              <a:ahLst/>
              <a:cxnLst/>
              <a:rect l="l" t="t" r="r" b="b"/>
              <a:pathLst>
                <a:path w="6352540" h="5913120">
                  <a:moveTo>
                    <a:pt x="5995670" y="1826260"/>
                  </a:moveTo>
                  <a:lnTo>
                    <a:pt x="4719320" y="1826260"/>
                  </a:lnTo>
                  <a:cubicBezTo>
                    <a:pt x="4523740" y="1826260"/>
                    <a:pt x="4364990" y="1667510"/>
                    <a:pt x="4364990" y="1471930"/>
                  </a:cubicBezTo>
                  <a:lnTo>
                    <a:pt x="4364990" y="354330"/>
                  </a:lnTo>
                  <a:cubicBezTo>
                    <a:pt x="4364990" y="158750"/>
                    <a:pt x="4206240" y="0"/>
                    <a:pt x="4010660" y="0"/>
                  </a:cubicBezTo>
                  <a:lnTo>
                    <a:pt x="1061720" y="0"/>
                  </a:lnTo>
                  <a:cubicBezTo>
                    <a:pt x="866140" y="0"/>
                    <a:pt x="707390" y="158750"/>
                    <a:pt x="707390" y="354330"/>
                  </a:cubicBezTo>
                  <a:lnTo>
                    <a:pt x="707390" y="506730"/>
                  </a:lnTo>
                  <a:cubicBezTo>
                    <a:pt x="707390" y="702310"/>
                    <a:pt x="548640" y="861060"/>
                    <a:pt x="353060" y="861060"/>
                  </a:cubicBezTo>
                  <a:cubicBezTo>
                    <a:pt x="158750" y="861060"/>
                    <a:pt x="0" y="1018540"/>
                    <a:pt x="0" y="1214120"/>
                  </a:cubicBezTo>
                  <a:lnTo>
                    <a:pt x="0" y="4723130"/>
                  </a:lnTo>
                  <a:cubicBezTo>
                    <a:pt x="0" y="4918710"/>
                    <a:pt x="158750" y="5077460"/>
                    <a:pt x="354330" y="5077460"/>
                  </a:cubicBezTo>
                  <a:cubicBezTo>
                    <a:pt x="549910" y="5077460"/>
                    <a:pt x="708660" y="5236210"/>
                    <a:pt x="708660" y="5431790"/>
                  </a:cubicBezTo>
                  <a:lnTo>
                    <a:pt x="708660" y="5558790"/>
                  </a:lnTo>
                  <a:cubicBezTo>
                    <a:pt x="708660" y="5754370"/>
                    <a:pt x="867410" y="5913120"/>
                    <a:pt x="1062990" y="5913120"/>
                  </a:cubicBezTo>
                  <a:lnTo>
                    <a:pt x="4013200" y="5913120"/>
                  </a:lnTo>
                  <a:cubicBezTo>
                    <a:pt x="4208780" y="5913120"/>
                    <a:pt x="4367530" y="5754370"/>
                    <a:pt x="4367530" y="5558790"/>
                  </a:cubicBezTo>
                  <a:lnTo>
                    <a:pt x="4367530" y="5431790"/>
                  </a:lnTo>
                  <a:cubicBezTo>
                    <a:pt x="4367530" y="5236210"/>
                    <a:pt x="4526280" y="5077460"/>
                    <a:pt x="4721860" y="5077460"/>
                  </a:cubicBezTo>
                  <a:lnTo>
                    <a:pt x="5998210" y="5077460"/>
                  </a:lnTo>
                  <a:cubicBezTo>
                    <a:pt x="6193790" y="5077460"/>
                    <a:pt x="6352540" y="4918710"/>
                    <a:pt x="6352540" y="4723130"/>
                  </a:cubicBezTo>
                  <a:lnTo>
                    <a:pt x="6352540" y="2179320"/>
                  </a:lnTo>
                  <a:cubicBezTo>
                    <a:pt x="6350000" y="1983740"/>
                    <a:pt x="6191250" y="1826260"/>
                    <a:pt x="5995670" y="1826260"/>
                  </a:cubicBezTo>
                  <a:close/>
                </a:path>
              </a:pathLst>
            </a:custGeom>
            <a:blipFill>
              <a:blip r:embed="rId2"/>
              <a:stretch>
                <a:fillRect l="-19812" r="-19812"/>
              </a:stretch>
            </a:blipFill>
          </p:spPr>
          <p:txBody>
            <a:bodyPr/>
            <a:lstStyle/>
            <a:p>
              <a:endParaRPr lang="en-US"/>
            </a:p>
          </p:txBody>
        </p:sp>
      </p:grpSp>
      <p:grpSp>
        <p:nvGrpSpPr>
          <p:cNvPr id="4" name="Group 4"/>
          <p:cNvGrpSpPr/>
          <p:nvPr/>
        </p:nvGrpSpPr>
        <p:grpSpPr>
          <a:xfrm>
            <a:off x="1028700" y="3541666"/>
            <a:ext cx="8191500" cy="3203668"/>
            <a:chOff x="0" y="0"/>
            <a:chExt cx="10922000" cy="4271558"/>
          </a:xfrm>
        </p:grpSpPr>
        <p:sp>
          <p:nvSpPr>
            <p:cNvPr id="5" name="TextBox 5"/>
            <p:cNvSpPr txBox="1"/>
            <p:nvPr/>
          </p:nvSpPr>
          <p:spPr>
            <a:xfrm>
              <a:off x="0" y="3883150"/>
              <a:ext cx="10922000" cy="388408"/>
            </a:xfrm>
            <a:prstGeom prst="rect">
              <a:avLst/>
            </a:prstGeom>
          </p:spPr>
          <p:txBody>
            <a:bodyPr lIns="0" tIns="0" rIns="0" bIns="0" rtlCol="0" anchor="t">
              <a:spAutoFit/>
            </a:bodyPr>
            <a:lstStyle/>
            <a:p>
              <a:pPr marL="0" lvl="0" indent="0" algn="l">
                <a:lnSpc>
                  <a:spcPts val="2299"/>
                </a:lnSpc>
                <a:spcBef>
                  <a:spcPct val="0"/>
                </a:spcBef>
              </a:pPr>
              <a:r>
                <a:rPr lang="en-US" sz="1999" u="none" strike="noStrike" spc="99">
                  <a:solidFill>
                    <a:srgbClr val="FFFFFF"/>
                  </a:solidFill>
                  <a:latin typeface="DM Sans"/>
                  <a:ea typeface="DM Sans"/>
                  <a:cs typeface="DM Sans"/>
                  <a:sym typeface="DM Sans"/>
                </a:rPr>
                <a:t>Infuse further melodic attributes.</a:t>
              </a:r>
            </a:p>
          </p:txBody>
        </p:sp>
        <p:sp>
          <p:nvSpPr>
            <p:cNvPr id="6" name="TextBox 6"/>
            <p:cNvSpPr txBox="1"/>
            <p:nvPr/>
          </p:nvSpPr>
          <p:spPr>
            <a:xfrm>
              <a:off x="0" y="1011808"/>
              <a:ext cx="10922000" cy="778933"/>
            </a:xfrm>
            <a:prstGeom prst="rect">
              <a:avLst/>
            </a:prstGeom>
          </p:spPr>
          <p:txBody>
            <a:bodyPr lIns="0" tIns="0" rIns="0" bIns="0" rtlCol="0" anchor="t">
              <a:spAutoFit/>
            </a:bodyPr>
            <a:lstStyle/>
            <a:p>
              <a:pPr marL="0" lvl="0" indent="0" algn="l">
                <a:lnSpc>
                  <a:spcPts val="2300"/>
                </a:lnSpc>
                <a:spcBef>
                  <a:spcPct val="0"/>
                </a:spcBef>
              </a:pPr>
              <a:r>
                <a:rPr lang="en-US" sz="2000" u="none" strike="noStrike" spc="100">
                  <a:solidFill>
                    <a:srgbClr val="FFFFFF"/>
                  </a:solidFill>
                  <a:latin typeface="DM Sans"/>
                  <a:ea typeface="DM Sans"/>
                  <a:cs typeface="DM Sans"/>
                  <a:sym typeface="DM Sans"/>
                </a:rPr>
                <a:t>Implement data mining algorithms to automatically extract song attributes.</a:t>
              </a:r>
            </a:p>
          </p:txBody>
        </p:sp>
        <p:sp>
          <p:nvSpPr>
            <p:cNvPr id="7" name="TextBox 7"/>
            <p:cNvSpPr txBox="1"/>
            <p:nvPr/>
          </p:nvSpPr>
          <p:spPr>
            <a:xfrm>
              <a:off x="0" y="2871341"/>
              <a:ext cx="10922000" cy="693208"/>
            </a:xfrm>
            <a:prstGeom prst="rect">
              <a:avLst/>
            </a:prstGeom>
          </p:spPr>
          <p:txBody>
            <a:bodyPr lIns="0" tIns="0" rIns="0" bIns="0" rtlCol="0" anchor="t">
              <a:spAutoFit/>
            </a:bodyPr>
            <a:lstStyle/>
            <a:p>
              <a:pPr marL="0" lvl="0" indent="0" algn="l">
                <a:lnSpc>
                  <a:spcPts val="4025"/>
                </a:lnSpc>
                <a:spcBef>
                  <a:spcPct val="0"/>
                </a:spcBef>
              </a:pPr>
              <a:r>
                <a:rPr lang="en-US" sz="3500" b="1" u="none" strike="noStrike">
                  <a:solidFill>
                    <a:srgbClr val="CFF4FF"/>
                  </a:solidFill>
                  <a:latin typeface="DM Sans Bold"/>
                  <a:ea typeface="DM Sans Bold"/>
                  <a:cs typeface="DM Sans Bold"/>
                  <a:sym typeface="DM Sans Bold"/>
                </a:rPr>
                <a:t>Add  More Attributes</a:t>
              </a:r>
            </a:p>
          </p:txBody>
        </p:sp>
        <p:sp>
          <p:nvSpPr>
            <p:cNvPr id="8" name="TextBox 8"/>
            <p:cNvSpPr txBox="1"/>
            <p:nvPr/>
          </p:nvSpPr>
          <p:spPr>
            <a:xfrm>
              <a:off x="0" y="9525"/>
              <a:ext cx="10922000" cy="693208"/>
            </a:xfrm>
            <a:prstGeom prst="rect">
              <a:avLst/>
            </a:prstGeom>
          </p:spPr>
          <p:txBody>
            <a:bodyPr lIns="0" tIns="0" rIns="0" bIns="0" rtlCol="0" anchor="t">
              <a:spAutoFit/>
            </a:bodyPr>
            <a:lstStyle/>
            <a:p>
              <a:pPr marL="0" lvl="0" indent="0" algn="l">
                <a:lnSpc>
                  <a:spcPts val="4025"/>
                </a:lnSpc>
                <a:spcBef>
                  <a:spcPct val="0"/>
                </a:spcBef>
              </a:pPr>
              <a:r>
                <a:rPr lang="en-US" sz="3500" b="1" u="none" strike="noStrike">
                  <a:solidFill>
                    <a:srgbClr val="CFF4FF"/>
                  </a:solidFill>
                  <a:latin typeface="DM Sans Bold"/>
                  <a:ea typeface="DM Sans Bold"/>
                  <a:cs typeface="DM Sans Bold"/>
                  <a:sym typeface="DM Sans Bold"/>
                </a:rPr>
                <a:t>Automatic Data Collection</a:t>
              </a:r>
            </a:p>
          </p:txBody>
        </p:sp>
      </p:grpSp>
      <p:sp>
        <p:nvSpPr>
          <p:cNvPr id="9" name="AutoShape 9"/>
          <p:cNvSpPr/>
          <p:nvPr/>
        </p:nvSpPr>
        <p:spPr>
          <a:xfrm>
            <a:off x="0" y="1047750"/>
            <a:ext cx="18288000" cy="0"/>
          </a:xfrm>
          <a:prstGeom prst="line">
            <a:avLst/>
          </a:prstGeom>
          <a:ln w="9525" cap="flat">
            <a:solidFill>
              <a:srgbClr val="CFF4FF"/>
            </a:solidFill>
            <a:prstDash val="solid"/>
            <a:headEnd type="none" w="sm" len="sm"/>
            <a:tailEnd type="none" w="sm" len="sm"/>
          </a:ln>
        </p:spPr>
        <p:txBody>
          <a:bodyPr/>
          <a:lstStyle/>
          <a:p>
            <a:endParaRPr lang="en-US"/>
          </a:p>
        </p:txBody>
      </p:sp>
      <p:sp>
        <p:nvSpPr>
          <p:cNvPr id="10" name="TextBox 10"/>
          <p:cNvSpPr txBox="1"/>
          <p:nvPr/>
        </p:nvSpPr>
        <p:spPr>
          <a:xfrm>
            <a:off x="494686" y="207010"/>
            <a:ext cx="10601227" cy="821690"/>
          </a:xfrm>
          <a:prstGeom prst="rect">
            <a:avLst/>
          </a:prstGeom>
        </p:spPr>
        <p:txBody>
          <a:bodyPr lIns="0" tIns="0" rIns="0" bIns="0" rtlCol="0" anchor="t">
            <a:spAutoFit/>
          </a:bodyPr>
          <a:lstStyle/>
          <a:p>
            <a:pPr algn="l">
              <a:lnSpc>
                <a:spcPts val="6879"/>
              </a:lnSpc>
            </a:pPr>
            <a:r>
              <a:rPr lang="en-US" sz="3999" b="1">
                <a:solidFill>
                  <a:srgbClr val="FFFFFF"/>
                </a:solidFill>
                <a:latin typeface="Now Bold"/>
                <a:ea typeface="Now Bold"/>
                <a:cs typeface="Now Bold"/>
                <a:sym typeface="Now Bold"/>
              </a:rPr>
              <a:t>FUTURE WORK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427</Words>
  <Application>Microsoft Macintosh PowerPoint</Application>
  <PresentationFormat>Custom</PresentationFormat>
  <Paragraphs>63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Now Bold</vt:lpstr>
      <vt:lpstr>DM Sans</vt:lpstr>
      <vt:lpstr>Calibri</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Melody mood sync</dc:title>
  <cp:lastModifiedBy>Dickenson, Courtney</cp:lastModifiedBy>
  <cp:revision>2</cp:revision>
  <dcterms:created xsi:type="dcterms:W3CDTF">2006-08-16T00:00:00Z</dcterms:created>
  <dcterms:modified xsi:type="dcterms:W3CDTF">2024-11-17T07:25:40Z</dcterms:modified>
  <dc:identifier>DAGWsyh3FS8</dc:identifier>
</cp:coreProperties>
</file>