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НОРМАЛИЗАЦИЯ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8595360" y="6152605"/>
            <a:ext cx="3443239" cy="46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b="1" lang="bg-BG"/>
              <a:t>ИЗГОТВИЛ: ВАНЯ ЯНЕВА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484310" y="313509"/>
            <a:ext cx="10018713" cy="5995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Съществуват изисквания към релационните схеми и съдържанието на таблиците в базите от данни, наречени </a:t>
            </a:r>
            <a:r>
              <a:rPr b="1" lang="bg-BG"/>
              <a:t>нормални форми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Процесът на довеждане на базата до изискванията на съответната нормална форма се нарича </a:t>
            </a:r>
            <a:r>
              <a:rPr b="1" lang="bg-BG"/>
              <a:t>нормализация.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Целите на нормализацията са</a:t>
            </a:r>
            <a:r>
              <a:rPr lang="bg-BG"/>
              <a:t>: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✔"/>
            </a:pPr>
            <a:r>
              <a:rPr lang="bg-BG"/>
              <a:t>да се направят таблиците по-прости;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✔"/>
            </a:pPr>
            <a:r>
              <a:rPr lang="bg-BG"/>
              <a:t>да се избегне ненужното повторение на данни;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✔"/>
            </a:pPr>
            <a:r>
              <a:rPr lang="bg-BG"/>
              <a:t>да се гарантира актуалността на данните.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484310" y="0"/>
            <a:ext cx="10018713" cy="112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ПЪРВА НОРМАЛНА ФОРМА (1НФ)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484309" y="1129937"/>
            <a:ext cx="10291623" cy="2246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Първото изискване една таблица да е в 1НФ, е да няма колона, в която стойностите на атрибутите да са такива сложни структури, които могат да се разбият на отделни неделими части.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Пример: разглеждаме следната таблица с ключово поле </a:t>
            </a:r>
            <a:r>
              <a:rPr b="1" lang="bg-BG" u="sng"/>
              <a:t>Доставчик</a:t>
            </a:r>
            <a:endParaRPr b="1" u="sng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38285" l="2847" r="0" t="43429"/>
          <a:stretch/>
        </p:blipFill>
        <p:spPr>
          <a:xfrm>
            <a:off x="1484309" y="3376749"/>
            <a:ext cx="10291623" cy="270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469819" y="145868"/>
            <a:ext cx="10722181" cy="1839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При такъв тип таблици запитванията към базата ще предизвикат доста ненужни усилия.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Такава таблица трябва да се приведе в 1НФ и тогава ще има вида: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4953" l="7163" r="4962" t="45332"/>
          <a:stretch/>
        </p:blipFill>
        <p:spPr>
          <a:xfrm>
            <a:off x="1619792" y="2129245"/>
            <a:ext cx="4918041" cy="370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7145384" y="2276011"/>
            <a:ext cx="448056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Новата таблица ще има по-голяма степен, по-голяма мощност и ще заема повече място в компютърната памет, но запитванията към нея ще бъдат улеснени.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При тази таблица трябва да се избере съставен ключ от полетата </a:t>
            </a:r>
            <a:r>
              <a:rPr b="1" i="0" lang="bg-BG" sz="2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Детайл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и </a:t>
            </a:r>
            <a:r>
              <a:rPr b="1" i="0" lang="bg-BG" sz="2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Доставчик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267097" y="0"/>
            <a:ext cx="10924903" cy="232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bg-BG"/>
              <a:t>Второто изискване на 1НФ е в таблицата да няма колони, които да са с един и същ смисъл.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bg-BG"/>
              <a:t>Пример: разглеждаме следната таблица със съставен ключ полетата </a:t>
            </a:r>
            <a:r>
              <a:rPr b="1" lang="bg-BG" u="sng"/>
              <a:t>Предмет</a:t>
            </a:r>
            <a:r>
              <a:rPr lang="bg-BG"/>
              <a:t> и </a:t>
            </a:r>
            <a:r>
              <a:rPr b="1" lang="bg-BG" u="sng"/>
              <a:t>Клас</a:t>
            </a:r>
            <a:r>
              <a:rPr lang="bg-BG"/>
              <a:t>. Полетата </a:t>
            </a:r>
            <a:r>
              <a:rPr b="1" lang="bg-BG"/>
              <a:t>Учител1</a:t>
            </a:r>
            <a:r>
              <a:rPr lang="bg-BG"/>
              <a:t> и </a:t>
            </a:r>
            <a:r>
              <a:rPr b="1" lang="bg-BG"/>
              <a:t>Учител2</a:t>
            </a:r>
            <a:r>
              <a:rPr lang="bg-BG"/>
              <a:t> съдържат данни от един и същи вид.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bg-BG"/>
              <a:t>Необходима е нормализация, в резултат на която стойностите от колони </a:t>
            </a:r>
            <a:r>
              <a:rPr b="1" lang="bg-BG"/>
              <a:t>Учител1</a:t>
            </a:r>
            <a:r>
              <a:rPr lang="bg-BG"/>
              <a:t> и </a:t>
            </a:r>
            <a:r>
              <a:rPr b="1" lang="bg-BG"/>
              <a:t>Учител2</a:t>
            </a:r>
            <a:r>
              <a:rPr lang="bg-BG"/>
              <a:t> ще се съберат в една – </a:t>
            </a:r>
            <a:r>
              <a:rPr b="1" lang="bg-BG"/>
              <a:t>Учител</a:t>
            </a:r>
            <a:r>
              <a:rPr lang="bg-BG"/>
              <a:t>.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8190" l="3607" r="16899" t="52380"/>
          <a:stretch/>
        </p:blipFill>
        <p:spPr>
          <a:xfrm>
            <a:off x="1215158" y="2625633"/>
            <a:ext cx="5412065" cy="35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1713" l="7418" r="10295" t="27809"/>
          <a:stretch/>
        </p:blipFill>
        <p:spPr>
          <a:xfrm>
            <a:off x="7817868" y="2106625"/>
            <a:ext cx="4043205" cy="4617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/>
          <p:nvPr/>
        </p:nvCxnSpPr>
        <p:spPr>
          <a:xfrm flipH="1" rot="10800000">
            <a:off x="6729548" y="4180114"/>
            <a:ext cx="985995" cy="130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484309" y="940527"/>
            <a:ext cx="10455141" cy="1750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Първо изискване една таблица да е във 2НФ, е да е в 1НФ.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Второ изискване е, когато таблицата е със съставен ключ, да няма атрибут, който да е зависим само от една част на ключа.</a:t>
            </a:r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1484309" y="97972"/>
            <a:ext cx="10018713" cy="107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ВТОРА НОРМАЛНА ФОРМА (2НФ)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575" y="2826643"/>
            <a:ext cx="4913802" cy="371278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6607377" y="2826643"/>
            <a:ext cx="558462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120"/>
              <a:buFont typeface="Arial"/>
              <a:buChar char="•"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Пример: разглеждаме таблицата в ляво, която е в 1НФ и е със съставен ключ от полетата </a:t>
            </a:r>
            <a:r>
              <a:rPr b="1" i="0" lang="bg-BG" sz="2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Детайл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и </a:t>
            </a:r>
            <a:r>
              <a:rPr b="1" i="0" lang="bg-BG" sz="2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Доставчик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120"/>
              <a:buFont typeface="Arial"/>
              <a:buChar char="•"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Атрибутът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Име 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зависи само от атрибута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Детайл.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120"/>
              <a:buFont typeface="Arial"/>
              <a:buChar char="•"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 да се нормализира таблицата във 2НФ трябва да отделим съответните колони в отделна таблица, като се елиминират повторенията.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658" l="-2571" r="947" t="35606"/>
          <a:stretch/>
        </p:blipFill>
        <p:spPr>
          <a:xfrm>
            <a:off x="-91441" y="783770"/>
            <a:ext cx="7576459" cy="531658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7485019" y="333137"/>
            <a:ext cx="4598126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Char char="•"/>
            </a:pP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 таблица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Доставчици</a:t>
            </a: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се цитират данните само от единия от двата свързани атрибута –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Детайл.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Char char="•"/>
            </a:pP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Таблица (а), свързваща код на някакъв обект с неговото пълно наименование, се нарича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каталог.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Char char="•"/>
            </a:pP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 таблицата има два свързани по между си атрибута –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Доставчик</a:t>
            </a: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и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Телефон</a:t>
            </a: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Телефон</a:t>
            </a: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също не зависи от целия ключ. Затова трябва да се отдели още един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каталог</a:t>
            </a: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(таблица б) с ключ </a:t>
            </a:r>
            <a:r>
              <a:rPr b="1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Доставчик.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Char char="•"/>
            </a:pPr>
            <a:r>
              <a:rPr b="0" i="0" lang="bg-BG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Нормализирана във 2НФ е таблица (в) със съставен ключ и двата атрибута.</a:t>
            </a:r>
            <a:endParaRPr/>
          </a:p>
          <a:p>
            <a:pPr indent="-1333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536562" y="1410790"/>
            <a:ext cx="10018713" cy="1894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Първо изискване една таблица да е във 3НФ, е да е в 2НФ.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Допълнително изискване е, да няма неключов атрибут, който да е тясно свързан с друг неключов атрибут.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1654128" y="254726"/>
            <a:ext cx="10018713" cy="999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ТРЕТА НОРМАЛНА ФОРМА (3НФ)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32571" l="6147" r="20455" t="35429"/>
          <a:stretch/>
        </p:blipFill>
        <p:spPr>
          <a:xfrm>
            <a:off x="1157739" y="3108958"/>
            <a:ext cx="4314478" cy="2508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851041" y="3108958"/>
            <a:ext cx="624516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Пример: разглеждаме таблицата (в) с добавяне на атрибути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Цена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и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Отстъпка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Атрибутът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Отстъпка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обаче е в пряка зависимост от атрибута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Цена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 нормализацията в 3НФ на таблицата трябва да отделим в отделна таблица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Цена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и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Отстъпка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а колона </a:t>
            </a: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Отстъпка</a:t>
            </a:r>
            <a:r>
              <a:rPr b="0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да отпадне от първоначалната таблица.</a:t>
            </a:r>
            <a:endParaRPr/>
          </a:p>
        </p:txBody>
      </p:sp>
      <p:cxnSp>
        <p:nvCxnSpPr>
          <p:cNvPr id="193" name="Google Shape;193;p26"/>
          <p:cNvCxnSpPr/>
          <p:nvPr/>
        </p:nvCxnSpPr>
        <p:spPr>
          <a:xfrm rot="10800000">
            <a:off x="5133703" y="4754880"/>
            <a:ext cx="1005840" cy="5617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