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Corbel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28FA6E-12E4-4461-8A5B-0743777154C8}">
  <a:tblStyle styleId="{7528FA6E-12E4-4461-8A5B-0743777154C8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fill>
          <a:solidFill>
            <a:srgbClr val="CCE2F8"/>
          </a:solidFill>
        </a:fill>
      </a:tcStyle>
    </a:band1H>
    <a:band2H>
      <a:tcTxStyle/>
    </a:band2H>
    <a:band1V>
      <a:tcTxStyle/>
      <a:tcStyle>
        <a:fill>
          <a:solidFill>
            <a:srgbClr val="CCE2F8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rbel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6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bg-BG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bg-BG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bg-BG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bg-BG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ctrTitle"/>
          </p:nvPr>
        </p:nvSpPr>
        <p:spPr>
          <a:xfrm>
            <a:off x="2928401" y="1380068"/>
            <a:ext cx="8574622" cy="3649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bg-BG"/>
              <a:t>МОДЕЛ ОБЕКТ-ВЗАИМОДЕЙСТВИЕ</a:t>
            </a:r>
            <a:br>
              <a:rPr lang="bg-BG"/>
            </a:br>
            <a:r>
              <a:rPr lang="bg-BG"/>
              <a:t>(ER - МОДЕЛ)</a:t>
            </a:r>
            <a:endParaRPr/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8556171" y="6204856"/>
            <a:ext cx="3443239" cy="447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bg-BG"/>
              <a:t>ИЗГОТВИЛ:ВАНЯ ЯНЕВА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581104" y="153493"/>
            <a:ext cx="10018713" cy="1221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1. ER (Entity-Relationship) - МОДЕЛ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777045" y="1087488"/>
            <a:ext cx="10018713" cy="2152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Данните са моделирани в </a:t>
            </a:r>
            <a:r>
              <a:rPr b="1" lang="bg-BG"/>
              <a:t>таблици</a:t>
            </a:r>
            <a:r>
              <a:rPr lang="bg-BG"/>
              <a:t>, наречени </a:t>
            </a:r>
            <a:r>
              <a:rPr b="1" lang="bg-BG"/>
              <a:t>ядро на базата</a:t>
            </a:r>
            <a:r>
              <a:rPr lang="bg-BG"/>
              <a:t>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Таблиците се състоят от редове/</a:t>
            </a:r>
            <a:r>
              <a:rPr b="1" lang="bg-BG"/>
              <a:t>кортежи</a:t>
            </a:r>
            <a:r>
              <a:rPr lang="bg-BG"/>
              <a:t> и колони/</a:t>
            </a:r>
            <a:r>
              <a:rPr b="1" lang="bg-BG"/>
              <a:t>атрибути</a:t>
            </a:r>
            <a:r>
              <a:rPr lang="bg-BG"/>
              <a:t>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Между таблиците има </a:t>
            </a:r>
            <a:r>
              <a:rPr b="1" lang="bg-BG"/>
              <a:t>връзки</a:t>
            </a:r>
            <a:r>
              <a:rPr lang="bg-BG"/>
              <a:t>;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32380" l="0" r="0" t="0"/>
          <a:stretch/>
        </p:blipFill>
        <p:spPr>
          <a:xfrm>
            <a:off x="2534441" y="3239590"/>
            <a:ext cx="8503920" cy="3234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1484311" y="685800"/>
            <a:ext cx="10018713" cy="1221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2. Проектиране на БД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1484310" y="1907177"/>
            <a:ext cx="10018713" cy="3884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bg-BG" sz="2800"/>
              <a:t>БД моделира реално съществуващ </a:t>
            </a:r>
            <a:r>
              <a:rPr b="1" lang="bg-BG" sz="2800"/>
              <a:t>процес</a:t>
            </a:r>
            <a:r>
              <a:rPr lang="bg-BG" sz="2800"/>
              <a:t> и </a:t>
            </a:r>
            <a:r>
              <a:rPr b="1" lang="bg-BG" sz="2800"/>
              <a:t>реални обекти</a:t>
            </a:r>
            <a:r>
              <a:rPr lang="bg-BG" sz="2800"/>
              <a:t>;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bg-BG" sz="2800"/>
              <a:t>БД има </a:t>
            </a:r>
            <a:r>
              <a:rPr b="1" lang="bg-BG" sz="2800"/>
              <a:t>конкретна цел</a:t>
            </a:r>
            <a:r>
              <a:rPr lang="bg-BG" sz="2800"/>
              <a:t>. Това е важно, защото един и същ обект може да бъде моделиран по различни начини в зависимост от това, какво планираме да правим с него;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bg-BG" sz="2800"/>
              <a:t>Моделът винаги е </a:t>
            </a:r>
            <a:r>
              <a:rPr b="1" lang="bg-BG" sz="2800"/>
              <a:t>непълен образ </a:t>
            </a:r>
            <a:r>
              <a:rPr lang="bg-BG" sz="2800"/>
              <a:t>на реалния обект и проектанта на БД трябва да прецени кои характеристики се отнасят за дадената задача и кои – не;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1353682" y="163286"/>
            <a:ext cx="10018713" cy="1129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3. Основни понятия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1353682" y="1293224"/>
            <a:ext cx="1001871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Свойство – стойност, която има тип;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Обект – множество от свойства. Проявлението на обекта са нарича екземпляр с конкретни стойности за всяко свойство;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Идентификатор – свойство, което отличава екземплярите един от друг;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Взаимодействие – релация, връзка;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Кардиналност – видове взаимодействия:</a:t>
            </a:r>
            <a:endParaRPr/>
          </a:p>
        </p:txBody>
      </p:sp>
      <p:graphicFrame>
        <p:nvGraphicFramePr>
          <p:cNvPr id="163" name="Google Shape;163;p22"/>
          <p:cNvGraphicFramePr/>
          <p:nvPr/>
        </p:nvGraphicFramePr>
        <p:xfrm>
          <a:off x="1797295" y="47026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{7528FA6E-12E4-4461-8A5B-0743777154C8}</a:tableStyleId>
              </a:tblPr>
              <a:tblGrid>
                <a:gridCol w="1293250"/>
                <a:gridCol w="1476100"/>
                <a:gridCol w="2481950"/>
                <a:gridCol w="4323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u="none" cap="none" strike="noStrike"/>
                        <a:t>ЛЯВО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u="none" cap="none" strike="noStrike"/>
                        <a:t>ДЯСНО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u="none" cap="none" strike="noStrike"/>
                        <a:t>ОПИСАНИЕ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u="none" cap="none" strike="noStrike"/>
                        <a:t>ПРИМЕР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bg-BG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bg-BG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u="none" cap="none" strike="noStrike"/>
                        <a:t>Едно към едно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u="none" cap="none" strike="noStrike"/>
                        <a:t>Човек и неговото ЕГН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bg-BG" sz="1800"/>
                        <a:t>1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bg-BG" sz="1800"/>
                        <a:t>N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/>
                        <a:t>Едно към много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/>
                        <a:t>Човек и получените висши образования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bg-BG" sz="1800"/>
                        <a:t>M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bg-BG" sz="1800"/>
                        <a:t>N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/>
                        <a:t>Много към много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/>
                        <a:t>Човек и прочетена от него книга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484312" y="685801"/>
            <a:ext cx="88614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4. Домен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1484310" y="2050869"/>
            <a:ext cx="10018713" cy="3740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СЪВКУПНОСТТА ОТ ВСИЧКИ ВЪЗМОЖНИ СТОЙНОСТИ, КОИТО ДАДЕНО СВОЙСТВО МОЖЕ ДА ПРИТЕЖАВА; 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ЗАВИСИ ОТ ТИПА НА СВОЙСТВОТО;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ТИПЪТ ТРЯБВА ДА Е ПОДБРАН ТАКА, ЧЕ ДА ГАРАНТИРА КОРЕКТНА РАБОТА НА ИС ЗА ЦЕЛИЯ Й ЖИВОТ.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1381895" y="202473"/>
            <a:ext cx="10018713" cy="1182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5. ER-диаграми и означения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1724297" y="1698171"/>
            <a:ext cx="4637314" cy="4990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ОБЕКТ</a:t>
            </a:r>
            <a:endParaRPr/>
          </a:p>
          <a:p>
            <a:pPr indent="-285750" lvl="0" marL="285750" rtl="0" algn="ctr">
              <a:lnSpc>
                <a:spcPct val="25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ВРЪЗКА </a:t>
            </a:r>
            <a:endParaRPr/>
          </a:p>
          <a:p>
            <a:pPr indent="-285750" lvl="0" marL="285750" rtl="0" algn="ctr">
              <a:lnSpc>
                <a:spcPct val="25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СВОЙСТВО</a:t>
            </a:r>
            <a:endParaRPr/>
          </a:p>
          <a:p>
            <a:pPr indent="-285750" lvl="0" marL="285750" rtl="0" algn="ctr">
              <a:lnSpc>
                <a:spcPct val="25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ИДЕНТИФИКАТОР</a:t>
            </a:r>
            <a:endParaRPr/>
          </a:p>
          <a:p>
            <a:pPr indent="-64770" lvl="0" marL="285750" rtl="0" algn="ctr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7380513" y="1920239"/>
            <a:ext cx="2050869" cy="60089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Име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7347857" y="2906486"/>
            <a:ext cx="2220685" cy="914400"/>
          </a:xfrm>
          <a:prstGeom prst="diamond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Име на връзката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7380513" y="4336869"/>
            <a:ext cx="2155372" cy="757646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Име на свойство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7432766" y="5447211"/>
            <a:ext cx="2155372" cy="757646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800" u="sng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Име на свойство</a:t>
            </a:r>
            <a:endParaRPr b="0" i="0" sz="1800" u="sng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80" name="Google Shape;180;p24"/>
          <p:cNvCxnSpPr/>
          <p:nvPr/>
        </p:nvCxnSpPr>
        <p:spPr>
          <a:xfrm flipH="1" rot="10800000">
            <a:off x="4754880" y="2220685"/>
            <a:ext cx="2390503" cy="300446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p24"/>
          <p:cNvCxnSpPr/>
          <p:nvPr/>
        </p:nvCxnSpPr>
        <p:spPr>
          <a:xfrm flipH="1" rot="10800000">
            <a:off x="4864237" y="3412671"/>
            <a:ext cx="2281146" cy="160021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5064034" y="4604657"/>
            <a:ext cx="2233749" cy="111035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5484722" y="5747657"/>
            <a:ext cx="1813061" cy="78377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1275305" y="-156754"/>
            <a:ext cx="10916695" cy="230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ПРИМЕР:</a:t>
            </a:r>
            <a:r>
              <a:rPr lang="bg-BG"/>
              <a:t> Схема на част от ИС на онлайн магазин. Той има клиенти, които купуват стоки. Стоките имат цена, описание, производител. Един клиент може да закупи много стоки, а също така и само една. Една стока може да бъде закупена от различни клиенти. Един производител може да произвежда много стоки, но една стока е произведена от точно един производител.</a:t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1822267" y="3981991"/>
            <a:ext cx="2050869" cy="60089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Клиент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90" name="Google Shape;190;p25"/>
          <p:cNvGrpSpPr/>
          <p:nvPr/>
        </p:nvGrpSpPr>
        <p:grpSpPr>
          <a:xfrm>
            <a:off x="1776547" y="2242459"/>
            <a:ext cx="10149841" cy="4295502"/>
            <a:chOff x="1175656" y="2255521"/>
            <a:chExt cx="10149841" cy="4295502"/>
          </a:xfrm>
        </p:grpSpPr>
        <p:sp>
          <p:nvSpPr>
            <p:cNvPr id="191" name="Google Shape;191;p25"/>
            <p:cNvSpPr/>
            <p:nvPr/>
          </p:nvSpPr>
          <p:spPr>
            <a:xfrm>
              <a:off x="2253341" y="5516878"/>
              <a:ext cx="2560322" cy="1034145"/>
            </a:xfrm>
            <a:prstGeom prst="diamond">
              <a:avLst/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bg-BG" sz="1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Купува</a:t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1175656" y="2294709"/>
              <a:ext cx="2155372" cy="757646"/>
            </a:xfrm>
            <a:prstGeom prst="ellipse">
              <a:avLst/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bg-BG" sz="1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E-mail адрес</a:t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3840479" y="2294709"/>
              <a:ext cx="2155372" cy="757646"/>
            </a:xfrm>
            <a:prstGeom prst="ellipse">
              <a:avLst/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bg-BG" sz="1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Цена</a:t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6505302" y="2255521"/>
              <a:ext cx="2155372" cy="757646"/>
            </a:xfrm>
            <a:prstGeom prst="ellipse">
              <a:avLst/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bg-BG" sz="1800" u="sng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Име</a:t>
              </a:r>
              <a:endParaRPr b="0" i="0" sz="1800" u="sng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9170125" y="2255521"/>
              <a:ext cx="2155372" cy="757646"/>
            </a:xfrm>
            <a:prstGeom prst="ellipse">
              <a:avLst/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bg-BG" sz="1800" u="sng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Държава</a:t>
              </a:r>
              <a:endParaRPr b="0" i="0" sz="1800" u="sng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3990701" y="3984171"/>
              <a:ext cx="2050869" cy="600892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bg-BG" sz="1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Стока</a:t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8144690" y="3984171"/>
              <a:ext cx="2050869" cy="600892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bg-BG" sz="1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Производител</a:t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5995851" y="5510347"/>
              <a:ext cx="2860766" cy="920931"/>
            </a:xfrm>
            <a:prstGeom prst="diamond">
              <a:avLst/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bg-BG" sz="1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Произвежда</a:t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99" name="Google Shape;199;p25"/>
            <p:cNvCxnSpPr/>
            <p:nvPr/>
          </p:nvCxnSpPr>
          <p:spPr>
            <a:xfrm rot="10800000">
              <a:off x="2253340" y="3052355"/>
              <a:ext cx="2" cy="931816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25"/>
            <p:cNvCxnSpPr/>
            <p:nvPr/>
          </p:nvCxnSpPr>
          <p:spPr>
            <a:xfrm rot="10800000">
              <a:off x="5016133" y="3058886"/>
              <a:ext cx="2" cy="931816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25"/>
            <p:cNvCxnSpPr>
              <a:stCxn id="197" idx="0"/>
            </p:cNvCxnSpPr>
            <p:nvPr/>
          </p:nvCxnSpPr>
          <p:spPr>
            <a:xfrm rot="10800000">
              <a:off x="7583125" y="3013071"/>
              <a:ext cx="1587000" cy="971100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25"/>
            <p:cNvCxnSpPr>
              <a:stCxn id="197" idx="0"/>
            </p:cNvCxnSpPr>
            <p:nvPr/>
          </p:nvCxnSpPr>
          <p:spPr>
            <a:xfrm flipH="1" rot="10800000">
              <a:off x="9170125" y="3013071"/>
              <a:ext cx="1087500" cy="971100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25"/>
            <p:cNvCxnSpPr>
              <a:stCxn id="191" idx="1"/>
            </p:cNvCxnSpPr>
            <p:nvPr/>
          </p:nvCxnSpPr>
          <p:spPr>
            <a:xfrm rot="10800000">
              <a:off x="2253341" y="4608951"/>
              <a:ext cx="0" cy="1425000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25"/>
            <p:cNvCxnSpPr>
              <a:stCxn id="191" idx="3"/>
              <a:endCxn id="196" idx="2"/>
            </p:cNvCxnSpPr>
            <p:nvPr/>
          </p:nvCxnSpPr>
          <p:spPr>
            <a:xfrm flipH="1" rot="10800000">
              <a:off x="4813663" y="4584951"/>
              <a:ext cx="202500" cy="1449000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25"/>
            <p:cNvCxnSpPr>
              <a:stCxn id="198" idx="3"/>
              <a:endCxn id="197" idx="2"/>
            </p:cNvCxnSpPr>
            <p:nvPr/>
          </p:nvCxnSpPr>
          <p:spPr>
            <a:xfrm flipH="1" rot="10800000">
              <a:off x="8856617" y="4585113"/>
              <a:ext cx="313500" cy="1385700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25"/>
            <p:cNvCxnSpPr>
              <a:stCxn id="198" idx="1"/>
              <a:endCxn id="196" idx="2"/>
            </p:cNvCxnSpPr>
            <p:nvPr/>
          </p:nvCxnSpPr>
          <p:spPr>
            <a:xfrm rot="10800000">
              <a:off x="5016051" y="4585113"/>
              <a:ext cx="979800" cy="1385700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7" name="Google Shape;207;p25"/>
            <p:cNvSpPr txBox="1"/>
            <p:nvPr/>
          </p:nvSpPr>
          <p:spPr>
            <a:xfrm>
              <a:off x="9046031" y="5100933"/>
              <a:ext cx="4637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bg-BG" sz="24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1</a:t>
              </a:r>
              <a:endParaRPr/>
            </a:p>
          </p:txBody>
        </p:sp>
        <p:sp>
          <p:nvSpPr>
            <p:cNvPr id="208" name="Google Shape;208;p25"/>
            <p:cNvSpPr txBox="1"/>
            <p:nvPr/>
          </p:nvSpPr>
          <p:spPr>
            <a:xfrm>
              <a:off x="5558243" y="5031266"/>
              <a:ext cx="4637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bg-BG" sz="2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N</a:t>
              </a:r>
              <a:endParaRPr/>
            </a:p>
          </p:txBody>
        </p:sp>
        <p:sp>
          <p:nvSpPr>
            <p:cNvPr id="209" name="Google Shape;209;p25"/>
            <p:cNvSpPr txBox="1"/>
            <p:nvPr/>
          </p:nvSpPr>
          <p:spPr>
            <a:xfrm>
              <a:off x="4480561" y="5031267"/>
              <a:ext cx="4637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bg-BG" sz="2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N</a:t>
              </a:r>
              <a:endParaRPr b="1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25"/>
            <p:cNvSpPr txBox="1"/>
            <p:nvPr/>
          </p:nvSpPr>
          <p:spPr>
            <a:xfrm>
              <a:off x="1789609" y="5047105"/>
              <a:ext cx="4637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bg-BG" sz="2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М</a:t>
              </a:r>
              <a:endParaRPr b="1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