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orbel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regular.fntdata"/><Relationship Id="rId10" Type="http://schemas.openxmlformats.org/officeDocument/2006/relationships/slide" Target="slides/slide6.xml"/><Relationship Id="rId13" Type="http://schemas.openxmlformats.org/officeDocument/2006/relationships/font" Target="fonts/Corbel-italic.fntdata"/><Relationship Id="rId12" Type="http://schemas.openxmlformats.org/officeDocument/2006/relationships/font" Target="fonts/Corbel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orbel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bg-BG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bg-BG"/>
              <a:t>ПРОЕКТИРАНЕ НА БД</a:t>
            </a:r>
            <a:br>
              <a:rPr lang="bg-BG"/>
            </a:br>
            <a:r>
              <a:rPr lang="bg-BG"/>
              <a:t>(упражнение)</a:t>
            </a:r>
            <a:endParaRPr/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8660675" y="6139542"/>
            <a:ext cx="3430176" cy="512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bg-BG"/>
              <a:t>ИЗГОТВИЛ: ВАНЯ ЯНЕВА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484311" y="685801"/>
            <a:ext cx="100187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1. Стъпки при проектиране на БД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484310" y="2024743"/>
            <a:ext cx="10154696" cy="4376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b="1" lang="bg-BG" sz="2800"/>
              <a:t>1. Планиране на таблици </a:t>
            </a:r>
            <a:r>
              <a:rPr lang="bg-BG" sz="2800"/>
              <a:t>– за всеки обект от  ER – модела се предвижда по една таблица.</a:t>
            </a:r>
            <a:endParaRPr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rPr b="1" lang="bg-BG" sz="2800">
                <a:solidFill>
                  <a:srgbClr val="0070C0"/>
                </a:solidFill>
              </a:rPr>
              <a:t>Пример:</a:t>
            </a:r>
            <a:r>
              <a:rPr lang="bg-BG" sz="2800"/>
              <a:t> ако ИС е за училище обекти ще са: клас, преподавател, ученик. Ако ИС е за коли под наем обекти ще са: клиент, автомобил, наем.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b="1" lang="bg-BG" sz="2800"/>
              <a:t>2. Избор на типове данни </a:t>
            </a:r>
            <a:r>
              <a:rPr lang="bg-BG" sz="2800"/>
              <a:t>за всеки атрибут.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b="1" lang="bg-BG" sz="2800"/>
              <a:t>3. Избор на първичен ключ </a:t>
            </a:r>
            <a:r>
              <a:rPr lang="bg-BG" sz="2800"/>
              <a:t>– задължителен, за да няма дублиране на данни.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1484310" y="1071155"/>
            <a:ext cx="10018713" cy="5316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4. Установяване на общите атрибути </a:t>
            </a:r>
            <a:r>
              <a:rPr lang="bg-BG"/>
              <a:t>– първичен или външен ключ. Единственото нещо, което може да се повтаря като стойност в една БД, са стойностите на ключовете, когато в кортеж на една таблица искаме да посочим кортеж от друга. Това става като включим в първата таблица ключа на втората като външен. Отношенията </a:t>
            </a:r>
            <a:r>
              <a:rPr b="1" lang="bg-BG"/>
              <a:t>1:N </a:t>
            </a:r>
            <a:r>
              <a:rPr lang="bg-BG"/>
              <a:t>и </a:t>
            </a:r>
            <a:r>
              <a:rPr b="1" lang="bg-BG"/>
              <a:t>M:N</a:t>
            </a:r>
            <a:r>
              <a:rPr lang="bg-BG"/>
              <a:t> винаги се осъществяват през </a:t>
            </a:r>
            <a:r>
              <a:rPr b="1" lang="bg-BG"/>
              <a:t>външен ключ</a:t>
            </a:r>
            <a:r>
              <a:rPr lang="bg-BG"/>
              <a:t>. Най-сложно е моделирането на отношенията </a:t>
            </a:r>
            <a:r>
              <a:rPr b="1" lang="bg-BG"/>
              <a:t>M:N</a:t>
            </a:r>
            <a:r>
              <a:rPr lang="bg-BG"/>
              <a:t>. При тях винаги трябва да създадем </a:t>
            </a:r>
            <a:r>
              <a:rPr b="1" lang="bg-BG"/>
              <a:t>допълнителна таблица</a:t>
            </a:r>
            <a:r>
              <a:rPr lang="bg-BG"/>
              <a:t>, чиито кортежи не са обекти, а връзки между два обекта. Тази таблица се нарича </a:t>
            </a:r>
            <a:r>
              <a:rPr b="1" lang="bg-BG"/>
              <a:t>таблица на взаимодействието</a:t>
            </a:r>
            <a:r>
              <a:rPr lang="bg-BG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1484310" y="470263"/>
            <a:ext cx="10402890" cy="593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5. Свързване на таблиците </a:t>
            </a:r>
            <a:r>
              <a:rPr lang="bg-BG"/>
              <a:t>– ако отношението е </a:t>
            </a:r>
            <a:r>
              <a:rPr b="1" lang="bg-BG"/>
              <a:t>1:1 </a:t>
            </a:r>
            <a:r>
              <a:rPr lang="bg-BG"/>
              <a:t>и </a:t>
            </a:r>
            <a:r>
              <a:rPr b="1" lang="bg-BG"/>
              <a:t>1:N</a:t>
            </a:r>
            <a:r>
              <a:rPr lang="bg-BG"/>
              <a:t> свързването става с механизма на външен ключ. Ако отношението е </a:t>
            </a:r>
            <a:r>
              <a:rPr b="1" lang="bg-BG"/>
              <a:t>M:N</a:t>
            </a:r>
            <a:r>
              <a:rPr lang="bg-BG"/>
              <a:t>, се добавя таблица на взаимодействието.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bg-BG"/>
              <a:t>6. Поддържане на цялостност на връзките</a:t>
            </a:r>
            <a:r>
              <a:rPr lang="bg-BG"/>
              <a:t> – осъществява се чрез правила за </a:t>
            </a:r>
            <a:r>
              <a:rPr b="1" lang="bg-BG"/>
              <a:t>контрол на изтриването </a:t>
            </a:r>
            <a:r>
              <a:rPr lang="bg-BG"/>
              <a:t>и </a:t>
            </a:r>
            <a:r>
              <a:rPr b="1" lang="bg-BG"/>
              <a:t>промяната</a:t>
            </a:r>
            <a:r>
              <a:rPr lang="bg-BG"/>
              <a:t> на данните в свързана таблица: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Char char="✔"/>
            </a:pPr>
            <a:r>
              <a:rPr lang="bg-BG"/>
              <a:t>преди </a:t>
            </a:r>
            <a:r>
              <a:rPr b="1" lang="bg-BG"/>
              <a:t>добавяне на запис </a:t>
            </a:r>
            <a:r>
              <a:rPr lang="bg-BG"/>
              <a:t>в свързана таблица, в първичната трябва да съществува съответен запис;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Char char="✔"/>
            </a:pPr>
            <a:r>
              <a:rPr lang="bg-BG"/>
              <a:t>стойността на първичния ключ в първичната таблица </a:t>
            </a:r>
            <a:r>
              <a:rPr b="1" lang="bg-BG"/>
              <a:t>не може да се променя</a:t>
            </a:r>
            <a:r>
              <a:rPr lang="bg-BG"/>
              <a:t>, ако в свързаната таблица има въведени кортежи, цитиращи тази ключова стойност;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Char char="✔"/>
            </a:pPr>
            <a:r>
              <a:rPr lang="bg-BG"/>
              <a:t>кортеж в първичната таблица </a:t>
            </a:r>
            <a:r>
              <a:rPr b="1" lang="bg-BG"/>
              <a:t>не може да бъде изтрит</a:t>
            </a:r>
            <a:r>
              <a:rPr lang="bg-BG"/>
              <a:t>, ако в свързаната има съответстващи му кортежи.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1340620" y="0"/>
            <a:ext cx="10468203" cy="1776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rPr b="1" lang="bg-BG" sz="2800"/>
              <a:t>ЗАДАЧИ: </a:t>
            </a:r>
            <a:r>
              <a:rPr b="1" lang="bg-BG" sz="2800">
                <a:solidFill>
                  <a:srgbClr val="0070C0"/>
                </a:solidFill>
              </a:rPr>
              <a:t>Общи изисквания </a:t>
            </a:r>
            <a:r>
              <a:rPr lang="bg-BG" sz="2800">
                <a:solidFill>
                  <a:srgbClr val="0070C0"/>
                </a:solidFill>
              </a:rPr>
              <a:t>– установете зависимостите между атрибутите и приведете таблиците в 3НФ. Създайте примерна схема на таблиците и схема на БД.</a:t>
            </a:r>
            <a:endParaRPr sz="2800">
              <a:solidFill>
                <a:srgbClr val="0070C0"/>
              </a:solidFill>
            </a:endParaRP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2173287" y="1672045"/>
            <a:ext cx="10018713" cy="5081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1" lang="bg-BG"/>
              <a:t>1. Проектирайте БД за ИС на училището ви. Базата трябва да съдържа: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Данни за училището;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Данни за учениците;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Данни за паралелките;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Данни за преподавателите;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Изучавани предмети;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Оценки на учениците за една година.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bg-BG"/>
              <a:t>В допълнение, може да включите данни за работата на библиотеката, за провежданите в училище извънкласни форми на обучение, за резултатите от олимпиади или спортни състезания.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1484310" y="404949"/>
            <a:ext cx="10018713" cy="6453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1" lang="bg-BG"/>
              <a:t>2. Проектирайте БД на търговска фирма, като изберете вида на предлаганите стоки според вашите предпочитания. Базата трябва да съдържа: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Данни за фирмата;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Данни за предлаганите стоки – в единна таблица или в таблици за отделни групи стоки;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Данни за доставчиците;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Данни за големи корпоративни клиенти, които правят големи покупки;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Данни за извършените продажби;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Данни за складовите наличности.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bg-BG"/>
              <a:t>Добавете и други данни, според характера на търговската фирма, която моделирате.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