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" Target="slides/slide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2.xml"/><Relationship Id="rId18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ЕЗИКЪТ SQL. </a:t>
            </a:r>
            <a:br>
              <a:rPr lang="bg-BG"/>
            </a:br>
            <a:r>
              <a:rPr lang="bg-BG"/>
              <a:t>ЗАЯВКИ.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011765" y="6257109"/>
            <a:ext cx="6987645" cy="40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ИЗГОТВИЛ: ВАНЯ ЯНЕВА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484310" y="150223"/>
            <a:ext cx="10018713" cy="999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7. Изглед Query Wizard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80626" l="0" r="31091" t="3839"/>
          <a:stretch/>
        </p:blipFill>
        <p:spPr>
          <a:xfrm>
            <a:off x="1693545" y="1371599"/>
            <a:ext cx="8965746" cy="113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25802" l="28749" r="34706" t="25268"/>
          <a:stretch/>
        </p:blipFill>
        <p:spPr>
          <a:xfrm>
            <a:off x="2834641" y="2965269"/>
            <a:ext cx="4754880" cy="35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7916091" y="3605349"/>
            <a:ext cx="31612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Следваме стъпките на съветника, създаваме и съхраняваме заявката.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1484310" y="600891"/>
            <a:ext cx="9958753" cy="519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bg-BG" sz="3200"/>
              <a:t>!!!</a:t>
            </a:r>
            <a:r>
              <a:rPr lang="bg-BG"/>
              <a:t> В интернет може да намерите и свалите демонстрационната база от данни за Access на Microsoft – </a:t>
            </a:r>
            <a:r>
              <a:rPr b="1" lang="bg-BG"/>
              <a:t>Northwind. </a:t>
            </a:r>
            <a:r>
              <a:rPr lang="bg-BG"/>
              <a:t>В нея има материали за упражнения.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Друга възможност за упражняване създаването на заявките, да използвате справочния сайт за  </a:t>
            </a:r>
            <a:r>
              <a:rPr b="1" lang="bg-BG"/>
              <a:t>SQL: </a:t>
            </a:r>
            <a:r>
              <a:rPr b="1" lang="bg-BG" u="sng">
                <a:solidFill>
                  <a:schemeClr val="hlink"/>
                </a:solidFill>
                <a:hlinkClick r:id="rId3"/>
              </a:rPr>
              <a:t>https://www.w3schools.com/sql/</a:t>
            </a:r>
            <a:r>
              <a:rPr b="1" lang="bg-BG"/>
              <a:t>. </a:t>
            </a:r>
            <a:r>
              <a:rPr lang="bg-BG"/>
              <a:t>В него има подробни описания на синтаксиса на езика, примери на заявки, които можете да изпълните в </a:t>
            </a:r>
            <a:r>
              <a:rPr b="1" lang="bg-BG"/>
              <a:t>Northwind, </a:t>
            </a:r>
            <a:r>
              <a:rPr lang="bg-BG"/>
              <a:t>без да се налага да я инсталирате. Сайтът е интерактивен и в него можете да напишете и изпълните свои заявки.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Езикът SQL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1214847"/>
            <a:ext cx="10298387" cy="523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През 70-те години Донал Чембърлейн и Рейнълд Бойс от </a:t>
            </a:r>
            <a:r>
              <a:rPr b="1" lang="bg-BG"/>
              <a:t>IBM</a:t>
            </a:r>
            <a:r>
              <a:rPr lang="bg-BG"/>
              <a:t> разработват специализиран език, базиран на релационната алгебра, наречен  </a:t>
            </a:r>
            <a:r>
              <a:rPr b="1" lang="bg-BG"/>
              <a:t>SEQUEL</a:t>
            </a:r>
            <a:r>
              <a:rPr lang="bg-BG"/>
              <a:t> (Structured English Query Language – Структуриран Английски език за Заявки). Скоро след това името е съкратено на </a:t>
            </a:r>
            <a:r>
              <a:rPr b="1" lang="bg-BG"/>
              <a:t>SQL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Първата СУРБД със </a:t>
            </a:r>
            <a:r>
              <a:rPr b="1" lang="bg-BG"/>
              <a:t>SQL</a:t>
            </a:r>
            <a:r>
              <a:rPr lang="bg-BG"/>
              <a:t> е разработена и пусната на пазара през 1978 г. от IBM, а днес една от всички такива подобни системи е </a:t>
            </a:r>
            <a:r>
              <a:rPr b="1" lang="bg-BG"/>
              <a:t>MS Access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Езикът </a:t>
            </a:r>
            <a:r>
              <a:rPr b="1" lang="bg-BG"/>
              <a:t>SQL</a:t>
            </a:r>
            <a:r>
              <a:rPr lang="bg-BG"/>
              <a:t> е стандартизиран от Международната стандартизационна организация </a:t>
            </a:r>
            <a:r>
              <a:rPr b="1" lang="bg-BG"/>
              <a:t>ISO</a:t>
            </a:r>
            <a:r>
              <a:rPr lang="bg-BG"/>
              <a:t> през 1986 г. и до ден днешен е обновяван 8 пъти – последният през 2011 г. Този стандарт не е публично достъпен и се получава само чрез заплащане.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484310" y="267788"/>
            <a:ext cx="10018713" cy="112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Заявки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484310" y="1489167"/>
            <a:ext cx="10363701" cy="4302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Езикът </a:t>
            </a:r>
            <a:r>
              <a:rPr b="1" lang="bg-BG"/>
              <a:t>SQL</a:t>
            </a:r>
            <a:r>
              <a:rPr lang="bg-BG"/>
              <a:t> не е </a:t>
            </a:r>
            <a:r>
              <a:rPr b="1" lang="bg-BG"/>
              <a:t>процедурен</a:t>
            </a:r>
            <a:r>
              <a:rPr lang="bg-BG"/>
              <a:t> език, какъвто е </a:t>
            </a:r>
            <a:r>
              <a:rPr b="1" lang="bg-BG"/>
              <a:t>C#</a:t>
            </a:r>
            <a:r>
              <a:rPr lang="bg-BG"/>
              <a:t>, а е </a:t>
            </a:r>
            <a:r>
              <a:rPr b="1" lang="bg-BG"/>
              <a:t>декларативен</a:t>
            </a:r>
            <a:r>
              <a:rPr lang="bg-BG"/>
              <a:t>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„</a:t>
            </a:r>
            <a:r>
              <a:rPr b="1" i="1" lang="bg-BG"/>
              <a:t>С декларативен език описваме какво трябва да направи програмата, а с процедурен – как да го направи“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Заявките </a:t>
            </a:r>
            <a:r>
              <a:rPr b="1" lang="bg-BG"/>
              <a:t>(query) </a:t>
            </a:r>
            <a:r>
              <a:rPr lang="bg-BG"/>
              <a:t>най-добре характеризират езика </a:t>
            </a:r>
            <a:r>
              <a:rPr b="1" lang="bg-BG"/>
              <a:t>SQL.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Заявката е </a:t>
            </a:r>
            <a:r>
              <a:rPr b="1" lang="bg-BG"/>
              <a:t>формализирано</a:t>
            </a:r>
            <a:r>
              <a:rPr lang="bg-BG"/>
              <a:t> и </a:t>
            </a:r>
            <a:r>
              <a:rPr b="1" lang="bg-BG"/>
              <a:t>параметризирано</a:t>
            </a:r>
            <a:r>
              <a:rPr lang="bg-BG"/>
              <a:t> обръщение към РБД за извличане на данни, за променяне и преструктуриране на данните, за промени в самата БД.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MS Access </a:t>
            </a:r>
            <a:r>
              <a:rPr lang="bg-BG"/>
              <a:t>позволява да се правят заявки визуално, но резултатът  - това, което се изпращя към БД – винаги е </a:t>
            </a:r>
            <a:r>
              <a:rPr b="1" lang="bg-BG"/>
              <a:t>SQL </a:t>
            </a:r>
            <a:r>
              <a:rPr lang="bg-BG"/>
              <a:t>код.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484309" y="137160"/>
            <a:ext cx="10018713" cy="1247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Заявки за извличане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484309" y="1384663"/>
            <a:ext cx="10018713" cy="2913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Най-често използваните заявки.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Резултатът от тях винаги е таблица.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Започват с ключовата дума </a:t>
            </a:r>
            <a:r>
              <a:rPr b="1" lang="bg-BG"/>
              <a:t>SELECT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Изграждат се като се посочи източника на данни и условието, на което данните трябва да отговарят.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4751" l="33049" r="33918" t="0"/>
          <a:stretch/>
        </p:blipFill>
        <p:spPr>
          <a:xfrm rot="-5400000">
            <a:off x="5877783" y="1206637"/>
            <a:ext cx="2442757" cy="852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280160" y="372292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Заявки от тип Select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280160" y="1894115"/>
            <a:ext cx="10633166" cy="389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Синтаксис: SELECT </a:t>
            </a:r>
            <a:r>
              <a:rPr i="1" lang="bg-BG"/>
              <a:t>атрибут 1</a:t>
            </a:r>
            <a:r>
              <a:rPr lang="bg-BG"/>
              <a:t> { , </a:t>
            </a:r>
            <a:r>
              <a:rPr i="1" lang="bg-BG"/>
              <a:t>атрибут 2, …</a:t>
            </a:r>
            <a:r>
              <a:rPr lang="bg-BG"/>
              <a:t>} FROM </a:t>
            </a:r>
            <a:r>
              <a:rPr i="1" lang="bg-BG"/>
              <a:t>име_на_таблица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SELECT и FROM са ключови думи, SQL не различава малки от главни букви (select = SELECT; from = FROM);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Скобите { } заграждат незадължителните части от синтаксиса на заявката;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Ако атрибутите, които искаме да извлечем са много, поставяме знака * (означава „всички атрибути“).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484311" y="685801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Създаване на заявки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484310" y="1828801"/>
            <a:ext cx="10018713" cy="3766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MS Access </a:t>
            </a:r>
            <a:r>
              <a:rPr lang="bg-BG"/>
              <a:t>предлага три метода за създаване на заявки: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1. </a:t>
            </a:r>
            <a:r>
              <a:rPr b="1" lang="bg-BG"/>
              <a:t>Ръчен</a:t>
            </a:r>
            <a:r>
              <a:rPr lang="bg-BG"/>
              <a:t> – програмиста директно изписва SQL кода;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2. </a:t>
            </a:r>
            <a:r>
              <a:rPr b="1" lang="bg-BG"/>
              <a:t>Полуавтоматичен</a:t>
            </a:r>
            <a:r>
              <a:rPr lang="bg-BG"/>
              <a:t> – проектиране на заявки във визуален интерфейс Query by example (създаване чрез пример);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3. </a:t>
            </a:r>
            <a:r>
              <a:rPr b="1" lang="bg-BG"/>
              <a:t>Автоматичен</a:t>
            </a:r>
            <a:r>
              <a:rPr lang="bg-BG"/>
              <a:t> – създаване на заявки с помощта на съветник (wizard).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484309" y="2286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6. Изгледът Query Design </a:t>
            </a:r>
            <a:br>
              <a:rPr lang="bg-BG"/>
            </a:br>
            <a:r>
              <a:rPr lang="bg-BG"/>
              <a:t>(полуавтоматичен метод)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54016" l="33468" r="42335" t="21875"/>
          <a:stretch/>
        </p:blipFill>
        <p:spPr>
          <a:xfrm>
            <a:off x="1653164" y="1981199"/>
            <a:ext cx="3349909" cy="2165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3328118" y="3511729"/>
            <a:ext cx="418011" cy="44413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50447" l="18509" r="54284" t="22768"/>
          <a:stretch/>
        </p:blipFill>
        <p:spPr>
          <a:xfrm>
            <a:off x="6493665" y="1981199"/>
            <a:ext cx="4167052" cy="230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22589" l="16701" r="19144" t="59375"/>
          <a:stretch/>
        </p:blipFill>
        <p:spPr>
          <a:xfrm>
            <a:off x="2129245" y="4587241"/>
            <a:ext cx="9559273" cy="170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8368185" y="2199766"/>
            <a:ext cx="418011" cy="44413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589478" y="5799047"/>
            <a:ext cx="418011" cy="39274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484311" y="685801"/>
            <a:ext cx="10018713" cy="1025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Резултат: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51695" l="15697" r="32699" t="19375"/>
          <a:stretch/>
        </p:blipFill>
        <p:spPr>
          <a:xfrm>
            <a:off x="1623721" y="2129245"/>
            <a:ext cx="9739891" cy="306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471248" y="215537"/>
            <a:ext cx="10018713" cy="1064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bg-BG"/>
              <a:t>Ако изберем </a:t>
            </a:r>
            <a:r>
              <a:rPr b="1" lang="bg-BG"/>
              <a:t>View -&gt; SQL View </a:t>
            </a:r>
            <a:r>
              <a:rPr lang="bg-BG"/>
              <a:t>ще се отвори прозорец със SQL кода, който сме създали</a:t>
            </a:r>
            <a:endParaRPr b="1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53840" l="35" r="31795" t="3303"/>
          <a:stretch/>
        </p:blipFill>
        <p:spPr>
          <a:xfrm>
            <a:off x="2686094" y="1541416"/>
            <a:ext cx="7894821" cy="27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72409" l="15448" r="39814" t="17411"/>
          <a:stretch/>
        </p:blipFill>
        <p:spPr>
          <a:xfrm>
            <a:off x="1980175" y="4820194"/>
            <a:ext cx="10007538" cy="12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